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42"/>
  </p:notesMasterIdLst>
  <p:sldIdLst>
    <p:sldId id="332" r:id="rId2"/>
    <p:sldId id="275" r:id="rId3"/>
    <p:sldId id="308" r:id="rId4"/>
    <p:sldId id="331" r:id="rId5"/>
    <p:sldId id="355" r:id="rId6"/>
    <p:sldId id="279" r:id="rId7"/>
    <p:sldId id="280" r:id="rId8"/>
    <p:sldId id="278" r:id="rId9"/>
    <p:sldId id="269" r:id="rId10"/>
    <p:sldId id="266" r:id="rId11"/>
    <p:sldId id="265" r:id="rId12"/>
    <p:sldId id="267" r:id="rId13"/>
    <p:sldId id="299" r:id="rId14"/>
    <p:sldId id="321" r:id="rId15"/>
    <p:sldId id="282" r:id="rId16"/>
    <p:sldId id="283" r:id="rId17"/>
    <p:sldId id="322" r:id="rId18"/>
    <p:sldId id="285" r:id="rId19"/>
    <p:sldId id="276" r:id="rId20"/>
    <p:sldId id="324" r:id="rId21"/>
    <p:sldId id="295" r:id="rId22"/>
    <p:sldId id="538" r:id="rId23"/>
    <p:sldId id="330" r:id="rId24"/>
    <p:sldId id="546" r:id="rId25"/>
    <p:sldId id="329" r:id="rId26"/>
    <p:sldId id="334" r:id="rId27"/>
    <p:sldId id="326" r:id="rId28"/>
    <p:sldId id="318" r:id="rId29"/>
    <p:sldId id="320" r:id="rId30"/>
    <p:sldId id="545" r:id="rId31"/>
    <p:sldId id="327" r:id="rId32"/>
    <p:sldId id="335" r:id="rId33"/>
    <p:sldId id="540" r:id="rId34"/>
    <p:sldId id="328" r:id="rId35"/>
    <p:sldId id="541" r:id="rId36"/>
    <p:sldId id="542" r:id="rId37"/>
    <p:sldId id="543" r:id="rId38"/>
    <p:sldId id="544" r:id="rId39"/>
    <p:sldId id="548" r:id="rId40"/>
    <p:sldId id="547" r:id="rId4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30A11B-3A4A-2FF6-4619-883B7495D2C6}" v="7" dt="2026-03-02T11:15:50.297"/>
    <p1510:client id="{C1AFCBAD-7B8B-42F5-8ABE-ED7B178DB173}" v="18" dt="2026-03-02T10:10:30.8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0" autoAdjust="0"/>
    <p:restoredTop sz="83896" autoAdjust="0"/>
  </p:normalViewPr>
  <p:slideViewPr>
    <p:cSldViewPr snapToGrid="0">
      <p:cViewPr varScale="1">
        <p:scale>
          <a:sx n="86" d="100"/>
          <a:sy n="86" d="100"/>
        </p:scale>
        <p:origin x="99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E28DE8-6F74-4C7A-8CFB-E935FE14F9DF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FA482FD-0475-4F17-9987-35480C372920}">
      <dgm:prSet custT="1"/>
      <dgm:spPr/>
      <dgm:t>
        <a:bodyPr/>
        <a:lstStyle/>
        <a:p>
          <a:pPr>
            <a:defRPr b="1"/>
          </a:pPr>
          <a:r>
            <a:rPr lang="en-GB" sz="20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Competitive advantage </a:t>
          </a:r>
          <a:r>
            <a:rPr lang="en-GB" sz="200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refers to the ways that a company can produce goods or deliver services better than its competitors. It allows a company to achieve superior margins and generate value for the company and its shareholders.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0CB2C6E-5DD3-4DE3-9C48-020D277C4D41}" type="parTrans" cxnId="{31822902-F070-4468-9118-B59EC0F08688}">
      <dgm:prSet/>
      <dgm:spPr/>
      <dgm:t>
        <a:bodyPr/>
        <a:lstStyle/>
        <a:p>
          <a:endParaRPr lang="en-US"/>
        </a:p>
      </dgm:t>
    </dgm:pt>
    <dgm:pt modelId="{853FA105-5EFB-4D30-914D-C3A46823DD73}" type="sibTrans" cxnId="{31822902-F070-4468-9118-B59EC0F08688}">
      <dgm:prSet/>
      <dgm:spPr/>
      <dgm:t>
        <a:bodyPr/>
        <a:lstStyle/>
        <a:p>
          <a:endParaRPr lang="en-US"/>
        </a:p>
      </dgm:t>
    </dgm:pt>
    <dgm:pt modelId="{83199ED0-EABB-4748-9929-F4195A0D2C80}">
      <dgm:prSet/>
      <dgm:spPr/>
      <dgm:t>
        <a:bodyPr/>
        <a:lstStyle/>
        <a:p>
          <a:pPr>
            <a:defRPr b="1"/>
          </a:pPr>
          <a:r>
            <a:rPr lang="en-GB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 </a:t>
          </a:r>
          <a:r>
            <a:rPr lang="en-GB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competitive advantage </a:t>
          </a:r>
          <a:r>
            <a:rPr lang="en-GB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is something that cannot be easily replicated and is exclusive to a company or business. This value is created internally and is what sets the business apart from its competition.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168BD8D-D5D0-457B-A21C-2A7F51A58854}" type="parTrans" cxnId="{6DC8C93B-E17B-4628-8DA3-E1F2A7D82332}">
      <dgm:prSet/>
      <dgm:spPr/>
      <dgm:t>
        <a:bodyPr/>
        <a:lstStyle/>
        <a:p>
          <a:endParaRPr lang="en-US"/>
        </a:p>
      </dgm:t>
    </dgm:pt>
    <dgm:pt modelId="{DBB3E6E2-62F4-4D7A-997A-A84D65E51247}" type="sibTrans" cxnId="{6DC8C93B-E17B-4628-8DA3-E1F2A7D82332}">
      <dgm:prSet/>
      <dgm:spPr/>
      <dgm:t>
        <a:bodyPr/>
        <a:lstStyle/>
        <a:p>
          <a:endParaRPr lang="en-US"/>
        </a:p>
      </dgm:t>
    </dgm:pt>
    <dgm:pt modelId="{99A019B0-4F21-46F0-A9DF-E2B65DA70C08}">
      <dgm:prSet/>
      <dgm:spPr/>
      <dgm:t>
        <a:bodyPr/>
        <a:lstStyle/>
        <a:p>
          <a:r>
            <a:rPr lang="en-GB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(The Corporate Finance Institute, 2025)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F9660C9B-2E33-429C-824A-580444095FCE}" type="parTrans" cxnId="{31B0A351-7FFA-4CEC-BFB0-5AA768B9DE2D}">
      <dgm:prSet/>
      <dgm:spPr/>
      <dgm:t>
        <a:bodyPr/>
        <a:lstStyle/>
        <a:p>
          <a:endParaRPr lang="en-US"/>
        </a:p>
      </dgm:t>
    </dgm:pt>
    <dgm:pt modelId="{7EC56F61-748B-4F20-80DE-6FA9A250FF85}" type="sibTrans" cxnId="{31B0A351-7FFA-4CEC-BFB0-5AA768B9DE2D}">
      <dgm:prSet/>
      <dgm:spPr/>
      <dgm:t>
        <a:bodyPr/>
        <a:lstStyle/>
        <a:p>
          <a:endParaRPr lang="en-US"/>
        </a:p>
      </dgm:t>
    </dgm:pt>
    <dgm:pt modelId="{44308532-8C71-48F3-9A13-F5F8B1358890}" type="pres">
      <dgm:prSet presAssocID="{1EE28DE8-6F74-4C7A-8CFB-E935FE14F9DF}" presName="root" presStyleCnt="0">
        <dgm:presLayoutVars>
          <dgm:dir/>
          <dgm:resizeHandles val="exact"/>
        </dgm:presLayoutVars>
      </dgm:prSet>
      <dgm:spPr/>
    </dgm:pt>
    <dgm:pt modelId="{5C89BE8F-E674-4C28-91B1-2D487BC0E3EF}" type="pres">
      <dgm:prSet presAssocID="{FFA482FD-0475-4F17-9987-35480C372920}" presName="compNode" presStyleCnt="0"/>
      <dgm:spPr/>
    </dgm:pt>
    <dgm:pt modelId="{F99B8DCD-D906-435F-86D8-2B3DCD20EAE6}" type="pres">
      <dgm:prSet presAssocID="{FFA482FD-0475-4F17-9987-35480C37292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E34B8BC-B3DF-4307-A165-ED167CDFCF5D}" type="pres">
      <dgm:prSet presAssocID="{FFA482FD-0475-4F17-9987-35480C372920}" presName="iconSpace" presStyleCnt="0"/>
      <dgm:spPr/>
    </dgm:pt>
    <dgm:pt modelId="{9926E2FB-201A-465D-AACD-AB4861AB8F0D}" type="pres">
      <dgm:prSet presAssocID="{FFA482FD-0475-4F17-9987-35480C372920}" presName="parTx" presStyleLbl="revTx" presStyleIdx="0" presStyleCnt="4">
        <dgm:presLayoutVars>
          <dgm:chMax val="0"/>
          <dgm:chPref val="0"/>
        </dgm:presLayoutVars>
      </dgm:prSet>
      <dgm:spPr/>
    </dgm:pt>
    <dgm:pt modelId="{8EE2B978-A81E-492D-9786-6AB62EB67AF0}" type="pres">
      <dgm:prSet presAssocID="{FFA482FD-0475-4F17-9987-35480C372920}" presName="txSpace" presStyleCnt="0"/>
      <dgm:spPr/>
    </dgm:pt>
    <dgm:pt modelId="{9D6A232B-1F5D-40FD-BB8D-94B5A2010BE0}" type="pres">
      <dgm:prSet presAssocID="{FFA482FD-0475-4F17-9987-35480C372920}" presName="desTx" presStyleLbl="revTx" presStyleIdx="1" presStyleCnt="4">
        <dgm:presLayoutVars/>
      </dgm:prSet>
      <dgm:spPr/>
    </dgm:pt>
    <dgm:pt modelId="{A2AE82CA-E282-4590-A131-F274423BDAC4}" type="pres">
      <dgm:prSet presAssocID="{853FA105-5EFB-4D30-914D-C3A46823DD73}" presName="sibTrans" presStyleCnt="0"/>
      <dgm:spPr/>
    </dgm:pt>
    <dgm:pt modelId="{57A27A44-7FE8-4FEA-BEE2-4883B6249CA3}" type="pres">
      <dgm:prSet presAssocID="{83199ED0-EABB-4748-9929-F4195A0D2C80}" presName="compNode" presStyleCnt="0"/>
      <dgm:spPr/>
    </dgm:pt>
    <dgm:pt modelId="{C19F4C56-3455-4048-9F68-2F25D67F30DE}" type="pres">
      <dgm:prSet presAssocID="{83199ED0-EABB-4748-9929-F4195A0D2C8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7B8DDC5-3E21-4472-9F5C-C0E75D27F6D8}" type="pres">
      <dgm:prSet presAssocID="{83199ED0-EABB-4748-9929-F4195A0D2C80}" presName="iconSpace" presStyleCnt="0"/>
      <dgm:spPr/>
    </dgm:pt>
    <dgm:pt modelId="{EE99A103-E6C4-41D1-BC4F-9B9A30F9A338}" type="pres">
      <dgm:prSet presAssocID="{83199ED0-EABB-4748-9929-F4195A0D2C80}" presName="parTx" presStyleLbl="revTx" presStyleIdx="2" presStyleCnt="4">
        <dgm:presLayoutVars>
          <dgm:chMax val="0"/>
          <dgm:chPref val="0"/>
        </dgm:presLayoutVars>
      </dgm:prSet>
      <dgm:spPr/>
    </dgm:pt>
    <dgm:pt modelId="{6348280A-0261-4576-89A3-7158F56E8E7E}" type="pres">
      <dgm:prSet presAssocID="{83199ED0-EABB-4748-9929-F4195A0D2C80}" presName="txSpace" presStyleCnt="0"/>
      <dgm:spPr/>
    </dgm:pt>
    <dgm:pt modelId="{028917CC-6DA7-4934-857A-723AD00B40D4}" type="pres">
      <dgm:prSet presAssocID="{83199ED0-EABB-4748-9929-F4195A0D2C80}" presName="desTx" presStyleLbl="revTx" presStyleIdx="3" presStyleCnt="4" custScaleY="43883">
        <dgm:presLayoutVars/>
      </dgm:prSet>
      <dgm:spPr/>
    </dgm:pt>
  </dgm:ptLst>
  <dgm:cxnLst>
    <dgm:cxn modelId="{31822902-F070-4468-9118-B59EC0F08688}" srcId="{1EE28DE8-6F74-4C7A-8CFB-E935FE14F9DF}" destId="{FFA482FD-0475-4F17-9987-35480C372920}" srcOrd="0" destOrd="0" parTransId="{E0CB2C6E-5DD3-4DE3-9C48-020D277C4D41}" sibTransId="{853FA105-5EFB-4D30-914D-C3A46823DD73}"/>
    <dgm:cxn modelId="{026C5C05-E6C0-4B68-83E1-6C8E223F14E3}" type="presOf" srcId="{83199ED0-EABB-4748-9929-F4195A0D2C80}" destId="{EE99A103-E6C4-41D1-BC4F-9B9A30F9A338}" srcOrd="0" destOrd="0" presId="urn:microsoft.com/office/officeart/2018/5/layout/CenteredIconLabelDescriptionList"/>
    <dgm:cxn modelId="{6DC8C93B-E17B-4628-8DA3-E1F2A7D82332}" srcId="{1EE28DE8-6F74-4C7A-8CFB-E935FE14F9DF}" destId="{83199ED0-EABB-4748-9929-F4195A0D2C80}" srcOrd="1" destOrd="0" parTransId="{E168BD8D-D5D0-457B-A21C-2A7F51A58854}" sibTransId="{DBB3E6E2-62F4-4D7A-997A-A84D65E51247}"/>
    <dgm:cxn modelId="{8D97C448-6C82-4381-8DCF-8B54020BCCC0}" type="presOf" srcId="{1EE28DE8-6F74-4C7A-8CFB-E935FE14F9DF}" destId="{44308532-8C71-48F3-9A13-F5F8B1358890}" srcOrd="0" destOrd="0" presId="urn:microsoft.com/office/officeart/2018/5/layout/CenteredIconLabelDescriptionList"/>
    <dgm:cxn modelId="{31B0A351-7FFA-4CEC-BFB0-5AA768B9DE2D}" srcId="{83199ED0-EABB-4748-9929-F4195A0D2C80}" destId="{99A019B0-4F21-46F0-A9DF-E2B65DA70C08}" srcOrd="0" destOrd="0" parTransId="{F9660C9B-2E33-429C-824A-580444095FCE}" sibTransId="{7EC56F61-748B-4F20-80DE-6FA9A250FF85}"/>
    <dgm:cxn modelId="{17BA6F99-D226-4E2D-A5F2-135274891828}" type="presOf" srcId="{99A019B0-4F21-46F0-A9DF-E2B65DA70C08}" destId="{028917CC-6DA7-4934-857A-723AD00B40D4}" srcOrd="0" destOrd="0" presId="urn:microsoft.com/office/officeart/2018/5/layout/CenteredIconLabelDescriptionList"/>
    <dgm:cxn modelId="{4F2BAABD-A554-4EC7-859E-25183E52DA2E}" type="presOf" srcId="{FFA482FD-0475-4F17-9987-35480C372920}" destId="{9926E2FB-201A-465D-AACD-AB4861AB8F0D}" srcOrd="0" destOrd="0" presId="urn:microsoft.com/office/officeart/2018/5/layout/CenteredIconLabelDescriptionList"/>
    <dgm:cxn modelId="{222D6C3C-C03A-4B59-832B-033842F256FC}" type="presParOf" srcId="{44308532-8C71-48F3-9A13-F5F8B1358890}" destId="{5C89BE8F-E674-4C28-91B1-2D487BC0E3EF}" srcOrd="0" destOrd="0" presId="urn:microsoft.com/office/officeart/2018/5/layout/CenteredIconLabelDescriptionList"/>
    <dgm:cxn modelId="{C8923C70-7A7F-47C7-ACA4-AF66E1C36188}" type="presParOf" srcId="{5C89BE8F-E674-4C28-91B1-2D487BC0E3EF}" destId="{F99B8DCD-D906-435F-86D8-2B3DCD20EAE6}" srcOrd="0" destOrd="0" presId="urn:microsoft.com/office/officeart/2018/5/layout/CenteredIconLabelDescriptionList"/>
    <dgm:cxn modelId="{7C3E22C0-8D58-4FBE-AA7E-4B82C8B793F4}" type="presParOf" srcId="{5C89BE8F-E674-4C28-91B1-2D487BC0E3EF}" destId="{7E34B8BC-B3DF-4307-A165-ED167CDFCF5D}" srcOrd="1" destOrd="0" presId="urn:microsoft.com/office/officeart/2018/5/layout/CenteredIconLabelDescriptionList"/>
    <dgm:cxn modelId="{C24E6033-74F0-4E9C-A206-15B60CF1EF5A}" type="presParOf" srcId="{5C89BE8F-E674-4C28-91B1-2D487BC0E3EF}" destId="{9926E2FB-201A-465D-AACD-AB4861AB8F0D}" srcOrd="2" destOrd="0" presId="urn:microsoft.com/office/officeart/2018/5/layout/CenteredIconLabelDescriptionList"/>
    <dgm:cxn modelId="{3197EA63-A62E-4D3C-B337-5FF8D18AEA1F}" type="presParOf" srcId="{5C89BE8F-E674-4C28-91B1-2D487BC0E3EF}" destId="{8EE2B978-A81E-492D-9786-6AB62EB67AF0}" srcOrd="3" destOrd="0" presId="urn:microsoft.com/office/officeart/2018/5/layout/CenteredIconLabelDescriptionList"/>
    <dgm:cxn modelId="{2EA5842D-BB61-4040-9030-BD947C0F133B}" type="presParOf" srcId="{5C89BE8F-E674-4C28-91B1-2D487BC0E3EF}" destId="{9D6A232B-1F5D-40FD-BB8D-94B5A2010BE0}" srcOrd="4" destOrd="0" presId="urn:microsoft.com/office/officeart/2018/5/layout/CenteredIconLabelDescriptionList"/>
    <dgm:cxn modelId="{01850867-F451-415E-8099-A09BA97360A4}" type="presParOf" srcId="{44308532-8C71-48F3-9A13-F5F8B1358890}" destId="{A2AE82CA-E282-4590-A131-F274423BDAC4}" srcOrd="1" destOrd="0" presId="urn:microsoft.com/office/officeart/2018/5/layout/CenteredIconLabelDescriptionList"/>
    <dgm:cxn modelId="{CDDA91F6-2DA1-4A7E-8F9C-D1BD4692E856}" type="presParOf" srcId="{44308532-8C71-48F3-9A13-F5F8B1358890}" destId="{57A27A44-7FE8-4FEA-BEE2-4883B6249CA3}" srcOrd="2" destOrd="0" presId="urn:microsoft.com/office/officeart/2018/5/layout/CenteredIconLabelDescriptionList"/>
    <dgm:cxn modelId="{8C8C9B72-41C8-4AFE-8A60-D3D822DEC487}" type="presParOf" srcId="{57A27A44-7FE8-4FEA-BEE2-4883B6249CA3}" destId="{C19F4C56-3455-4048-9F68-2F25D67F30DE}" srcOrd="0" destOrd="0" presId="urn:microsoft.com/office/officeart/2018/5/layout/CenteredIconLabelDescriptionList"/>
    <dgm:cxn modelId="{4F29C77D-C835-4478-91D3-21796AB97EFC}" type="presParOf" srcId="{57A27A44-7FE8-4FEA-BEE2-4883B6249CA3}" destId="{67B8DDC5-3E21-4472-9F5C-C0E75D27F6D8}" srcOrd="1" destOrd="0" presId="urn:microsoft.com/office/officeart/2018/5/layout/CenteredIconLabelDescriptionList"/>
    <dgm:cxn modelId="{79D12BAA-F7DE-42AE-88E4-A55D71FF1A85}" type="presParOf" srcId="{57A27A44-7FE8-4FEA-BEE2-4883B6249CA3}" destId="{EE99A103-E6C4-41D1-BC4F-9B9A30F9A338}" srcOrd="2" destOrd="0" presId="urn:microsoft.com/office/officeart/2018/5/layout/CenteredIconLabelDescriptionList"/>
    <dgm:cxn modelId="{B73C6B84-9C1F-4617-90A5-28FF348D3830}" type="presParOf" srcId="{57A27A44-7FE8-4FEA-BEE2-4883B6249CA3}" destId="{6348280A-0261-4576-89A3-7158F56E8E7E}" srcOrd="3" destOrd="0" presId="urn:microsoft.com/office/officeart/2018/5/layout/CenteredIconLabelDescriptionList"/>
    <dgm:cxn modelId="{59EA0EE2-49F4-421B-B1A2-205C9BF06870}" type="presParOf" srcId="{57A27A44-7FE8-4FEA-BEE2-4883B6249CA3}" destId="{028917CC-6DA7-4934-857A-723AD00B40D4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4B6943-75ED-4C84-B8A0-2374B18F9C7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9F33D5-8699-4E11-BA0A-BE79AB8BCFE7}">
      <dgm:prSet custT="1"/>
      <dgm:spPr/>
      <dgm:t>
        <a:bodyPr/>
        <a:lstStyle/>
        <a:p>
          <a:r>
            <a:rPr lang="en-GB" sz="20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What makes your organisation special? 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16B23EE9-F47B-416F-903C-83E309B5BC5A}" type="parTrans" cxnId="{45BC0860-E78D-4018-B3D0-6E5C67CCEE2D}">
      <dgm:prSet/>
      <dgm:spPr/>
      <dgm:t>
        <a:bodyPr/>
        <a:lstStyle/>
        <a:p>
          <a:endParaRPr lang="en-US"/>
        </a:p>
      </dgm:t>
    </dgm:pt>
    <dgm:pt modelId="{45D4C2F2-538C-4186-A753-DC5B31B7E07F}" type="sibTrans" cxnId="{45BC0860-E78D-4018-B3D0-6E5C67CCEE2D}">
      <dgm:prSet/>
      <dgm:spPr/>
      <dgm:t>
        <a:bodyPr/>
        <a:lstStyle/>
        <a:p>
          <a:endParaRPr lang="en-US"/>
        </a:p>
      </dgm:t>
    </dgm:pt>
    <dgm:pt modelId="{4A04EC8A-E4F8-487C-9399-FDF7529A0D16}">
      <dgm:prSet custT="1"/>
      <dgm:spPr/>
      <dgm:t>
        <a:bodyPr/>
        <a:lstStyle/>
        <a:p>
          <a:r>
            <a:rPr lang="en-GB" sz="20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How close are your competitors to overtaking you? 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A3AEC80-1E8F-4F38-AD51-2D02558BC234}" type="parTrans" cxnId="{25D42FC1-C7FF-4BCF-8BA7-6B22C7F6A0C6}">
      <dgm:prSet/>
      <dgm:spPr/>
      <dgm:t>
        <a:bodyPr/>
        <a:lstStyle/>
        <a:p>
          <a:endParaRPr lang="en-US"/>
        </a:p>
      </dgm:t>
    </dgm:pt>
    <dgm:pt modelId="{728D442A-1A08-408F-9E60-1512BAAF58B8}" type="sibTrans" cxnId="{25D42FC1-C7FF-4BCF-8BA7-6B22C7F6A0C6}">
      <dgm:prSet/>
      <dgm:spPr/>
      <dgm:t>
        <a:bodyPr/>
        <a:lstStyle/>
        <a:p>
          <a:endParaRPr lang="en-US"/>
        </a:p>
      </dgm:t>
    </dgm:pt>
    <dgm:pt modelId="{4B59F432-F48C-4BC1-84EA-D03AAB4D629A}">
      <dgm:prSet custT="1"/>
      <dgm:spPr/>
      <dgm:t>
        <a:bodyPr/>
        <a:lstStyle/>
        <a:p>
          <a:r>
            <a:rPr lang="en-GB" sz="20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</a:t>
          </a:r>
          <a:r>
            <a:rPr lang="en-GB" sz="20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any companies can’t answer these questions and simply believe hard work will guarantee success.</a:t>
          </a:r>
          <a:r>
            <a:rPr lang="en-GB" sz="2000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</a:t>
          </a:r>
          <a:endParaRPr lang="en-US" sz="20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0E707E0-D466-4657-AD3D-7FFD492D3D22}" type="parTrans" cxnId="{600307EB-85F1-4BF8-8FF1-414BCF87B37C}">
      <dgm:prSet/>
      <dgm:spPr/>
      <dgm:t>
        <a:bodyPr/>
        <a:lstStyle/>
        <a:p>
          <a:endParaRPr lang="en-US"/>
        </a:p>
      </dgm:t>
    </dgm:pt>
    <dgm:pt modelId="{228B6977-C7D4-4C41-9B36-8E396CD52EEC}" type="sibTrans" cxnId="{600307EB-85F1-4BF8-8FF1-414BCF87B37C}">
      <dgm:prSet/>
      <dgm:spPr/>
      <dgm:t>
        <a:bodyPr/>
        <a:lstStyle/>
        <a:p>
          <a:endParaRPr lang="en-US"/>
        </a:p>
      </dgm:t>
    </dgm:pt>
    <dgm:pt modelId="{A4E0D2B3-E719-4EB7-9F7D-909419EBA62C}">
      <dgm:prSet custT="1"/>
      <dgm:spPr/>
      <dgm:t>
        <a:bodyPr/>
        <a:lstStyle/>
        <a:p>
          <a:r>
            <a:rPr lang="en-GB" sz="1800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VRIO framework is a strategic planning tool that helps organisations uncover and protect the resources and capabilities that give them a long-term sustainable competitive advantage. </a:t>
          </a:r>
          <a:endParaRPr lang="en-US" sz="18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92C0F27-B6A8-40E1-9145-4D15C47D3870}" type="parTrans" cxnId="{3C5F6B96-DF62-4148-B70E-4F3F5171BF91}">
      <dgm:prSet/>
      <dgm:spPr/>
      <dgm:t>
        <a:bodyPr/>
        <a:lstStyle/>
        <a:p>
          <a:endParaRPr lang="en-US"/>
        </a:p>
      </dgm:t>
    </dgm:pt>
    <dgm:pt modelId="{ED377FD1-2331-442F-B2A6-8CF918E08581}" type="sibTrans" cxnId="{3C5F6B96-DF62-4148-B70E-4F3F5171BF91}">
      <dgm:prSet/>
      <dgm:spPr/>
      <dgm:t>
        <a:bodyPr/>
        <a:lstStyle/>
        <a:p>
          <a:endParaRPr lang="en-US"/>
        </a:p>
      </dgm:t>
    </dgm:pt>
    <dgm:pt modelId="{B5ACAAC3-F254-40CE-A297-9A1D0AEB4606}">
      <dgm:prSet custT="1"/>
      <dgm:spPr/>
      <dgm:t>
        <a:bodyPr/>
        <a:lstStyle/>
        <a:p>
          <a:r>
            <a:rPr lang="en-GB" sz="1800" b="1" i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Sustainable competitive advantages</a:t>
          </a:r>
          <a:r>
            <a:rPr lang="en-GB" sz="1800" b="1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 </a:t>
          </a:r>
          <a:r>
            <a:rPr lang="en-GB" sz="1800" b="0" i="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are those that competitors can’t easily duplicate in the foreseeable future; they are also a crucial element of business success.</a:t>
          </a:r>
          <a:endParaRPr lang="en-US" sz="18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54093FB8-3231-4993-8397-5B10C8666390}" type="parTrans" cxnId="{A3C226B6-2C2F-4E1F-96D1-45A47C107764}">
      <dgm:prSet/>
      <dgm:spPr/>
      <dgm:t>
        <a:bodyPr/>
        <a:lstStyle/>
        <a:p>
          <a:endParaRPr lang="en-US"/>
        </a:p>
      </dgm:t>
    </dgm:pt>
    <dgm:pt modelId="{B51C2C06-0E06-479B-82E3-87DF00B4EFE9}" type="sibTrans" cxnId="{A3C226B6-2C2F-4E1F-96D1-45A47C107764}">
      <dgm:prSet/>
      <dgm:spPr/>
      <dgm:t>
        <a:bodyPr/>
        <a:lstStyle/>
        <a:p>
          <a:endParaRPr lang="en-US"/>
        </a:p>
      </dgm:t>
    </dgm:pt>
    <dgm:pt modelId="{01953A98-993C-4336-B5D2-0DE5F39F85D7}" type="pres">
      <dgm:prSet presAssocID="{B94B6943-75ED-4C84-B8A0-2374B18F9C79}" presName="vert0" presStyleCnt="0">
        <dgm:presLayoutVars>
          <dgm:dir/>
          <dgm:animOne val="branch"/>
          <dgm:animLvl val="lvl"/>
        </dgm:presLayoutVars>
      </dgm:prSet>
      <dgm:spPr/>
    </dgm:pt>
    <dgm:pt modelId="{3B48D17B-8445-43CE-BD87-3DE41EC54E03}" type="pres">
      <dgm:prSet presAssocID="{239F33D5-8699-4E11-BA0A-BE79AB8BCFE7}" presName="thickLine" presStyleLbl="alignNode1" presStyleIdx="0" presStyleCnt="5"/>
      <dgm:spPr/>
    </dgm:pt>
    <dgm:pt modelId="{58110FB2-1331-4122-A3CB-9710C14430D3}" type="pres">
      <dgm:prSet presAssocID="{239F33D5-8699-4E11-BA0A-BE79AB8BCFE7}" presName="horz1" presStyleCnt="0"/>
      <dgm:spPr/>
    </dgm:pt>
    <dgm:pt modelId="{0CC2860D-5E14-437F-A18B-968F7B5BB2E0}" type="pres">
      <dgm:prSet presAssocID="{239F33D5-8699-4E11-BA0A-BE79AB8BCFE7}" presName="tx1" presStyleLbl="revTx" presStyleIdx="0" presStyleCnt="5"/>
      <dgm:spPr/>
    </dgm:pt>
    <dgm:pt modelId="{51C490B1-A3BA-4575-A12A-2D6B9A3A1D02}" type="pres">
      <dgm:prSet presAssocID="{239F33D5-8699-4E11-BA0A-BE79AB8BCFE7}" presName="vert1" presStyleCnt="0"/>
      <dgm:spPr/>
    </dgm:pt>
    <dgm:pt modelId="{021E29E8-795F-4B95-B54A-DD5824461119}" type="pres">
      <dgm:prSet presAssocID="{4A04EC8A-E4F8-487C-9399-FDF7529A0D16}" presName="thickLine" presStyleLbl="alignNode1" presStyleIdx="1" presStyleCnt="5"/>
      <dgm:spPr/>
    </dgm:pt>
    <dgm:pt modelId="{39953FD7-4F46-4016-B2DC-BA99ABC6884B}" type="pres">
      <dgm:prSet presAssocID="{4A04EC8A-E4F8-487C-9399-FDF7529A0D16}" presName="horz1" presStyleCnt="0"/>
      <dgm:spPr/>
    </dgm:pt>
    <dgm:pt modelId="{49F8F0A1-ABCD-46B7-B281-A47E683CD491}" type="pres">
      <dgm:prSet presAssocID="{4A04EC8A-E4F8-487C-9399-FDF7529A0D16}" presName="tx1" presStyleLbl="revTx" presStyleIdx="1" presStyleCnt="5"/>
      <dgm:spPr/>
    </dgm:pt>
    <dgm:pt modelId="{AFE9B655-E7C2-43D6-950E-26AE2D7AB804}" type="pres">
      <dgm:prSet presAssocID="{4A04EC8A-E4F8-487C-9399-FDF7529A0D16}" presName="vert1" presStyleCnt="0"/>
      <dgm:spPr/>
    </dgm:pt>
    <dgm:pt modelId="{0B572B94-B2ED-4B2C-99CC-92497FA0027E}" type="pres">
      <dgm:prSet presAssocID="{4B59F432-F48C-4BC1-84EA-D03AAB4D629A}" presName="thickLine" presStyleLbl="alignNode1" presStyleIdx="2" presStyleCnt="5"/>
      <dgm:spPr/>
    </dgm:pt>
    <dgm:pt modelId="{3BE51DED-997E-482E-A4D4-6F0709D791F1}" type="pres">
      <dgm:prSet presAssocID="{4B59F432-F48C-4BC1-84EA-D03AAB4D629A}" presName="horz1" presStyleCnt="0"/>
      <dgm:spPr/>
    </dgm:pt>
    <dgm:pt modelId="{AA1C7997-3461-4B0C-874F-3ACCEFBC2BFA}" type="pres">
      <dgm:prSet presAssocID="{4B59F432-F48C-4BC1-84EA-D03AAB4D629A}" presName="tx1" presStyleLbl="revTx" presStyleIdx="2" presStyleCnt="5"/>
      <dgm:spPr/>
    </dgm:pt>
    <dgm:pt modelId="{B5322B59-5590-41F4-BE68-117636FA50A8}" type="pres">
      <dgm:prSet presAssocID="{4B59F432-F48C-4BC1-84EA-D03AAB4D629A}" presName="vert1" presStyleCnt="0"/>
      <dgm:spPr/>
    </dgm:pt>
    <dgm:pt modelId="{93B5839B-962F-474A-8466-2A914F8FE5AA}" type="pres">
      <dgm:prSet presAssocID="{A4E0D2B3-E719-4EB7-9F7D-909419EBA62C}" presName="thickLine" presStyleLbl="alignNode1" presStyleIdx="3" presStyleCnt="5"/>
      <dgm:spPr/>
    </dgm:pt>
    <dgm:pt modelId="{4B44E365-8332-4E27-B42E-D75941F9B97A}" type="pres">
      <dgm:prSet presAssocID="{A4E0D2B3-E719-4EB7-9F7D-909419EBA62C}" presName="horz1" presStyleCnt="0"/>
      <dgm:spPr/>
    </dgm:pt>
    <dgm:pt modelId="{3CB75B85-2D5D-4B68-9CC4-27E77CBE8330}" type="pres">
      <dgm:prSet presAssocID="{A4E0D2B3-E719-4EB7-9F7D-909419EBA62C}" presName="tx1" presStyleLbl="revTx" presStyleIdx="3" presStyleCnt="5"/>
      <dgm:spPr/>
    </dgm:pt>
    <dgm:pt modelId="{ECA2D33F-2B94-4936-9546-D3B768A27A58}" type="pres">
      <dgm:prSet presAssocID="{A4E0D2B3-E719-4EB7-9F7D-909419EBA62C}" presName="vert1" presStyleCnt="0"/>
      <dgm:spPr/>
    </dgm:pt>
    <dgm:pt modelId="{87808CB0-45FC-4DB4-B166-E20C8E5273D1}" type="pres">
      <dgm:prSet presAssocID="{B5ACAAC3-F254-40CE-A297-9A1D0AEB4606}" presName="thickLine" presStyleLbl="alignNode1" presStyleIdx="4" presStyleCnt="5"/>
      <dgm:spPr/>
    </dgm:pt>
    <dgm:pt modelId="{0D39D88E-192D-4F02-B70D-31B9E9BEDB1B}" type="pres">
      <dgm:prSet presAssocID="{B5ACAAC3-F254-40CE-A297-9A1D0AEB4606}" presName="horz1" presStyleCnt="0"/>
      <dgm:spPr/>
    </dgm:pt>
    <dgm:pt modelId="{99E75A4E-AD5B-4687-967C-0304910A9FB8}" type="pres">
      <dgm:prSet presAssocID="{B5ACAAC3-F254-40CE-A297-9A1D0AEB4606}" presName="tx1" presStyleLbl="revTx" presStyleIdx="4" presStyleCnt="5"/>
      <dgm:spPr/>
    </dgm:pt>
    <dgm:pt modelId="{480C5493-1CDB-44A7-BA73-E8EAA17972E4}" type="pres">
      <dgm:prSet presAssocID="{B5ACAAC3-F254-40CE-A297-9A1D0AEB4606}" presName="vert1" presStyleCnt="0"/>
      <dgm:spPr/>
    </dgm:pt>
  </dgm:ptLst>
  <dgm:cxnLst>
    <dgm:cxn modelId="{C3F53D07-8E8A-473E-B576-1A1951F8D502}" type="presOf" srcId="{239F33D5-8699-4E11-BA0A-BE79AB8BCFE7}" destId="{0CC2860D-5E14-437F-A18B-968F7B5BB2E0}" srcOrd="0" destOrd="0" presId="urn:microsoft.com/office/officeart/2008/layout/LinedList"/>
    <dgm:cxn modelId="{6A70EC39-063D-4C98-91DA-725743E34FAB}" type="presOf" srcId="{B94B6943-75ED-4C84-B8A0-2374B18F9C79}" destId="{01953A98-993C-4336-B5D2-0DE5F39F85D7}" srcOrd="0" destOrd="0" presId="urn:microsoft.com/office/officeart/2008/layout/LinedList"/>
    <dgm:cxn modelId="{45BC0860-E78D-4018-B3D0-6E5C67CCEE2D}" srcId="{B94B6943-75ED-4C84-B8A0-2374B18F9C79}" destId="{239F33D5-8699-4E11-BA0A-BE79AB8BCFE7}" srcOrd="0" destOrd="0" parTransId="{16B23EE9-F47B-416F-903C-83E309B5BC5A}" sibTransId="{45D4C2F2-538C-4186-A753-DC5B31B7E07F}"/>
    <dgm:cxn modelId="{4BB9556A-A66A-4228-A4B2-ADEE459A6EB9}" type="presOf" srcId="{4B59F432-F48C-4BC1-84EA-D03AAB4D629A}" destId="{AA1C7997-3461-4B0C-874F-3ACCEFBC2BFA}" srcOrd="0" destOrd="0" presId="urn:microsoft.com/office/officeart/2008/layout/LinedList"/>
    <dgm:cxn modelId="{47D22B85-604F-4F26-A6FD-39F038C88EBE}" type="presOf" srcId="{A4E0D2B3-E719-4EB7-9F7D-909419EBA62C}" destId="{3CB75B85-2D5D-4B68-9CC4-27E77CBE8330}" srcOrd="0" destOrd="0" presId="urn:microsoft.com/office/officeart/2008/layout/LinedList"/>
    <dgm:cxn modelId="{3C5F6B96-DF62-4148-B70E-4F3F5171BF91}" srcId="{B94B6943-75ED-4C84-B8A0-2374B18F9C79}" destId="{A4E0D2B3-E719-4EB7-9F7D-909419EBA62C}" srcOrd="3" destOrd="0" parTransId="{392C0F27-B6A8-40E1-9145-4D15C47D3870}" sibTransId="{ED377FD1-2331-442F-B2A6-8CF918E08581}"/>
    <dgm:cxn modelId="{913BA198-411F-49FA-BAC4-1214486B7C22}" type="presOf" srcId="{B5ACAAC3-F254-40CE-A297-9A1D0AEB4606}" destId="{99E75A4E-AD5B-4687-967C-0304910A9FB8}" srcOrd="0" destOrd="0" presId="urn:microsoft.com/office/officeart/2008/layout/LinedList"/>
    <dgm:cxn modelId="{A3C226B6-2C2F-4E1F-96D1-45A47C107764}" srcId="{B94B6943-75ED-4C84-B8A0-2374B18F9C79}" destId="{B5ACAAC3-F254-40CE-A297-9A1D0AEB4606}" srcOrd="4" destOrd="0" parTransId="{54093FB8-3231-4993-8397-5B10C8666390}" sibTransId="{B51C2C06-0E06-479B-82E3-87DF00B4EFE9}"/>
    <dgm:cxn modelId="{BBBE80BE-6F59-4F13-999E-27DAD3F2B19D}" type="presOf" srcId="{4A04EC8A-E4F8-487C-9399-FDF7529A0D16}" destId="{49F8F0A1-ABCD-46B7-B281-A47E683CD491}" srcOrd="0" destOrd="0" presId="urn:microsoft.com/office/officeart/2008/layout/LinedList"/>
    <dgm:cxn modelId="{25D42FC1-C7FF-4BCF-8BA7-6B22C7F6A0C6}" srcId="{B94B6943-75ED-4C84-B8A0-2374B18F9C79}" destId="{4A04EC8A-E4F8-487C-9399-FDF7529A0D16}" srcOrd="1" destOrd="0" parTransId="{2A3AEC80-1E8F-4F38-AD51-2D02558BC234}" sibTransId="{728D442A-1A08-408F-9E60-1512BAAF58B8}"/>
    <dgm:cxn modelId="{600307EB-85F1-4BF8-8FF1-414BCF87B37C}" srcId="{B94B6943-75ED-4C84-B8A0-2374B18F9C79}" destId="{4B59F432-F48C-4BC1-84EA-D03AAB4D629A}" srcOrd="2" destOrd="0" parTransId="{20E707E0-D466-4657-AD3D-7FFD492D3D22}" sibTransId="{228B6977-C7D4-4C41-9B36-8E396CD52EEC}"/>
    <dgm:cxn modelId="{4FBF81AD-1D11-45D6-AE5B-5C1E5BAA30AD}" type="presParOf" srcId="{01953A98-993C-4336-B5D2-0DE5F39F85D7}" destId="{3B48D17B-8445-43CE-BD87-3DE41EC54E03}" srcOrd="0" destOrd="0" presId="urn:microsoft.com/office/officeart/2008/layout/LinedList"/>
    <dgm:cxn modelId="{D4DECCE6-0EC9-4269-8C4F-59E609438187}" type="presParOf" srcId="{01953A98-993C-4336-B5D2-0DE5F39F85D7}" destId="{58110FB2-1331-4122-A3CB-9710C14430D3}" srcOrd="1" destOrd="0" presId="urn:microsoft.com/office/officeart/2008/layout/LinedList"/>
    <dgm:cxn modelId="{B4168A5B-0C96-41CF-9A93-C664200665F5}" type="presParOf" srcId="{58110FB2-1331-4122-A3CB-9710C14430D3}" destId="{0CC2860D-5E14-437F-A18B-968F7B5BB2E0}" srcOrd="0" destOrd="0" presId="urn:microsoft.com/office/officeart/2008/layout/LinedList"/>
    <dgm:cxn modelId="{2C8B4C57-9EE0-43A6-89C0-1A7C5A83F609}" type="presParOf" srcId="{58110FB2-1331-4122-A3CB-9710C14430D3}" destId="{51C490B1-A3BA-4575-A12A-2D6B9A3A1D02}" srcOrd="1" destOrd="0" presId="urn:microsoft.com/office/officeart/2008/layout/LinedList"/>
    <dgm:cxn modelId="{AA7985C9-F8E1-42AD-913E-62C7A4E6D2D9}" type="presParOf" srcId="{01953A98-993C-4336-B5D2-0DE5F39F85D7}" destId="{021E29E8-795F-4B95-B54A-DD5824461119}" srcOrd="2" destOrd="0" presId="urn:microsoft.com/office/officeart/2008/layout/LinedList"/>
    <dgm:cxn modelId="{FC9E07DF-A266-424A-B4AE-DD352EEA297C}" type="presParOf" srcId="{01953A98-993C-4336-B5D2-0DE5F39F85D7}" destId="{39953FD7-4F46-4016-B2DC-BA99ABC6884B}" srcOrd="3" destOrd="0" presId="urn:microsoft.com/office/officeart/2008/layout/LinedList"/>
    <dgm:cxn modelId="{EC10519C-DED4-4644-9352-33DC81802D8B}" type="presParOf" srcId="{39953FD7-4F46-4016-B2DC-BA99ABC6884B}" destId="{49F8F0A1-ABCD-46B7-B281-A47E683CD491}" srcOrd="0" destOrd="0" presId="urn:microsoft.com/office/officeart/2008/layout/LinedList"/>
    <dgm:cxn modelId="{E9DB7CC2-421B-463A-A0AD-759B438A3F70}" type="presParOf" srcId="{39953FD7-4F46-4016-B2DC-BA99ABC6884B}" destId="{AFE9B655-E7C2-43D6-950E-26AE2D7AB804}" srcOrd="1" destOrd="0" presId="urn:microsoft.com/office/officeart/2008/layout/LinedList"/>
    <dgm:cxn modelId="{EC5316C4-F207-43FE-B552-87819AE1C6DE}" type="presParOf" srcId="{01953A98-993C-4336-B5D2-0DE5F39F85D7}" destId="{0B572B94-B2ED-4B2C-99CC-92497FA0027E}" srcOrd="4" destOrd="0" presId="urn:microsoft.com/office/officeart/2008/layout/LinedList"/>
    <dgm:cxn modelId="{E24AED71-33D8-4821-A9E2-6DEC46153804}" type="presParOf" srcId="{01953A98-993C-4336-B5D2-0DE5F39F85D7}" destId="{3BE51DED-997E-482E-A4D4-6F0709D791F1}" srcOrd="5" destOrd="0" presId="urn:microsoft.com/office/officeart/2008/layout/LinedList"/>
    <dgm:cxn modelId="{5DB6860F-31DA-472D-9BA4-3AB0B5CDDC66}" type="presParOf" srcId="{3BE51DED-997E-482E-A4D4-6F0709D791F1}" destId="{AA1C7997-3461-4B0C-874F-3ACCEFBC2BFA}" srcOrd="0" destOrd="0" presId="urn:microsoft.com/office/officeart/2008/layout/LinedList"/>
    <dgm:cxn modelId="{0C491BA6-E962-4429-8DA2-067587D15094}" type="presParOf" srcId="{3BE51DED-997E-482E-A4D4-6F0709D791F1}" destId="{B5322B59-5590-41F4-BE68-117636FA50A8}" srcOrd="1" destOrd="0" presId="urn:microsoft.com/office/officeart/2008/layout/LinedList"/>
    <dgm:cxn modelId="{9D2D3E04-B190-4224-AA3B-377C4327A34C}" type="presParOf" srcId="{01953A98-993C-4336-B5D2-0DE5F39F85D7}" destId="{93B5839B-962F-474A-8466-2A914F8FE5AA}" srcOrd="6" destOrd="0" presId="urn:microsoft.com/office/officeart/2008/layout/LinedList"/>
    <dgm:cxn modelId="{3E127CD2-7538-4D5C-B784-73EEDE4E6D3A}" type="presParOf" srcId="{01953A98-993C-4336-B5D2-0DE5F39F85D7}" destId="{4B44E365-8332-4E27-B42E-D75941F9B97A}" srcOrd="7" destOrd="0" presId="urn:microsoft.com/office/officeart/2008/layout/LinedList"/>
    <dgm:cxn modelId="{84569E7C-E21F-49BF-A66A-7F7FFA06C709}" type="presParOf" srcId="{4B44E365-8332-4E27-B42E-D75941F9B97A}" destId="{3CB75B85-2D5D-4B68-9CC4-27E77CBE8330}" srcOrd="0" destOrd="0" presId="urn:microsoft.com/office/officeart/2008/layout/LinedList"/>
    <dgm:cxn modelId="{C2317968-236E-45C1-9572-5059A53DC948}" type="presParOf" srcId="{4B44E365-8332-4E27-B42E-D75941F9B97A}" destId="{ECA2D33F-2B94-4936-9546-D3B768A27A58}" srcOrd="1" destOrd="0" presId="urn:microsoft.com/office/officeart/2008/layout/LinedList"/>
    <dgm:cxn modelId="{1B0DFF12-700E-40F6-AEAC-463DC5553B35}" type="presParOf" srcId="{01953A98-993C-4336-B5D2-0DE5F39F85D7}" destId="{87808CB0-45FC-4DB4-B166-E20C8E5273D1}" srcOrd="8" destOrd="0" presId="urn:microsoft.com/office/officeart/2008/layout/LinedList"/>
    <dgm:cxn modelId="{F6C52249-05B4-4932-9AE1-EFF49FF93542}" type="presParOf" srcId="{01953A98-993C-4336-B5D2-0DE5F39F85D7}" destId="{0D39D88E-192D-4F02-B70D-31B9E9BEDB1B}" srcOrd="9" destOrd="0" presId="urn:microsoft.com/office/officeart/2008/layout/LinedList"/>
    <dgm:cxn modelId="{C63BED64-DEA8-4963-A7DD-0F54E009A1D0}" type="presParOf" srcId="{0D39D88E-192D-4F02-B70D-31B9E9BEDB1B}" destId="{99E75A4E-AD5B-4687-967C-0304910A9FB8}" srcOrd="0" destOrd="0" presId="urn:microsoft.com/office/officeart/2008/layout/LinedList"/>
    <dgm:cxn modelId="{16F01384-17B2-4103-82C6-8FB8EF2BC42D}" type="presParOf" srcId="{0D39D88E-192D-4F02-B70D-31B9E9BEDB1B}" destId="{480C5493-1CDB-44A7-BA73-E8EAA17972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D45D62-38C0-4ACD-AEBB-ADE862C7612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AC61046-0C0A-44EF-A2D3-9F4904CC7CC6}">
      <dgm:prSet/>
      <dgm:spPr/>
      <dgm:t>
        <a:bodyPr/>
        <a:lstStyle/>
        <a:p>
          <a:r>
            <a:rPr lang="en-GB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VRIO is an internal analysis tool that examines the link between a company’s internal characteristics and its performance</a:t>
          </a:r>
          <a:endParaRPr lang="en-US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75B6748-458E-4EF1-8256-03ECEE853423}" type="parTrans" cxnId="{369C48E2-975A-4607-A20A-DCA2B9E6A535}">
      <dgm:prSet/>
      <dgm:spPr/>
      <dgm:t>
        <a:bodyPr/>
        <a:lstStyle/>
        <a:p>
          <a:endParaRPr lang="en-US"/>
        </a:p>
      </dgm:t>
    </dgm:pt>
    <dgm:pt modelId="{C9E71B9E-1992-462A-B770-1255020B21DA}" type="sibTrans" cxnId="{369C48E2-975A-4607-A20A-DCA2B9E6A535}">
      <dgm:prSet/>
      <dgm:spPr/>
      <dgm:t>
        <a:bodyPr/>
        <a:lstStyle/>
        <a:p>
          <a:endParaRPr lang="en-US"/>
        </a:p>
      </dgm:t>
    </dgm:pt>
    <dgm:pt modelId="{BE130CE5-305C-4C5B-B414-0988E1BD02FF}">
      <dgm:prSet/>
      <dgm:spPr/>
      <dgm:t>
        <a:bodyPr/>
        <a:lstStyle/>
        <a:p>
          <a:r>
            <a: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</a:t>
          </a:r>
          <a:r>
            <a:rPr lang="en-GB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RIO Analysis </a:t>
          </a:r>
          <a:r>
            <a:rPr lang="en-GB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is </a:t>
          </a:r>
          <a:r>
            <a:rPr lang="en-GB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used by organisations </a:t>
          </a:r>
          <a:r>
            <a:rPr lang="en-GB" b="1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to categorise their resources based on whether they hold certain traits outlined in the framework</a:t>
          </a:r>
          <a:r>
            <a:rPr lang="en-GB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  <a:endParaRPr lang="en-US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E358D994-765F-4B17-A4E5-E1C5931F9394}" type="parTrans" cxnId="{11EE12C5-8D14-4437-AE02-1334967767DA}">
      <dgm:prSet/>
      <dgm:spPr/>
      <dgm:t>
        <a:bodyPr/>
        <a:lstStyle/>
        <a:p>
          <a:endParaRPr lang="en-US"/>
        </a:p>
      </dgm:t>
    </dgm:pt>
    <dgm:pt modelId="{2FCCC28F-214F-406A-A325-2A5EC60B7231}" type="sibTrans" cxnId="{11EE12C5-8D14-4437-AE02-1334967767DA}">
      <dgm:prSet/>
      <dgm:spPr/>
      <dgm:t>
        <a:bodyPr/>
        <a:lstStyle/>
        <a:p>
          <a:endParaRPr lang="en-US"/>
        </a:p>
      </dgm:t>
    </dgm:pt>
    <dgm:pt modelId="{8CC9DB37-585D-420D-B6FD-63AEE870863B}">
      <dgm:prSet/>
      <dgm:spPr/>
      <dgm:t>
        <a:bodyPr/>
        <a:lstStyle/>
        <a:p>
          <a:r>
            <a:rPr lang="en-GB" b="0" i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This categorisation then allows organisations to identify the company resources that provide a </a:t>
          </a:r>
          <a:r>
            <a:rPr lang="en-GB" b="1" i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Sustainable Competitive Advantage</a:t>
          </a:r>
          <a:endParaRPr lang="en-US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A70E156-998A-41CA-9B1B-ADD2CF08A42D}" type="parTrans" cxnId="{40CC1060-72DB-473C-8E8C-7BEA385FBB3E}">
      <dgm:prSet/>
      <dgm:spPr/>
      <dgm:t>
        <a:bodyPr/>
        <a:lstStyle/>
        <a:p>
          <a:endParaRPr lang="en-US"/>
        </a:p>
      </dgm:t>
    </dgm:pt>
    <dgm:pt modelId="{D5508E21-2FF7-4305-9357-A41D505B6B97}" type="sibTrans" cxnId="{40CC1060-72DB-473C-8E8C-7BEA385FBB3E}">
      <dgm:prSet/>
      <dgm:spPr/>
      <dgm:t>
        <a:bodyPr/>
        <a:lstStyle/>
        <a:p>
          <a:endParaRPr lang="en-US"/>
        </a:p>
      </dgm:t>
    </dgm:pt>
    <dgm:pt modelId="{90EB530C-9091-4D5A-9A66-489F6FC0BD39}" type="pres">
      <dgm:prSet presAssocID="{48D45D62-38C0-4ACD-AEBB-ADE862C7612E}" presName="linear" presStyleCnt="0">
        <dgm:presLayoutVars>
          <dgm:animLvl val="lvl"/>
          <dgm:resizeHandles val="exact"/>
        </dgm:presLayoutVars>
      </dgm:prSet>
      <dgm:spPr/>
    </dgm:pt>
    <dgm:pt modelId="{ADB04F27-ADE4-4959-BA1E-9FDD2C8AB498}" type="pres">
      <dgm:prSet presAssocID="{2AC61046-0C0A-44EF-A2D3-9F4904CC7CC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4F507B5-C44D-42B4-8BE9-32514ECFFBDF}" type="pres">
      <dgm:prSet presAssocID="{C9E71B9E-1992-462A-B770-1255020B21DA}" presName="spacer" presStyleCnt="0"/>
      <dgm:spPr/>
    </dgm:pt>
    <dgm:pt modelId="{6C6B670D-A156-4B3E-8232-7B76748A7AF1}" type="pres">
      <dgm:prSet presAssocID="{BE130CE5-305C-4C5B-B414-0988E1BD02F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203A169-9B01-4AD4-B7A2-B2212B5962C2}" type="pres">
      <dgm:prSet presAssocID="{2FCCC28F-214F-406A-A325-2A5EC60B7231}" presName="spacer" presStyleCnt="0"/>
      <dgm:spPr/>
    </dgm:pt>
    <dgm:pt modelId="{98F250E8-1F44-46DE-A38E-628BA5A1EC30}" type="pres">
      <dgm:prSet presAssocID="{8CC9DB37-585D-420D-B6FD-63AEE870863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90EDF31-7E4C-4569-8811-6182E2F6A974}" type="presOf" srcId="{BE130CE5-305C-4C5B-B414-0988E1BD02FF}" destId="{6C6B670D-A156-4B3E-8232-7B76748A7AF1}" srcOrd="0" destOrd="0" presId="urn:microsoft.com/office/officeart/2005/8/layout/vList2"/>
    <dgm:cxn modelId="{40CC1060-72DB-473C-8E8C-7BEA385FBB3E}" srcId="{48D45D62-38C0-4ACD-AEBB-ADE862C7612E}" destId="{8CC9DB37-585D-420D-B6FD-63AEE870863B}" srcOrd="2" destOrd="0" parTransId="{9A70E156-998A-41CA-9B1B-ADD2CF08A42D}" sibTransId="{D5508E21-2FF7-4305-9357-A41D505B6B97}"/>
    <dgm:cxn modelId="{F27CDE52-28E6-47EE-A433-9802B4249538}" type="presOf" srcId="{8CC9DB37-585D-420D-B6FD-63AEE870863B}" destId="{98F250E8-1F44-46DE-A38E-628BA5A1EC30}" srcOrd="0" destOrd="0" presId="urn:microsoft.com/office/officeart/2005/8/layout/vList2"/>
    <dgm:cxn modelId="{11EE12C5-8D14-4437-AE02-1334967767DA}" srcId="{48D45D62-38C0-4ACD-AEBB-ADE862C7612E}" destId="{BE130CE5-305C-4C5B-B414-0988E1BD02FF}" srcOrd="1" destOrd="0" parTransId="{E358D994-765F-4B17-A4E5-E1C5931F9394}" sibTransId="{2FCCC28F-214F-406A-A325-2A5EC60B7231}"/>
    <dgm:cxn modelId="{C6F3D7C9-9200-4F4E-81B4-60E56A1FAE1B}" type="presOf" srcId="{48D45D62-38C0-4ACD-AEBB-ADE862C7612E}" destId="{90EB530C-9091-4D5A-9A66-489F6FC0BD39}" srcOrd="0" destOrd="0" presId="urn:microsoft.com/office/officeart/2005/8/layout/vList2"/>
    <dgm:cxn modelId="{5BD06BCE-5DA6-49D8-9A4A-931D595FC8BD}" type="presOf" srcId="{2AC61046-0C0A-44EF-A2D3-9F4904CC7CC6}" destId="{ADB04F27-ADE4-4959-BA1E-9FDD2C8AB498}" srcOrd="0" destOrd="0" presId="urn:microsoft.com/office/officeart/2005/8/layout/vList2"/>
    <dgm:cxn modelId="{369C48E2-975A-4607-A20A-DCA2B9E6A535}" srcId="{48D45D62-38C0-4ACD-AEBB-ADE862C7612E}" destId="{2AC61046-0C0A-44EF-A2D3-9F4904CC7CC6}" srcOrd="0" destOrd="0" parTransId="{375B6748-458E-4EF1-8256-03ECEE853423}" sibTransId="{C9E71B9E-1992-462A-B770-1255020B21DA}"/>
    <dgm:cxn modelId="{3BBE6131-AB90-4E60-9666-4F357019EC86}" type="presParOf" srcId="{90EB530C-9091-4D5A-9A66-489F6FC0BD39}" destId="{ADB04F27-ADE4-4959-BA1E-9FDD2C8AB498}" srcOrd="0" destOrd="0" presId="urn:microsoft.com/office/officeart/2005/8/layout/vList2"/>
    <dgm:cxn modelId="{51C3234A-405E-4B49-A394-C3DBF1D34E16}" type="presParOf" srcId="{90EB530C-9091-4D5A-9A66-489F6FC0BD39}" destId="{14F507B5-C44D-42B4-8BE9-32514ECFFBDF}" srcOrd="1" destOrd="0" presId="urn:microsoft.com/office/officeart/2005/8/layout/vList2"/>
    <dgm:cxn modelId="{935DF311-B6B7-4D32-BE6A-92B0CB7E7FCC}" type="presParOf" srcId="{90EB530C-9091-4D5A-9A66-489F6FC0BD39}" destId="{6C6B670D-A156-4B3E-8232-7B76748A7AF1}" srcOrd="2" destOrd="0" presId="urn:microsoft.com/office/officeart/2005/8/layout/vList2"/>
    <dgm:cxn modelId="{4F15B78E-7781-427A-A0E5-D0580D435E27}" type="presParOf" srcId="{90EB530C-9091-4D5A-9A66-489F6FC0BD39}" destId="{7203A169-9B01-4AD4-B7A2-B2212B5962C2}" srcOrd="3" destOrd="0" presId="urn:microsoft.com/office/officeart/2005/8/layout/vList2"/>
    <dgm:cxn modelId="{58C401EE-9D4F-4185-9ADE-38A41652864A}" type="presParOf" srcId="{90EB530C-9091-4D5A-9A66-489F6FC0BD39}" destId="{98F250E8-1F44-46DE-A38E-628BA5A1EC3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9B8DCD-D906-435F-86D8-2B3DCD20EAE6}">
      <dsp:nvSpPr>
        <dsp:cNvPr id="0" name=""/>
        <dsp:cNvSpPr/>
      </dsp:nvSpPr>
      <dsp:spPr>
        <a:xfrm>
          <a:off x="1641525" y="1706"/>
          <a:ext cx="1509048" cy="1509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26E2FB-201A-465D-AACD-AB4861AB8F0D}">
      <dsp:nvSpPr>
        <dsp:cNvPr id="0" name=""/>
        <dsp:cNvSpPr/>
      </dsp:nvSpPr>
      <dsp:spPr>
        <a:xfrm>
          <a:off x="240266" y="1714685"/>
          <a:ext cx="4311566" cy="198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Competitive advantage </a:t>
          </a:r>
          <a:r>
            <a:rPr lang="en-GB" sz="200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refers to the ways that a company can produce goods or deliver services better than its competitors. It allows a company to achieve superior margins and generate value for the company and its shareholders.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240266" y="1714685"/>
        <a:ext cx="4311566" cy="1982562"/>
      </dsp:txXfrm>
    </dsp:sp>
    <dsp:sp modelId="{9D6A232B-1F5D-40FD-BB8D-94B5A2010BE0}">
      <dsp:nvSpPr>
        <dsp:cNvPr id="0" name=""/>
        <dsp:cNvSpPr/>
      </dsp:nvSpPr>
      <dsp:spPr>
        <a:xfrm>
          <a:off x="240266" y="3792098"/>
          <a:ext cx="4311566" cy="9487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9F4C56-3455-4048-9F68-2F25D67F30DE}">
      <dsp:nvSpPr>
        <dsp:cNvPr id="0" name=""/>
        <dsp:cNvSpPr/>
      </dsp:nvSpPr>
      <dsp:spPr>
        <a:xfrm>
          <a:off x="6707616" y="326326"/>
          <a:ext cx="1509048" cy="1509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397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9A103-E6C4-41D1-BC4F-9B9A30F9A338}">
      <dsp:nvSpPr>
        <dsp:cNvPr id="0" name=""/>
        <dsp:cNvSpPr/>
      </dsp:nvSpPr>
      <dsp:spPr>
        <a:xfrm>
          <a:off x="5306357" y="2039305"/>
          <a:ext cx="4311566" cy="1982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10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 </a:t>
          </a:r>
          <a:r>
            <a:rPr lang="en-GB" sz="21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competitive advantage </a:t>
          </a:r>
          <a:r>
            <a:rPr lang="en-GB" sz="210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is something that cannot be easily replicated and is exclusive to a company or business. This value is created internally and is what sets the business apart from its competition.</a:t>
          </a:r>
          <a:endParaRPr lang="en-US" sz="21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06357" y="2039305"/>
        <a:ext cx="4311566" cy="1982562"/>
      </dsp:txXfrm>
    </dsp:sp>
    <dsp:sp modelId="{028917CC-6DA7-4934-857A-723AD00B40D4}">
      <dsp:nvSpPr>
        <dsp:cNvPr id="0" name=""/>
        <dsp:cNvSpPr/>
      </dsp:nvSpPr>
      <dsp:spPr>
        <a:xfrm>
          <a:off x="5306357" y="4233539"/>
          <a:ext cx="4311566" cy="1827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(The Corporate Finance Institute, 2025)</a:t>
          </a:r>
          <a:endParaRPr lang="en-US" sz="16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06357" y="4233539"/>
        <a:ext cx="4311566" cy="1827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48D17B-8445-43CE-BD87-3DE41EC54E03}">
      <dsp:nvSpPr>
        <dsp:cNvPr id="0" name=""/>
        <dsp:cNvSpPr/>
      </dsp:nvSpPr>
      <dsp:spPr>
        <a:xfrm>
          <a:off x="0" y="642"/>
          <a:ext cx="599013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C2860D-5E14-437F-A18B-968F7B5BB2E0}">
      <dsp:nvSpPr>
        <dsp:cNvPr id="0" name=""/>
        <dsp:cNvSpPr/>
      </dsp:nvSpPr>
      <dsp:spPr>
        <a:xfrm>
          <a:off x="0" y="642"/>
          <a:ext cx="5990135" cy="105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What makes your organisation special? 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642"/>
        <a:ext cx="5990135" cy="1052153"/>
      </dsp:txXfrm>
    </dsp:sp>
    <dsp:sp modelId="{021E29E8-795F-4B95-B54A-DD5824461119}">
      <dsp:nvSpPr>
        <dsp:cNvPr id="0" name=""/>
        <dsp:cNvSpPr/>
      </dsp:nvSpPr>
      <dsp:spPr>
        <a:xfrm>
          <a:off x="0" y="1052796"/>
          <a:ext cx="5990135" cy="0"/>
        </a:xfrm>
        <a:prstGeom prst="line">
          <a:avLst/>
        </a:prstGeom>
        <a:solidFill>
          <a:schemeClr val="accent2">
            <a:hueOff val="-1856167"/>
            <a:satOff val="606"/>
            <a:lumOff val="-539"/>
            <a:alphaOff val="0"/>
          </a:schemeClr>
        </a:solidFill>
        <a:ln w="13970" cap="flat" cmpd="sng" algn="ctr">
          <a:solidFill>
            <a:schemeClr val="accent2">
              <a:hueOff val="-1856167"/>
              <a:satOff val="606"/>
              <a:lumOff val="-5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8F0A1-ABCD-46B7-B281-A47E683CD491}">
      <dsp:nvSpPr>
        <dsp:cNvPr id="0" name=""/>
        <dsp:cNvSpPr/>
      </dsp:nvSpPr>
      <dsp:spPr>
        <a:xfrm>
          <a:off x="0" y="1052796"/>
          <a:ext cx="5990135" cy="105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How close are your competitors to overtaking you? 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1052796"/>
        <a:ext cx="5990135" cy="1052153"/>
      </dsp:txXfrm>
    </dsp:sp>
    <dsp:sp modelId="{0B572B94-B2ED-4B2C-99CC-92497FA0027E}">
      <dsp:nvSpPr>
        <dsp:cNvPr id="0" name=""/>
        <dsp:cNvSpPr/>
      </dsp:nvSpPr>
      <dsp:spPr>
        <a:xfrm>
          <a:off x="0" y="2104950"/>
          <a:ext cx="5990135" cy="0"/>
        </a:xfrm>
        <a:prstGeom prst="line">
          <a:avLst/>
        </a:prstGeom>
        <a:solidFill>
          <a:schemeClr val="accent2">
            <a:hueOff val="-3712334"/>
            <a:satOff val="1211"/>
            <a:lumOff val="-1079"/>
            <a:alphaOff val="0"/>
          </a:schemeClr>
        </a:solidFill>
        <a:ln w="13970" cap="flat" cmpd="sng" algn="ctr">
          <a:solidFill>
            <a:schemeClr val="accent2">
              <a:hueOff val="-3712334"/>
              <a:satOff val="1211"/>
              <a:lumOff val="-107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1C7997-3461-4B0C-874F-3ACCEFBC2BFA}">
      <dsp:nvSpPr>
        <dsp:cNvPr id="0" name=""/>
        <dsp:cNvSpPr/>
      </dsp:nvSpPr>
      <dsp:spPr>
        <a:xfrm>
          <a:off x="0" y="2104950"/>
          <a:ext cx="5990135" cy="105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</a:t>
          </a:r>
          <a:r>
            <a:rPr lang="en-GB" sz="20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any companies can’t answer these questions and simply believe hard work will guarantee success.</a:t>
          </a:r>
          <a:r>
            <a:rPr lang="en-GB" sz="20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</a:t>
          </a:r>
          <a:endParaRPr lang="en-US" sz="20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2104950"/>
        <a:ext cx="5990135" cy="1052153"/>
      </dsp:txXfrm>
    </dsp:sp>
    <dsp:sp modelId="{93B5839B-962F-474A-8466-2A914F8FE5AA}">
      <dsp:nvSpPr>
        <dsp:cNvPr id="0" name=""/>
        <dsp:cNvSpPr/>
      </dsp:nvSpPr>
      <dsp:spPr>
        <a:xfrm>
          <a:off x="0" y="3157103"/>
          <a:ext cx="5990135" cy="0"/>
        </a:xfrm>
        <a:prstGeom prst="line">
          <a:avLst/>
        </a:prstGeom>
        <a:solidFill>
          <a:schemeClr val="accent2">
            <a:hueOff val="-5568501"/>
            <a:satOff val="1817"/>
            <a:lumOff val="-1618"/>
            <a:alphaOff val="0"/>
          </a:schemeClr>
        </a:solidFill>
        <a:ln w="13970" cap="flat" cmpd="sng" algn="ctr">
          <a:solidFill>
            <a:schemeClr val="accent2">
              <a:hueOff val="-5568501"/>
              <a:satOff val="1817"/>
              <a:lumOff val="-16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B75B85-2D5D-4B68-9CC4-27E77CBE8330}">
      <dsp:nvSpPr>
        <dsp:cNvPr id="0" name=""/>
        <dsp:cNvSpPr/>
      </dsp:nvSpPr>
      <dsp:spPr>
        <a:xfrm>
          <a:off x="0" y="3157103"/>
          <a:ext cx="5990135" cy="105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The VRIO framework is a strategic planning tool that helps organisations uncover and protect the resources and capabilities that give them a long-term sustainable competitive advantage. </a:t>
          </a:r>
          <a:endParaRPr lang="en-US" sz="18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3157103"/>
        <a:ext cx="5990135" cy="1052153"/>
      </dsp:txXfrm>
    </dsp:sp>
    <dsp:sp modelId="{87808CB0-45FC-4DB4-B166-E20C8E5273D1}">
      <dsp:nvSpPr>
        <dsp:cNvPr id="0" name=""/>
        <dsp:cNvSpPr/>
      </dsp:nvSpPr>
      <dsp:spPr>
        <a:xfrm>
          <a:off x="0" y="4209257"/>
          <a:ext cx="5990135" cy="0"/>
        </a:xfrm>
        <a:prstGeom prst="line">
          <a:avLst/>
        </a:prstGeom>
        <a:solidFill>
          <a:schemeClr val="accent2">
            <a:hueOff val="-7424668"/>
            <a:satOff val="2422"/>
            <a:lumOff val="-2157"/>
            <a:alphaOff val="0"/>
          </a:schemeClr>
        </a:solidFill>
        <a:ln w="13970" cap="flat" cmpd="sng" algn="ctr">
          <a:solidFill>
            <a:schemeClr val="accent2">
              <a:hueOff val="-7424668"/>
              <a:satOff val="2422"/>
              <a:lumOff val="-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E75A4E-AD5B-4687-967C-0304910A9FB8}">
      <dsp:nvSpPr>
        <dsp:cNvPr id="0" name=""/>
        <dsp:cNvSpPr/>
      </dsp:nvSpPr>
      <dsp:spPr>
        <a:xfrm>
          <a:off x="0" y="4209257"/>
          <a:ext cx="5990135" cy="1052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Sustainable competitive advantages</a:t>
          </a:r>
          <a:r>
            <a:rPr lang="en-GB" sz="1800" b="1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 </a:t>
          </a:r>
          <a:r>
            <a:rPr lang="en-GB" sz="1800" b="0" i="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are those that competitors can’t easily duplicate in the foreseeable future; they are also a crucial element of business success.</a:t>
          </a:r>
          <a:endParaRPr lang="en-US" sz="18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0" y="4209257"/>
        <a:ext cx="5990135" cy="105215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B04F27-ADE4-4959-BA1E-9FDD2C8AB498}">
      <dsp:nvSpPr>
        <dsp:cNvPr id="0" name=""/>
        <dsp:cNvSpPr/>
      </dsp:nvSpPr>
      <dsp:spPr>
        <a:xfrm>
          <a:off x="0" y="25493"/>
          <a:ext cx="5990135" cy="169094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VRIO is an internal analysis tool that examines the link between a company’s internal characteristics and its performance</a:t>
          </a:r>
          <a:endParaRPr lang="en-US" sz="2400" kern="120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82545" y="108038"/>
        <a:ext cx="5825045" cy="1525852"/>
      </dsp:txXfrm>
    </dsp:sp>
    <dsp:sp modelId="{6C6B670D-A156-4B3E-8232-7B76748A7AF1}">
      <dsp:nvSpPr>
        <dsp:cNvPr id="0" name=""/>
        <dsp:cNvSpPr/>
      </dsp:nvSpPr>
      <dsp:spPr>
        <a:xfrm>
          <a:off x="0" y="1785555"/>
          <a:ext cx="5990135" cy="1690942"/>
        </a:xfrm>
        <a:prstGeom prst="roundRect">
          <a:avLst/>
        </a:prstGeom>
        <a:solidFill>
          <a:schemeClr val="accent5">
            <a:hueOff val="-9534578"/>
            <a:satOff val="2515"/>
            <a:lumOff val="1275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V</a:t>
          </a:r>
          <a:r>
            <a:rPr lang="en-GB" sz="24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RIO Analysis </a:t>
          </a:r>
          <a:r>
            <a:rPr lang="en-GB" sz="240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is </a:t>
          </a:r>
          <a:r>
            <a:rPr lang="en-GB" sz="24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used by organisations </a:t>
          </a:r>
          <a:r>
            <a:rPr lang="en-GB" sz="2400" b="1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to categorise their resources based on whether they hold certain traits outlined in the framework</a:t>
          </a:r>
          <a:r>
            <a:rPr lang="en-GB" sz="24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.</a:t>
          </a:r>
          <a:endParaRPr lang="en-US" sz="2400" kern="120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82545" y="1868100"/>
        <a:ext cx="5825045" cy="1525852"/>
      </dsp:txXfrm>
    </dsp:sp>
    <dsp:sp modelId="{98F250E8-1F44-46DE-A38E-628BA5A1EC30}">
      <dsp:nvSpPr>
        <dsp:cNvPr id="0" name=""/>
        <dsp:cNvSpPr/>
      </dsp:nvSpPr>
      <dsp:spPr>
        <a:xfrm>
          <a:off x="0" y="3545618"/>
          <a:ext cx="5990135" cy="1690942"/>
        </a:xfrm>
        <a:prstGeom prst="roundRect">
          <a:avLst/>
        </a:prstGeom>
        <a:solidFill>
          <a:schemeClr val="accent5">
            <a:hueOff val="-19069156"/>
            <a:satOff val="5029"/>
            <a:lumOff val="2549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This categorisation then allows organisations to identify the company resources that provide a </a:t>
          </a:r>
          <a:r>
            <a:rPr lang="en-GB" sz="2400" b="1" i="1" kern="12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Sustainable Competitive Advantage</a:t>
          </a:r>
          <a:endParaRPr lang="en-US" sz="2400" kern="120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82545" y="3628163"/>
        <a:ext cx="5825045" cy="15258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9B8662-D688-4048-9B7F-119044EB1F52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67C5FC-B97B-4A75-8A22-62E02F0EDC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416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67C5FC-B97B-4A75-8A22-62E02F0EDC5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093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A16CE93C-C27F-47FB-8BD7-BB9D3FBEA83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9113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173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74336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682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761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809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715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102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885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644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E93C-C27F-47FB-8BD7-BB9D3FBEA83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1895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4"/>
          <p:cNvSpPr>
            <a:spLocks noGrp="1"/>
          </p:cNvSpPr>
          <p:nvPr>
            <p:ph idx="1"/>
          </p:nvPr>
        </p:nvSpPr>
        <p:spPr>
          <a:xfrm>
            <a:off x="575478" y="1415219"/>
            <a:ext cx="11168487" cy="4778872"/>
          </a:xfrm>
        </p:spPr>
        <p:txBody>
          <a:bodyPr>
            <a:norm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8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575478" y="927460"/>
            <a:ext cx="11168487" cy="427722"/>
          </a:xfrm>
        </p:spPr>
        <p:txBody>
          <a:bodyPr>
            <a:normAutofit/>
          </a:bodyPr>
          <a:lstStyle>
            <a:lvl1pPr>
              <a:defRPr sz="2177" spc="345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itle 6"/>
          <p:cNvSpPr>
            <a:spLocks noGrp="1"/>
          </p:cNvSpPr>
          <p:nvPr>
            <p:ph type="title"/>
          </p:nvPr>
        </p:nvSpPr>
        <p:spPr>
          <a:xfrm>
            <a:off x="575478" y="350012"/>
            <a:ext cx="11168487" cy="514805"/>
          </a:xfrm>
        </p:spPr>
        <p:txBody>
          <a:bodyPr/>
          <a:lstStyle>
            <a:lvl1pPr>
              <a:defRPr sz="3266" baseline="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F1ED20-6EA4-834A-84C3-5F13101516C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82307" y="6338106"/>
            <a:ext cx="2485467" cy="182899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C69A79-DABB-A140-9611-65FDE2148971}" type="datetime1">
              <a:rPr lang="en-GB"/>
              <a:pPr>
                <a:defRPr/>
              </a:pPr>
              <a:t>02/03/2026</a:t>
            </a:fld>
            <a:endParaRPr lang="en-GB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B04AA19-F1AF-8245-AC0F-9E300A420D0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PRESENTATION TITLE – GO TO INSERT &gt; HEADER &amp; FOOTER TO EDIT THIS TEXT</a:t>
            </a:r>
            <a:endParaRPr lang="en-GB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42B3D9FD-9882-584D-9F15-BCFE8BF22A2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C5CC67-44E6-9749-A098-F78D3C01D57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1624209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A16CE93C-C27F-47FB-8BD7-BB9D3FBEA839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B169F1FC-47D4-48A2-9F56-B33F25ABEB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1894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BMBM5024  </a:t>
            </a:r>
            <a:br>
              <a:rPr lang="en-GB" dirty="0"/>
            </a:br>
            <a:r>
              <a:rPr lang="en-GB" dirty="0"/>
              <a:t>Marketing in Practice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5628068"/>
            <a:ext cx="9418320" cy="864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/>
              <a:t>Lecturer: Gwyneth Jones / Jac Thomas</a:t>
            </a:r>
            <a:endParaRPr lang="en-GB" sz="2800" dirty="0"/>
          </a:p>
        </p:txBody>
      </p:sp>
      <p:sp>
        <p:nvSpPr>
          <p:cNvPr id="4" name="Star: 32 Points 3">
            <a:extLst>
              <a:ext uri="{FF2B5EF4-FFF2-40B4-BE49-F238E27FC236}">
                <a16:creationId xmlns:a16="http://schemas.microsoft.com/office/drawing/2014/main" id="{37C15193-1A0F-770B-2CD3-DE3A5890C3DD}"/>
              </a:ext>
            </a:extLst>
          </p:cNvPr>
          <p:cNvSpPr/>
          <p:nvPr/>
        </p:nvSpPr>
        <p:spPr>
          <a:xfrm>
            <a:off x="10054916" y="365760"/>
            <a:ext cx="1750423" cy="1815737"/>
          </a:xfrm>
          <a:prstGeom prst="star32">
            <a:avLst/>
          </a:prstGeom>
          <a:solidFill>
            <a:srgbClr val="92D050"/>
          </a:solidFill>
          <a:ln>
            <a:solidFill>
              <a:schemeClr val="bg1"/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892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338" y="365760"/>
            <a:ext cx="10246174" cy="999401"/>
          </a:xfrm>
        </p:spPr>
        <p:txBody>
          <a:bodyPr/>
          <a:lstStyle/>
          <a:p>
            <a:r>
              <a:rPr lang="en-GB" b="1" u="sng" dirty="0">
                <a:latin typeface="Calibri" panose="020F0502020204030204" pitchFamily="34" charset="0"/>
                <a:cs typeface="Calibri" panose="020F0502020204030204" pitchFamily="34" charset="0"/>
              </a:rPr>
              <a:t>SOSTAC Planning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2613" t="19830" r="17164" b="7064"/>
          <a:stretch/>
        </p:blipFill>
        <p:spPr>
          <a:xfrm>
            <a:off x="360608" y="1519707"/>
            <a:ext cx="10161431" cy="5177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914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Lecture 3</a:t>
            </a:r>
            <a:b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Marketing Audit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Previously we looked at the External Environment:</a:t>
            </a:r>
          </a:p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MACRO environmental audit:</a:t>
            </a:r>
          </a:p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PESTEL ANALYSIS</a:t>
            </a:r>
          </a:p>
          <a:p>
            <a:pPr marL="0" indent="0">
              <a:buNone/>
            </a:pPr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MICRO environmental audit:</a:t>
            </a:r>
          </a:p>
          <a:p>
            <a:r>
              <a:rPr lang="en-GB" sz="2800" b="1" dirty="0">
                <a:latin typeface="Calibri" panose="020F0502020204030204" pitchFamily="34" charset="0"/>
                <a:cs typeface="Calibri" panose="020F0502020204030204" pitchFamily="34" charset="0"/>
              </a:rPr>
              <a:t>Porter’s Five Forces</a:t>
            </a: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Today we will look at:</a:t>
            </a: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The Internal Environment.</a:t>
            </a:r>
          </a:p>
          <a:p>
            <a:pPr marL="0" indent="0">
              <a:buNone/>
            </a:pP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SWOT Analysis</a:t>
            </a:r>
          </a:p>
          <a:p>
            <a:pPr marL="0" indent="0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69402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hade val="98000"/>
                <a:satMod val="130000"/>
                <a:lumMod val="102000"/>
              </a:schemeClr>
            </a:gs>
            <a:gs pos="100000">
              <a:schemeClr val="bg1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9">
            <a:extLst>
              <a:ext uri="{FF2B5EF4-FFF2-40B4-BE49-F238E27FC236}">
                <a16:creationId xmlns:a16="http://schemas.microsoft.com/office/drawing/2014/main" id="{0E99ED6D-365F-4CAE-942F-ECA78F74B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4" name="Rectangle 11">
            <a:extLst>
              <a:ext uri="{FF2B5EF4-FFF2-40B4-BE49-F238E27FC236}">
                <a16:creationId xmlns:a16="http://schemas.microsoft.com/office/drawing/2014/main" id="{9B0F74F9-E373-4883-A533-C80C53DE6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13">
            <a:extLst>
              <a:ext uri="{FF2B5EF4-FFF2-40B4-BE49-F238E27FC236}">
                <a16:creationId xmlns:a16="http://schemas.microsoft.com/office/drawing/2014/main" id="{4765FFFB-1163-4DA7-83B0-B8677ABBC6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6BC0F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15">
            <a:extLst>
              <a:ext uri="{FF2B5EF4-FFF2-40B4-BE49-F238E27FC236}">
                <a16:creationId xmlns:a16="http://schemas.microsoft.com/office/drawing/2014/main" id="{EC117A05-2F4F-4370-A926-6191A5C3D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DD88220-F034-455C-904C-4EF0F13A17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6" y="762000"/>
            <a:ext cx="10649374" cy="54525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75564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466C88B-B170-4C69-85D3-FD6AD975F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244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0FE256-DF37-4639-8CB7-2E2F1897A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3E98A-D597-7D31-B1F4-074638A6F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2600" y="758952"/>
            <a:ext cx="6216027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7200" dirty="0">
                <a:solidFill>
                  <a:srgbClr val="FFFFFF"/>
                </a:solidFill>
              </a:rPr>
              <a:t>The Internal Environment  Audit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FDD1039A-772C-4213-A092-0D8A9EF4A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2284" y="0"/>
            <a:ext cx="461996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Magnifying glass">
            <a:extLst>
              <a:ext uri="{FF2B5EF4-FFF2-40B4-BE49-F238E27FC236}">
                <a16:creationId xmlns:a16="http://schemas.microsoft.com/office/drawing/2014/main" id="{3EAB5E67-76A0-E3E7-8DD0-5C087DFE9E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2987" y="1566474"/>
            <a:ext cx="3718563" cy="371856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B39728D-66CA-4175-956D-FE26F3225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953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B9D5A-3579-A243-2B61-2B6ED092F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9269" y="365760"/>
            <a:ext cx="6356194" cy="1325562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INTERNAL ENVIRONMENT</a:t>
            </a:r>
          </a:p>
        </p:txBody>
      </p:sp>
      <p:pic>
        <p:nvPicPr>
          <p:cNvPr id="5" name="Picture 4" descr="A 3D pattern of ring shapes connected by lines">
            <a:extLst>
              <a:ext uri="{FF2B5EF4-FFF2-40B4-BE49-F238E27FC236}">
                <a16:creationId xmlns:a16="http://schemas.microsoft.com/office/drawing/2014/main" id="{50C08523-6A86-0EE5-E0F7-5692B708D4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555" r="47278"/>
          <a:stretch/>
        </p:blipFill>
        <p:spPr>
          <a:xfrm>
            <a:off x="20" y="10"/>
            <a:ext cx="465329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64F18-DBBB-C72D-230B-09D8CF96D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9269" y="1839951"/>
            <a:ext cx="6356194" cy="4806175"/>
          </a:xfrm>
        </p:spPr>
        <p:txBody>
          <a:bodyPr>
            <a:no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 environment </a:t>
            </a:r>
            <a:r>
              <a:rPr lang="en-GB" sz="2200" b="1" u="sng" dirty="0">
                <a:latin typeface="Calibri" panose="020F0502020204030204" pitchFamily="34" charset="0"/>
                <a:cs typeface="Calibri" panose="020F0502020204030204" pitchFamily="34" charset="0"/>
              </a:rPr>
              <a:t>inside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the organisation.</a:t>
            </a:r>
          </a:p>
          <a:p>
            <a:endParaRPr lang="en-GB" sz="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By understanding the internal environment, including the strengths and weaknesses, an organisation can consider realistically and practically the opportunities and threats in the external environment. </a:t>
            </a:r>
          </a:p>
          <a:p>
            <a:endParaRPr lang="en-GB" sz="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Main aspects are:</a:t>
            </a: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Resources</a:t>
            </a: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Systems and processes</a:t>
            </a: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Skills and staff</a:t>
            </a:r>
          </a:p>
          <a:p>
            <a:pPr lvl="1"/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Internal restrictions impacting success or failure</a:t>
            </a:r>
          </a:p>
        </p:txBody>
      </p:sp>
    </p:spTree>
    <p:extLst>
      <p:ext uri="{BB962C8B-B14F-4D97-AF65-F5344CB8AC3E}">
        <p14:creationId xmlns:p14="http://schemas.microsoft.com/office/powerpoint/2010/main" val="4066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76248C8-0720-48AB-91BA-5F530BB41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2209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B9D5A-3579-A243-2B61-2B6ED092F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9858383" cy="872025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Competitive Advantage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23BEDA7-D0B8-4802-8168-92452653B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EFF34B-7B1A-4F9D-8CEE-A40962BC7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63724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8473D7DC-FEE7-196C-7851-90AB50E131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3516289"/>
              </p:ext>
            </p:extLst>
          </p:nvPr>
        </p:nvGraphicFramePr>
        <p:xfrm>
          <a:off x="1262063" y="1471961"/>
          <a:ext cx="9858191" cy="47425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4038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0B3D270-B19D-4DB8-BD3C-3E707485B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541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C0D392-E31A-881B-4888-68EC532A9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58" y="836023"/>
            <a:ext cx="2718788" cy="5183777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Competitive Advantage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BDAF94-B52E-4307-B54C-EF413086F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92E3D3-2F7E-D2CF-E183-AEF3976080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0128837"/>
              </p:ext>
            </p:extLst>
          </p:nvPr>
        </p:nvGraphicFramePr>
        <p:xfrm>
          <a:off x="4658815" y="804672"/>
          <a:ext cx="5990136" cy="5262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57538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0B3D270-B19D-4DB8-BD3C-3E707485B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541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CEA70B-12A0-BA51-0CC3-8B972B9DC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58" y="836023"/>
            <a:ext cx="2718788" cy="5183777"/>
          </a:xfrm>
        </p:spPr>
        <p:txBody>
          <a:bodyPr anchor="ctr">
            <a:normAutofit/>
          </a:bodyPr>
          <a:lstStyle/>
          <a:p>
            <a:r>
              <a:rPr lang="en-GB" sz="3600" b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VRIO Analysis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9BDAF94-B52E-4307-B54C-EF413086F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3A9E6C-63A6-098C-E3DE-CA9FEF9710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5335987"/>
              </p:ext>
            </p:extLst>
          </p:nvPr>
        </p:nvGraphicFramePr>
        <p:xfrm>
          <a:off x="4658815" y="804672"/>
          <a:ext cx="5990136" cy="5262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6475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757A37-6391-68CC-359F-672D6EBAF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VRIO Analysis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17EAC-C527-C352-A0A0-58C04124B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For companies to transform their resources into a sustained competitive advantage, resources must have four qualities or requirements that can be summarised into the VRIO framework</a:t>
            </a: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Valuable</a:t>
            </a: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Rare</a:t>
            </a: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Inimitable &amp; Non-substitutable</a:t>
            </a: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</a:t>
            </a:r>
          </a:p>
          <a:p>
            <a:endParaRPr lang="en-GB" sz="2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Before you start the VRIO analysis, make a list of your organisational resource capabilities</a:t>
            </a:r>
          </a:p>
          <a:p>
            <a:endParaRPr lang="en-GB" sz="2200" dirty="0"/>
          </a:p>
          <a:p>
            <a:pPr marL="457200" lvl="1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8630907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57A37-6391-68CC-359F-672D6EBAF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Organisational Resources: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17EAC-C527-C352-A0A0-58C04124B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1139" y="2005739"/>
            <a:ext cx="6015571" cy="417439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Assets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Capabilities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Organisational processes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Firm attributes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Information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Knowledge</a:t>
            </a:r>
          </a:p>
          <a:p>
            <a:pPr marL="0" indent="0">
              <a:buNone/>
            </a:pP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Controlled by a firm that enables it to improve its efficiency and effectiveness</a:t>
            </a:r>
          </a:p>
          <a:p>
            <a:pPr lvl="1"/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97996E-1E32-F23F-EA14-030AE71DF3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37" r="41896"/>
          <a:stretch/>
        </p:blipFill>
        <p:spPr>
          <a:xfrm>
            <a:off x="7538689" y="10"/>
            <a:ext cx="465331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506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2590E-ECED-A4A5-8650-084A58718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515600" cy="787400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Types of Resources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A85101-D79F-49EB-F595-C4DED01933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500062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Tangible Resources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4B0D26-AD30-DF11-3C1D-AC37B9FE7D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181225"/>
            <a:ext cx="5157787" cy="4008438"/>
          </a:xfrm>
        </p:spPr>
        <p:txBody>
          <a:bodyPr/>
          <a:lstStyle/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Equipment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Machinery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Inventory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Vehicles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Land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Buildings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Cash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6BF6FE-714A-8435-7C8C-9B7ACE63E2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500062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Intangible Resources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6B6C39-BBEC-258F-4566-33C1D962B9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257425"/>
            <a:ext cx="5183188" cy="3932238"/>
          </a:xfrm>
        </p:spPr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Trademarks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Copy rights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Brand reputation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Patents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Licenses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 culture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Know how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031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D1EF3-3A03-02A0-004F-1A60490B5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520" y="365125"/>
            <a:ext cx="10876280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THE VRIO FRAMEWORK</a:t>
            </a:r>
          </a:p>
        </p:txBody>
      </p:sp>
      <p:pic>
        <p:nvPicPr>
          <p:cNvPr id="4" name="Picture 2" descr="VRIO Model">
            <a:extLst>
              <a:ext uri="{FF2B5EF4-FFF2-40B4-BE49-F238E27FC236}">
                <a16:creationId xmlns:a16="http://schemas.microsoft.com/office/drawing/2014/main" id="{0FE09DCC-7081-016B-D7DC-AE085256A10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" t="19402" r="7" b="9868"/>
          <a:stretch/>
        </p:blipFill>
        <p:spPr bwMode="auto">
          <a:xfrm>
            <a:off x="318974" y="1690688"/>
            <a:ext cx="11395506" cy="480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57509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757A37-6391-68CC-359F-672D6EBAF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5" y="446049"/>
            <a:ext cx="3736188" cy="5726151"/>
          </a:xfrm>
          <a:noFill/>
        </p:spPr>
        <p:txBody>
          <a:bodyPr anchor="t">
            <a:normAutofit fontScale="9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VROI – Value:</a:t>
            </a:r>
            <a:br>
              <a:rPr lang="en-GB" sz="32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2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2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 you offer a resource that adds value for customers? </a:t>
            </a:r>
            <a:br>
              <a:rPr lang="en-GB" sz="32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2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32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Are you able to exploit an opportunity or neutralise competition with an internal capability?</a:t>
            </a:r>
            <a:br>
              <a:rPr lang="en-GB" sz="32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32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3200" b="1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17EAC-C527-C352-A0A0-58C04124B2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Valuable resources enable a firm to implement strategies that improve a firm’s 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efficiency and effectiveness by exploiting opportunities or by mitigating threats.</a:t>
            </a:r>
          </a:p>
          <a:p>
            <a:pPr marL="0" indent="0">
              <a:buNone/>
            </a:pPr>
            <a:endParaRPr lang="en-GB" sz="2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No: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You are at a </a:t>
            </a: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competitive disadvantage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and need to reassess your resources and capabilities to uncover value.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Yes: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If value is established, move on in your VRIO analysis to rarity.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1178741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EA95E-8C75-DB51-3A42-D926BB404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132" y="643465"/>
            <a:ext cx="3310784" cy="5571067"/>
          </a:xfrm>
          <a:noFill/>
        </p:spPr>
        <p:txBody>
          <a:bodyPr anchor="t">
            <a:normAutofit/>
          </a:bodyPr>
          <a:lstStyle/>
          <a:p>
            <a: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VRIO – RARE</a:t>
            </a:r>
            <a:br>
              <a:rPr lang="en-GB" sz="2800" b="1" u="sng" dirty="0">
                <a:solidFill>
                  <a:srgbClr val="FFFFFF"/>
                </a:solidFill>
                <a:latin typeface="+mn-lt"/>
              </a:rPr>
            </a:br>
            <a:br>
              <a:rPr lang="en-GB" sz="2800" b="1" u="sng" dirty="0">
                <a:solidFill>
                  <a:srgbClr val="FFFFFF"/>
                </a:solidFill>
                <a:latin typeface="+mn-lt"/>
              </a:rPr>
            </a:br>
            <a: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 you control scarce resources or capabilities?</a:t>
            </a:r>
            <a:b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 you own something that’s hard to find yet in demand?</a:t>
            </a:r>
            <a:b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2800" b="1" u="sng" dirty="0">
              <a:solidFill>
                <a:schemeClr val="bg1"/>
              </a:solidFill>
              <a:latin typeface="+mn-lt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2A066-7C7A-1683-90ED-3F19E53D9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446050"/>
            <a:ext cx="6117448" cy="597705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GB" sz="1300" b="1" i="0" dirty="0">
              <a:effectLst/>
            </a:endParaRPr>
          </a:p>
          <a:p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GB" sz="22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esources that can only be acquired by one or few companies are considered to be rare. </a:t>
            </a:r>
          </a:p>
          <a:p>
            <a:pPr marL="0" indent="0">
              <a:buNone/>
            </a:pPr>
            <a:endParaRPr lang="en-GB" sz="22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No:</a:t>
            </a:r>
            <a:r>
              <a:rPr lang="en-GB" sz="22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You have value but lack rarity, putting your company in a position of </a:t>
            </a:r>
            <a:r>
              <a:rPr lang="en-GB" sz="22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competitive parity. </a:t>
            </a:r>
            <a:r>
              <a:rPr lang="en-GB" sz="22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resources are valuable but common, which makes competing in the marketplace more challenging (but not impossible). It’s recommended to go back one step and reassess.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2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Yes:</a:t>
            </a:r>
            <a:r>
              <a:rPr lang="en-GB" sz="22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If</a:t>
            </a:r>
            <a:r>
              <a:rPr lang="en-GB" sz="22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 company has a large amount of resources that are valuable and rare, it is likely to have at least temporary competitive advantage.</a:t>
            </a:r>
          </a:p>
        </p:txBody>
      </p:sp>
    </p:spTree>
    <p:extLst>
      <p:ext uri="{BB962C8B-B14F-4D97-AF65-F5344CB8AC3E}">
        <p14:creationId xmlns:p14="http://schemas.microsoft.com/office/powerpoint/2010/main" val="17912186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EA95E-8C75-DB51-3A42-D926BB404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5" y="643465"/>
            <a:ext cx="3414451" cy="5768485"/>
          </a:xfrm>
          <a:noFill/>
        </p:spPr>
        <p:txBody>
          <a:bodyPr anchor="t">
            <a:normAutofit/>
          </a:bodyPr>
          <a:lstStyle/>
          <a:p>
            <a: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VRIO - INIMITABLE</a:t>
            </a:r>
            <a:b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it expensive to duplicate your organisation’s resource or capability? </a:t>
            </a:r>
            <a:b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it difficult to find an equivalent substitute to compete with your offerings?</a:t>
            </a:r>
            <a:b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2800" b="1" u="sng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2A066-7C7A-1683-90ED-3F19E53D9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</a:t>
            </a:r>
            <a:r>
              <a:rPr lang="en-GB" sz="24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aluable and rare resources help companies follow strategies that other firms can’t as the other firms lack the relevant resources, but it is no guarantee for long-term competitive advantage. </a:t>
            </a:r>
          </a:p>
          <a:p>
            <a:endParaRPr lang="en-GB" sz="240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may give a first-mover advantage but competitors will probably try to imitate these resources. </a:t>
            </a:r>
          </a:p>
          <a:p>
            <a:endParaRPr lang="en-GB" sz="240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Another criteria that resources should meet is therefore that they should be hard and costly to imitate or substitute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5010408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427552-7B2A-5D20-5BAD-6D0C3476F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 b="1" u="sng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VRIO - INIMITABLE</a:t>
            </a:r>
            <a:endParaRPr lang="en-GB" sz="2800" b="1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34015-1FCE-B58E-F0FA-9F3D57FE4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No: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If your resource has value and rarity, but is affordable or easy to copy, you have a </a:t>
            </a: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temporary competitive advantage. 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will require considerable effort to stay ahead of competitors and differentiate your services—go back one step and reassess.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Yes: 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offer something that’s valuable, rare, and hard to imitate—now the focus is on your organisation.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653153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EA95E-8C75-DB51-3A42-D926BB404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5" y="643466"/>
            <a:ext cx="3414451" cy="5701578"/>
          </a:xfrm>
          <a:noFill/>
        </p:spPr>
        <p:txBody>
          <a:bodyPr anchor="t">
            <a:normAutofit/>
          </a:bodyPr>
          <a:lstStyle/>
          <a:p>
            <a:r>
              <a:rPr lang="en-GB" sz="2600" b="1" u="sng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VRIO – ORGANISATION</a:t>
            </a:r>
            <a:br>
              <a:rPr lang="en-GB" sz="2600" b="1" u="sng" dirty="0">
                <a:solidFill>
                  <a:srgbClr val="FFFFFF"/>
                </a:solidFill>
                <a:latin typeface="+mn-lt"/>
              </a:rPr>
            </a:br>
            <a:br>
              <a:rPr lang="en-GB" sz="2600" b="1" u="sng" dirty="0">
                <a:solidFill>
                  <a:srgbClr val="FFFFFF"/>
                </a:solidFill>
                <a:latin typeface="+mn-lt"/>
              </a:rPr>
            </a:br>
            <a: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Does your company have organised management systems, processes, structures, and culture to capitalise on resources and capabilities?</a:t>
            </a:r>
            <a:br>
              <a:rPr lang="en-GB" sz="2800" b="1" i="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2600" b="1" u="sng" dirty="0">
              <a:solidFill>
                <a:schemeClr val="bg1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2A066-7C7A-1683-90ED-3F19E53D9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ompany needs the </a:t>
            </a:r>
            <a:r>
              <a:rPr lang="en-GB" sz="20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capability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to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apply, 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coordinate and monitor resources effectively. E.g. reporting structure, strategic planning and budgeting systems, control systems etc. </a:t>
            </a:r>
          </a:p>
          <a:p>
            <a:pPr marL="0" indent="0">
              <a:buNone/>
            </a:pPr>
            <a:endParaRPr lang="en-GB" sz="20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No: 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Without the internal organisation and support, it will be difficult to fully realise the potential of your valuable, rare, and costly-to-imitate resources. Your company will have a </a:t>
            </a: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unused competitive advantage 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and will need to reassess how to attain the needed organization.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Yes: 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Your company has achieved the ultimate goal of </a:t>
            </a: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sustained competitive advantage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when it has successfully identified all four components of the VRIO framework.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500" b="0" i="0" dirty="0">
              <a:effectLst/>
              <a:latin typeface="Khula"/>
            </a:endParaRP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5435390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VRIO Framework">
            <a:extLst>
              <a:ext uri="{FF2B5EF4-FFF2-40B4-BE49-F238E27FC236}">
                <a16:creationId xmlns:a16="http://schemas.microsoft.com/office/drawing/2014/main" id="{4791B792-71FB-6F36-B289-E479237A00C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83" b="-1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69114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7B9D5A-3579-A243-2B61-2B6ED092F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APPLYING VRIO</a:t>
            </a:r>
            <a:endParaRPr lang="en-GB" sz="2800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64F18-DBBB-C72D-230B-09D8CF96D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>
            <a:normAutofit/>
          </a:bodyPr>
          <a:lstStyle/>
          <a:p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all four components of VRIO are successfully achieved, a company is safe to assume it has </a:t>
            </a: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 </a:t>
            </a:r>
            <a:r>
              <a:rPr lang="en-GB" sz="24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distinctive competence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that can be used as source of </a:t>
            </a: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sustainable competitive advantage.</a:t>
            </a:r>
            <a:endParaRPr lang="en-GB" sz="2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574299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66" name="Rectangle 5165">
            <a:extLst>
              <a:ext uri="{FF2B5EF4-FFF2-40B4-BE49-F238E27FC236}">
                <a16:creationId xmlns:a16="http://schemas.microsoft.com/office/drawing/2014/main" id="{5D5E0904-721C-4D68-9EB8-1C9752E32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5168" name="Rectangle 5167">
            <a:extLst>
              <a:ext uri="{FF2B5EF4-FFF2-40B4-BE49-F238E27FC236}">
                <a16:creationId xmlns:a16="http://schemas.microsoft.com/office/drawing/2014/main" id="{D0CDF5D3-7220-42A0-9D37-ECF3BF283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0"/>
            <a:ext cx="10835640" cy="510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70" name="Rectangle 5169">
            <a:extLst>
              <a:ext uri="{FF2B5EF4-FFF2-40B4-BE49-F238E27FC236}">
                <a16:creationId xmlns:a16="http://schemas.microsoft.com/office/drawing/2014/main" id="{64BC717F-58B3-4A4E-BC3B-1B11323AD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5105400"/>
            <a:ext cx="10835640" cy="17526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C623E8-B02E-32AA-74E9-978EF4A6D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5181600"/>
            <a:ext cx="10156435" cy="10763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 b="1">
                <a:solidFill>
                  <a:srgbClr val="FFFFFF"/>
                </a:solidFill>
              </a:rPr>
              <a:t>VRIO ANALYSIS EXAMPLE</a:t>
            </a:r>
          </a:p>
        </p:txBody>
      </p:sp>
      <p:sp>
        <p:nvSpPr>
          <p:cNvPr id="5172" name="Rectangle 5171">
            <a:extLst>
              <a:ext uri="{FF2B5EF4-FFF2-40B4-BE49-F238E27FC236}">
                <a16:creationId xmlns:a16="http://schemas.microsoft.com/office/drawing/2014/main" id="{1EE75710-64C5-4CA8-8A7C-82EE4125C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6F6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mazon - Starting with Amazon – Help ...">
            <a:extLst>
              <a:ext uri="{FF2B5EF4-FFF2-40B4-BE49-F238E27FC236}">
                <a16:creationId xmlns:a16="http://schemas.microsoft.com/office/drawing/2014/main" id="{FF3C802B-6FA7-C319-DA2D-70F0FF53FFA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701"/>
          <a:stretch/>
        </p:blipFill>
        <p:spPr bwMode="auto">
          <a:xfrm>
            <a:off x="1097280" y="984697"/>
            <a:ext cx="9594723" cy="3136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74" name="Rectangle 5173">
            <a:extLst>
              <a:ext uri="{FF2B5EF4-FFF2-40B4-BE49-F238E27FC236}">
                <a16:creationId xmlns:a16="http://schemas.microsoft.com/office/drawing/2014/main" id="{435050B1-74E1-4A81-923D-0F5971A3B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899160" cy="6858000"/>
          </a:xfrm>
          <a:prstGeom prst="rect">
            <a:avLst/>
          </a:prstGeom>
          <a:solidFill>
            <a:srgbClr val="3535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7561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3F0BF-D701-7B45-C05F-2417DEB2D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Amazon VRIO Analysis Example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4945C-77CA-675B-A290-E06589CF1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123" y="1594624"/>
            <a:ext cx="6111587" cy="498459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1300" b="1" i="0" dirty="0">
              <a:effectLst/>
              <a:latin typeface="Roboto" panose="02000000000000000000" pitchFamily="2" charset="0"/>
            </a:endParaRPr>
          </a:p>
          <a:p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 1: Network of supply chain, which includes warehouses, delivery drivers, and personnel that can deliver millions of different products to customers within one day or the same day.</a:t>
            </a:r>
            <a:endParaRPr lang="en-GB" sz="20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Value: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000" b="1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The customer values receiving their products as fast as possible. It’s part of Amazon’s Prime brand promise.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Rarity: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000" b="1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The availability of products delivered to doors is rare in this market, even as competitors stand up delivery services.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Inimitability: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000" b="1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Competitors face substantial barriers to delivering the selection of products to match the speed and cost of Amazon.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Organized: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000" b="1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</a:t>
            </a:r>
            <a:r>
              <a:rPr lang="en-GB" sz="2000" b="0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sz="20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Amazon is structured to capitalise on this competitive advantage.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SUSTAINABLE COMPETITIVE ADVANTAGE</a:t>
            </a:r>
            <a:endParaRPr lang="en-GB" sz="2000" b="1" i="0" dirty="0">
              <a:effectLst/>
              <a:highlight>
                <a:srgbClr val="FFFF00"/>
              </a:highlight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300" dirty="0"/>
          </a:p>
        </p:txBody>
      </p:sp>
      <p:pic>
        <p:nvPicPr>
          <p:cNvPr id="5" name="Picture 4" descr="Cardboard boxes on conveyor belt">
            <a:extLst>
              <a:ext uri="{FF2B5EF4-FFF2-40B4-BE49-F238E27FC236}">
                <a16:creationId xmlns:a16="http://schemas.microsoft.com/office/drawing/2014/main" id="{07B3129C-E25A-8D5F-971F-6B25E4BB66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428" r="22280" b="-1"/>
          <a:stretch/>
        </p:blipFill>
        <p:spPr>
          <a:xfrm>
            <a:off x="7538689" y="10"/>
            <a:ext cx="465331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3255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3F0BF-D701-7B45-C05F-2417DEB2D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9032" y="365760"/>
            <a:ext cx="5997678" cy="1325562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Amazon VRIO Analysis Example</a:t>
            </a:r>
          </a:p>
        </p:txBody>
      </p:sp>
      <p:sp>
        <p:nvSpPr>
          <p:cNvPr id="1036" name="Rectangle 1035">
            <a:extLst>
              <a:ext uri="{FF2B5EF4-FFF2-40B4-BE49-F238E27FC236}">
                <a16:creationId xmlns:a16="http://schemas.microsoft.com/office/drawing/2014/main" id="{60C2BF78-EE5B-49C7-ADD9-58CDBD13E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4945C-77CA-675B-A290-E06589CF1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1139" y="1691322"/>
            <a:ext cx="6015571" cy="448881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i="0" dirty="0">
              <a:effectLst/>
              <a:latin typeface="Roboto" panose="02000000000000000000" pitchFamily="2" charset="0"/>
            </a:endParaRPr>
          </a:p>
          <a:p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 2: Growing library of high-quality programming for Amazon TV and streaming services.</a:t>
            </a:r>
            <a:endParaRPr lang="en-GB" sz="2400" b="0" i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Value: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400" b="1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Yes</a:t>
            </a:r>
            <a:r>
              <a:rPr lang="en-GB" sz="2400" b="0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Consumers value having access to quality programming.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Rarity: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sz="2400" b="1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</a:t>
            </a:r>
            <a:r>
              <a:rPr lang="en-GB" sz="2400" b="0" i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Many competitors also produce high-quality content in this space.</a:t>
            </a:r>
          </a:p>
          <a:p>
            <a:r>
              <a:rPr lang="en-GB" sz="2400" b="1" i="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COMPETITIVE PARITY.</a:t>
            </a:r>
          </a:p>
          <a:p>
            <a:endParaRPr lang="en-GB" dirty="0"/>
          </a:p>
        </p:txBody>
      </p:sp>
      <p:pic>
        <p:nvPicPr>
          <p:cNvPr id="1028" name="Picture 4" descr="Amazon's Prime Video-Only Plan Is Now Harder To Find | Cord Busters">
            <a:extLst>
              <a:ext uri="{FF2B5EF4-FFF2-40B4-BE49-F238E27FC236}">
                <a16:creationId xmlns:a16="http://schemas.microsoft.com/office/drawing/2014/main" id="{31F80F93-660E-E4CE-BB35-F09E37362B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78" r="23030" b="-1"/>
          <a:stretch/>
        </p:blipFill>
        <p:spPr bwMode="auto">
          <a:xfrm>
            <a:off x="7538689" y="10"/>
            <a:ext cx="465331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2591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EAB98-B5FF-BC56-B12A-0565E6F1D1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Break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64632F-663B-C119-6C7F-5E20E7F9A7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Take 20 mins </a:t>
            </a:r>
          </a:p>
        </p:txBody>
      </p:sp>
    </p:spTree>
    <p:extLst>
      <p:ext uri="{BB962C8B-B14F-4D97-AF65-F5344CB8AC3E}">
        <p14:creationId xmlns:p14="http://schemas.microsoft.com/office/powerpoint/2010/main" val="31046577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38C1F-8F9C-ACB4-B46E-9443DCB78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1" y="177800"/>
            <a:ext cx="6117212" cy="1041400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Class Exercise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DC8C0E7-6537-D6DE-FB0D-B7CEF0CB5B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1" y="1524000"/>
            <a:ext cx="6117212" cy="4416977"/>
          </a:xfrm>
        </p:spPr>
        <p:txBody>
          <a:bodyPr anchor="t">
            <a:no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your example organisation</a:t>
            </a: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your company’s primary and support activities </a:t>
            </a: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Evaluate each activity</a:t>
            </a: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the opportunities for competitive advantage</a:t>
            </a:r>
          </a:p>
        </p:txBody>
      </p:sp>
      <p:pic>
        <p:nvPicPr>
          <p:cNvPr id="8" name="Picture 4" descr="One in a crowd">
            <a:extLst>
              <a:ext uri="{FF2B5EF4-FFF2-40B4-BE49-F238E27FC236}">
                <a16:creationId xmlns:a16="http://schemas.microsoft.com/office/drawing/2014/main" id="{F11429CD-D6CC-50E5-A0B9-3037E8C280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748" r="20557"/>
          <a:stretch/>
        </p:blipFill>
        <p:spPr>
          <a:xfrm>
            <a:off x="7447156" y="909081"/>
            <a:ext cx="3428152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8992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1"/>
            <a:ext cx="12191999" cy="1353966"/>
          </a:xfrm>
          <a:solidFill>
            <a:schemeClr val="accent1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4800" b="1" dirty="0">
                <a:solidFill>
                  <a:schemeClr val="bg1"/>
                </a:solidFill>
                <a:latin typeface="+mn-lt"/>
              </a:rPr>
              <a:t>The Final Stage of the Marketing Audit</a:t>
            </a:r>
          </a:p>
        </p:txBody>
      </p:sp>
      <p:pic>
        <p:nvPicPr>
          <p:cNvPr id="8196" name="Picture 4" descr="What is a Simplified SWOT Analysis Definition in 4 Steps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53966"/>
            <a:ext cx="12191999" cy="550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3269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02276" y="365125"/>
            <a:ext cx="10851524" cy="871247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SWOT Analysis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502276" y="1563837"/>
            <a:ext cx="5517524" cy="4613126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SWOT analysis is the </a:t>
            </a:r>
            <a:r>
              <a:rPr lang="en-GB" sz="2400" b="1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final stage </a:t>
            </a:r>
            <a:r>
              <a:rPr lang="en-GB" sz="2400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 the marketing audit. </a:t>
            </a:r>
          </a:p>
          <a:p>
            <a:r>
              <a:rPr lang="en-GB" sz="2400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summary of all the key findings of your audit used to highlight both internal and external factors affecting the business. </a:t>
            </a:r>
          </a:p>
          <a:p>
            <a:r>
              <a:rPr lang="en-GB" sz="2400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Strengths and Weaknesses are Internal, whilst Opportunities and Threats are External.</a:t>
            </a:r>
          </a:p>
          <a:p>
            <a:pPr marL="0" indent="0">
              <a:buNone/>
            </a:pPr>
            <a:endParaRPr lang="en-GB" sz="2400" dirty="0">
              <a:solidFill>
                <a:srgbClr val="161616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1026" name="Picture 2" descr="How to Make Your SWOT Analysis Actionable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26" t="7190" r="2615" b="6765"/>
          <a:stretch/>
        </p:blipFill>
        <p:spPr bwMode="auto">
          <a:xfrm>
            <a:off x="6067166" y="1674254"/>
            <a:ext cx="5639729" cy="4502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46671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04548-B907-91C7-9297-154E458F7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760"/>
            <a:ext cx="10344912" cy="793967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Conducting Your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F050E-ADB3-48E1-FE0D-94E1CF4EC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22400"/>
            <a:ext cx="10981387" cy="5069839"/>
          </a:xfrm>
        </p:spPr>
        <p:txBody>
          <a:bodyPr>
            <a:noAutofit/>
          </a:bodyPr>
          <a:lstStyle/>
          <a:p>
            <a:pPr algn="l"/>
            <a:r>
              <a:rPr lang="en-GB" sz="2400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2400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tart by looking at the internal factors first.</a:t>
            </a:r>
          </a:p>
          <a:p>
            <a:pPr algn="l"/>
            <a:endParaRPr lang="en-GB" sz="2400" b="0" i="0" dirty="0">
              <a:solidFill>
                <a:srgbClr val="16161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2400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Strengths can be identified by asking what advantages the organisation has. i.e. a brand name, patent or a workforce with a particular skillset.</a:t>
            </a:r>
          </a:p>
          <a:p>
            <a:pPr algn="l"/>
            <a:endParaRPr lang="en-GB" sz="2400" b="0" i="0" dirty="0">
              <a:solidFill>
                <a:srgbClr val="16161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2400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Weaknesses </a:t>
            </a:r>
            <a:r>
              <a:rPr lang="en-GB" sz="2400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</a:t>
            </a:r>
            <a:r>
              <a:rPr lang="en-GB" sz="2400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areas your organisation </a:t>
            </a:r>
            <a:r>
              <a:rPr lang="en-GB" sz="2400" dirty="0">
                <a:solidFill>
                  <a:srgbClr val="161616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needs</a:t>
            </a:r>
            <a:r>
              <a:rPr lang="en-GB" sz="2400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to improve. </a:t>
            </a:r>
          </a:p>
          <a:p>
            <a:pPr algn="l"/>
            <a:endParaRPr lang="en-GB" sz="2400" b="0" i="0" dirty="0">
              <a:solidFill>
                <a:srgbClr val="161616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2400" b="0" i="0" dirty="0">
                <a:solidFill>
                  <a:srgbClr val="16161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identifying strengths and weaknesses, it’s important to compare your organisation to its competitors. </a:t>
            </a:r>
          </a:p>
        </p:txBody>
      </p:sp>
    </p:spTree>
    <p:extLst>
      <p:ext uri="{BB962C8B-B14F-4D97-AF65-F5344CB8AC3E}">
        <p14:creationId xmlns:p14="http://schemas.microsoft.com/office/powerpoint/2010/main" val="3736208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04548-B907-91C7-9297-154E458F7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Conducting Your SWOT Analysis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A72A13CE-1DAF-FCB0-51C9-19A0506911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741" r="29093"/>
          <a:stretch/>
        </p:blipFill>
        <p:spPr>
          <a:xfrm>
            <a:off x="20" y="10"/>
            <a:ext cx="465329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F050E-ADB3-48E1-FE0D-94E1CF4EC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290" y="2005739"/>
            <a:ext cx="6015571" cy="4174398"/>
          </a:xfrm>
        </p:spPr>
        <p:txBody>
          <a:bodyPr>
            <a:normAutofit/>
          </a:bodyPr>
          <a:lstStyle/>
          <a:p>
            <a:r>
              <a:rPr lang="en-GB" sz="28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Once you’ve identified the internal factors, you need to move onto the external opportunities and threats. </a:t>
            </a:r>
          </a:p>
          <a:p>
            <a:endParaRPr lang="en-GB" sz="28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These are the factors you analysed in your </a:t>
            </a:r>
            <a:r>
              <a:rPr lang="en-GB" sz="28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external audit.</a:t>
            </a:r>
          </a:p>
          <a:p>
            <a:pPr marL="0" indent="0">
              <a:buNone/>
            </a:pPr>
            <a:endParaRPr lang="en-GB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43940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70BBF-1D0D-E49A-4E83-021903DB6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Tesla SWOT analysis 2020">
            <a:extLst>
              <a:ext uri="{FF2B5EF4-FFF2-40B4-BE49-F238E27FC236}">
                <a16:creationId xmlns:a16="http://schemas.microsoft.com/office/drawing/2014/main" id="{62E704F6-D35D-E631-9A52-35C407C599E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1" y="1"/>
            <a:ext cx="11098939" cy="7223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31033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04548-B907-91C7-9297-154E458F7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760513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SWOT Analysis</a:t>
            </a:r>
          </a:p>
        </p:txBody>
      </p:sp>
      <p:pic>
        <p:nvPicPr>
          <p:cNvPr id="5" name="Picture 4" descr="Orange arrow exiting grid maze">
            <a:extLst>
              <a:ext uri="{FF2B5EF4-FFF2-40B4-BE49-F238E27FC236}">
                <a16:creationId xmlns:a16="http://schemas.microsoft.com/office/drawing/2014/main" id="{AD6ED778-6F71-C487-13CE-F1E2111A46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87" r="28910"/>
          <a:stretch/>
        </p:blipFill>
        <p:spPr>
          <a:xfrm>
            <a:off x="20" y="10"/>
            <a:ext cx="465329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F050E-ADB3-48E1-FE0D-94E1CF4EC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290" y="1126273"/>
            <a:ext cx="6015571" cy="5053864"/>
          </a:xfrm>
        </p:spPr>
        <p:txBody>
          <a:bodyPr>
            <a:normAutofit/>
          </a:bodyPr>
          <a:lstStyle/>
          <a:p>
            <a:endParaRPr lang="en-GB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SWOT provides focus on which to develop your marketing objectives and strategy</a:t>
            </a: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en-GB" sz="24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SWOT is really useful but on its own doesn’t generate actionable ideas for improvements. 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That’s where a TOWS comes in.</a:t>
            </a:r>
          </a:p>
        </p:txBody>
      </p:sp>
    </p:spTree>
    <p:extLst>
      <p:ext uri="{BB962C8B-B14F-4D97-AF65-F5344CB8AC3E}">
        <p14:creationId xmlns:p14="http://schemas.microsoft.com/office/powerpoint/2010/main" val="375780648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690688"/>
          </a:xfrm>
          <a:solidFill>
            <a:srgbClr val="9999FF"/>
          </a:solidFill>
        </p:spPr>
        <p:txBody>
          <a:bodyPr>
            <a:normAutofit fontScale="90000"/>
          </a:bodyPr>
          <a:lstStyle/>
          <a:p>
            <a:r>
              <a:rPr lang="en-GB" sz="6000" b="1" dirty="0">
                <a:latin typeface="+mn-lt"/>
              </a:rPr>
              <a:t>Going </a:t>
            </a:r>
            <a:r>
              <a:rPr lang="en-GB" sz="6000" b="1" dirty="0">
                <a:solidFill>
                  <a:srgbClr val="FF0000"/>
                </a:solidFill>
                <a:latin typeface="+mn-lt"/>
              </a:rPr>
              <a:t>Beyond</a:t>
            </a:r>
            <a:r>
              <a:rPr lang="en-GB" sz="6000" b="1" dirty="0">
                <a:latin typeface="+mn-lt"/>
              </a:rPr>
              <a:t> a SWOT Analysis</a:t>
            </a:r>
          </a:p>
        </p:txBody>
      </p:sp>
      <p:pic>
        <p:nvPicPr>
          <p:cNvPr id="9218" name="Picture 2" descr="Vertica 10.1.1 Goes Beyond Analytics with Support for Azure Cloud,  Kubernetes, and Containers | Vertica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90689"/>
            <a:ext cx="12192000" cy="529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559974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E5A9E-A476-641A-2811-42DB35C94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25" y="365760"/>
            <a:ext cx="10602087" cy="90106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What is the difference between TOWS and SWOT?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527BD-3983-191D-CADF-7CFDE3C84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00" y="1533526"/>
            <a:ext cx="10267950" cy="4646612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sz="240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Although TOWS uses the same elements as a SWOT analysis, it is more of an </a:t>
            </a:r>
            <a:r>
              <a:rPr lang="en-GB" sz="2400" b="1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action tool </a:t>
            </a:r>
            <a:r>
              <a:rPr lang="en-GB" sz="2400" b="0" i="0" u="none" strike="noStrike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rather than an analysis one. TOWS is best used as an addition to the analytical SWOT tool to help you decide what to do with your findings.</a:t>
            </a:r>
          </a:p>
          <a:p>
            <a:pPr marL="0" indent="0" algn="l">
              <a:buNone/>
            </a:pPr>
            <a:endParaRPr lang="en-GB" sz="2400" b="0" i="0" u="none" strike="noStrike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2800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Why is it important?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TOWS helps bridge the gap between research and forward thinking strategic directions.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It can very quickly define key focal points for actions.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It covers all bases by taking into account positive and negative influences.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07312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02276" y="365125"/>
            <a:ext cx="10851524" cy="871247"/>
          </a:xfrm>
        </p:spPr>
        <p:txBody>
          <a:bodyPr/>
          <a:lstStyle/>
          <a:p>
            <a:r>
              <a:rPr lang="en-GB" b="1" dirty="0">
                <a:latin typeface="+mn-lt"/>
              </a:rPr>
              <a:t>How does TOWS Analysis Work?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47731" y="1236372"/>
            <a:ext cx="11230376" cy="940159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Your SWOT analysis will  give you a list of Strengths, Weaknesses, Opportunities, and Threats. Number these as S1, S2, W1, W2, and so on. This will make it easier to identify them later.</a:t>
            </a:r>
          </a:p>
        </p:txBody>
      </p:sp>
      <p:pic>
        <p:nvPicPr>
          <p:cNvPr id="2050" name="Picture 2" descr="An Introduction to the TOWS matrix: Putting SWOT into action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0" t="10346" r="1466" b="4720"/>
          <a:stretch/>
        </p:blipFill>
        <p:spPr bwMode="auto">
          <a:xfrm>
            <a:off x="502275" y="2331078"/>
            <a:ext cx="10122795" cy="4340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651222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02D73-06BB-356C-5B3E-BF691D084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883" y="365759"/>
            <a:ext cx="10972800" cy="105346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Measure the elements against each other to consider potential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B61D7-164C-413A-BAF5-BF13B1CD9B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883" y="1996224"/>
            <a:ext cx="10972800" cy="4496015"/>
          </a:xfrm>
        </p:spPr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2800" b="1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Strengths &amp; Opportunities</a:t>
            </a:r>
            <a:r>
              <a:rPr lang="en-GB" sz="28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Use strengths to maximise opportunities </a:t>
            </a:r>
          </a:p>
          <a:p>
            <a:pPr algn="l">
              <a:buFont typeface="+mj-lt"/>
              <a:buAutoNum type="arabicPeriod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sz="2800" b="1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Strengths &amp; Threats</a:t>
            </a:r>
            <a:r>
              <a:rPr lang="en-GB" sz="28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Use strengths to reduce threats</a:t>
            </a:r>
          </a:p>
          <a:p>
            <a:pPr algn="l">
              <a:buFont typeface="+mj-lt"/>
              <a:buAutoNum type="arabicPeriod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sz="2800" b="1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Weaknesses &amp; Opportunities</a:t>
            </a:r>
            <a:r>
              <a:rPr lang="en-GB" sz="28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Reduce weaknesses to develop opportunities</a:t>
            </a:r>
          </a:p>
          <a:p>
            <a:pPr algn="l">
              <a:buFont typeface="+mj-lt"/>
              <a:buAutoNum type="arabicPeriod"/>
            </a:pPr>
            <a:endParaRPr lang="en-GB" sz="10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+mj-lt"/>
              <a:buAutoNum type="arabicPeriod"/>
            </a:pPr>
            <a:r>
              <a:rPr lang="en-GB" sz="2800" b="1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Weaknesses &amp; Threats:</a:t>
            </a:r>
            <a:r>
              <a:rPr lang="en-GB" sz="28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Avoid threats by reducing weaknesses</a:t>
            </a:r>
            <a:endParaRPr lang="en-GB" sz="28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4199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D9BA-DF98-58CE-9A61-A3FF20C0C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40" y="412124"/>
            <a:ext cx="10728960" cy="978794"/>
          </a:xfrm>
        </p:spPr>
        <p:txBody>
          <a:bodyPr>
            <a:noAutofit/>
          </a:bodyPr>
          <a:lstStyle/>
          <a:p>
            <a:r>
              <a:rPr lang="en-GB" sz="4800" b="1" dirty="0">
                <a:latin typeface="Calibri" panose="020F0502020204030204" pitchFamily="34" charset="0"/>
                <a:cs typeface="Calibri" panose="020F0502020204030204" pitchFamily="34" charset="0"/>
              </a:rPr>
              <a:t>How to Use</a:t>
            </a:r>
            <a:r>
              <a:rPr lang="en-GB" sz="4800" b="1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TOWS</a:t>
            </a:r>
            <a:endParaRPr lang="en-GB" sz="48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240" y="1825625"/>
            <a:ext cx="10957560" cy="4351338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TOWS can expand your SWOT analysis to discover some really useful potential strategies for the future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endParaRPr lang="en-GB" sz="2400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See examples on the next slides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520535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TOWS Analysis: A Comprehensive Guid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517973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730" y="365126"/>
            <a:ext cx="11006070" cy="793974"/>
          </a:xfrm>
        </p:spPr>
        <p:txBody>
          <a:bodyPr/>
          <a:lstStyle/>
          <a:p>
            <a:r>
              <a:rPr lang="en-GB" b="1" dirty="0">
                <a:latin typeface="+mn-lt"/>
              </a:rPr>
              <a:t>Example TOWS – Reebok </a:t>
            </a:r>
          </a:p>
        </p:txBody>
      </p:sp>
      <p:pic>
        <p:nvPicPr>
          <p:cNvPr id="3074" name="Picture 2" descr="https://understandingreebokhome.files.wordpress.com/2020/03/image-3.png?w=102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08" y="1247014"/>
            <a:ext cx="11664850" cy="570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99622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B8CE7-75E0-C2E4-4E76-95634FC0F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614DD-3061-163D-4070-3B33C3DDE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20 mins </a:t>
            </a:r>
          </a:p>
        </p:txBody>
      </p:sp>
    </p:spTree>
    <p:extLst>
      <p:ext uri="{BB962C8B-B14F-4D97-AF65-F5344CB8AC3E}">
        <p14:creationId xmlns:p14="http://schemas.microsoft.com/office/powerpoint/2010/main" val="123877028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2ED94-7CDC-9BB1-987E-62C6B44CA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67D22-C0B9-7A92-8F7E-47FB87C6C7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an Organisation (This could be your chosen organisation) and do the following:</a:t>
            </a:r>
          </a:p>
          <a:p>
            <a:endParaRPr lang="en-GB" dirty="0"/>
          </a:p>
          <a:p>
            <a:r>
              <a:rPr lang="en-GB" dirty="0"/>
              <a:t>1. Complete a SWOT Analysis of the organisation (it does not need to be highly detailed but attempt to find 2-3 points for each of the 4 categories)</a:t>
            </a:r>
          </a:p>
          <a:p>
            <a:endParaRPr lang="en-GB" dirty="0"/>
          </a:p>
          <a:p>
            <a:r>
              <a:rPr lang="en-GB" dirty="0"/>
              <a:t>2. Attempt A TOWS analysis – make connections between the points</a:t>
            </a:r>
          </a:p>
          <a:p>
            <a:endParaRPr lang="en-GB" dirty="0"/>
          </a:p>
          <a:p>
            <a:r>
              <a:rPr lang="en-GB" dirty="0"/>
              <a:t>- 30 mins </a:t>
            </a:r>
          </a:p>
        </p:txBody>
      </p:sp>
    </p:spTree>
    <p:extLst>
      <p:ext uri="{BB962C8B-B14F-4D97-AF65-F5344CB8AC3E}">
        <p14:creationId xmlns:p14="http://schemas.microsoft.com/office/powerpoint/2010/main" val="358347600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0</TotalTime>
  <Words>1700</Words>
  <Application>Microsoft Office PowerPoint</Application>
  <PresentationFormat>Widescreen</PresentationFormat>
  <Paragraphs>192</Paragraphs>
  <Slides>40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Khula</vt:lpstr>
      <vt:lpstr>Arial</vt:lpstr>
      <vt:lpstr>Calibri</vt:lpstr>
      <vt:lpstr>Century Schoolbook</vt:lpstr>
      <vt:lpstr>Roboto</vt:lpstr>
      <vt:lpstr>Wingdings 2</vt:lpstr>
      <vt:lpstr>View</vt:lpstr>
      <vt:lpstr>BMBM5024   Marketing in Practice</vt:lpstr>
      <vt:lpstr>SOSTAC Planning Model</vt:lpstr>
      <vt:lpstr>Lecture 3  The Marketing Audit</vt:lpstr>
      <vt:lpstr>PowerPoint Presentation</vt:lpstr>
      <vt:lpstr>The Internal Environment  Audit</vt:lpstr>
      <vt:lpstr>THE INTERNAL ENVIRONMENT</vt:lpstr>
      <vt:lpstr>What is Competitive Advantage?</vt:lpstr>
      <vt:lpstr>Competitive Advantage</vt:lpstr>
      <vt:lpstr>VRIO Analysis</vt:lpstr>
      <vt:lpstr>VRIO Analysis</vt:lpstr>
      <vt:lpstr>Organisational Resources:</vt:lpstr>
      <vt:lpstr>Types of Resources</vt:lpstr>
      <vt:lpstr>THE VRIO FRAMEWORK</vt:lpstr>
      <vt:lpstr>Applying VROI – Value:  Do you offer a resource that adds value for customers?   Are you able to exploit an opportunity or neutralise competition with an internal capability?  </vt:lpstr>
      <vt:lpstr>Applying VRIO – RARE  Do you control scarce resources or capabilities?  Do you own something that’s hard to find yet in demand? </vt:lpstr>
      <vt:lpstr>Applying VRIO - INIMITABLE  Is it expensive to duplicate your organisation’s resource or capability?   Is it difficult to find an equivalent substitute to compete with your offerings? </vt:lpstr>
      <vt:lpstr>Applying VRIO - INIMITABLE</vt:lpstr>
      <vt:lpstr>Applying VRIO – ORGANISATION  Does your company have organised management systems, processes, structures, and culture to capitalise on resources and capabilities? </vt:lpstr>
      <vt:lpstr>PowerPoint Presentation</vt:lpstr>
      <vt:lpstr>APPLYING VRIO</vt:lpstr>
      <vt:lpstr>VRIO ANALYSIS EXAMPLE</vt:lpstr>
      <vt:lpstr>Amazon VRIO Analysis Example</vt:lpstr>
      <vt:lpstr>Amazon VRIO Analysis Example</vt:lpstr>
      <vt:lpstr>Break </vt:lpstr>
      <vt:lpstr>Class Exercise</vt:lpstr>
      <vt:lpstr>The Final Stage of the Marketing Audit</vt:lpstr>
      <vt:lpstr>SWOT Analysis</vt:lpstr>
      <vt:lpstr>Conducting Your SWOT Analysis</vt:lpstr>
      <vt:lpstr>Conducting Your SWOT Analysis</vt:lpstr>
      <vt:lpstr>PowerPoint Presentation</vt:lpstr>
      <vt:lpstr>SWOT Analysis</vt:lpstr>
      <vt:lpstr>Going Beyond a SWOT Analysis</vt:lpstr>
      <vt:lpstr>What is the difference between TOWS and SWOT?</vt:lpstr>
      <vt:lpstr>How does TOWS Analysis Work?</vt:lpstr>
      <vt:lpstr>Measure the elements against each other to consider potential strategies</vt:lpstr>
      <vt:lpstr>How to Use TOWS</vt:lpstr>
      <vt:lpstr>PowerPoint Presentation</vt:lpstr>
      <vt:lpstr>Example TOWS – Reebok </vt:lpstr>
      <vt:lpstr>Break </vt:lpstr>
      <vt:lpstr>SWOT Activity</vt:lpstr>
    </vt:vector>
  </TitlesOfParts>
  <Company>Solent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Gwyneth Jones</dc:creator>
  <cp:lastModifiedBy>Gwyneth Jones</cp:lastModifiedBy>
  <cp:revision>56</cp:revision>
  <dcterms:created xsi:type="dcterms:W3CDTF">2023-02-12T18:43:03Z</dcterms:created>
  <dcterms:modified xsi:type="dcterms:W3CDTF">2026-03-02T11:17:43Z</dcterms:modified>
</cp:coreProperties>
</file>