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0"/>
  </p:notesMasterIdLst>
  <p:sldIdLst>
    <p:sldId id="256" r:id="rId2"/>
    <p:sldId id="273"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Lst>
  <p:sldSz cx="18288000" cy="10287000"/>
  <p:notesSz cx="6858000" cy="9144000"/>
  <p:embeddedFontLst>
    <p:embeddedFont>
      <p:font typeface="Poppins" panose="020B0502040204020203" pitchFamily="2" charset="0"/>
      <p:regular r:id="rId21"/>
    </p:embeddedFont>
    <p:embeddedFont>
      <p:font typeface="Poppins Bold" panose="020B0604020202020204" charset="0"/>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p:scale>
          <a:sx n="60" d="100"/>
          <a:sy n="60" d="100"/>
        </p:scale>
        <p:origin x="388" y="2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18.03.2026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impacts of teamwork and individual performance on productivity, creativity, and sustainability of competitive service industries depends on the existence of these factors. Employee hiring and training should reflect operational and ethical changes. UK sustainability-driven bottled water company Belu British Mineral Water uses human resource planning to assure service and brand reliability. Hiring and developing competent Sustainability Sales Executives creates client engagement and sustainable supply chain sourcing. This study critically evaluates Belu's recruitment and learning needs and discusses how structured HR initiatives might improve workforce and organisational resilience.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Global clean water initiatives will benefit from UK social entrepreneur Belu British Mineral Water's hospitality and retail deliveries. Responsible organisational practises influence ethical consumer sector workforce demands and recruitment results due to deeper value congruence with corporate mission and better employee loyalty and retention (Findlay et al., 2021). Belu will succeed if its Sustainability Sales Executives can blend business and environmental campaigning. The management in the workforce needs to incorporate performance objectives and ethical branding objectives.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Long term performance is determined by strategic recruitment. Recruitment involves finding and choosing candidates who meet organisational and cultural needs (Abdalla Hamza et al., 2021). Successful Belu Sustainability Sales Executive hiring promotes brand accountability and hospitality client engagement.</a:t>
            </a:r>
          </a:p>
          <a:p>
            <a:r>
              <a:rPr lang="en-US"/>
              <a:t>Competitiveness requires balancing inside and outside recruitment. External recruiting provides new viewpoints that increase organisational learning, while internal hiring boosts commitment and lowers adjustment costs. Thus, employment-based initiatives should use ethical branding, labour market regulations, and worker flexibility to reduce turnover and improve service.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Organisational growth, productivity, and competency are analysed in workforce planning to maintain operations. Proactive workforce planning aligns the staff to the strategy (Taylor, 2018). Belu must predict the Sustainability Sales Executive's need for hospitality network expansion.</a:t>
            </a:r>
          </a:p>
          <a:p>
            <a:r>
              <a:rPr lang="en-US"/>
              <a:t>Workforce gap analysis will help managers uncover customer connection skills gaps before service difficulties. Abuse of reactive recruitment can increase training expenses and lower customer satisfaction. Internal mobility is enhanced by the succession planning. Ethical people planning improves resilience and sustainability in the competitive ethical services market.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Work analysis explores the workplace responsibilities, job performance standards and performance competencies. Job analysis identifies organisational behavioural and technical abilities needed to meet goals. Sustainability-focused Belu Sales executives are evaluated on environmental product knowledge, relationship management, and online order processing.</a:t>
            </a:r>
          </a:p>
          <a:p>
            <a:r>
              <a:rPr lang="en-US"/>
              <a:t>Job analysis competency models improve performance management and recruiting fairness. The key competencies will involve technical (inventory reporting and sales forecast), behavioural (persuasive communication and ethical decision-making) competences. Without job analysis, responsibility and teamwork may improve. Clarity of competencies helps managers define a performance metric that measures organisational sustainability and customer service.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Job descriptions include duties, reporting lines, and performance standards for a successful company. Taylor (2018) says job descriptions constrain accountability and normalise performance management. Belu Sustainability Sales Executives can plan hospitality clients, communicate sustainability, and track orders online. Performance indicators decrease job uncertainty and improve operations in a globally scattered customer base network. Job descriptions might be too rigid, limiting staff initiative in changing client scenarios. Thus, periodic job assessment allows companies to be flexible without breaking regulations and sustainability goals.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Person specification includes essential and preferred abilities, competencies, and behaviours for job success. Competency-based recruiting systems connect applicant competency with business culture and strategic goals (Abdalla Hamza et al., 2021). Data-driven sales planning, ethical knowledge, and strong communication are required of Belu Sustainability Sales Executives. Inclusive person specifications focus more on transferable talents rather than hard experience to diversify the workforce. However, unreasonable competency standards can deter qualified individuals and slow recruiting. Balanced specification design enhances evaluation of candidates, organisational agility, and sustainability of workforce.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Recruitment strategies describe how companies hire and evaluate candidates for important labour needs. Online recruitment increases talent pools and responsiveness in hiring (Findlay et al., 2021). Belu additionally promotes Sustainability Sales Executive on ethical job sites to boost workplace branding.</a:t>
            </a:r>
          </a:p>
          <a:p>
            <a:r>
              <a:rPr lang="en-US"/>
              <a:t>Anonymous screening and competency-based assessment centres reduce unconscious prejudice and increase employment. In-house promotion boosts firm loyalty, while outside selection brings new ideas to boost market response. Cheques and simulation of selection enhance retention, productivity, and reputation of the organisation.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Learning interventions also increase the performance and adaptability; workplace learning maintains competitiveness (Beier et al., 2025). Belu Sustainability Sales Executives are educated to communicate sustainability to complicated hospitality clientele.</a:t>
            </a:r>
          </a:p>
          <a:p>
            <a:r>
              <a:rPr lang="en-US"/>
              <a:t>Specific learning interventions boost company innovation and value-based employee engagement. Inappropriate training for operational needs might increase expenses without productivity. Development planning performance analytics enrich learning and improve service and organisational development.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Training needs analysis involves diagnosing performance gaps by evaluating organisational Performance gaps are defined by corporate goals, work requirements, and personal abilities in training needs analysis. Training needs analysis prioritises development and resource allocation on several levels (Decius et al., 2019). New Belu Sustainability Sales Executives may learn sustainability communication, digital order procedures, and hospitality customer negotiations.</a:t>
            </a:r>
          </a:p>
          <a:p>
            <a:r>
              <a:rPr lang="en-US"/>
              <a:t>Growth can go after markets or technology. TLA measures product knowledge and customer relationship management. Individual performance appraisals and remarks can reduce antisocial behaviour. Formal training needs appraisals contribute to tactical learning and expense efficiency. Development initiatives that fit business strategy ensure personnel competency meets consumer and competitive demands.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learning theory of behaviourism improves reinforcement, repetition, and feedback to alter behaviour. Performance-based behavioural workplace training improves procedure accuracy and stability (Kraiger and Ford, 2021). Belu can encourage consumer participation via incentive-based role play simulation and reward systems.</a:t>
            </a:r>
          </a:p>
          <a:p>
            <a:r>
              <a:rPr lang="en-US"/>
              <a:t>Routine skills are developed by reinforcement and could inhibit adaptability and creativity. Thus, businesses must combine behaviourist and reflective learning to develop long-term skills. Use of behaviourist training boosts short-term productivity and ensures client channelling consistency.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learning theory that is the focus of cognitivism is the acquisition of knowledge, memory retention and learning how to solve problems analytically. Workplace cognitive learning assists individuals in acquiring and putting into practise the concepts (Mason and Brougham, 2024). The sustainability case talks and digital training modules assist Belu Sustainability Sales Executives in thinking strategically.</a:t>
            </a:r>
          </a:p>
          <a:p>
            <a:r>
              <a:rPr lang="en-US"/>
              <a:t>Cognitive learning techniques inform the employees of the environmental impacts of the supply chain and customer relationships. Nevertheless, cognitively rigorous training programmes can be more time-consuming and more organised. Blended learning enhances the capacity of transferring knowledge. There is an increment in hospitality markets with cognitive learning that enhances corporate adaptability and based decision-making.</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Humanist philosophy of learning encourages intrinsic motivation, emotional engagement and self-directed career development. According to theory, experiential learning is the reflective process that constructs the knowledge based on workplace experiences (Denham, 2025). Belu mentoring and job rotation programme enable Sustainability Sales Executives to have confidence and experience with diverse customers.</a:t>
            </a:r>
          </a:p>
          <a:p>
            <a:r>
              <a:rPr lang="en-US"/>
              <a:t>Learning is experienced as it encourages an ownership of the outcome of learning and collaboration in solving problems, which fortifies corporate culture. The productivity of the employees might be compromised temporarily in the course of the experiential development as employees adapt to new responsibilities. Formed reflection and performance feedback training improves learning and prevents disturbance of operations. Humanist strategies enhance employee involvement, corporate growth, organisational creativity and employee sustainability.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Trainer effectiveness measurement examines the behavioural change, application of knowledge and performance in organisations after the development. The systematic transfer training evaluation measures the transfer of learning and organisational objectives (Mehner et al., 2025). Belu measures Sales Executive training in terms of sustainability at performance scorecards and customer satisfaction KPI.</a:t>
            </a:r>
          </a:p>
          <a:p>
            <a:r>
              <a:rPr lang="en-US"/>
              <a:t>Indicators of assessment consist of the increase in sales, customer retention, and sustainability communication when contacting clients. Learning conditions in social settings, where the knowledge of employees is promoted, increase the knowledge transfer of the training and help to prevent the decline of skills. Constant assessment assists companies in discovering ineffective training strategies and enhancing returns on the investment through restructuring development programmes. Training evaluation helps in planning the workforce and enhancing the competitiveness of organisations.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Strategic hiring and tight staff development are needed to sustain performance in competitive beverage sectors like the one under discussion. Competency-based recruitment will help Belu Sustainability Sales Executives balance business and environmental campaigning. Adaptation and consumer engagement can be improved by behaviourist, cognitive, and experiential learning. Market expansion requires inhibiting because staff training review and active planning improve resource performance and resiliency. Inclusive recruitment enhances the diversity and innovation of employees. A humanity-oriented HR strategy improves brand confidence, competence, and rivalry within a dynamic hospitality supply chain.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Abdalla Hamza, P., Othman, B.J., Gardi, B., Sorguli, S., Aziz, H.M., Ahmed, S.A., Sabir, B.Y., Ismael, N.B., Ali, B.J. and Anwar, G., 2021. Recruitment and selection: The relationship between recruitment and selection with organisational performance. International Journal of Engineering, Business and Management, 5(3), pp.1–13.</a:t>
            </a:r>
          </a:p>
          <a:p>
            <a:endParaRPr lang="en-US"/>
          </a:p>
          <a:p>
            <a:r>
              <a:rPr lang="en-US"/>
              <a:t>Beier, M.E., Saxena, M., Kraiger, K., Costanza, D.P., Rudolph, C.W., Cadiz, D.M. and Fisher, G.G., 2025. Workplace learning and the future of work. Industrial and Organizational Psychology, 18(1), pp.84–109.</a:t>
            </a:r>
          </a:p>
          <a:p>
            <a:endParaRPr lang="en-US"/>
          </a:p>
          <a:p>
            <a:r>
              <a:rPr lang="en-US"/>
              <a:t>Decius, J., Schaper, N. and Seifert, A., 2019. Informal workplace learning: Development and validation of a measure. Human Resource Development Quarterly, 30(4), pp.495–535.</a:t>
            </a:r>
          </a:p>
          <a:p>
            <a:endParaRPr lang="en-US"/>
          </a:p>
          <a:p>
            <a:r>
              <a:rPr lang="en-US"/>
              <a:t>Denham, J., 2025. Perspectivism: A new theory for learning development. Journal of Learning Development in Higher Education. Available at: https://journal.aldinhe.ac.uk/index.php/jldhe/article/view/1661</a:t>
            </a:r>
          </a:p>
          <a:p>
            <a:r>
              <a:rPr lang="en-US"/>
              <a:t> (Accessed: 24 February 2026).</a:t>
            </a:r>
          </a:p>
          <a:p>
            <a:endParaRPr lang="en-US"/>
          </a:p>
          <a:p>
            <a:r>
              <a:rPr lang="en-US"/>
              <a:t>Findlay, P., Lindsay, C., McIntyre, S., Roy, G., Stewart, R. and Dutton, E., 2021. CIPD Good Work Index 2021: UK working lives survey. Available at: https://www.cipd.org/globalassets/media/knowledge/knowledge-hub/reports/good-work-index-2021-report.pdf</a:t>
            </a:r>
          </a:p>
          <a:p>
            <a:r>
              <a:rPr lang="en-US"/>
              <a:t> (Accessed: 22 February 2026).</a:t>
            </a:r>
          </a:p>
          <a:p>
            <a:endParaRPr lang="en-US"/>
          </a:p>
          <a:p>
            <a:r>
              <a:rPr lang="en-US"/>
              <a:t>Kraiger, K. and Ford, J.K., 2021. The science of workplace instruction: Learning and development applied to work. Annual Review of Organizational Psychology and Organizational Behavior, 8(1), pp.45–72.</a:t>
            </a:r>
          </a:p>
          <a:p>
            <a:endParaRPr lang="en-US"/>
          </a:p>
          <a:p>
            <a:r>
              <a:rPr lang="en-US"/>
              <a:t>Mason, R. and Brougham, D., 2024. Learning at work: A model of learning and development for younger workers. Journal of Management &amp; Organization, 30(4), pp.862–881.</a:t>
            </a:r>
          </a:p>
          <a:p>
            <a:endParaRPr lang="en-US"/>
          </a:p>
          <a:p>
            <a:r>
              <a:rPr lang="en-US"/>
              <a:t>Mehner, L., Rothenbusch, S. and Kauffeld, S., 2025. How to maximize the impact of workplace training: A mixed-method analysis of social support, training transfer and knowledge sharing. European Journal of Work and Organizational Psychology, 34(2), pp.201–217.</a:t>
            </a:r>
          </a:p>
          <a:p>
            <a:endParaRPr lang="en-US"/>
          </a:p>
          <a:p>
            <a:r>
              <a:rPr lang="en-US"/>
              <a:t>Taylor, S., 2018. Resourcing and talent management. 7th ed. London: Kogan Page.</a:t>
            </a:r>
          </a:p>
          <a:p>
            <a:endParaRPr lang="en-US"/>
          </a:p>
          <a:p>
            <a:r>
              <a:rPr lang="en-US"/>
              <a:t>Wijga, M., Beausaert, S. and Kyndt, E., 2025. What drives workplace learning: A systematic review of key antecedents. Journal of Workplace Learning, 37(1), pp.90–113.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hyperlink" Target="https://journal.aldinhe.ac.uk/index.php/jldhe/article/view/166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2" name="Freeform 2"/>
          <p:cNvSpPr/>
          <p:nvPr/>
        </p:nvSpPr>
        <p:spPr>
          <a:xfrm>
            <a:off x="0" y="-938224"/>
            <a:ext cx="18288000" cy="12163447"/>
          </a:xfrm>
          <a:custGeom>
            <a:avLst/>
            <a:gdLst/>
            <a:ahLst/>
            <a:cxnLst/>
            <a:rect l="l" t="t" r="r" b="b"/>
            <a:pathLst>
              <a:path w="18288000" h="12163447">
                <a:moveTo>
                  <a:pt x="0" y="0"/>
                </a:moveTo>
                <a:lnTo>
                  <a:pt x="18288000" y="0"/>
                </a:lnTo>
                <a:lnTo>
                  <a:pt x="18288000" y="12163448"/>
                </a:lnTo>
                <a:lnTo>
                  <a:pt x="0" y="12163448"/>
                </a:lnTo>
                <a:lnTo>
                  <a:pt x="0" y="0"/>
                </a:lnTo>
                <a:close/>
              </a:path>
            </a:pathLst>
          </a:custGeom>
          <a:blipFill>
            <a:blip r:embed="rId2">
              <a:alphaModFix amt="18999"/>
            </a:blip>
            <a:stretch>
              <a:fillRect/>
            </a:stretch>
          </a:blipFill>
        </p:spPr>
        <p:txBody>
          <a:bodyPr/>
          <a:lstStyle/>
          <a:p>
            <a:endParaRPr lang="en-GB"/>
          </a:p>
        </p:txBody>
      </p:sp>
      <p:grpSp>
        <p:nvGrpSpPr>
          <p:cNvPr id="3" name="Group 3"/>
          <p:cNvGrpSpPr/>
          <p:nvPr/>
        </p:nvGrpSpPr>
        <p:grpSpPr>
          <a:xfrm>
            <a:off x="16463639" y="8692852"/>
            <a:ext cx="793472" cy="787812"/>
            <a:chOff x="0" y="0"/>
            <a:chExt cx="289003" cy="286941"/>
          </a:xfrm>
        </p:grpSpPr>
        <p:sp>
          <p:nvSpPr>
            <p:cNvPr id="4" name="Freeform 4"/>
            <p:cNvSpPr/>
            <p:nvPr/>
          </p:nvSpPr>
          <p:spPr>
            <a:xfrm>
              <a:off x="0" y="0"/>
              <a:ext cx="289003" cy="286941"/>
            </a:xfrm>
            <a:custGeom>
              <a:avLst/>
              <a:gdLst/>
              <a:ahLst/>
              <a:cxnLst/>
              <a:rect l="l" t="t" r="r" b="b"/>
              <a:pathLst>
                <a:path w="289003" h="286941">
                  <a:moveTo>
                    <a:pt x="143471" y="0"/>
                  </a:moveTo>
                  <a:lnTo>
                    <a:pt x="145532" y="0"/>
                  </a:lnTo>
                  <a:cubicBezTo>
                    <a:pt x="183583" y="0"/>
                    <a:pt x="220075" y="15116"/>
                    <a:pt x="246981" y="42022"/>
                  </a:cubicBezTo>
                  <a:cubicBezTo>
                    <a:pt x="273887" y="68928"/>
                    <a:pt x="289003" y="105420"/>
                    <a:pt x="289003" y="143471"/>
                  </a:cubicBezTo>
                  <a:lnTo>
                    <a:pt x="289003" y="143471"/>
                  </a:lnTo>
                  <a:cubicBezTo>
                    <a:pt x="289003" y="181521"/>
                    <a:pt x="273887" y="218014"/>
                    <a:pt x="246981" y="244920"/>
                  </a:cubicBezTo>
                  <a:cubicBezTo>
                    <a:pt x="220075" y="271826"/>
                    <a:pt x="183583" y="286941"/>
                    <a:pt x="145532" y="286941"/>
                  </a:cubicBezTo>
                  <a:lnTo>
                    <a:pt x="143471" y="286941"/>
                  </a:lnTo>
                  <a:cubicBezTo>
                    <a:pt x="105420" y="286941"/>
                    <a:pt x="68928" y="271826"/>
                    <a:pt x="42022" y="244920"/>
                  </a:cubicBezTo>
                  <a:cubicBezTo>
                    <a:pt x="15116" y="218014"/>
                    <a:pt x="0" y="181521"/>
                    <a:pt x="0" y="143471"/>
                  </a:cubicBezTo>
                  <a:lnTo>
                    <a:pt x="0" y="143471"/>
                  </a:lnTo>
                  <a:cubicBezTo>
                    <a:pt x="0" y="105420"/>
                    <a:pt x="15116" y="68928"/>
                    <a:pt x="42022" y="42022"/>
                  </a:cubicBezTo>
                  <a:cubicBezTo>
                    <a:pt x="68928" y="15116"/>
                    <a:pt x="105420" y="0"/>
                    <a:pt x="143471" y="0"/>
                  </a:cubicBezTo>
                  <a:close/>
                </a:path>
              </a:pathLst>
            </a:custGeom>
            <a:solidFill>
              <a:srgbClr val="FFFFFF"/>
            </a:solidFill>
          </p:spPr>
          <p:txBody>
            <a:bodyPr/>
            <a:lstStyle/>
            <a:p>
              <a:endParaRPr lang="en-GB"/>
            </a:p>
          </p:txBody>
        </p:sp>
        <p:sp>
          <p:nvSpPr>
            <p:cNvPr id="5" name="TextBox 5"/>
            <p:cNvSpPr txBox="1"/>
            <p:nvPr/>
          </p:nvSpPr>
          <p:spPr>
            <a:xfrm>
              <a:off x="0" y="-38100"/>
              <a:ext cx="289003" cy="325041"/>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5400000">
            <a:off x="16735331" y="8904285"/>
            <a:ext cx="270061" cy="364947"/>
          </a:xfrm>
          <a:custGeom>
            <a:avLst/>
            <a:gdLst/>
            <a:ahLst/>
            <a:cxnLst/>
            <a:rect l="l" t="t" r="r" b="b"/>
            <a:pathLst>
              <a:path w="270061" h="364947">
                <a:moveTo>
                  <a:pt x="0" y="0"/>
                </a:moveTo>
                <a:lnTo>
                  <a:pt x="270061" y="0"/>
                </a:lnTo>
                <a:lnTo>
                  <a:pt x="270061" y="364947"/>
                </a:lnTo>
                <a:lnTo>
                  <a:pt x="0" y="36494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TextBox 7"/>
          <p:cNvSpPr txBox="1"/>
          <p:nvPr/>
        </p:nvSpPr>
        <p:spPr>
          <a:xfrm>
            <a:off x="914378" y="2327674"/>
            <a:ext cx="16459244" cy="3830399"/>
          </a:xfrm>
          <a:prstGeom prst="rect">
            <a:avLst/>
          </a:prstGeom>
        </p:spPr>
        <p:txBody>
          <a:bodyPr lIns="0" tIns="0" rIns="0" bIns="0" rtlCol="0" anchor="t">
            <a:spAutoFit/>
          </a:bodyPr>
          <a:lstStyle/>
          <a:p>
            <a:pPr algn="ctr">
              <a:lnSpc>
                <a:spcPts val="7234"/>
              </a:lnSpc>
            </a:pPr>
            <a:r>
              <a:rPr lang="en-US" sz="8411" b="1">
                <a:solidFill>
                  <a:srgbClr val="FFFFFF"/>
                </a:solidFill>
                <a:latin typeface="Poppins Bold"/>
                <a:ea typeface="Poppins Bold"/>
                <a:cs typeface="Poppins Bold"/>
                <a:sym typeface="Poppins Bold"/>
              </a:rPr>
              <a:t>Strategic Recruitment and Learning &amp; Development Practices at Belu British Mineral Water</a:t>
            </a:r>
          </a:p>
        </p:txBody>
      </p:sp>
      <p:sp>
        <p:nvSpPr>
          <p:cNvPr id="8" name="TextBox 8"/>
          <p:cNvSpPr txBox="1"/>
          <p:nvPr/>
        </p:nvSpPr>
        <p:spPr>
          <a:xfrm>
            <a:off x="3229356" y="7024784"/>
            <a:ext cx="11829287" cy="3547702"/>
          </a:xfrm>
          <a:prstGeom prst="rect">
            <a:avLst/>
          </a:prstGeom>
        </p:spPr>
        <p:txBody>
          <a:bodyPr lIns="0" tIns="0" rIns="0" bIns="0" rtlCol="0" anchor="t">
            <a:spAutoFit/>
          </a:bodyPr>
          <a:lstStyle/>
          <a:p>
            <a:r>
              <a:rPr lang="en-US" sz="3999" dirty="0">
                <a:solidFill>
                  <a:srgbClr val="FFFFFF"/>
                </a:solidFill>
                <a:latin typeface="Poppins"/>
                <a:ea typeface="Poppins"/>
                <a:cs typeface="Poppins"/>
                <a:sym typeface="Poppins"/>
              </a:rPr>
              <a:t>LCLM5002 Developing and Managing Individuals and Teams</a:t>
            </a:r>
            <a:br>
              <a:rPr lang="en-US" sz="3999" dirty="0">
                <a:solidFill>
                  <a:srgbClr val="FFFFFF"/>
                </a:solidFill>
                <a:latin typeface="Poppins"/>
                <a:ea typeface="Poppins"/>
                <a:cs typeface="Poppins"/>
                <a:sym typeface="Poppins"/>
              </a:rPr>
            </a:br>
            <a:r>
              <a:rPr lang="en-GB" sz="3999" dirty="0">
                <a:solidFill>
                  <a:srgbClr val="FFFFFF"/>
                </a:solidFill>
                <a:latin typeface="Poppins"/>
                <a:cs typeface="Poppins"/>
              </a:rPr>
              <a:t>Student Name:  Sinde Franklin </a:t>
            </a:r>
            <a:r>
              <a:rPr lang="en-GB" sz="3999" dirty="0" err="1">
                <a:solidFill>
                  <a:srgbClr val="FFFFFF"/>
                </a:solidFill>
                <a:latin typeface="Poppins"/>
                <a:cs typeface="Poppins"/>
              </a:rPr>
              <a:t>Woppiwo</a:t>
            </a:r>
            <a:r>
              <a:rPr lang="en-GB" sz="3999" dirty="0">
                <a:solidFill>
                  <a:srgbClr val="FFFFFF"/>
                </a:solidFill>
                <a:latin typeface="Poppins"/>
                <a:cs typeface="Poppins"/>
              </a:rPr>
              <a:t> </a:t>
            </a:r>
          </a:p>
          <a:p>
            <a:r>
              <a:rPr lang="en-GB" sz="3999" dirty="0">
                <a:solidFill>
                  <a:srgbClr val="FFFFFF"/>
                </a:solidFill>
                <a:latin typeface="Poppins"/>
                <a:cs typeface="Poppins"/>
              </a:rPr>
              <a:t>Student ID: 2414246</a:t>
            </a:r>
          </a:p>
          <a:p>
            <a:r>
              <a:rPr lang="en-GB" sz="3999" dirty="0">
                <a:solidFill>
                  <a:srgbClr val="FFFFFF"/>
                </a:solidFill>
                <a:latin typeface="Poppins"/>
                <a:cs typeface="Poppins"/>
              </a:rPr>
              <a:t>Lecture Name: Sukhpreet </a:t>
            </a:r>
            <a:r>
              <a:rPr lang="en-GB" sz="3999" dirty="0" err="1">
                <a:solidFill>
                  <a:srgbClr val="FFFFFF"/>
                </a:solidFill>
                <a:latin typeface="Poppins"/>
                <a:cs typeface="Poppins"/>
              </a:rPr>
              <a:t>Grewa</a:t>
            </a:r>
            <a:endParaRPr lang="en-GB" sz="3999" dirty="0">
              <a:solidFill>
                <a:srgbClr val="FFFFFF"/>
              </a:solidFill>
              <a:latin typeface="Poppins"/>
              <a:cs typeface="Poppins"/>
            </a:endParaRPr>
          </a:p>
          <a:p>
            <a:pPr algn="ctr">
              <a:lnSpc>
                <a:spcPts val="3439"/>
              </a:lnSpc>
            </a:pPr>
            <a:endParaRPr lang="en-US" sz="3999" dirty="0">
              <a:solidFill>
                <a:srgbClr val="FFFFFF"/>
              </a:solidFill>
              <a:latin typeface="Poppins"/>
              <a:ea typeface="Poppins"/>
              <a:cs typeface="Poppins"/>
              <a:sym typeface="Poppin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9147980"/>
            <a:ext cx="19332685" cy="4208777"/>
            <a:chOff x="0" y="0"/>
            <a:chExt cx="5091736" cy="1108484"/>
          </a:xfrm>
        </p:grpSpPr>
        <p:sp>
          <p:nvSpPr>
            <p:cNvPr id="3" name="Freeform 3"/>
            <p:cNvSpPr/>
            <p:nvPr/>
          </p:nvSpPr>
          <p:spPr>
            <a:xfrm>
              <a:off x="0" y="0"/>
              <a:ext cx="5091736" cy="1108484"/>
            </a:xfrm>
            <a:custGeom>
              <a:avLst/>
              <a:gdLst/>
              <a:ahLst/>
              <a:cxnLst/>
              <a:rect l="l" t="t" r="r" b="b"/>
              <a:pathLst>
                <a:path w="5091736" h="1108484">
                  <a:moveTo>
                    <a:pt x="40046" y="0"/>
                  </a:moveTo>
                  <a:lnTo>
                    <a:pt x="5051690" y="0"/>
                  </a:lnTo>
                  <a:cubicBezTo>
                    <a:pt x="5073807" y="0"/>
                    <a:pt x="5091736" y="17929"/>
                    <a:pt x="5091736" y="40046"/>
                  </a:cubicBezTo>
                  <a:lnTo>
                    <a:pt x="5091736" y="1068439"/>
                  </a:lnTo>
                  <a:cubicBezTo>
                    <a:pt x="5091736" y="1090555"/>
                    <a:pt x="5073807" y="1108484"/>
                    <a:pt x="5051690" y="1108484"/>
                  </a:cubicBezTo>
                  <a:lnTo>
                    <a:pt x="40046" y="1108484"/>
                  </a:lnTo>
                  <a:cubicBezTo>
                    <a:pt x="17929" y="1108484"/>
                    <a:pt x="0" y="1090555"/>
                    <a:pt x="0" y="1068439"/>
                  </a:cubicBezTo>
                  <a:lnTo>
                    <a:pt x="0" y="40046"/>
                  </a:lnTo>
                  <a:cubicBezTo>
                    <a:pt x="0" y="17929"/>
                    <a:pt x="17929" y="0"/>
                    <a:pt x="40046"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4" name="TextBox 4"/>
            <p:cNvSpPr txBox="1"/>
            <p:nvPr/>
          </p:nvSpPr>
          <p:spPr>
            <a:xfrm>
              <a:off x="0" y="-38100"/>
              <a:ext cx="5091736" cy="1146584"/>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1687743" y="893692"/>
            <a:ext cx="237613" cy="922004"/>
            <a:chOff x="0" y="0"/>
            <a:chExt cx="62581" cy="242832"/>
          </a:xfrm>
        </p:grpSpPr>
        <p:sp>
          <p:nvSpPr>
            <p:cNvPr id="8" name="Freeform 8"/>
            <p:cNvSpPr/>
            <p:nvPr/>
          </p:nvSpPr>
          <p:spPr>
            <a:xfrm>
              <a:off x="0" y="0"/>
              <a:ext cx="62581" cy="242832"/>
            </a:xfrm>
            <a:custGeom>
              <a:avLst/>
              <a:gdLst/>
              <a:ahLst/>
              <a:cxnLst/>
              <a:rect l="l" t="t" r="r" b="b"/>
              <a:pathLst>
                <a:path w="62581" h="242832">
                  <a:moveTo>
                    <a:pt x="31291" y="0"/>
                  </a:moveTo>
                  <a:lnTo>
                    <a:pt x="31291" y="0"/>
                  </a:lnTo>
                  <a:cubicBezTo>
                    <a:pt x="39589" y="0"/>
                    <a:pt x="47548" y="3297"/>
                    <a:pt x="53416" y="9165"/>
                  </a:cubicBezTo>
                  <a:cubicBezTo>
                    <a:pt x="59285" y="15033"/>
                    <a:pt x="62581" y="22992"/>
                    <a:pt x="62581" y="31291"/>
                  </a:cubicBezTo>
                  <a:lnTo>
                    <a:pt x="62581" y="211542"/>
                  </a:lnTo>
                  <a:cubicBezTo>
                    <a:pt x="62581" y="228823"/>
                    <a:pt x="48572" y="242832"/>
                    <a:pt x="31291" y="242832"/>
                  </a:cubicBezTo>
                  <a:lnTo>
                    <a:pt x="31291" y="242832"/>
                  </a:lnTo>
                  <a:cubicBezTo>
                    <a:pt x="14009" y="242832"/>
                    <a:pt x="0" y="228823"/>
                    <a:pt x="0" y="211542"/>
                  </a:cubicBezTo>
                  <a:lnTo>
                    <a:pt x="0" y="31291"/>
                  </a:lnTo>
                  <a:cubicBezTo>
                    <a:pt x="0" y="14009"/>
                    <a:pt x="14009" y="0"/>
                    <a:pt x="31291"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9" name="TextBox 9"/>
            <p:cNvSpPr txBox="1"/>
            <p:nvPr/>
          </p:nvSpPr>
          <p:spPr>
            <a:xfrm>
              <a:off x="0" y="-38100"/>
              <a:ext cx="62581" cy="280932"/>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2197523" y="800100"/>
            <a:ext cx="7168598" cy="898066"/>
          </a:xfrm>
          <a:prstGeom prst="rect">
            <a:avLst/>
          </a:prstGeom>
        </p:spPr>
        <p:txBody>
          <a:bodyPr lIns="0" tIns="0" rIns="0" bIns="0" rtlCol="0" anchor="t">
            <a:spAutoFit/>
          </a:bodyPr>
          <a:lstStyle/>
          <a:p>
            <a:pPr algn="l">
              <a:lnSpc>
                <a:spcPts val="6919"/>
              </a:lnSpc>
            </a:pPr>
            <a:r>
              <a:rPr lang="en-US" sz="6528" b="1" dirty="0">
                <a:solidFill>
                  <a:srgbClr val="0C8EB6"/>
                </a:solidFill>
                <a:latin typeface="Poppins Bold"/>
                <a:ea typeface="Poppins Bold"/>
                <a:cs typeface="Poppins Bold"/>
                <a:sym typeface="Poppins Bold"/>
              </a:rPr>
              <a:t>Contents</a:t>
            </a:r>
          </a:p>
        </p:txBody>
      </p:sp>
      <p:sp>
        <p:nvSpPr>
          <p:cNvPr id="11" name="TextBox 11"/>
          <p:cNvSpPr txBox="1"/>
          <p:nvPr/>
        </p:nvSpPr>
        <p:spPr>
          <a:xfrm>
            <a:off x="1502067" y="1966527"/>
            <a:ext cx="15598688" cy="7181453"/>
          </a:xfrm>
          <a:prstGeom prst="rect">
            <a:avLst/>
          </a:prstGeom>
        </p:spPr>
        <p:txBody>
          <a:bodyPr wrap="square" lIns="0" tIns="0" rIns="0" bIns="0" rtlCol="0" anchor="t">
            <a:spAutoFit/>
          </a:bodyPr>
          <a:lstStyle/>
          <a:p>
            <a:pPr marL="532697" lvl="1" indent="-266348">
              <a:lnSpc>
                <a:spcPts val="3454"/>
              </a:lnSpc>
              <a:buFont typeface="Arial"/>
              <a:buChar char="•"/>
            </a:pPr>
            <a:r>
              <a:rPr lang="en-US" sz="2467" dirty="0">
                <a:solidFill>
                  <a:srgbClr val="0C8EB6"/>
                </a:solidFill>
                <a:latin typeface="Poppins"/>
                <a:ea typeface="Poppins"/>
                <a:cs typeface="Poppins"/>
                <a:sym typeface="Poppins"/>
              </a:rPr>
              <a:t>Introduction</a:t>
            </a:r>
          </a:p>
          <a:p>
            <a:pPr marL="532697" lvl="1" indent="-266348">
              <a:lnSpc>
                <a:spcPts val="3454"/>
              </a:lnSpc>
              <a:buFont typeface="Arial"/>
              <a:buChar char="•"/>
            </a:pPr>
            <a:r>
              <a:rPr lang="en-US" sz="2467" dirty="0">
                <a:solidFill>
                  <a:srgbClr val="0C8EB6"/>
                </a:solidFill>
                <a:latin typeface="Poppins"/>
                <a:ea typeface="Poppins"/>
                <a:cs typeface="Poppins"/>
                <a:sym typeface="Poppins"/>
              </a:rPr>
              <a:t>Overview of </a:t>
            </a:r>
            <a:r>
              <a:rPr lang="en-US" sz="2467" dirty="0" err="1">
                <a:solidFill>
                  <a:srgbClr val="0C8EB6"/>
                </a:solidFill>
                <a:latin typeface="Poppins"/>
                <a:ea typeface="Poppins"/>
                <a:cs typeface="Poppins"/>
                <a:sym typeface="Poppins"/>
              </a:rPr>
              <a:t>Belu</a:t>
            </a:r>
            <a:r>
              <a:rPr lang="en-US" sz="2467" dirty="0">
                <a:solidFill>
                  <a:srgbClr val="0C8EB6"/>
                </a:solidFill>
                <a:latin typeface="Poppins"/>
                <a:ea typeface="Poppins"/>
                <a:cs typeface="Poppins"/>
                <a:sym typeface="Poppins"/>
              </a:rPr>
              <a:t> British Mineral Water</a:t>
            </a:r>
          </a:p>
          <a:p>
            <a:pPr marL="532697" lvl="1" indent="-266348">
              <a:lnSpc>
                <a:spcPts val="3454"/>
              </a:lnSpc>
              <a:buFont typeface="Arial"/>
              <a:buChar char="•"/>
            </a:pPr>
            <a:r>
              <a:rPr lang="en-US" sz="2467" dirty="0">
                <a:solidFill>
                  <a:srgbClr val="0C8EB6"/>
                </a:solidFill>
                <a:latin typeface="Poppins"/>
                <a:ea typeface="Poppins"/>
                <a:cs typeface="Poppins"/>
                <a:sym typeface="Poppins"/>
              </a:rPr>
              <a:t>Importance of Recruitment in </a:t>
            </a:r>
            <a:r>
              <a:rPr lang="en-US" sz="2467" dirty="0" err="1">
                <a:solidFill>
                  <a:srgbClr val="0C8EB6"/>
                </a:solidFill>
                <a:latin typeface="Poppins"/>
                <a:ea typeface="Poppins"/>
                <a:cs typeface="Poppins"/>
                <a:sym typeface="Poppins"/>
              </a:rPr>
              <a:t>Organisational</a:t>
            </a:r>
            <a:r>
              <a:rPr lang="en-US" sz="2467" dirty="0">
                <a:solidFill>
                  <a:srgbClr val="0C8EB6"/>
                </a:solidFill>
                <a:latin typeface="Poppins"/>
                <a:ea typeface="Poppins"/>
                <a:cs typeface="Poppins"/>
                <a:sym typeface="Poppins"/>
              </a:rPr>
              <a:t> Performance</a:t>
            </a:r>
          </a:p>
          <a:p>
            <a:pPr marL="532697" lvl="1" indent="-266348">
              <a:lnSpc>
                <a:spcPts val="3454"/>
              </a:lnSpc>
              <a:buFont typeface="Arial"/>
              <a:buChar char="•"/>
            </a:pPr>
            <a:r>
              <a:rPr lang="en-US" sz="2467" dirty="0">
                <a:solidFill>
                  <a:srgbClr val="0C8EB6"/>
                </a:solidFill>
                <a:latin typeface="Poppins"/>
                <a:ea typeface="Poppins"/>
                <a:cs typeface="Poppins"/>
                <a:sym typeface="Poppins"/>
              </a:rPr>
              <a:t>Workforce Planning and Identifying Vacancy Needs</a:t>
            </a:r>
          </a:p>
          <a:p>
            <a:pPr marL="532697" lvl="1" indent="-266348">
              <a:lnSpc>
                <a:spcPts val="3454"/>
              </a:lnSpc>
              <a:buFont typeface="Arial"/>
              <a:buChar char="•"/>
            </a:pPr>
            <a:r>
              <a:rPr lang="en-US" sz="2467" dirty="0">
                <a:solidFill>
                  <a:srgbClr val="0C8EB6"/>
                </a:solidFill>
                <a:latin typeface="Poppins"/>
                <a:ea typeface="Poppins"/>
                <a:cs typeface="Poppins"/>
                <a:sym typeface="Poppins"/>
              </a:rPr>
              <a:t>Job Analysis: Definition and Application</a:t>
            </a:r>
          </a:p>
          <a:p>
            <a:pPr marL="532697" lvl="1" indent="-266348">
              <a:lnSpc>
                <a:spcPts val="3454"/>
              </a:lnSpc>
              <a:buFont typeface="Arial"/>
              <a:buChar char="•"/>
            </a:pPr>
            <a:r>
              <a:rPr lang="en-US" sz="2467" dirty="0">
                <a:solidFill>
                  <a:srgbClr val="0C8EB6"/>
                </a:solidFill>
                <a:latin typeface="Poppins"/>
                <a:ea typeface="Poppins"/>
                <a:cs typeface="Poppins"/>
                <a:sym typeface="Poppins"/>
              </a:rPr>
              <a:t>Job Description Development</a:t>
            </a:r>
          </a:p>
          <a:p>
            <a:pPr marL="532697" lvl="1" indent="-266348">
              <a:lnSpc>
                <a:spcPts val="3454"/>
              </a:lnSpc>
              <a:buFont typeface="Arial"/>
              <a:buChar char="•"/>
            </a:pPr>
            <a:r>
              <a:rPr lang="en-US" sz="2467" dirty="0">
                <a:solidFill>
                  <a:srgbClr val="0C8EB6"/>
                </a:solidFill>
                <a:latin typeface="Poppins"/>
                <a:ea typeface="Poppins"/>
                <a:cs typeface="Poppins"/>
                <a:sym typeface="Poppins"/>
              </a:rPr>
              <a:t>Person Specification and Competency Requirements</a:t>
            </a:r>
          </a:p>
          <a:p>
            <a:pPr marL="532697" lvl="1" indent="-266348">
              <a:lnSpc>
                <a:spcPts val="3454"/>
              </a:lnSpc>
              <a:buFont typeface="Arial"/>
              <a:buChar char="•"/>
            </a:pPr>
            <a:r>
              <a:rPr lang="en-US" sz="2467" dirty="0">
                <a:solidFill>
                  <a:srgbClr val="0C8EB6"/>
                </a:solidFill>
                <a:latin typeface="Poppins"/>
                <a:ea typeface="Poppins"/>
                <a:cs typeface="Poppins"/>
                <a:sym typeface="Poppins"/>
              </a:rPr>
              <a:t>Recruitment Methods and Selection Process</a:t>
            </a:r>
          </a:p>
          <a:p>
            <a:pPr marL="532697" lvl="1" indent="-266348">
              <a:lnSpc>
                <a:spcPts val="3454"/>
              </a:lnSpc>
              <a:buFont typeface="Arial"/>
              <a:buChar char="•"/>
            </a:pPr>
            <a:r>
              <a:rPr lang="en-US" sz="2467" dirty="0">
                <a:solidFill>
                  <a:srgbClr val="0C8EB6"/>
                </a:solidFill>
                <a:latin typeface="Poppins"/>
                <a:ea typeface="Poppins"/>
                <a:cs typeface="Poppins"/>
                <a:sym typeface="Poppins"/>
              </a:rPr>
              <a:t>Learning and Development: Concept and </a:t>
            </a:r>
            <a:r>
              <a:rPr lang="en-US" sz="2467" dirty="0" err="1">
                <a:solidFill>
                  <a:srgbClr val="0C8EB6"/>
                </a:solidFill>
                <a:latin typeface="Poppins"/>
                <a:ea typeface="Poppins"/>
                <a:cs typeface="Poppins"/>
                <a:sym typeface="Poppins"/>
              </a:rPr>
              <a:t>Organisational</a:t>
            </a:r>
            <a:r>
              <a:rPr lang="en-US" sz="2467" dirty="0">
                <a:solidFill>
                  <a:srgbClr val="0C8EB6"/>
                </a:solidFill>
                <a:latin typeface="Poppins"/>
                <a:ea typeface="Poppins"/>
                <a:cs typeface="Poppins"/>
                <a:sym typeface="Poppins"/>
              </a:rPr>
              <a:t> Relevance</a:t>
            </a:r>
          </a:p>
          <a:p>
            <a:pPr marL="532697" lvl="1" indent="-266348">
              <a:lnSpc>
                <a:spcPts val="3454"/>
              </a:lnSpc>
              <a:buFont typeface="Arial"/>
              <a:buChar char="•"/>
            </a:pPr>
            <a:r>
              <a:rPr lang="en-US" sz="2467" dirty="0">
                <a:solidFill>
                  <a:srgbClr val="0C8EB6"/>
                </a:solidFill>
                <a:latin typeface="Poppins"/>
                <a:ea typeface="Poppins"/>
                <a:cs typeface="Poppins"/>
                <a:sym typeface="Poppins"/>
              </a:rPr>
              <a:t>Training Needs Analysis in the UK Context</a:t>
            </a:r>
          </a:p>
          <a:p>
            <a:pPr marL="532697" lvl="1" indent="-266348">
              <a:lnSpc>
                <a:spcPts val="3454"/>
              </a:lnSpc>
              <a:buFont typeface="Arial"/>
              <a:buChar char="•"/>
            </a:pPr>
            <a:r>
              <a:rPr lang="en-US" sz="2467" dirty="0" err="1">
                <a:solidFill>
                  <a:srgbClr val="0C8EB6"/>
                </a:solidFill>
                <a:latin typeface="Poppins"/>
                <a:ea typeface="Poppins"/>
                <a:cs typeface="Poppins"/>
                <a:sym typeface="Poppins"/>
              </a:rPr>
              <a:t>Behaviourist</a:t>
            </a:r>
            <a:r>
              <a:rPr lang="en-US" sz="2467" dirty="0">
                <a:solidFill>
                  <a:srgbClr val="0C8EB6"/>
                </a:solidFill>
                <a:latin typeface="Poppins"/>
                <a:ea typeface="Poppins"/>
                <a:cs typeface="Poppins"/>
                <a:sym typeface="Poppins"/>
              </a:rPr>
              <a:t> Learning Theory and Workplace Training</a:t>
            </a:r>
          </a:p>
          <a:p>
            <a:pPr marL="532697" lvl="1" indent="-266348">
              <a:lnSpc>
                <a:spcPts val="3454"/>
              </a:lnSpc>
              <a:buFont typeface="Arial"/>
              <a:buChar char="•"/>
            </a:pPr>
            <a:r>
              <a:rPr lang="en-US" sz="2467" dirty="0">
                <a:solidFill>
                  <a:srgbClr val="0C8EB6"/>
                </a:solidFill>
                <a:latin typeface="Poppins"/>
                <a:ea typeface="Poppins"/>
                <a:cs typeface="Poppins"/>
                <a:sym typeface="Poppins"/>
              </a:rPr>
              <a:t>Cognitivist Learning Theory and Skill Development</a:t>
            </a:r>
          </a:p>
          <a:p>
            <a:pPr marL="532697" lvl="1" indent="-266348">
              <a:lnSpc>
                <a:spcPts val="3454"/>
              </a:lnSpc>
              <a:buFont typeface="Arial"/>
              <a:buChar char="•"/>
            </a:pPr>
            <a:r>
              <a:rPr lang="en-US" sz="2467" dirty="0">
                <a:solidFill>
                  <a:srgbClr val="0C8EB6"/>
                </a:solidFill>
                <a:latin typeface="Poppins"/>
                <a:ea typeface="Poppins"/>
                <a:cs typeface="Poppins"/>
                <a:sym typeface="Poppins"/>
              </a:rPr>
              <a:t>Humanist and Experiential Learning Approaches</a:t>
            </a:r>
          </a:p>
          <a:p>
            <a:pPr marL="532697" lvl="1" indent="-266348">
              <a:lnSpc>
                <a:spcPts val="3454"/>
              </a:lnSpc>
              <a:buFont typeface="Arial"/>
              <a:buChar char="•"/>
            </a:pPr>
            <a:r>
              <a:rPr lang="en-US" sz="2467" dirty="0">
                <a:solidFill>
                  <a:srgbClr val="0C8EB6"/>
                </a:solidFill>
                <a:latin typeface="Poppins"/>
                <a:ea typeface="Poppins"/>
                <a:cs typeface="Poppins"/>
                <a:sym typeface="Poppins"/>
              </a:rPr>
              <a:t>Evaluating Training Effectiveness and </a:t>
            </a:r>
            <a:r>
              <a:rPr lang="en-US" sz="2467" dirty="0" err="1">
                <a:solidFill>
                  <a:srgbClr val="0C8EB6"/>
                </a:solidFill>
                <a:latin typeface="Poppins"/>
                <a:ea typeface="Poppins"/>
                <a:cs typeface="Poppins"/>
                <a:sym typeface="Poppins"/>
              </a:rPr>
              <a:t>Organisational</a:t>
            </a:r>
            <a:r>
              <a:rPr lang="en-US" sz="2467" dirty="0">
                <a:solidFill>
                  <a:srgbClr val="0C8EB6"/>
                </a:solidFill>
                <a:latin typeface="Poppins"/>
                <a:ea typeface="Poppins"/>
                <a:cs typeface="Poppins"/>
                <a:sym typeface="Poppins"/>
              </a:rPr>
              <a:t> Impact</a:t>
            </a:r>
          </a:p>
          <a:p>
            <a:pPr marL="532697" lvl="1" indent="-266348">
              <a:lnSpc>
                <a:spcPts val="3454"/>
              </a:lnSpc>
              <a:buFont typeface="Arial"/>
              <a:buChar char="•"/>
            </a:pPr>
            <a:r>
              <a:rPr lang="en-US" sz="2467" dirty="0">
                <a:solidFill>
                  <a:srgbClr val="0C8EB6"/>
                </a:solidFill>
                <a:latin typeface="Poppins"/>
                <a:ea typeface="Poppins"/>
                <a:cs typeface="Poppins"/>
                <a:sym typeface="Poppins"/>
              </a:rPr>
              <a:t>Conclusion</a:t>
            </a:r>
          </a:p>
          <a:p>
            <a:pPr marL="532697" lvl="1" indent="-266348">
              <a:lnSpc>
                <a:spcPts val="3454"/>
              </a:lnSpc>
              <a:buFont typeface="Arial"/>
              <a:buChar char="•"/>
            </a:pPr>
            <a:r>
              <a:rPr lang="en-US" sz="2467" dirty="0">
                <a:solidFill>
                  <a:srgbClr val="0C8EB6"/>
                </a:solidFill>
                <a:latin typeface="Poppins"/>
                <a:ea typeface="Poppins"/>
                <a:cs typeface="Poppins"/>
                <a:sym typeface="Poppins"/>
              </a:rPr>
              <a:t>References</a:t>
            </a:r>
          </a:p>
        </p:txBody>
      </p:sp>
    </p:spTree>
    <p:extLst>
      <p:ext uri="{BB962C8B-B14F-4D97-AF65-F5344CB8AC3E}">
        <p14:creationId xmlns:p14="http://schemas.microsoft.com/office/powerpoint/2010/main" val="3654966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7310261"/>
            <a:ext cx="19332685" cy="4208777"/>
            <a:chOff x="0" y="0"/>
            <a:chExt cx="5091736" cy="1108484"/>
          </a:xfrm>
        </p:grpSpPr>
        <p:sp>
          <p:nvSpPr>
            <p:cNvPr id="3" name="Freeform 3"/>
            <p:cNvSpPr/>
            <p:nvPr/>
          </p:nvSpPr>
          <p:spPr>
            <a:xfrm>
              <a:off x="0" y="0"/>
              <a:ext cx="5091736" cy="1108484"/>
            </a:xfrm>
            <a:custGeom>
              <a:avLst/>
              <a:gdLst/>
              <a:ahLst/>
              <a:cxnLst/>
              <a:rect l="l" t="t" r="r" b="b"/>
              <a:pathLst>
                <a:path w="5091736" h="1108484">
                  <a:moveTo>
                    <a:pt x="40046" y="0"/>
                  </a:moveTo>
                  <a:lnTo>
                    <a:pt x="5051690" y="0"/>
                  </a:lnTo>
                  <a:cubicBezTo>
                    <a:pt x="5073807" y="0"/>
                    <a:pt x="5091736" y="17929"/>
                    <a:pt x="5091736" y="40046"/>
                  </a:cubicBezTo>
                  <a:lnTo>
                    <a:pt x="5091736" y="1068439"/>
                  </a:lnTo>
                  <a:cubicBezTo>
                    <a:pt x="5091736" y="1090555"/>
                    <a:pt x="5073807" y="1108484"/>
                    <a:pt x="5051690" y="1108484"/>
                  </a:cubicBezTo>
                  <a:lnTo>
                    <a:pt x="40046" y="1108484"/>
                  </a:lnTo>
                  <a:cubicBezTo>
                    <a:pt x="17929" y="1108484"/>
                    <a:pt x="0" y="1090555"/>
                    <a:pt x="0" y="1068439"/>
                  </a:cubicBezTo>
                  <a:lnTo>
                    <a:pt x="0" y="40046"/>
                  </a:lnTo>
                  <a:cubicBezTo>
                    <a:pt x="0" y="17929"/>
                    <a:pt x="17929" y="0"/>
                    <a:pt x="40046"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4" name="TextBox 4"/>
            <p:cNvSpPr txBox="1"/>
            <p:nvPr/>
          </p:nvSpPr>
          <p:spPr>
            <a:xfrm>
              <a:off x="0" y="-38100"/>
              <a:ext cx="5091736" cy="1146584"/>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418027" y="1849479"/>
            <a:ext cx="6364628" cy="7096279"/>
            <a:chOff x="0" y="0"/>
            <a:chExt cx="746263" cy="832050"/>
          </a:xfrm>
        </p:grpSpPr>
        <p:sp>
          <p:nvSpPr>
            <p:cNvPr id="6" name="Freeform 6"/>
            <p:cNvSpPr/>
            <p:nvPr/>
          </p:nvSpPr>
          <p:spPr>
            <a:xfrm>
              <a:off x="0" y="0"/>
              <a:ext cx="746263" cy="832050"/>
            </a:xfrm>
            <a:custGeom>
              <a:avLst/>
              <a:gdLst/>
              <a:ahLst/>
              <a:cxnLst/>
              <a:rect l="l" t="t" r="r" b="b"/>
              <a:pathLst>
                <a:path w="746263" h="832050">
                  <a:moveTo>
                    <a:pt x="96095" y="0"/>
                  </a:moveTo>
                  <a:lnTo>
                    <a:pt x="650167" y="0"/>
                  </a:lnTo>
                  <a:cubicBezTo>
                    <a:pt x="675653" y="0"/>
                    <a:pt x="700096" y="10124"/>
                    <a:pt x="718117" y="28146"/>
                  </a:cubicBezTo>
                  <a:cubicBezTo>
                    <a:pt x="736138" y="46167"/>
                    <a:pt x="746263" y="70609"/>
                    <a:pt x="746263" y="96095"/>
                  </a:cubicBezTo>
                  <a:lnTo>
                    <a:pt x="746263" y="735955"/>
                  </a:lnTo>
                  <a:cubicBezTo>
                    <a:pt x="746263" y="761441"/>
                    <a:pt x="736138" y="785883"/>
                    <a:pt x="718117" y="803904"/>
                  </a:cubicBezTo>
                  <a:cubicBezTo>
                    <a:pt x="700096" y="821926"/>
                    <a:pt x="675653" y="832050"/>
                    <a:pt x="650167" y="832050"/>
                  </a:cubicBezTo>
                  <a:lnTo>
                    <a:pt x="96095" y="832050"/>
                  </a:lnTo>
                  <a:cubicBezTo>
                    <a:pt x="70609" y="832050"/>
                    <a:pt x="46167" y="821926"/>
                    <a:pt x="28146" y="803904"/>
                  </a:cubicBezTo>
                  <a:cubicBezTo>
                    <a:pt x="10124" y="785883"/>
                    <a:pt x="0" y="761441"/>
                    <a:pt x="0" y="735955"/>
                  </a:cubicBezTo>
                  <a:lnTo>
                    <a:pt x="0" y="96095"/>
                  </a:lnTo>
                  <a:cubicBezTo>
                    <a:pt x="0" y="70609"/>
                    <a:pt x="10124" y="46167"/>
                    <a:pt x="28146" y="28146"/>
                  </a:cubicBezTo>
                  <a:cubicBezTo>
                    <a:pt x="46167" y="10124"/>
                    <a:pt x="70609" y="0"/>
                    <a:pt x="96095" y="0"/>
                  </a:cubicBezTo>
                  <a:close/>
                </a:path>
              </a:pathLst>
            </a:custGeom>
            <a:blipFill>
              <a:blip r:embed="rId3"/>
              <a:stretch>
                <a:fillRect l="-5747" r="-5747"/>
              </a:stretch>
            </a:blipFill>
          </p:spPr>
          <p:txBody>
            <a:bodyPr/>
            <a:lstStyle/>
            <a:p>
              <a:endParaRPr lang="en-GB"/>
            </a:p>
          </p:txBody>
        </p:sp>
      </p:grpSp>
      <p:grpSp>
        <p:nvGrpSpPr>
          <p:cNvPr id="7" name="Group 7"/>
          <p:cNvGrpSpPr/>
          <p:nvPr/>
        </p:nvGrpSpPr>
        <p:grpSpPr>
          <a:xfrm>
            <a:off x="1687743" y="1487788"/>
            <a:ext cx="237613" cy="922004"/>
            <a:chOff x="0" y="0"/>
            <a:chExt cx="62581" cy="242832"/>
          </a:xfrm>
        </p:grpSpPr>
        <p:sp>
          <p:nvSpPr>
            <p:cNvPr id="8" name="Freeform 8"/>
            <p:cNvSpPr/>
            <p:nvPr/>
          </p:nvSpPr>
          <p:spPr>
            <a:xfrm>
              <a:off x="0" y="0"/>
              <a:ext cx="62581" cy="242832"/>
            </a:xfrm>
            <a:custGeom>
              <a:avLst/>
              <a:gdLst/>
              <a:ahLst/>
              <a:cxnLst/>
              <a:rect l="l" t="t" r="r" b="b"/>
              <a:pathLst>
                <a:path w="62581" h="242832">
                  <a:moveTo>
                    <a:pt x="31291" y="0"/>
                  </a:moveTo>
                  <a:lnTo>
                    <a:pt x="31291" y="0"/>
                  </a:lnTo>
                  <a:cubicBezTo>
                    <a:pt x="39589" y="0"/>
                    <a:pt x="47548" y="3297"/>
                    <a:pt x="53416" y="9165"/>
                  </a:cubicBezTo>
                  <a:cubicBezTo>
                    <a:pt x="59285" y="15033"/>
                    <a:pt x="62581" y="22992"/>
                    <a:pt x="62581" y="31291"/>
                  </a:cubicBezTo>
                  <a:lnTo>
                    <a:pt x="62581" y="211542"/>
                  </a:lnTo>
                  <a:cubicBezTo>
                    <a:pt x="62581" y="228823"/>
                    <a:pt x="48572" y="242832"/>
                    <a:pt x="31291" y="242832"/>
                  </a:cubicBezTo>
                  <a:lnTo>
                    <a:pt x="31291" y="242832"/>
                  </a:lnTo>
                  <a:cubicBezTo>
                    <a:pt x="14009" y="242832"/>
                    <a:pt x="0" y="228823"/>
                    <a:pt x="0" y="211542"/>
                  </a:cubicBezTo>
                  <a:lnTo>
                    <a:pt x="0" y="31291"/>
                  </a:lnTo>
                  <a:cubicBezTo>
                    <a:pt x="0" y="14009"/>
                    <a:pt x="14009" y="0"/>
                    <a:pt x="31291"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9" name="TextBox 9"/>
            <p:cNvSpPr txBox="1"/>
            <p:nvPr/>
          </p:nvSpPr>
          <p:spPr>
            <a:xfrm>
              <a:off x="0" y="-38100"/>
              <a:ext cx="62581" cy="280932"/>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2197523" y="1394196"/>
            <a:ext cx="7168598" cy="970619"/>
          </a:xfrm>
          <a:prstGeom prst="rect">
            <a:avLst/>
          </a:prstGeom>
        </p:spPr>
        <p:txBody>
          <a:bodyPr lIns="0" tIns="0" rIns="0" bIns="0" rtlCol="0" anchor="t">
            <a:spAutoFit/>
          </a:bodyPr>
          <a:lstStyle/>
          <a:p>
            <a:pPr algn="l">
              <a:lnSpc>
                <a:spcPts val="6919"/>
              </a:lnSpc>
            </a:pPr>
            <a:r>
              <a:rPr lang="en-US" sz="6528" b="1">
                <a:solidFill>
                  <a:srgbClr val="0C8EB6"/>
                </a:solidFill>
                <a:latin typeface="Poppins Bold"/>
                <a:ea typeface="Poppins Bold"/>
                <a:cs typeface="Poppins Bold"/>
                <a:sym typeface="Poppins Bold"/>
              </a:rPr>
              <a:t>Introduction</a:t>
            </a:r>
          </a:p>
        </p:txBody>
      </p:sp>
      <p:sp>
        <p:nvSpPr>
          <p:cNvPr id="11" name="TextBox 11"/>
          <p:cNvSpPr txBox="1"/>
          <p:nvPr/>
        </p:nvSpPr>
        <p:spPr>
          <a:xfrm>
            <a:off x="1470112" y="2333592"/>
            <a:ext cx="8765867" cy="4830566"/>
          </a:xfrm>
          <a:prstGeom prst="rect">
            <a:avLst/>
          </a:prstGeom>
        </p:spPr>
        <p:txBody>
          <a:bodyPr lIns="0" tIns="0" rIns="0" bIns="0" rtlCol="0" anchor="t">
            <a:spAutoFit/>
          </a:bodyPr>
          <a:lstStyle/>
          <a:p>
            <a:pPr marL="532697" lvl="1" indent="-266348" algn="l">
              <a:lnSpc>
                <a:spcPts val="3454"/>
              </a:lnSpc>
              <a:buFont typeface="Arial"/>
              <a:buChar char="•"/>
            </a:pPr>
            <a:r>
              <a:rPr lang="en-US" sz="2467">
                <a:solidFill>
                  <a:srgbClr val="0C8EB6"/>
                </a:solidFill>
                <a:latin typeface="Poppins"/>
                <a:ea typeface="Poppins"/>
                <a:cs typeface="Poppins"/>
                <a:sym typeface="Poppins"/>
              </a:rPr>
              <a:t>Team effectiveness and individual capability influence organisational productivity and innovation.</a:t>
            </a:r>
          </a:p>
          <a:p>
            <a:pPr marL="532697" lvl="1" indent="-266348" algn="l">
              <a:lnSpc>
                <a:spcPts val="3454"/>
              </a:lnSpc>
              <a:buFont typeface="Arial"/>
              <a:buChar char="•"/>
            </a:pPr>
            <a:r>
              <a:rPr lang="en-US" sz="2467">
                <a:solidFill>
                  <a:srgbClr val="0C8EB6"/>
                </a:solidFill>
                <a:latin typeface="Poppins"/>
                <a:ea typeface="Poppins"/>
                <a:cs typeface="Poppins"/>
                <a:sym typeface="Poppins"/>
              </a:rPr>
              <a:t>Recruitment strategies must align employee competencies with ethical business expectations.</a:t>
            </a:r>
          </a:p>
          <a:p>
            <a:pPr marL="532697" lvl="1" indent="-266348" algn="l">
              <a:lnSpc>
                <a:spcPts val="3454"/>
              </a:lnSpc>
              <a:buFont typeface="Arial"/>
              <a:buChar char="•"/>
            </a:pPr>
            <a:r>
              <a:rPr lang="en-US" sz="2467">
                <a:solidFill>
                  <a:srgbClr val="0C8EB6"/>
                </a:solidFill>
                <a:latin typeface="Poppins"/>
                <a:ea typeface="Poppins"/>
                <a:cs typeface="Poppins"/>
                <a:sym typeface="Poppins"/>
              </a:rPr>
              <a:t>Belu operates in a sustainability driven UK bottled water market.</a:t>
            </a:r>
          </a:p>
          <a:p>
            <a:pPr marL="532697" lvl="1" indent="-266348" algn="l">
              <a:lnSpc>
                <a:spcPts val="3454"/>
              </a:lnSpc>
              <a:buFont typeface="Arial"/>
              <a:buChar char="•"/>
            </a:pPr>
            <a:r>
              <a:rPr lang="en-US" sz="2467">
                <a:solidFill>
                  <a:srgbClr val="0C8EB6"/>
                </a:solidFill>
                <a:latin typeface="Poppins"/>
                <a:ea typeface="Poppins"/>
                <a:cs typeface="Poppins"/>
                <a:sym typeface="Poppins"/>
              </a:rPr>
              <a:t>Sustainability Sales Executives ensure responsible customer engagement and supply coordination.</a:t>
            </a:r>
          </a:p>
          <a:p>
            <a:pPr marL="532697" lvl="1" indent="-266348" algn="l">
              <a:lnSpc>
                <a:spcPts val="3454"/>
              </a:lnSpc>
              <a:buFont typeface="Arial"/>
              <a:buChar char="•"/>
            </a:pPr>
            <a:r>
              <a:rPr lang="en-US" sz="2467">
                <a:solidFill>
                  <a:srgbClr val="0C8EB6"/>
                </a:solidFill>
                <a:latin typeface="Poppins"/>
                <a:ea typeface="Poppins"/>
                <a:cs typeface="Poppins"/>
                <a:sym typeface="Poppins"/>
              </a:rPr>
              <a:t>Structured HR practices strengthen organisational resilience and workforce capability</a:t>
            </a:r>
          </a:p>
        </p:txBody>
      </p:sp>
      <p:sp>
        <p:nvSpPr>
          <p:cNvPr id="12" name="TextBox 12"/>
          <p:cNvSpPr txBox="1"/>
          <p:nvPr/>
        </p:nvSpPr>
        <p:spPr>
          <a:xfrm>
            <a:off x="10663163" y="9086850"/>
            <a:ext cx="3743474" cy="350674"/>
          </a:xfrm>
          <a:prstGeom prst="rect">
            <a:avLst/>
          </a:prstGeom>
        </p:spPr>
        <p:txBody>
          <a:bodyPr lIns="0" tIns="0" rIns="0" bIns="0" rtlCol="0" anchor="t">
            <a:spAutoFit/>
          </a:bodyPr>
          <a:lstStyle/>
          <a:p>
            <a:pPr algn="ctr">
              <a:lnSpc>
                <a:spcPts val="2721"/>
              </a:lnSpc>
              <a:spcBef>
                <a:spcPct val="0"/>
              </a:spcBef>
            </a:pPr>
            <a:r>
              <a:rPr lang="en-US" sz="1943" b="1">
                <a:solidFill>
                  <a:srgbClr val="FFFFFF"/>
                </a:solidFill>
                <a:latin typeface="Poppins Bold"/>
                <a:ea typeface="Poppins Bold"/>
                <a:cs typeface="Poppins Bold"/>
                <a:sym typeface="Poppins Bold"/>
              </a:rPr>
              <a:t>SOURCE: TOTALLY TASTY, 2022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03352" y="-1250340"/>
            <a:ext cx="7138565" cy="10112366"/>
            <a:chOff x="0" y="0"/>
            <a:chExt cx="1880116" cy="2663339"/>
          </a:xfrm>
        </p:grpSpPr>
        <p:sp>
          <p:nvSpPr>
            <p:cNvPr id="3" name="Freeform 3"/>
            <p:cNvSpPr/>
            <p:nvPr/>
          </p:nvSpPr>
          <p:spPr>
            <a:xfrm>
              <a:off x="0" y="0"/>
              <a:ext cx="1880116" cy="2663339"/>
            </a:xfrm>
            <a:custGeom>
              <a:avLst/>
              <a:gdLst/>
              <a:ahLst/>
              <a:cxnLst/>
              <a:rect l="l" t="t" r="r" b="b"/>
              <a:pathLst>
                <a:path w="1880116" h="2663339">
                  <a:moveTo>
                    <a:pt x="108452" y="0"/>
                  </a:moveTo>
                  <a:lnTo>
                    <a:pt x="1771664" y="0"/>
                  </a:lnTo>
                  <a:cubicBezTo>
                    <a:pt x="1800427" y="0"/>
                    <a:pt x="1828012" y="11426"/>
                    <a:pt x="1848351" y="31765"/>
                  </a:cubicBezTo>
                  <a:cubicBezTo>
                    <a:pt x="1868690" y="52104"/>
                    <a:pt x="1880116" y="79689"/>
                    <a:pt x="1880116" y="108452"/>
                  </a:cubicBezTo>
                  <a:lnTo>
                    <a:pt x="1880116" y="2554887"/>
                  </a:lnTo>
                  <a:cubicBezTo>
                    <a:pt x="1880116" y="2614784"/>
                    <a:pt x="1831560" y="2663339"/>
                    <a:pt x="1771664" y="2663339"/>
                  </a:cubicBezTo>
                  <a:lnTo>
                    <a:pt x="108452" y="2663339"/>
                  </a:lnTo>
                  <a:cubicBezTo>
                    <a:pt x="48556" y="2663339"/>
                    <a:pt x="0" y="2614784"/>
                    <a:pt x="0" y="2554887"/>
                  </a:cubicBezTo>
                  <a:lnTo>
                    <a:pt x="0" y="108452"/>
                  </a:lnTo>
                  <a:cubicBezTo>
                    <a:pt x="0" y="48556"/>
                    <a:pt x="48556" y="0"/>
                    <a:pt x="108452"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4" name="TextBox 4"/>
            <p:cNvSpPr txBox="1"/>
            <p:nvPr/>
          </p:nvSpPr>
          <p:spPr>
            <a:xfrm>
              <a:off x="0" y="-38100"/>
              <a:ext cx="1880116" cy="2701439"/>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608415" y="2458429"/>
            <a:ext cx="5974479" cy="4315821"/>
            <a:chOff x="0" y="0"/>
            <a:chExt cx="700517" cy="506037"/>
          </a:xfrm>
        </p:grpSpPr>
        <p:sp>
          <p:nvSpPr>
            <p:cNvPr id="6" name="Freeform 6"/>
            <p:cNvSpPr/>
            <p:nvPr/>
          </p:nvSpPr>
          <p:spPr>
            <a:xfrm>
              <a:off x="0" y="0"/>
              <a:ext cx="700517" cy="506037"/>
            </a:xfrm>
            <a:custGeom>
              <a:avLst/>
              <a:gdLst/>
              <a:ahLst/>
              <a:cxnLst/>
              <a:rect l="l" t="t" r="r" b="b"/>
              <a:pathLst>
                <a:path w="700517" h="506037">
                  <a:moveTo>
                    <a:pt x="102371" y="0"/>
                  </a:moveTo>
                  <a:lnTo>
                    <a:pt x="598146" y="0"/>
                  </a:lnTo>
                  <a:cubicBezTo>
                    <a:pt x="625297" y="0"/>
                    <a:pt x="651335" y="10785"/>
                    <a:pt x="670533" y="29984"/>
                  </a:cubicBezTo>
                  <a:cubicBezTo>
                    <a:pt x="689732" y="49182"/>
                    <a:pt x="700517" y="75220"/>
                    <a:pt x="700517" y="102371"/>
                  </a:cubicBezTo>
                  <a:lnTo>
                    <a:pt x="700517" y="403666"/>
                  </a:lnTo>
                  <a:cubicBezTo>
                    <a:pt x="700517" y="460204"/>
                    <a:pt x="654684" y="506037"/>
                    <a:pt x="598146" y="506037"/>
                  </a:cubicBezTo>
                  <a:lnTo>
                    <a:pt x="102371" y="506037"/>
                  </a:lnTo>
                  <a:cubicBezTo>
                    <a:pt x="45833" y="506037"/>
                    <a:pt x="0" y="460204"/>
                    <a:pt x="0" y="403666"/>
                  </a:cubicBezTo>
                  <a:lnTo>
                    <a:pt x="0" y="102371"/>
                  </a:lnTo>
                  <a:cubicBezTo>
                    <a:pt x="0" y="45833"/>
                    <a:pt x="45833" y="0"/>
                    <a:pt x="102371" y="0"/>
                  </a:cubicBezTo>
                  <a:close/>
                </a:path>
              </a:pathLst>
            </a:custGeom>
            <a:blipFill>
              <a:blip r:embed="rId3"/>
              <a:stretch>
                <a:fillRect l="-2948" r="-2948"/>
              </a:stretch>
            </a:blipFill>
          </p:spPr>
          <p:txBody>
            <a:bodyPr/>
            <a:lstStyle/>
            <a:p>
              <a:endParaRPr lang="en-GB"/>
            </a:p>
          </p:txBody>
        </p:sp>
      </p:grpSp>
      <p:grpSp>
        <p:nvGrpSpPr>
          <p:cNvPr id="7" name="Group 7"/>
          <p:cNvGrpSpPr/>
          <p:nvPr/>
        </p:nvGrpSpPr>
        <p:grpSpPr>
          <a:xfrm>
            <a:off x="8545372" y="2117911"/>
            <a:ext cx="295794" cy="1147761"/>
            <a:chOff x="0" y="0"/>
            <a:chExt cx="62581" cy="242832"/>
          </a:xfrm>
        </p:grpSpPr>
        <p:sp>
          <p:nvSpPr>
            <p:cNvPr id="8" name="Freeform 8"/>
            <p:cNvSpPr/>
            <p:nvPr/>
          </p:nvSpPr>
          <p:spPr>
            <a:xfrm>
              <a:off x="0" y="0"/>
              <a:ext cx="62581" cy="242832"/>
            </a:xfrm>
            <a:custGeom>
              <a:avLst/>
              <a:gdLst/>
              <a:ahLst/>
              <a:cxnLst/>
              <a:rect l="l" t="t" r="r" b="b"/>
              <a:pathLst>
                <a:path w="62581" h="242832">
                  <a:moveTo>
                    <a:pt x="31291" y="0"/>
                  </a:moveTo>
                  <a:lnTo>
                    <a:pt x="31291" y="0"/>
                  </a:lnTo>
                  <a:cubicBezTo>
                    <a:pt x="39589" y="0"/>
                    <a:pt x="47548" y="3297"/>
                    <a:pt x="53416" y="9165"/>
                  </a:cubicBezTo>
                  <a:cubicBezTo>
                    <a:pt x="59285" y="15033"/>
                    <a:pt x="62581" y="22992"/>
                    <a:pt x="62581" y="31291"/>
                  </a:cubicBezTo>
                  <a:lnTo>
                    <a:pt x="62581" y="211542"/>
                  </a:lnTo>
                  <a:cubicBezTo>
                    <a:pt x="62581" y="228823"/>
                    <a:pt x="48572" y="242832"/>
                    <a:pt x="31291" y="242832"/>
                  </a:cubicBezTo>
                  <a:lnTo>
                    <a:pt x="31291" y="242832"/>
                  </a:lnTo>
                  <a:cubicBezTo>
                    <a:pt x="14009" y="242832"/>
                    <a:pt x="0" y="228823"/>
                    <a:pt x="0" y="211542"/>
                  </a:cubicBezTo>
                  <a:lnTo>
                    <a:pt x="0" y="31291"/>
                  </a:lnTo>
                  <a:cubicBezTo>
                    <a:pt x="0" y="14009"/>
                    <a:pt x="14009" y="0"/>
                    <a:pt x="31291"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9" name="TextBox 9"/>
            <p:cNvSpPr txBox="1"/>
            <p:nvPr/>
          </p:nvSpPr>
          <p:spPr>
            <a:xfrm>
              <a:off x="0" y="-38100"/>
              <a:ext cx="62581" cy="280932"/>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9113300" y="2042422"/>
            <a:ext cx="8934073" cy="1625714"/>
          </a:xfrm>
          <a:prstGeom prst="rect">
            <a:avLst/>
          </a:prstGeom>
        </p:spPr>
        <p:txBody>
          <a:bodyPr lIns="0" tIns="0" rIns="0" bIns="0" rtlCol="0" anchor="t">
            <a:spAutoFit/>
          </a:bodyPr>
          <a:lstStyle/>
          <a:p>
            <a:pPr algn="l">
              <a:lnSpc>
                <a:spcPts val="6108"/>
              </a:lnSpc>
            </a:pPr>
            <a:r>
              <a:rPr lang="en-US" sz="5762" b="1">
                <a:solidFill>
                  <a:srgbClr val="0C8EB6"/>
                </a:solidFill>
                <a:latin typeface="Poppins Bold"/>
                <a:ea typeface="Poppins Bold"/>
                <a:cs typeface="Poppins Bold"/>
                <a:sym typeface="Poppins Bold"/>
              </a:rPr>
              <a:t>Overview of Belu British Mineral Water</a:t>
            </a:r>
          </a:p>
        </p:txBody>
      </p:sp>
      <p:sp>
        <p:nvSpPr>
          <p:cNvPr id="11" name="TextBox 11"/>
          <p:cNvSpPr txBox="1"/>
          <p:nvPr/>
        </p:nvSpPr>
        <p:spPr>
          <a:xfrm>
            <a:off x="8841166" y="3729644"/>
            <a:ext cx="8790749" cy="5132383"/>
          </a:xfrm>
          <a:prstGeom prst="rect">
            <a:avLst/>
          </a:prstGeom>
        </p:spPr>
        <p:txBody>
          <a:bodyPr lIns="0" tIns="0" rIns="0" bIns="0" rtlCol="0" anchor="t">
            <a:spAutoFit/>
          </a:bodyPr>
          <a:lstStyle/>
          <a:p>
            <a:pPr marL="577063" lvl="1" indent="-288531" algn="l">
              <a:lnSpc>
                <a:spcPts val="3741"/>
              </a:lnSpc>
              <a:buFont typeface="Arial"/>
              <a:buChar char="•"/>
            </a:pPr>
            <a:r>
              <a:rPr lang="en-US" sz="2672">
                <a:solidFill>
                  <a:srgbClr val="0C8EB6"/>
                </a:solidFill>
                <a:latin typeface="Poppins"/>
                <a:ea typeface="Poppins"/>
                <a:cs typeface="Poppins"/>
                <a:sym typeface="Poppins"/>
              </a:rPr>
              <a:t>Belu is a UK social enterprise donating profits to clean water initiatives.</a:t>
            </a:r>
          </a:p>
          <a:p>
            <a:pPr marL="577063" lvl="1" indent="-288531" algn="l">
              <a:lnSpc>
                <a:spcPts val="3741"/>
              </a:lnSpc>
              <a:buFont typeface="Arial"/>
              <a:buChar char="•"/>
            </a:pPr>
            <a:r>
              <a:rPr lang="en-US" sz="2672">
                <a:solidFill>
                  <a:srgbClr val="0C8EB6"/>
                </a:solidFill>
                <a:latin typeface="Poppins"/>
                <a:ea typeface="Poppins"/>
                <a:cs typeface="Poppins"/>
                <a:sym typeface="Poppins"/>
              </a:rPr>
              <a:t>Sustainability strategies influence recruitment outcomes in ethical industries.</a:t>
            </a:r>
          </a:p>
          <a:p>
            <a:pPr marL="577063" lvl="1" indent="-288531" algn="l">
              <a:lnSpc>
                <a:spcPts val="3741"/>
              </a:lnSpc>
              <a:buFont typeface="Arial"/>
              <a:buChar char="•"/>
            </a:pPr>
            <a:r>
              <a:rPr lang="en-US" sz="2672">
                <a:solidFill>
                  <a:srgbClr val="0C8EB6"/>
                </a:solidFill>
                <a:latin typeface="Poppins"/>
                <a:ea typeface="Poppins"/>
                <a:cs typeface="Poppins"/>
                <a:sym typeface="Poppins"/>
              </a:rPr>
              <a:t>Responsible organisations often achieve stronger employee retention (Findlay et al., 2021).</a:t>
            </a:r>
          </a:p>
          <a:p>
            <a:pPr marL="577063" lvl="1" indent="-288531" algn="l">
              <a:lnSpc>
                <a:spcPts val="3741"/>
              </a:lnSpc>
              <a:buFont typeface="Arial"/>
              <a:buChar char="•"/>
            </a:pPr>
            <a:r>
              <a:rPr lang="en-US" sz="2672">
                <a:solidFill>
                  <a:srgbClr val="0C8EB6"/>
                </a:solidFill>
                <a:latin typeface="Poppins"/>
                <a:ea typeface="Poppins"/>
                <a:cs typeface="Poppins"/>
                <a:sym typeface="Poppins"/>
              </a:rPr>
              <a:t>Sales executives must balance commercial performance with environmental advocacy.</a:t>
            </a:r>
          </a:p>
          <a:p>
            <a:pPr marL="577063" lvl="1" indent="-288531" algn="l">
              <a:lnSpc>
                <a:spcPts val="3741"/>
              </a:lnSpc>
              <a:buFont typeface="Arial"/>
              <a:buChar char="•"/>
            </a:pPr>
            <a:r>
              <a:rPr lang="en-US" sz="2672">
                <a:solidFill>
                  <a:srgbClr val="0C8EB6"/>
                </a:solidFill>
                <a:latin typeface="Poppins"/>
                <a:ea typeface="Poppins"/>
                <a:cs typeface="Poppins"/>
                <a:sym typeface="Poppins"/>
              </a:rPr>
              <a:t>Workforce management integrates branding priorities with performance objectives.</a:t>
            </a:r>
          </a:p>
        </p:txBody>
      </p:sp>
      <p:sp>
        <p:nvSpPr>
          <p:cNvPr id="12" name="TextBox 12"/>
          <p:cNvSpPr txBox="1"/>
          <p:nvPr/>
        </p:nvSpPr>
        <p:spPr>
          <a:xfrm>
            <a:off x="2196500" y="6869500"/>
            <a:ext cx="3901605" cy="258376"/>
          </a:xfrm>
          <a:prstGeom prst="rect">
            <a:avLst/>
          </a:prstGeom>
        </p:spPr>
        <p:txBody>
          <a:bodyPr lIns="0" tIns="0" rIns="0" bIns="0" rtlCol="0" anchor="t">
            <a:spAutoFit/>
          </a:bodyPr>
          <a:lstStyle/>
          <a:p>
            <a:pPr algn="ctr">
              <a:lnSpc>
                <a:spcPts val="2042"/>
              </a:lnSpc>
              <a:spcBef>
                <a:spcPct val="0"/>
              </a:spcBef>
            </a:pPr>
            <a:r>
              <a:rPr lang="en-US" sz="1458" b="1">
                <a:solidFill>
                  <a:srgbClr val="FFFFFF"/>
                </a:solidFill>
                <a:latin typeface="Poppins Bold"/>
                <a:ea typeface="Poppins Bold"/>
                <a:cs typeface="Poppins Bold"/>
                <a:sym typeface="Poppins Bold"/>
              </a:rPr>
              <a:t>SOURCE: WWW.BRITISHCOUNCIL.CN, 2023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810930" y="0"/>
            <a:ext cx="9445097" cy="10287000"/>
            <a:chOff x="0" y="0"/>
            <a:chExt cx="2487598" cy="2709333"/>
          </a:xfrm>
        </p:grpSpPr>
        <p:sp>
          <p:nvSpPr>
            <p:cNvPr id="3" name="Freeform 3"/>
            <p:cNvSpPr/>
            <p:nvPr/>
          </p:nvSpPr>
          <p:spPr>
            <a:xfrm>
              <a:off x="0" y="0"/>
              <a:ext cx="2487598" cy="2709333"/>
            </a:xfrm>
            <a:custGeom>
              <a:avLst/>
              <a:gdLst/>
              <a:ahLst/>
              <a:cxnLst/>
              <a:rect l="l" t="t" r="r" b="b"/>
              <a:pathLst>
                <a:path w="2487598" h="2709333">
                  <a:moveTo>
                    <a:pt x="81968" y="0"/>
                  </a:moveTo>
                  <a:lnTo>
                    <a:pt x="2405630" y="0"/>
                  </a:lnTo>
                  <a:cubicBezTo>
                    <a:pt x="2450899" y="0"/>
                    <a:pt x="2487598" y="36698"/>
                    <a:pt x="2487598" y="81968"/>
                  </a:cubicBezTo>
                  <a:lnTo>
                    <a:pt x="2487598" y="2627366"/>
                  </a:lnTo>
                  <a:cubicBezTo>
                    <a:pt x="2487598" y="2649105"/>
                    <a:pt x="2478962" y="2669954"/>
                    <a:pt x="2463590" y="2685325"/>
                  </a:cubicBezTo>
                  <a:cubicBezTo>
                    <a:pt x="2448218" y="2700697"/>
                    <a:pt x="2427369" y="2709333"/>
                    <a:pt x="2405630" y="2709333"/>
                  </a:cubicBezTo>
                  <a:lnTo>
                    <a:pt x="81968" y="2709333"/>
                  </a:lnTo>
                  <a:cubicBezTo>
                    <a:pt x="36698" y="2709333"/>
                    <a:pt x="0" y="2672635"/>
                    <a:pt x="0" y="2627366"/>
                  </a:cubicBezTo>
                  <a:lnTo>
                    <a:pt x="0" y="81968"/>
                  </a:lnTo>
                  <a:cubicBezTo>
                    <a:pt x="0" y="60228"/>
                    <a:pt x="8636" y="39380"/>
                    <a:pt x="24008" y="24008"/>
                  </a:cubicBezTo>
                  <a:cubicBezTo>
                    <a:pt x="39380" y="8636"/>
                    <a:pt x="60228" y="0"/>
                    <a:pt x="81968"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4" name="TextBox 4"/>
            <p:cNvSpPr txBox="1"/>
            <p:nvPr/>
          </p:nvSpPr>
          <p:spPr>
            <a:xfrm>
              <a:off x="0" y="-38100"/>
              <a:ext cx="2487598" cy="2747433"/>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9144000" y="1866796"/>
            <a:ext cx="7567445" cy="7118248"/>
            <a:chOff x="0" y="0"/>
            <a:chExt cx="887295" cy="834626"/>
          </a:xfrm>
        </p:grpSpPr>
        <p:sp>
          <p:nvSpPr>
            <p:cNvPr id="6" name="Freeform 6"/>
            <p:cNvSpPr/>
            <p:nvPr/>
          </p:nvSpPr>
          <p:spPr>
            <a:xfrm>
              <a:off x="0" y="0"/>
              <a:ext cx="887295" cy="834626"/>
            </a:xfrm>
            <a:custGeom>
              <a:avLst/>
              <a:gdLst/>
              <a:ahLst/>
              <a:cxnLst/>
              <a:rect l="l" t="t" r="r" b="b"/>
              <a:pathLst>
                <a:path w="887295" h="834626">
                  <a:moveTo>
                    <a:pt x="80821" y="0"/>
                  </a:moveTo>
                  <a:lnTo>
                    <a:pt x="806474" y="0"/>
                  </a:lnTo>
                  <a:cubicBezTo>
                    <a:pt x="851110" y="0"/>
                    <a:pt x="887295" y="36185"/>
                    <a:pt x="887295" y="80821"/>
                  </a:cubicBezTo>
                  <a:lnTo>
                    <a:pt x="887295" y="753805"/>
                  </a:lnTo>
                  <a:cubicBezTo>
                    <a:pt x="887295" y="775240"/>
                    <a:pt x="878780" y="795797"/>
                    <a:pt x="863623" y="810954"/>
                  </a:cubicBezTo>
                  <a:cubicBezTo>
                    <a:pt x="848466" y="826111"/>
                    <a:pt x="827909" y="834626"/>
                    <a:pt x="806474" y="834626"/>
                  </a:cubicBezTo>
                  <a:lnTo>
                    <a:pt x="80821" y="834626"/>
                  </a:lnTo>
                  <a:cubicBezTo>
                    <a:pt x="59386" y="834626"/>
                    <a:pt x="38829" y="826111"/>
                    <a:pt x="23672" y="810954"/>
                  </a:cubicBezTo>
                  <a:cubicBezTo>
                    <a:pt x="8515" y="795797"/>
                    <a:pt x="0" y="775240"/>
                    <a:pt x="0" y="753805"/>
                  </a:cubicBezTo>
                  <a:lnTo>
                    <a:pt x="0" y="80821"/>
                  </a:lnTo>
                  <a:cubicBezTo>
                    <a:pt x="0" y="59386"/>
                    <a:pt x="8515" y="38829"/>
                    <a:pt x="23672" y="23672"/>
                  </a:cubicBezTo>
                  <a:cubicBezTo>
                    <a:pt x="38829" y="8515"/>
                    <a:pt x="59386" y="0"/>
                    <a:pt x="80821" y="0"/>
                  </a:cubicBezTo>
                  <a:close/>
                </a:path>
              </a:pathLst>
            </a:custGeom>
            <a:blipFill>
              <a:blip r:embed="rId3"/>
              <a:stretch>
                <a:fillRect l="-20592" r="-20592"/>
              </a:stretch>
            </a:blipFill>
          </p:spPr>
          <p:txBody>
            <a:bodyPr/>
            <a:lstStyle/>
            <a:p>
              <a:endParaRPr lang="en-GB"/>
            </a:p>
          </p:txBody>
        </p:sp>
      </p:grpSp>
      <p:grpSp>
        <p:nvGrpSpPr>
          <p:cNvPr id="7" name="Group 7"/>
          <p:cNvGrpSpPr/>
          <p:nvPr/>
        </p:nvGrpSpPr>
        <p:grpSpPr>
          <a:xfrm>
            <a:off x="791212" y="2207277"/>
            <a:ext cx="295794" cy="1147761"/>
            <a:chOff x="0" y="0"/>
            <a:chExt cx="62581" cy="242832"/>
          </a:xfrm>
        </p:grpSpPr>
        <p:sp>
          <p:nvSpPr>
            <p:cNvPr id="8" name="Freeform 8"/>
            <p:cNvSpPr/>
            <p:nvPr/>
          </p:nvSpPr>
          <p:spPr>
            <a:xfrm>
              <a:off x="0" y="0"/>
              <a:ext cx="62581" cy="242832"/>
            </a:xfrm>
            <a:custGeom>
              <a:avLst/>
              <a:gdLst/>
              <a:ahLst/>
              <a:cxnLst/>
              <a:rect l="l" t="t" r="r" b="b"/>
              <a:pathLst>
                <a:path w="62581" h="242832">
                  <a:moveTo>
                    <a:pt x="31291" y="0"/>
                  </a:moveTo>
                  <a:lnTo>
                    <a:pt x="31291" y="0"/>
                  </a:lnTo>
                  <a:cubicBezTo>
                    <a:pt x="39589" y="0"/>
                    <a:pt x="47548" y="3297"/>
                    <a:pt x="53416" y="9165"/>
                  </a:cubicBezTo>
                  <a:cubicBezTo>
                    <a:pt x="59285" y="15033"/>
                    <a:pt x="62581" y="22992"/>
                    <a:pt x="62581" y="31291"/>
                  </a:cubicBezTo>
                  <a:lnTo>
                    <a:pt x="62581" y="211542"/>
                  </a:lnTo>
                  <a:cubicBezTo>
                    <a:pt x="62581" y="228823"/>
                    <a:pt x="48572" y="242832"/>
                    <a:pt x="31291" y="242832"/>
                  </a:cubicBezTo>
                  <a:lnTo>
                    <a:pt x="31291" y="242832"/>
                  </a:lnTo>
                  <a:cubicBezTo>
                    <a:pt x="14009" y="242832"/>
                    <a:pt x="0" y="228823"/>
                    <a:pt x="0" y="211542"/>
                  </a:cubicBezTo>
                  <a:lnTo>
                    <a:pt x="0" y="31291"/>
                  </a:lnTo>
                  <a:cubicBezTo>
                    <a:pt x="0" y="14009"/>
                    <a:pt x="14009" y="0"/>
                    <a:pt x="31291"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9" name="TextBox 9"/>
            <p:cNvSpPr txBox="1"/>
            <p:nvPr/>
          </p:nvSpPr>
          <p:spPr>
            <a:xfrm>
              <a:off x="0" y="-38100"/>
              <a:ext cx="62581" cy="280932"/>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1359140" y="2017590"/>
            <a:ext cx="7661035" cy="2267444"/>
          </a:xfrm>
          <a:prstGeom prst="rect">
            <a:avLst/>
          </a:prstGeom>
        </p:spPr>
        <p:txBody>
          <a:bodyPr lIns="0" tIns="0" rIns="0" bIns="0" rtlCol="0" anchor="t">
            <a:spAutoFit/>
          </a:bodyPr>
          <a:lstStyle/>
          <a:p>
            <a:pPr algn="l">
              <a:lnSpc>
                <a:spcPts val="8547"/>
              </a:lnSpc>
            </a:pPr>
            <a:r>
              <a:rPr lang="en-US" sz="8063" b="1">
                <a:solidFill>
                  <a:srgbClr val="0C8EB6"/>
                </a:solidFill>
                <a:latin typeface="Poppins Bold"/>
                <a:ea typeface="Poppins Bold"/>
                <a:cs typeface="Poppins Bold"/>
                <a:sym typeface="Poppins Bold"/>
              </a:rPr>
              <a:t>Importance of Recruitment</a:t>
            </a:r>
          </a:p>
        </p:txBody>
      </p:sp>
      <p:sp>
        <p:nvSpPr>
          <p:cNvPr id="11" name="TextBox 11"/>
          <p:cNvSpPr txBox="1"/>
          <p:nvPr/>
        </p:nvSpPr>
        <p:spPr>
          <a:xfrm>
            <a:off x="791212" y="4288985"/>
            <a:ext cx="8228963" cy="4641199"/>
          </a:xfrm>
          <a:prstGeom prst="rect">
            <a:avLst/>
          </a:prstGeom>
        </p:spPr>
        <p:txBody>
          <a:bodyPr lIns="0" tIns="0" rIns="0" bIns="0" rtlCol="0" anchor="t">
            <a:spAutoFit/>
          </a:bodyPr>
          <a:lstStyle/>
          <a:p>
            <a:pPr marL="522091" lvl="1" indent="-261046" algn="just">
              <a:lnSpc>
                <a:spcPts val="3385"/>
              </a:lnSpc>
              <a:buFont typeface="Arial"/>
              <a:buChar char="•"/>
            </a:pPr>
            <a:r>
              <a:rPr lang="en-US" sz="2418">
                <a:solidFill>
                  <a:srgbClr val="0C8EB6"/>
                </a:solidFill>
                <a:latin typeface="Poppins"/>
                <a:ea typeface="Poppins"/>
                <a:cs typeface="Poppins"/>
                <a:sym typeface="Poppins"/>
              </a:rPr>
              <a:t>Recruitment shapes workforce capability and organisational innovation potential.</a:t>
            </a:r>
          </a:p>
          <a:p>
            <a:pPr marL="522091" lvl="1" indent="-261046" algn="just">
              <a:lnSpc>
                <a:spcPts val="3385"/>
              </a:lnSpc>
              <a:buFont typeface="Arial"/>
              <a:buChar char="•"/>
            </a:pPr>
            <a:r>
              <a:rPr lang="en-US" sz="2418">
                <a:solidFill>
                  <a:srgbClr val="0C8EB6"/>
                </a:solidFill>
                <a:latin typeface="Poppins"/>
                <a:ea typeface="Poppins"/>
                <a:cs typeface="Poppins"/>
                <a:sym typeface="Poppins"/>
              </a:rPr>
              <a:t>It involves attracting candidates aligned with organisational culture (Abdalla Hamza et al., 2021).</a:t>
            </a:r>
          </a:p>
          <a:p>
            <a:pPr marL="522091" lvl="1" indent="-261046" algn="just">
              <a:lnSpc>
                <a:spcPts val="3385"/>
              </a:lnSpc>
              <a:buFont typeface="Arial"/>
              <a:buChar char="•"/>
            </a:pPr>
            <a:r>
              <a:rPr lang="en-US" sz="2418">
                <a:solidFill>
                  <a:srgbClr val="0C8EB6"/>
                </a:solidFill>
                <a:latin typeface="Poppins"/>
                <a:ea typeface="Poppins"/>
                <a:cs typeface="Poppins"/>
                <a:sym typeface="Poppins"/>
              </a:rPr>
              <a:t>Effective hiring strengthens hospitality client relationships and service reliability.</a:t>
            </a:r>
          </a:p>
          <a:p>
            <a:pPr marL="522091" lvl="1" indent="-261046" algn="just">
              <a:lnSpc>
                <a:spcPts val="3385"/>
              </a:lnSpc>
              <a:buFont typeface="Arial"/>
              <a:buChar char="•"/>
            </a:pPr>
            <a:r>
              <a:rPr lang="en-US" sz="2418">
                <a:solidFill>
                  <a:srgbClr val="0C8EB6"/>
                </a:solidFill>
                <a:latin typeface="Poppins"/>
                <a:ea typeface="Poppins"/>
                <a:cs typeface="Poppins"/>
                <a:sym typeface="Poppins"/>
              </a:rPr>
              <a:t>Internal recruitment improves commitment, while external hiring introduces new perspectives.</a:t>
            </a:r>
          </a:p>
          <a:p>
            <a:pPr marL="522091" lvl="1" indent="-261046" algn="just">
              <a:lnSpc>
                <a:spcPts val="3385"/>
              </a:lnSpc>
              <a:buFont typeface="Arial"/>
              <a:buChar char="•"/>
            </a:pPr>
            <a:r>
              <a:rPr lang="en-US" sz="2418">
                <a:solidFill>
                  <a:srgbClr val="0C8EB6"/>
                </a:solidFill>
                <a:latin typeface="Poppins"/>
                <a:ea typeface="Poppins"/>
                <a:cs typeface="Poppins"/>
                <a:sym typeface="Poppins"/>
              </a:rPr>
              <a:t>Strategic recruitment reduces turnover risks and supports competitiveness.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13657" y="1246962"/>
            <a:ext cx="295794" cy="1147761"/>
            <a:chOff x="0" y="0"/>
            <a:chExt cx="62581" cy="242832"/>
          </a:xfrm>
        </p:grpSpPr>
        <p:sp>
          <p:nvSpPr>
            <p:cNvPr id="3" name="Freeform 3"/>
            <p:cNvSpPr/>
            <p:nvPr/>
          </p:nvSpPr>
          <p:spPr>
            <a:xfrm>
              <a:off x="0" y="0"/>
              <a:ext cx="62581" cy="242832"/>
            </a:xfrm>
            <a:custGeom>
              <a:avLst/>
              <a:gdLst/>
              <a:ahLst/>
              <a:cxnLst/>
              <a:rect l="l" t="t" r="r" b="b"/>
              <a:pathLst>
                <a:path w="62581" h="242832">
                  <a:moveTo>
                    <a:pt x="31291" y="0"/>
                  </a:moveTo>
                  <a:lnTo>
                    <a:pt x="31291" y="0"/>
                  </a:lnTo>
                  <a:cubicBezTo>
                    <a:pt x="39589" y="0"/>
                    <a:pt x="47548" y="3297"/>
                    <a:pt x="53416" y="9165"/>
                  </a:cubicBezTo>
                  <a:cubicBezTo>
                    <a:pt x="59285" y="15033"/>
                    <a:pt x="62581" y="22992"/>
                    <a:pt x="62581" y="31291"/>
                  </a:cubicBezTo>
                  <a:lnTo>
                    <a:pt x="62581" y="211542"/>
                  </a:lnTo>
                  <a:cubicBezTo>
                    <a:pt x="62581" y="228823"/>
                    <a:pt x="48572" y="242832"/>
                    <a:pt x="31291" y="242832"/>
                  </a:cubicBezTo>
                  <a:lnTo>
                    <a:pt x="31291" y="242832"/>
                  </a:lnTo>
                  <a:cubicBezTo>
                    <a:pt x="14009" y="242832"/>
                    <a:pt x="0" y="228823"/>
                    <a:pt x="0" y="211542"/>
                  </a:cubicBezTo>
                  <a:lnTo>
                    <a:pt x="0" y="31291"/>
                  </a:lnTo>
                  <a:cubicBezTo>
                    <a:pt x="0" y="14009"/>
                    <a:pt x="14009" y="0"/>
                    <a:pt x="31291"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4" name="TextBox 4"/>
            <p:cNvSpPr txBox="1"/>
            <p:nvPr/>
          </p:nvSpPr>
          <p:spPr>
            <a:xfrm>
              <a:off x="0" y="-38100"/>
              <a:ext cx="62581" cy="280932"/>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6121244" y="5599154"/>
            <a:ext cx="10678994" cy="5259610"/>
            <a:chOff x="0" y="0"/>
            <a:chExt cx="1252129" cy="616698"/>
          </a:xfrm>
        </p:grpSpPr>
        <p:sp>
          <p:nvSpPr>
            <p:cNvPr id="6" name="Freeform 6"/>
            <p:cNvSpPr/>
            <p:nvPr/>
          </p:nvSpPr>
          <p:spPr>
            <a:xfrm>
              <a:off x="0" y="0"/>
              <a:ext cx="1252129" cy="616698"/>
            </a:xfrm>
            <a:custGeom>
              <a:avLst/>
              <a:gdLst/>
              <a:ahLst/>
              <a:cxnLst/>
              <a:rect l="l" t="t" r="r" b="b"/>
              <a:pathLst>
                <a:path w="1252129" h="616698">
                  <a:moveTo>
                    <a:pt x="57272" y="0"/>
                  </a:moveTo>
                  <a:lnTo>
                    <a:pt x="1194857" y="0"/>
                  </a:lnTo>
                  <a:cubicBezTo>
                    <a:pt x="1226487" y="0"/>
                    <a:pt x="1252129" y="25642"/>
                    <a:pt x="1252129" y="57272"/>
                  </a:cubicBezTo>
                  <a:lnTo>
                    <a:pt x="1252129" y="559425"/>
                  </a:lnTo>
                  <a:cubicBezTo>
                    <a:pt x="1252129" y="574615"/>
                    <a:pt x="1246095" y="589182"/>
                    <a:pt x="1235354" y="599923"/>
                  </a:cubicBezTo>
                  <a:cubicBezTo>
                    <a:pt x="1224614" y="610664"/>
                    <a:pt x="1210046" y="616698"/>
                    <a:pt x="1194857" y="616698"/>
                  </a:cubicBezTo>
                  <a:lnTo>
                    <a:pt x="57272" y="616698"/>
                  </a:lnTo>
                  <a:cubicBezTo>
                    <a:pt x="25642" y="616698"/>
                    <a:pt x="0" y="591056"/>
                    <a:pt x="0" y="559425"/>
                  </a:cubicBezTo>
                  <a:lnTo>
                    <a:pt x="0" y="57272"/>
                  </a:lnTo>
                  <a:cubicBezTo>
                    <a:pt x="0" y="42083"/>
                    <a:pt x="6034" y="27515"/>
                    <a:pt x="16775" y="16775"/>
                  </a:cubicBezTo>
                  <a:cubicBezTo>
                    <a:pt x="27515" y="6034"/>
                    <a:pt x="42083" y="0"/>
                    <a:pt x="57272" y="0"/>
                  </a:cubicBezTo>
                  <a:close/>
                </a:path>
              </a:pathLst>
            </a:custGeom>
            <a:blipFill>
              <a:blip r:embed="rId3"/>
              <a:stretch>
                <a:fillRect t="-17763" b="-17763"/>
              </a:stretch>
            </a:blipFill>
          </p:spPr>
          <p:txBody>
            <a:bodyPr/>
            <a:lstStyle/>
            <a:p>
              <a:endParaRPr lang="en-GB"/>
            </a:p>
          </p:txBody>
        </p:sp>
      </p:grpSp>
      <p:sp>
        <p:nvSpPr>
          <p:cNvPr id="7" name="TextBox 7"/>
          <p:cNvSpPr txBox="1"/>
          <p:nvPr/>
        </p:nvSpPr>
        <p:spPr>
          <a:xfrm>
            <a:off x="1881585" y="1057275"/>
            <a:ext cx="7262415" cy="2147977"/>
          </a:xfrm>
          <a:prstGeom prst="rect">
            <a:avLst/>
          </a:prstGeom>
        </p:spPr>
        <p:txBody>
          <a:bodyPr lIns="0" tIns="0" rIns="0" bIns="0" rtlCol="0" anchor="t">
            <a:spAutoFit/>
          </a:bodyPr>
          <a:lstStyle/>
          <a:p>
            <a:pPr algn="l">
              <a:lnSpc>
                <a:spcPts val="8102"/>
              </a:lnSpc>
            </a:pPr>
            <a:r>
              <a:rPr lang="en-US" sz="7643" b="1">
                <a:solidFill>
                  <a:srgbClr val="0C8EB6"/>
                </a:solidFill>
                <a:latin typeface="Poppins Bold"/>
                <a:ea typeface="Poppins Bold"/>
                <a:cs typeface="Poppins Bold"/>
                <a:sym typeface="Poppins Bold"/>
              </a:rPr>
              <a:t>Workforce Planning</a:t>
            </a:r>
          </a:p>
        </p:txBody>
      </p:sp>
      <p:sp>
        <p:nvSpPr>
          <p:cNvPr id="8" name="TextBox 8"/>
          <p:cNvSpPr txBox="1"/>
          <p:nvPr/>
        </p:nvSpPr>
        <p:spPr>
          <a:xfrm>
            <a:off x="7804883" y="1016924"/>
            <a:ext cx="9454417" cy="4300455"/>
          </a:xfrm>
          <a:prstGeom prst="rect">
            <a:avLst/>
          </a:prstGeom>
        </p:spPr>
        <p:txBody>
          <a:bodyPr lIns="0" tIns="0" rIns="0" bIns="0" rtlCol="0" anchor="t">
            <a:spAutoFit/>
          </a:bodyPr>
          <a:lstStyle/>
          <a:p>
            <a:pPr marL="526961" lvl="1" indent="-263480" algn="just">
              <a:lnSpc>
                <a:spcPts val="3417"/>
              </a:lnSpc>
              <a:buFont typeface="Arial"/>
              <a:buChar char="•"/>
            </a:pPr>
            <a:r>
              <a:rPr lang="en-US" sz="2440">
                <a:solidFill>
                  <a:srgbClr val="0C8EB6"/>
                </a:solidFill>
                <a:latin typeface="Poppins"/>
                <a:ea typeface="Poppins"/>
                <a:cs typeface="Poppins"/>
                <a:sym typeface="Poppins"/>
              </a:rPr>
              <a:t>Workforce planning forecasts staffing needs based on growth and productivity demands.</a:t>
            </a:r>
          </a:p>
          <a:p>
            <a:pPr marL="526961" lvl="1" indent="-263480" algn="just">
              <a:lnSpc>
                <a:spcPts val="3417"/>
              </a:lnSpc>
              <a:buFont typeface="Arial"/>
              <a:buChar char="•"/>
            </a:pPr>
            <a:r>
              <a:rPr lang="en-US" sz="2440">
                <a:solidFill>
                  <a:srgbClr val="0C8EB6"/>
                </a:solidFill>
                <a:latin typeface="Poppins"/>
                <a:ea typeface="Poppins"/>
                <a:cs typeface="Poppins"/>
                <a:sym typeface="Poppins"/>
              </a:rPr>
              <a:t>It aligns staffing availability with strategic performance objectives (Taylor, 2018).</a:t>
            </a:r>
          </a:p>
          <a:p>
            <a:pPr marL="526961" lvl="1" indent="-263480" algn="just">
              <a:lnSpc>
                <a:spcPts val="3417"/>
              </a:lnSpc>
              <a:buFont typeface="Arial"/>
              <a:buChar char="•"/>
            </a:pPr>
            <a:r>
              <a:rPr lang="en-US" sz="2440">
                <a:solidFill>
                  <a:srgbClr val="0C8EB6"/>
                </a:solidFill>
                <a:latin typeface="Poppins"/>
                <a:ea typeface="Poppins"/>
                <a:cs typeface="Poppins"/>
                <a:sym typeface="Poppins"/>
              </a:rPr>
              <a:t>Demand forecasting is essential during hospitality market expansion.</a:t>
            </a:r>
          </a:p>
          <a:p>
            <a:pPr marL="526961" lvl="1" indent="-263480" algn="just">
              <a:lnSpc>
                <a:spcPts val="3417"/>
              </a:lnSpc>
              <a:buFont typeface="Arial"/>
              <a:buChar char="•"/>
            </a:pPr>
            <a:r>
              <a:rPr lang="en-US" sz="2440">
                <a:solidFill>
                  <a:srgbClr val="0C8EB6"/>
                </a:solidFill>
                <a:latin typeface="Poppins"/>
                <a:ea typeface="Poppins"/>
                <a:cs typeface="Poppins"/>
                <a:sym typeface="Poppins"/>
              </a:rPr>
              <a:t>Gap analysis helps prevent service disruption and customer dissatisfaction.</a:t>
            </a:r>
          </a:p>
          <a:p>
            <a:pPr marL="526961" lvl="1" indent="-263480" algn="just">
              <a:lnSpc>
                <a:spcPts val="3417"/>
              </a:lnSpc>
              <a:buFont typeface="Arial"/>
              <a:buChar char="•"/>
            </a:pPr>
            <a:r>
              <a:rPr lang="en-US" sz="2440">
                <a:solidFill>
                  <a:srgbClr val="0C8EB6"/>
                </a:solidFill>
                <a:latin typeface="Poppins"/>
                <a:ea typeface="Poppins"/>
                <a:cs typeface="Poppins"/>
                <a:sym typeface="Poppins"/>
              </a:rPr>
              <a:t>Talent pipelines strengthen organisational flexibility and resilience.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13657" y="2207277"/>
            <a:ext cx="295794" cy="1147761"/>
            <a:chOff x="0" y="0"/>
            <a:chExt cx="62581" cy="242832"/>
          </a:xfrm>
        </p:grpSpPr>
        <p:sp>
          <p:nvSpPr>
            <p:cNvPr id="3" name="Freeform 3"/>
            <p:cNvSpPr/>
            <p:nvPr/>
          </p:nvSpPr>
          <p:spPr>
            <a:xfrm>
              <a:off x="0" y="0"/>
              <a:ext cx="62581" cy="242832"/>
            </a:xfrm>
            <a:custGeom>
              <a:avLst/>
              <a:gdLst/>
              <a:ahLst/>
              <a:cxnLst/>
              <a:rect l="l" t="t" r="r" b="b"/>
              <a:pathLst>
                <a:path w="62581" h="242832">
                  <a:moveTo>
                    <a:pt x="31291" y="0"/>
                  </a:moveTo>
                  <a:lnTo>
                    <a:pt x="31291" y="0"/>
                  </a:lnTo>
                  <a:cubicBezTo>
                    <a:pt x="39589" y="0"/>
                    <a:pt x="47548" y="3297"/>
                    <a:pt x="53416" y="9165"/>
                  </a:cubicBezTo>
                  <a:cubicBezTo>
                    <a:pt x="59285" y="15033"/>
                    <a:pt x="62581" y="22992"/>
                    <a:pt x="62581" y="31291"/>
                  </a:cubicBezTo>
                  <a:lnTo>
                    <a:pt x="62581" y="211542"/>
                  </a:lnTo>
                  <a:cubicBezTo>
                    <a:pt x="62581" y="228823"/>
                    <a:pt x="48572" y="242832"/>
                    <a:pt x="31291" y="242832"/>
                  </a:cubicBezTo>
                  <a:lnTo>
                    <a:pt x="31291" y="242832"/>
                  </a:lnTo>
                  <a:cubicBezTo>
                    <a:pt x="14009" y="242832"/>
                    <a:pt x="0" y="228823"/>
                    <a:pt x="0" y="211542"/>
                  </a:cubicBezTo>
                  <a:lnTo>
                    <a:pt x="0" y="31291"/>
                  </a:lnTo>
                  <a:cubicBezTo>
                    <a:pt x="0" y="14009"/>
                    <a:pt x="14009" y="0"/>
                    <a:pt x="31291"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4" name="TextBox 4"/>
            <p:cNvSpPr txBox="1"/>
            <p:nvPr/>
          </p:nvSpPr>
          <p:spPr>
            <a:xfrm>
              <a:off x="0" y="-38100"/>
              <a:ext cx="62581" cy="280932"/>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608415" y="5143500"/>
            <a:ext cx="15191823" cy="4114800"/>
            <a:chOff x="0" y="0"/>
            <a:chExt cx="4001139" cy="1083733"/>
          </a:xfrm>
        </p:grpSpPr>
        <p:sp>
          <p:nvSpPr>
            <p:cNvPr id="6" name="Freeform 6"/>
            <p:cNvSpPr/>
            <p:nvPr/>
          </p:nvSpPr>
          <p:spPr>
            <a:xfrm>
              <a:off x="0" y="0"/>
              <a:ext cx="4001139" cy="1083733"/>
            </a:xfrm>
            <a:custGeom>
              <a:avLst/>
              <a:gdLst/>
              <a:ahLst/>
              <a:cxnLst/>
              <a:rect l="l" t="t" r="r" b="b"/>
              <a:pathLst>
                <a:path w="4001139" h="1083733">
                  <a:moveTo>
                    <a:pt x="50961" y="0"/>
                  </a:moveTo>
                  <a:lnTo>
                    <a:pt x="3950177" y="0"/>
                  </a:lnTo>
                  <a:cubicBezTo>
                    <a:pt x="3963693" y="0"/>
                    <a:pt x="3976655" y="5369"/>
                    <a:pt x="3986212" y="14926"/>
                  </a:cubicBezTo>
                  <a:cubicBezTo>
                    <a:pt x="3995770" y="24483"/>
                    <a:pt x="4001139" y="37445"/>
                    <a:pt x="4001139" y="50961"/>
                  </a:cubicBezTo>
                  <a:lnTo>
                    <a:pt x="4001139" y="1032772"/>
                  </a:lnTo>
                  <a:cubicBezTo>
                    <a:pt x="4001139" y="1046288"/>
                    <a:pt x="3995770" y="1059250"/>
                    <a:pt x="3986212" y="1068807"/>
                  </a:cubicBezTo>
                  <a:cubicBezTo>
                    <a:pt x="3976655" y="1078364"/>
                    <a:pt x="3963693" y="1083733"/>
                    <a:pt x="3950177" y="1083733"/>
                  </a:cubicBezTo>
                  <a:lnTo>
                    <a:pt x="50961" y="1083733"/>
                  </a:lnTo>
                  <a:cubicBezTo>
                    <a:pt x="37445" y="1083733"/>
                    <a:pt x="24483" y="1078364"/>
                    <a:pt x="14926" y="1068807"/>
                  </a:cubicBezTo>
                  <a:cubicBezTo>
                    <a:pt x="5369" y="1059250"/>
                    <a:pt x="0" y="1046288"/>
                    <a:pt x="0" y="1032772"/>
                  </a:cubicBezTo>
                  <a:lnTo>
                    <a:pt x="0" y="50961"/>
                  </a:lnTo>
                  <a:cubicBezTo>
                    <a:pt x="0" y="37445"/>
                    <a:pt x="5369" y="24483"/>
                    <a:pt x="14926" y="14926"/>
                  </a:cubicBezTo>
                  <a:cubicBezTo>
                    <a:pt x="24483" y="5369"/>
                    <a:pt x="37445" y="0"/>
                    <a:pt x="50961"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7" name="TextBox 7"/>
            <p:cNvSpPr txBox="1"/>
            <p:nvPr/>
          </p:nvSpPr>
          <p:spPr>
            <a:xfrm>
              <a:off x="0" y="-38100"/>
              <a:ext cx="4001139" cy="1121833"/>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1483059" y="1989015"/>
            <a:ext cx="5317179" cy="8869749"/>
            <a:chOff x="0" y="0"/>
            <a:chExt cx="623448" cy="1039992"/>
          </a:xfrm>
        </p:grpSpPr>
        <p:sp>
          <p:nvSpPr>
            <p:cNvPr id="9" name="Freeform 9"/>
            <p:cNvSpPr/>
            <p:nvPr/>
          </p:nvSpPr>
          <p:spPr>
            <a:xfrm>
              <a:off x="0" y="0"/>
              <a:ext cx="623448" cy="1039992"/>
            </a:xfrm>
            <a:custGeom>
              <a:avLst/>
              <a:gdLst/>
              <a:ahLst/>
              <a:cxnLst/>
              <a:rect l="l" t="t" r="r" b="b"/>
              <a:pathLst>
                <a:path w="623448" h="1039992">
                  <a:moveTo>
                    <a:pt x="115026" y="0"/>
                  </a:moveTo>
                  <a:lnTo>
                    <a:pt x="508422" y="0"/>
                  </a:lnTo>
                  <a:cubicBezTo>
                    <a:pt x="571949" y="0"/>
                    <a:pt x="623448" y="51499"/>
                    <a:pt x="623448" y="115026"/>
                  </a:cubicBezTo>
                  <a:lnTo>
                    <a:pt x="623448" y="924967"/>
                  </a:lnTo>
                  <a:cubicBezTo>
                    <a:pt x="623448" y="988493"/>
                    <a:pt x="571949" y="1039992"/>
                    <a:pt x="508422" y="1039992"/>
                  </a:cubicBezTo>
                  <a:lnTo>
                    <a:pt x="115026" y="1039992"/>
                  </a:lnTo>
                  <a:cubicBezTo>
                    <a:pt x="51499" y="1039992"/>
                    <a:pt x="0" y="988493"/>
                    <a:pt x="0" y="924967"/>
                  </a:cubicBezTo>
                  <a:lnTo>
                    <a:pt x="0" y="115026"/>
                  </a:lnTo>
                  <a:cubicBezTo>
                    <a:pt x="0" y="51499"/>
                    <a:pt x="51499" y="0"/>
                    <a:pt x="115026" y="0"/>
                  </a:cubicBezTo>
                  <a:close/>
                </a:path>
              </a:pathLst>
            </a:custGeom>
            <a:blipFill>
              <a:blip r:embed="rId3"/>
              <a:stretch>
                <a:fillRect l="-20849" r="-165951"/>
              </a:stretch>
            </a:blipFill>
          </p:spPr>
          <p:txBody>
            <a:bodyPr/>
            <a:lstStyle/>
            <a:p>
              <a:endParaRPr lang="en-GB"/>
            </a:p>
          </p:txBody>
        </p:sp>
      </p:grpSp>
      <p:sp>
        <p:nvSpPr>
          <p:cNvPr id="10" name="TextBox 10"/>
          <p:cNvSpPr txBox="1"/>
          <p:nvPr/>
        </p:nvSpPr>
        <p:spPr>
          <a:xfrm>
            <a:off x="1881585" y="2017590"/>
            <a:ext cx="8571149" cy="1336015"/>
          </a:xfrm>
          <a:prstGeom prst="rect">
            <a:avLst/>
          </a:prstGeom>
        </p:spPr>
        <p:txBody>
          <a:bodyPr lIns="0" tIns="0" rIns="0" bIns="0" rtlCol="0" anchor="t">
            <a:spAutoFit/>
          </a:bodyPr>
          <a:lstStyle/>
          <a:p>
            <a:pPr algn="l">
              <a:lnSpc>
                <a:spcPts val="9562"/>
              </a:lnSpc>
            </a:pPr>
            <a:r>
              <a:rPr lang="en-US" sz="9021" b="1">
                <a:solidFill>
                  <a:srgbClr val="0C8EB6"/>
                </a:solidFill>
                <a:latin typeface="Poppins Bold"/>
                <a:ea typeface="Poppins Bold"/>
                <a:cs typeface="Poppins Bold"/>
                <a:sym typeface="Poppins Bold"/>
              </a:rPr>
              <a:t>Job Analysis</a:t>
            </a:r>
          </a:p>
        </p:txBody>
      </p:sp>
      <p:sp>
        <p:nvSpPr>
          <p:cNvPr id="11" name="TextBox 11"/>
          <p:cNvSpPr txBox="1"/>
          <p:nvPr/>
        </p:nvSpPr>
        <p:spPr>
          <a:xfrm>
            <a:off x="2443208" y="5287209"/>
            <a:ext cx="8677392" cy="3760708"/>
          </a:xfrm>
          <a:prstGeom prst="rect">
            <a:avLst/>
          </a:prstGeom>
        </p:spPr>
        <p:txBody>
          <a:bodyPr lIns="0" tIns="0" rIns="0" bIns="0" rtlCol="0" anchor="t">
            <a:spAutoFit/>
          </a:bodyPr>
          <a:lstStyle/>
          <a:p>
            <a:pPr marL="464384" lvl="1" indent="-232192" algn="l">
              <a:lnSpc>
                <a:spcPts val="3011"/>
              </a:lnSpc>
              <a:buFont typeface="Arial"/>
              <a:buChar char="•"/>
            </a:pPr>
            <a:r>
              <a:rPr lang="en-US" sz="2150">
                <a:solidFill>
                  <a:srgbClr val="FFFFFF"/>
                </a:solidFill>
                <a:latin typeface="Poppins"/>
                <a:ea typeface="Poppins"/>
                <a:cs typeface="Poppins"/>
                <a:sym typeface="Poppins"/>
              </a:rPr>
              <a:t>Job analysis evaluates duties, competencies and performance standards.</a:t>
            </a:r>
          </a:p>
          <a:p>
            <a:pPr marL="464384" lvl="1" indent="-232192" algn="l">
              <a:lnSpc>
                <a:spcPts val="3011"/>
              </a:lnSpc>
              <a:buFont typeface="Arial"/>
              <a:buChar char="•"/>
            </a:pPr>
            <a:r>
              <a:rPr lang="en-US" sz="2150">
                <a:solidFill>
                  <a:srgbClr val="FFFFFF"/>
                </a:solidFill>
                <a:latin typeface="Poppins"/>
                <a:ea typeface="Poppins"/>
                <a:cs typeface="Poppins"/>
                <a:sym typeface="Poppins"/>
              </a:rPr>
              <a:t>It identifies behavioural and technical requirements for role success (Abdalla Hamza et al., 2021).</a:t>
            </a:r>
          </a:p>
          <a:p>
            <a:pPr marL="464384" lvl="1" indent="-232192" algn="l">
              <a:lnSpc>
                <a:spcPts val="3011"/>
              </a:lnSpc>
              <a:buFont typeface="Arial"/>
              <a:buChar char="•"/>
            </a:pPr>
            <a:r>
              <a:rPr lang="en-US" sz="2150">
                <a:solidFill>
                  <a:srgbClr val="FFFFFF"/>
                </a:solidFill>
                <a:latin typeface="Poppins"/>
                <a:ea typeface="Poppins"/>
                <a:cs typeface="Poppins"/>
                <a:sym typeface="Poppins"/>
              </a:rPr>
              <a:t>Competency frameworks improve recruitment fairness and accountability.</a:t>
            </a:r>
          </a:p>
          <a:p>
            <a:pPr marL="464384" lvl="1" indent="-232192" algn="l">
              <a:lnSpc>
                <a:spcPts val="3011"/>
              </a:lnSpc>
              <a:buFont typeface="Arial"/>
              <a:buChar char="•"/>
            </a:pPr>
            <a:r>
              <a:rPr lang="en-US" sz="2150">
                <a:solidFill>
                  <a:srgbClr val="FFFFFF"/>
                </a:solidFill>
                <a:latin typeface="Poppins"/>
                <a:ea typeface="Poppins"/>
                <a:cs typeface="Poppins"/>
                <a:sym typeface="Poppins"/>
              </a:rPr>
              <a:t>Clear role expectations enhance teamwork effectiveness and productivity.</a:t>
            </a:r>
          </a:p>
          <a:p>
            <a:pPr marL="464384" lvl="1" indent="-232192" algn="l">
              <a:lnSpc>
                <a:spcPts val="3011"/>
              </a:lnSpc>
              <a:buFont typeface="Arial"/>
              <a:buChar char="•"/>
            </a:pPr>
            <a:r>
              <a:rPr lang="en-US" sz="2150">
                <a:solidFill>
                  <a:srgbClr val="FFFFFF"/>
                </a:solidFill>
                <a:latin typeface="Poppins"/>
                <a:ea typeface="Poppins"/>
                <a:cs typeface="Poppins"/>
                <a:sym typeface="Poppins"/>
              </a:rPr>
              <a:t>Measurable indicators support sustainability focused performance evaluation.</a:t>
            </a:r>
          </a:p>
        </p:txBody>
      </p:sp>
      <p:sp>
        <p:nvSpPr>
          <p:cNvPr id="12" name="TextBox 12"/>
          <p:cNvSpPr txBox="1"/>
          <p:nvPr/>
        </p:nvSpPr>
        <p:spPr>
          <a:xfrm>
            <a:off x="11789528" y="9757832"/>
            <a:ext cx="3581618" cy="258376"/>
          </a:xfrm>
          <a:prstGeom prst="rect">
            <a:avLst/>
          </a:prstGeom>
        </p:spPr>
        <p:txBody>
          <a:bodyPr lIns="0" tIns="0" rIns="0" bIns="0" rtlCol="0" anchor="t">
            <a:spAutoFit/>
          </a:bodyPr>
          <a:lstStyle/>
          <a:p>
            <a:pPr algn="ctr">
              <a:lnSpc>
                <a:spcPts val="2042"/>
              </a:lnSpc>
              <a:spcBef>
                <a:spcPct val="0"/>
              </a:spcBef>
            </a:pPr>
            <a:r>
              <a:rPr lang="en-US" sz="1458" b="1">
                <a:solidFill>
                  <a:srgbClr val="FFFFFF"/>
                </a:solidFill>
                <a:latin typeface="Poppins Bold"/>
                <a:ea typeface="Poppins Bold"/>
                <a:cs typeface="Poppins Bold"/>
                <a:sym typeface="Poppins Bold"/>
              </a:rPr>
              <a:t>SOURCE: NEXT INNOVATION ASIA, 2023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13657" y="1989015"/>
            <a:ext cx="15682573" cy="7007962"/>
            <a:chOff x="0" y="0"/>
            <a:chExt cx="4130390" cy="1845718"/>
          </a:xfrm>
        </p:grpSpPr>
        <p:sp>
          <p:nvSpPr>
            <p:cNvPr id="3" name="Freeform 3"/>
            <p:cNvSpPr/>
            <p:nvPr/>
          </p:nvSpPr>
          <p:spPr>
            <a:xfrm>
              <a:off x="0" y="0"/>
              <a:ext cx="4130389" cy="1845719"/>
            </a:xfrm>
            <a:custGeom>
              <a:avLst/>
              <a:gdLst/>
              <a:ahLst/>
              <a:cxnLst/>
              <a:rect l="l" t="t" r="r" b="b"/>
              <a:pathLst>
                <a:path w="4130389" h="1845719">
                  <a:moveTo>
                    <a:pt x="49366" y="0"/>
                  </a:moveTo>
                  <a:lnTo>
                    <a:pt x="4081023" y="0"/>
                  </a:lnTo>
                  <a:cubicBezTo>
                    <a:pt x="4108287" y="0"/>
                    <a:pt x="4130389" y="22102"/>
                    <a:pt x="4130389" y="49366"/>
                  </a:cubicBezTo>
                  <a:lnTo>
                    <a:pt x="4130389" y="1796352"/>
                  </a:lnTo>
                  <a:cubicBezTo>
                    <a:pt x="4130389" y="1809445"/>
                    <a:pt x="4125188" y="1822001"/>
                    <a:pt x="4115930" y="1831260"/>
                  </a:cubicBezTo>
                  <a:cubicBezTo>
                    <a:pt x="4106672" y="1840518"/>
                    <a:pt x="4094116" y="1845719"/>
                    <a:pt x="4081023" y="1845719"/>
                  </a:cubicBezTo>
                  <a:lnTo>
                    <a:pt x="49366" y="1845719"/>
                  </a:lnTo>
                  <a:cubicBezTo>
                    <a:pt x="36274" y="1845719"/>
                    <a:pt x="23717" y="1840518"/>
                    <a:pt x="14459" y="1831260"/>
                  </a:cubicBezTo>
                  <a:cubicBezTo>
                    <a:pt x="5201" y="1822001"/>
                    <a:pt x="0" y="1809445"/>
                    <a:pt x="0" y="1796352"/>
                  </a:cubicBezTo>
                  <a:lnTo>
                    <a:pt x="0" y="49366"/>
                  </a:lnTo>
                  <a:cubicBezTo>
                    <a:pt x="0" y="36274"/>
                    <a:pt x="5201" y="23717"/>
                    <a:pt x="14459" y="14459"/>
                  </a:cubicBezTo>
                  <a:cubicBezTo>
                    <a:pt x="23717" y="5201"/>
                    <a:pt x="36274" y="0"/>
                    <a:pt x="49366"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4" name="TextBox 4"/>
            <p:cNvSpPr txBox="1"/>
            <p:nvPr/>
          </p:nvSpPr>
          <p:spPr>
            <a:xfrm>
              <a:off x="0" y="-38100"/>
              <a:ext cx="4130390" cy="1883818"/>
            </a:xfrm>
            <a:prstGeom prst="rect">
              <a:avLst/>
            </a:prstGeom>
          </p:spPr>
          <p:txBody>
            <a:bodyPr lIns="50800" tIns="50800" rIns="50800" bIns="50800" rtlCol="0" anchor="ctr"/>
            <a:lstStyle/>
            <a:p>
              <a:pPr algn="ctr">
                <a:lnSpc>
                  <a:spcPts val="2659"/>
                </a:lnSpc>
              </a:pPr>
              <a:endParaRPr/>
            </a:p>
          </p:txBody>
        </p:sp>
      </p:grpSp>
      <p:sp>
        <p:nvSpPr>
          <p:cNvPr id="5" name="TextBox 5"/>
          <p:cNvSpPr txBox="1"/>
          <p:nvPr/>
        </p:nvSpPr>
        <p:spPr>
          <a:xfrm>
            <a:off x="2725879" y="2929911"/>
            <a:ext cx="8599724" cy="887730"/>
          </a:xfrm>
          <a:prstGeom prst="rect">
            <a:avLst/>
          </a:prstGeom>
        </p:spPr>
        <p:txBody>
          <a:bodyPr lIns="0" tIns="0" rIns="0" bIns="0" rtlCol="0" anchor="t">
            <a:spAutoFit/>
          </a:bodyPr>
          <a:lstStyle/>
          <a:p>
            <a:pPr algn="l">
              <a:lnSpc>
                <a:spcPts val="6360"/>
              </a:lnSpc>
            </a:pPr>
            <a:r>
              <a:rPr lang="en-US" sz="6000" b="1">
                <a:solidFill>
                  <a:srgbClr val="FFFFFF"/>
                </a:solidFill>
                <a:latin typeface="Poppins Bold"/>
                <a:ea typeface="Poppins Bold"/>
                <a:cs typeface="Poppins Bold"/>
                <a:sym typeface="Poppins Bold"/>
              </a:rPr>
              <a:t>Job Description</a:t>
            </a:r>
          </a:p>
        </p:txBody>
      </p:sp>
      <p:grpSp>
        <p:nvGrpSpPr>
          <p:cNvPr id="6" name="Group 6"/>
          <p:cNvGrpSpPr/>
          <p:nvPr/>
        </p:nvGrpSpPr>
        <p:grpSpPr>
          <a:xfrm rot="-10800000">
            <a:off x="2315407" y="2790370"/>
            <a:ext cx="295794" cy="1147761"/>
            <a:chOff x="0" y="0"/>
            <a:chExt cx="62581" cy="242832"/>
          </a:xfrm>
        </p:grpSpPr>
        <p:sp>
          <p:nvSpPr>
            <p:cNvPr id="7" name="Freeform 7"/>
            <p:cNvSpPr/>
            <p:nvPr/>
          </p:nvSpPr>
          <p:spPr>
            <a:xfrm>
              <a:off x="0" y="0"/>
              <a:ext cx="62581" cy="242832"/>
            </a:xfrm>
            <a:custGeom>
              <a:avLst/>
              <a:gdLst/>
              <a:ahLst/>
              <a:cxnLst/>
              <a:rect l="l" t="t" r="r" b="b"/>
              <a:pathLst>
                <a:path w="62581" h="242832">
                  <a:moveTo>
                    <a:pt x="31291" y="0"/>
                  </a:moveTo>
                  <a:lnTo>
                    <a:pt x="31291" y="0"/>
                  </a:lnTo>
                  <a:cubicBezTo>
                    <a:pt x="39589" y="0"/>
                    <a:pt x="47548" y="3297"/>
                    <a:pt x="53416" y="9165"/>
                  </a:cubicBezTo>
                  <a:cubicBezTo>
                    <a:pt x="59285" y="15033"/>
                    <a:pt x="62581" y="22992"/>
                    <a:pt x="62581" y="31291"/>
                  </a:cubicBezTo>
                  <a:lnTo>
                    <a:pt x="62581" y="211542"/>
                  </a:lnTo>
                  <a:cubicBezTo>
                    <a:pt x="62581" y="228823"/>
                    <a:pt x="48572" y="242832"/>
                    <a:pt x="31291" y="242832"/>
                  </a:cubicBezTo>
                  <a:lnTo>
                    <a:pt x="31291" y="242832"/>
                  </a:lnTo>
                  <a:cubicBezTo>
                    <a:pt x="14009" y="242832"/>
                    <a:pt x="0" y="228823"/>
                    <a:pt x="0" y="211542"/>
                  </a:cubicBezTo>
                  <a:lnTo>
                    <a:pt x="0" y="31291"/>
                  </a:lnTo>
                  <a:cubicBezTo>
                    <a:pt x="0" y="14009"/>
                    <a:pt x="14009" y="0"/>
                    <a:pt x="31291"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8" name="TextBox 8"/>
            <p:cNvSpPr txBox="1"/>
            <p:nvPr/>
          </p:nvSpPr>
          <p:spPr>
            <a:xfrm>
              <a:off x="0" y="-38100"/>
              <a:ext cx="62581" cy="280932"/>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1325603" y="2633147"/>
            <a:ext cx="5051493" cy="5817203"/>
            <a:chOff x="0" y="0"/>
            <a:chExt cx="573834" cy="660816"/>
          </a:xfrm>
        </p:grpSpPr>
        <p:sp>
          <p:nvSpPr>
            <p:cNvPr id="10" name="Freeform 10"/>
            <p:cNvSpPr/>
            <p:nvPr/>
          </p:nvSpPr>
          <p:spPr>
            <a:xfrm>
              <a:off x="0" y="0"/>
              <a:ext cx="573834" cy="660816"/>
            </a:xfrm>
            <a:custGeom>
              <a:avLst/>
              <a:gdLst/>
              <a:ahLst/>
              <a:cxnLst/>
              <a:rect l="l" t="t" r="r" b="b"/>
              <a:pathLst>
                <a:path w="573834" h="660816">
                  <a:moveTo>
                    <a:pt x="121075" y="0"/>
                  </a:moveTo>
                  <a:lnTo>
                    <a:pt x="452758" y="0"/>
                  </a:lnTo>
                  <a:cubicBezTo>
                    <a:pt x="484869" y="0"/>
                    <a:pt x="515665" y="12756"/>
                    <a:pt x="538371" y="35462"/>
                  </a:cubicBezTo>
                  <a:cubicBezTo>
                    <a:pt x="561078" y="58168"/>
                    <a:pt x="573834" y="88964"/>
                    <a:pt x="573834" y="121075"/>
                  </a:cubicBezTo>
                  <a:lnTo>
                    <a:pt x="573834" y="539740"/>
                  </a:lnTo>
                  <a:cubicBezTo>
                    <a:pt x="573834" y="571852"/>
                    <a:pt x="561078" y="602648"/>
                    <a:pt x="538371" y="625354"/>
                  </a:cubicBezTo>
                  <a:cubicBezTo>
                    <a:pt x="515665" y="648060"/>
                    <a:pt x="484869" y="660816"/>
                    <a:pt x="452758" y="660816"/>
                  </a:cubicBezTo>
                  <a:lnTo>
                    <a:pt x="121075" y="660816"/>
                  </a:lnTo>
                  <a:cubicBezTo>
                    <a:pt x="88964" y="660816"/>
                    <a:pt x="58168" y="648060"/>
                    <a:pt x="35462" y="625354"/>
                  </a:cubicBezTo>
                  <a:cubicBezTo>
                    <a:pt x="12756" y="602648"/>
                    <a:pt x="0" y="571852"/>
                    <a:pt x="0" y="539740"/>
                  </a:cubicBezTo>
                  <a:lnTo>
                    <a:pt x="0" y="121075"/>
                  </a:lnTo>
                  <a:cubicBezTo>
                    <a:pt x="0" y="88964"/>
                    <a:pt x="12756" y="58168"/>
                    <a:pt x="35462" y="35462"/>
                  </a:cubicBezTo>
                  <a:cubicBezTo>
                    <a:pt x="58168" y="12756"/>
                    <a:pt x="88964" y="0"/>
                    <a:pt x="121075" y="0"/>
                  </a:cubicBezTo>
                  <a:close/>
                </a:path>
              </a:pathLst>
            </a:custGeom>
            <a:blipFill>
              <a:blip r:embed="rId3"/>
              <a:stretch>
                <a:fillRect l="-7177" r="-7177"/>
              </a:stretch>
            </a:blipFill>
          </p:spPr>
          <p:txBody>
            <a:bodyPr/>
            <a:lstStyle/>
            <a:p>
              <a:endParaRPr lang="en-GB"/>
            </a:p>
          </p:txBody>
        </p:sp>
      </p:grpSp>
      <p:sp>
        <p:nvSpPr>
          <p:cNvPr id="11" name="TextBox 11"/>
          <p:cNvSpPr txBox="1"/>
          <p:nvPr/>
        </p:nvSpPr>
        <p:spPr>
          <a:xfrm>
            <a:off x="2001601" y="4288361"/>
            <a:ext cx="8954946" cy="3907261"/>
          </a:xfrm>
          <a:prstGeom prst="rect">
            <a:avLst/>
          </a:prstGeom>
        </p:spPr>
        <p:txBody>
          <a:bodyPr lIns="0" tIns="0" rIns="0" bIns="0" rtlCol="0" anchor="t">
            <a:spAutoFit/>
          </a:bodyPr>
          <a:lstStyle/>
          <a:p>
            <a:pPr marL="482808" lvl="1" indent="-241404" algn="just">
              <a:lnSpc>
                <a:spcPts val="3130"/>
              </a:lnSpc>
              <a:buFont typeface="Arial"/>
              <a:buChar char="•"/>
            </a:pPr>
            <a:r>
              <a:rPr lang="en-US" sz="2236">
                <a:solidFill>
                  <a:srgbClr val="FFFFFF"/>
                </a:solidFill>
                <a:latin typeface="Poppins"/>
                <a:ea typeface="Poppins"/>
                <a:cs typeface="Poppins"/>
                <a:sym typeface="Poppins"/>
              </a:rPr>
              <a:t>Job descriptions clarify responsibilities and reporting relationships.</a:t>
            </a:r>
          </a:p>
          <a:p>
            <a:pPr marL="482808" lvl="1" indent="-241404" algn="just">
              <a:lnSpc>
                <a:spcPts val="3130"/>
              </a:lnSpc>
              <a:buFont typeface="Arial"/>
              <a:buChar char="•"/>
            </a:pPr>
            <a:r>
              <a:rPr lang="en-US" sz="2236">
                <a:solidFill>
                  <a:srgbClr val="FFFFFF"/>
                </a:solidFill>
                <a:latin typeface="Poppins"/>
                <a:ea typeface="Poppins"/>
                <a:cs typeface="Poppins"/>
                <a:sym typeface="Poppins"/>
              </a:rPr>
              <a:t>They define accountability boundaries within performance management systems (Taylor, 2018).</a:t>
            </a:r>
          </a:p>
          <a:p>
            <a:pPr marL="482808" lvl="1" indent="-241404" algn="just">
              <a:lnSpc>
                <a:spcPts val="3130"/>
              </a:lnSpc>
              <a:buFont typeface="Arial"/>
              <a:buChar char="•"/>
            </a:pPr>
            <a:r>
              <a:rPr lang="en-US" sz="2236">
                <a:solidFill>
                  <a:srgbClr val="FFFFFF"/>
                </a:solidFill>
                <a:latin typeface="Poppins"/>
                <a:ea typeface="Poppins"/>
                <a:cs typeface="Poppins"/>
                <a:sym typeface="Poppins"/>
              </a:rPr>
              <a:t>Sales executives coordinate hospitality clients and deliver sustainability messaging.</a:t>
            </a:r>
          </a:p>
          <a:p>
            <a:pPr marL="482808" lvl="1" indent="-241404" algn="just">
              <a:lnSpc>
                <a:spcPts val="3130"/>
              </a:lnSpc>
              <a:buFont typeface="Arial"/>
              <a:buChar char="•"/>
            </a:pPr>
            <a:r>
              <a:rPr lang="en-US" sz="2236">
                <a:solidFill>
                  <a:srgbClr val="FFFFFF"/>
                </a:solidFill>
                <a:latin typeface="Poppins"/>
                <a:ea typeface="Poppins"/>
                <a:cs typeface="Poppins"/>
                <a:sym typeface="Poppins"/>
              </a:rPr>
              <a:t>Clear performance targets improve efficiency across dispersed client networks.</a:t>
            </a:r>
          </a:p>
          <a:p>
            <a:pPr marL="482808" lvl="1" indent="-241404" algn="just">
              <a:lnSpc>
                <a:spcPts val="3130"/>
              </a:lnSpc>
              <a:buFont typeface="Arial"/>
              <a:buChar char="•"/>
            </a:pPr>
            <a:r>
              <a:rPr lang="en-US" sz="2236">
                <a:solidFill>
                  <a:srgbClr val="FFFFFF"/>
                </a:solidFill>
                <a:latin typeface="Poppins"/>
                <a:ea typeface="Poppins"/>
                <a:cs typeface="Poppins"/>
                <a:sym typeface="Poppins"/>
              </a:rPr>
              <a:t>Periodic role review maintains flexibility in dynamic service environments</a:t>
            </a:r>
          </a:p>
        </p:txBody>
      </p:sp>
      <p:sp>
        <p:nvSpPr>
          <p:cNvPr id="12" name="TextBox 12"/>
          <p:cNvSpPr txBox="1"/>
          <p:nvPr/>
        </p:nvSpPr>
        <p:spPr>
          <a:xfrm>
            <a:off x="12303126" y="8558381"/>
            <a:ext cx="2554421" cy="258376"/>
          </a:xfrm>
          <a:prstGeom prst="rect">
            <a:avLst/>
          </a:prstGeom>
        </p:spPr>
        <p:txBody>
          <a:bodyPr lIns="0" tIns="0" rIns="0" bIns="0" rtlCol="0" anchor="t">
            <a:spAutoFit/>
          </a:bodyPr>
          <a:lstStyle/>
          <a:p>
            <a:pPr algn="ctr">
              <a:lnSpc>
                <a:spcPts val="2042"/>
              </a:lnSpc>
              <a:spcBef>
                <a:spcPct val="0"/>
              </a:spcBef>
            </a:pPr>
            <a:r>
              <a:rPr lang="en-US" sz="1458" b="1">
                <a:solidFill>
                  <a:srgbClr val="FFFFFF"/>
                </a:solidFill>
                <a:latin typeface="Poppins Bold"/>
                <a:ea typeface="Poppins Bold"/>
                <a:cs typeface="Poppins Bold"/>
                <a:sym typeface="Poppins Bold"/>
              </a:rPr>
              <a:t>SOURCE: HIRE AUTISM, 2025</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41283" y="7274338"/>
            <a:ext cx="16736175" cy="4188615"/>
            <a:chOff x="0" y="0"/>
            <a:chExt cx="4407882" cy="1103174"/>
          </a:xfrm>
        </p:grpSpPr>
        <p:sp>
          <p:nvSpPr>
            <p:cNvPr id="3" name="Freeform 3"/>
            <p:cNvSpPr/>
            <p:nvPr/>
          </p:nvSpPr>
          <p:spPr>
            <a:xfrm>
              <a:off x="0" y="0"/>
              <a:ext cx="4407882" cy="1103174"/>
            </a:xfrm>
            <a:custGeom>
              <a:avLst/>
              <a:gdLst/>
              <a:ahLst/>
              <a:cxnLst/>
              <a:rect l="l" t="t" r="r" b="b"/>
              <a:pathLst>
                <a:path w="4407882" h="1103174">
                  <a:moveTo>
                    <a:pt x="46259" y="0"/>
                  </a:moveTo>
                  <a:lnTo>
                    <a:pt x="4361623" y="0"/>
                  </a:lnTo>
                  <a:cubicBezTo>
                    <a:pt x="4373892" y="0"/>
                    <a:pt x="4385658" y="4874"/>
                    <a:pt x="4394333" y="13549"/>
                  </a:cubicBezTo>
                  <a:cubicBezTo>
                    <a:pt x="4403008" y="22224"/>
                    <a:pt x="4407882" y="33990"/>
                    <a:pt x="4407882" y="46259"/>
                  </a:cubicBezTo>
                  <a:lnTo>
                    <a:pt x="4407882" y="1056916"/>
                  </a:lnTo>
                  <a:cubicBezTo>
                    <a:pt x="4407882" y="1082464"/>
                    <a:pt x="4387171" y="1103174"/>
                    <a:pt x="4361623" y="1103174"/>
                  </a:cubicBezTo>
                  <a:lnTo>
                    <a:pt x="46259" y="1103174"/>
                  </a:lnTo>
                  <a:cubicBezTo>
                    <a:pt x="20711" y="1103174"/>
                    <a:pt x="0" y="1082464"/>
                    <a:pt x="0" y="1056916"/>
                  </a:cubicBezTo>
                  <a:lnTo>
                    <a:pt x="0" y="46259"/>
                  </a:lnTo>
                  <a:cubicBezTo>
                    <a:pt x="0" y="20711"/>
                    <a:pt x="20711" y="0"/>
                    <a:pt x="46259"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4" name="TextBox 4"/>
            <p:cNvSpPr txBox="1"/>
            <p:nvPr/>
          </p:nvSpPr>
          <p:spPr>
            <a:xfrm>
              <a:off x="0" y="-38100"/>
              <a:ext cx="4407882" cy="1141274"/>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rot="-10800000">
            <a:off x="1687743" y="799359"/>
            <a:ext cx="276750" cy="1073865"/>
            <a:chOff x="0" y="0"/>
            <a:chExt cx="62581" cy="242832"/>
          </a:xfrm>
        </p:grpSpPr>
        <p:sp>
          <p:nvSpPr>
            <p:cNvPr id="6" name="Freeform 6"/>
            <p:cNvSpPr/>
            <p:nvPr/>
          </p:nvSpPr>
          <p:spPr>
            <a:xfrm>
              <a:off x="0" y="0"/>
              <a:ext cx="62581" cy="242832"/>
            </a:xfrm>
            <a:custGeom>
              <a:avLst/>
              <a:gdLst/>
              <a:ahLst/>
              <a:cxnLst/>
              <a:rect l="l" t="t" r="r" b="b"/>
              <a:pathLst>
                <a:path w="62581" h="242832">
                  <a:moveTo>
                    <a:pt x="31291" y="0"/>
                  </a:moveTo>
                  <a:lnTo>
                    <a:pt x="31291" y="0"/>
                  </a:lnTo>
                  <a:cubicBezTo>
                    <a:pt x="39589" y="0"/>
                    <a:pt x="47548" y="3297"/>
                    <a:pt x="53416" y="9165"/>
                  </a:cubicBezTo>
                  <a:cubicBezTo>
                    <a:pt x="59285" y="15033"/>
                    <a:pt x="62581" y="22992"/>
                    <a:pt x="62581" y="31291"/>
                  </a:cubicBezTo>
                  <a:lnTo>
                    <a:pt x="62581" y="211542"/>
                  </a:lnTo>
                  <a:cubicBezTo>
                    <a:pt x="62581" y="228823"/>
                    <a:pt x="48572" y="242832"/>
                    <a:pt x="31291" y="242832"/>
                  </a:cubicBezTo>
                  <a:lnTo>
                    <a:pt x="31291" y="242832"/>
                  </a:lnTo>
                  <a:cubicBezTo>
                    <a:pt x="14009" y="242832"/>
                    <a:pt x="0" y="228823"/>
                    <a:pt x="0" y="211542"/>
                  </a:cubicBezTo>
                  <a:lnTo>
                    <a:pt x="0" y="31291"/>
                  </a:lnTo>
                  <a:cubicBezTo>
                    <a:pt x="0" y="14009"/>
                    <a:pt x="14009" y="0"/>
                    <a:pt x="31291"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7" name="TextBox 7"/>
            <p:cNvSpPr txBox="1"/>
            <p:nvPr/>
          </p:nvSpPr>
          <p:spPr>
            <a:xfrm>
              <a:off x="0" y="-38100"/>
              <a:ext cx="62581" cy="280932"/>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1131620" y="2194191"/>
            <a:ext cx="8258095" cy="6192606"/>
            <a:chOff x="0" y="0"/>
            <a:chExt cx="841286" cy="630866"/>
          </a:xfrm>
        </p:grpSpPr>
        <p:sp>
          <p:nvSpPr>
            <p:cNvPr id="9" name="Freeform 9"/>
            <p:cNvSpPr/>
            <p:nvPr/>
          </p:nvSpPr>
          <p:spPr>
            <a:xfrm>
              <a:off x="0" y="0"/>
              <a:ext cx="841286" cy="630866"/>
            </a:xfrm>
            <a:custGeom>
              <a:avLst/>
              <a:gdLst/>
              <a:ahLst/>
              <a:cxnLst/>
              <a:rect l="l" t="t" r="r" b="b"/>
              <a:pathLst>
                <a:path w="841286" h="630866">
                  <a:moveTo>
                    <a:pt x="74062" y="0"/>
                  </a:moveTo>
                  <a:lnTo>
                    <a:pt x="767224" y="0"/>
                  </a:lnTo>
                  <a:cubicBezTo>
                    <a:pt x="786866" y="0"/>
                    <a:pt x="805704" y="7803"/>
                    <a:pt x="819594" y="21692"/>
                  </a:cubicBezTo>
                  <a:cubicBezTo>
                    <a:pt x="833483" y="35582"/>
                    <a:pt x="841286" y="54420"/>
                    <a:pt x="841286" y="74062"/>
                  </a:cubicBezTo>
                  <a:lnTo>
                    <a:pt x="841286" y="556804"/>
                  </a:lnTo>
                  <a:cubicBezTo>
                    <a:pt x="841286" y="576447"/>
                    <a:pt x="833483" y="595284"/>
                    <a:pt x="819594" y="609174"/>
                  </a:cubicBezTo>
                  <a:cubicBezTo>
                    <a:pt x="805704" y="623063"/>
                    <a:pt x="786866" y="630866"/>
                    <a:pt x="767224" y="630866"/>
                  </a:cubicBezTo>
                  <a:lnTo>
                    <a:pt x="74062" y="630866"/>
                  </a:lnTo>
                  <a:cubicBezTo>
                    <a:pt x="33159" y="630866"/>
                    <a:pt x="0" y="597707"/>
                    <a:pt x="0" y="556804"/>
                  </a:cubicBezTo>
                  <a:lnTo>
                    <a:pt x="0" y="74062"/>
                  </a:lnTo>
                  <a:cubicBezTo>
                    <a:pt x="0" y="54420"/>
                    <a:pt x="7803" y="35582"/>
                    <a:pt x="21692" y="21692"/>
                  </a:cubicBezTo>
                  <a:cubicBezTo>
                    <a:pt x="35582" y="7803"/>
                    <a:pt x="54420" y="0"/>
                    <a:pt x="74062" y="0"/>
                  </a:cubicBezTo>
                  <a:close/>
                </a:path>
              </a:pathLst>
            </a:custGeom>
            <a:blipFill>
              <a:blip r:embed="rId3"/>
              <a:stretch>
                <a:fillRect l="-4093"/>
              </a:stretch>
            </a:blipFill>
          </p:spPr>
          <p:txBody>
            <a:bodyPr/>
            <a:lstStyle/>
            <a:p>
              <a:endParaRPr lang="en-GB"/>
            </a:p>
          </p:txBody>
        </p:sp>
      </p:grpSp>
      <p:sp>
        <p:nvSpPr>
          <p:cNvPr id="10" name="TextBox 10"/>
          <p:cNvSpPr txBox="1"/>
          <p:nvPr/>
        </p:nvSpPr>
        <p:spPr>
          <a:xfrm>
            <a:off x="2219106" y="623725"/>
            <a:ext cx="8304493" cy="2382833"/>
          </a:xfrm>
          <a:prstGeom prst="rect">
            <a:avLst/>
          </a:prstGeom>
        </p:spPr>
        <p:txBody>
          <a:bodyPr lIns="0" tIns="0" rIns="0" bIns="0" rtlCol="0" anchor="t">
            <a:spAutoFit/>
          </a:bodyPr>
          <a:lstStyle/>
          <a:p>
            <a:pPr algn="l">
              <a:lnSpc>
                <a:spcPts val="8976"/>
              </a:lnSpc>
            </a:pPr>
            <a:r>
              <a:rPr lang="en-US" sz="8468" b="1">
                <a:solidFill>
                  <a:srgbClr val="0C8EB6"/>
                </a:solidFill>
                <a:latin typeface="Poppins Bold"/>
                <a:ea typeface="Poppins Bold"/>
                <a:cs typeface="Poppins Bold"/>
                <a:sym typeface="Poppins Bold"/>
              </a:rPr>
              <a:t>Person Specification</a:t>
            </a:r>
          </a:p>
        </p:txBody>
      </p:sp>
      <p:sp>
        <p:nvSpPr>
          <p:cNvPr id="11" name="TextBox 11"/>
          <p:cNvSpPr txBox="1"/>
          <p:nvPr/>
        </p:nvSpPr>
        <p:spPr>
          <a:xfrm>
            <a:off x="2219106" y="3185338"/>
            <a:ext cx="7373458" cy="4088999"/>
          </a:xfrm>
          <a:prstGeom prst="rect">
            <a:avLst/>
          </a:prstGeom>
        </p:spPr>
        <p:txBody>
          <a:bodyPr lIns="0" tIns="0" rIns="0" bIns="0" rtlCol="0" anchor="t">
            <a:spAutoFit/>
          </a:bodyPr>
          <a:lstStyle/>
          <a:p>
            <a:pPr marL="462192" lvl="1" indent="-231096" algn="just">
              <a:lnSpc>
                <a:spcPts val="2997"/>
              </a:lnSpc>
              <a:buFont typeface="Arial"/>
              <a:buChar char="•"/>
            </a:pPr>
            <a:r>
              <a:rPr lang="en-US" sz="2140">
                <a:solidFill>
                  <a:srgbClr val="0C8EB6"/>
                </a:solidFill>
                <a:latin typeface="Poppins"/>
                <a:ea typeface="Poppins"/>
                <a:cs typeface="Poppins"/>
                <a:sym typeface="Poppins"/>
              </a:rPr>
              <a:t>Person specifications define essential qualifications and behavioural attributes.</a:t>
            </a:r>
          </a:p>
          <a:p>
            <a:pPr marL="462192" lvl="1" indent="-231096" algn="just">
              <a:lnSpc>
                <a:spcPts val="2997"/>
              </a:lnSpc>
              <a:buFont typeface="Arial"/>
              <a:buChar char="•"/>
            </a:pPr>
            <a:r>
              <a:rPr lang="en-US" sz="2140">
                <a:solidFill>
                  <a:srgbClr val="0C8EB6"/>
                </a:solidFill>
                <a:latin typeface="Poppins"/>
                <a:ea typeface="Poppins"/>
                <a:cs typeface="Poppins"/>
                <a:sym typeface="Poppins"/>
              </a:rPr>
              <a:t>Competency frameworks align candidate capability with organisational culture (Abdalla Hamza et al., 2021).</a:t>
            </a:r>
          </a:p>
          <a:p>
            <a:pPr marL="462192" lvl="1" indent="-231096" algn="just">
              <a:lnSpc>
                <a:spcPts val="2997"/>
              </a:lnSpc>
              <a:buFont typeface="Arial"/>
              <a:buChar char="•"/>
            </a:pPr>
            <a:r>
              <a:rPr lang="en-US" sz="2140">
                <a:solidFill>
                  <a:srgbClr val="0C8EB6"/>
                </a:solidFill>
                <a:latin typeface="Poppins"/>
                <a:ea typeface="Poppins"/>
                <a:cs typeface="Poppins"/>
                <a:sym typeface="Poppins"/>
              </a:rPr>
              <a:t>Inclusive criteria support diversity and workforce adaptability.</a:t>
            </a:r>
          </a:p>
          <a:p>
            <a:pPr marL="462192" lvl="1" indent="-231096" algn="just">
              <a:lnSpc>
                <a:spcPts val="2997"/>
              </a:lnSpc>
              <a:buFont typeface="Arial"/>
              <a:buChar char="•"/>
            </a:pPr>
            <a:r>
              <a:rPr lang="en-US" sz="2140">
                <a:solidFill>
                  <a:srgbClr val="0C8EB6"/>
                </a:solidFill>
                <a:latin typeface="Poppins"/>
                <a:ea typeface="Poppins"/>
                <a:cs typeface="Poppins"/>
                <a:sym typeface="Poppins"/>
              </a:rPr>
              <a:t>Ethical awareness and persuasive communication are key competencies.</a:t>
            </a:r>
          </a:p>
          <a:p>
            <a:pPr marL="462192" lvl="1" indent="-231096" algn="just">
              <a:lnSpc>
                <a:spcPts val="2997"/>
              </a:lnSpc>
              <a:buFont typeface="Arial"/>
              <a:buChar char="•"/>
            </a:pPr>
            <a:r>
              <a:rPr lang="en-US" sz="2140">
                <a:solidFill>
                  <a:srgbClr val="0C8EB6"/>
                </a:solidFill>
                <a:latin typeface="Poppins"/>
                <a:ea typeface="Poppins"/>
                <a:cs typeface="Poppins"/>
                <a:sym typeface="Poppins"/>
              </a:rPr>
              <a:t>Balanced specifications improve recruitment efficiency and fairness.</a:t>
            </a:r>
          </a:p>
        </p:txBody>
      </p:sp>
      <p:sp>
        <p:nvSpPr>
          <p:cNvPr id="12" name="TextBox 12"/>
          <p:cNvSpPr txBox="1"/>
          <p:nvPr/>
        </p:nvSpPr>
        <p:spPr>
          <a:xfrm>
            <a:off x="11907336" y="7965676"/>
            <a:ext cx="4046464" cy="258376"/>
          </a:xfrm>
          <a:prstGeom prst="rect">
            <a:avLst/>
          </a:prstGeom>
        </p:spPr>
        <p:txBody>
          <a:bodyPr lIns="0" tIns="0" rIns="0" bIns="0" rtlCol="0" anchor="t">
            <a:spAutoFit/>
          </a:bodyPr>
          <a:lstStyle/>
          <a:p>
            <a:pPr algn="ctr">
              <a:lnSpc>
                <a:spcPts val="2042"/>
              </a:lnSpc>
              <a:spcBef>
                <a:spcPct val="0"/>
              </a:spcBef>
            </a:pPr>
            <a:r>
              <a:rPr lang="en-US" sz="1458" b="1">
                <a:solidFill>
                  <a:srgbClr val="0C8EB6"/>
                </a:solidFill>
                <a:latin typeface="Poppins Bold"/>
                <a:ea typeface="Poppins Bold"/>
                <a:cs typeface="Poppins Bold"/>
                <a:sym typeface="Poppins Bold"/>
              </a:rPr>
              <a:t>SOURCE: WWW.ITSAPEOPLE.BUSINESS, 2025</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09226" y="-663341"/>
            <a:ext cx="10385283" cy="5806841"/>
            <a:chOff x="0" y="0"/>
            <a:chExt cx="2735219" cy="1529374"/>
          </a:xfrm>
        </p:grpSpPr>
        <p:sp>
          <p:nvSpPr>
            <p:cNvPr id="3" name="Freeform 3"/>
            <p:cNvSpPr/>
            <p:nvPr/>
          </p:nvSpPr>
          <p:spPr>
            <a:xfrm>
              <a:off x="0" y="0"/>
              <a:ext cx="2735219" cy="1529374"/>
            </a:xfrm>
            <a:custGeom>
              <a:avLst/>
              <a:gdLst/>
              <a:ahLst/>
              <a:cxnLst/>
              <a:rect l="l" t="t" r="r" b="b"/>
              <a:pathLst>
                <a:path w="2735219" h="1529374">
                  <a:moveTo>
                    <a:pt x="74547" y="0"/>
                  </a:moveTo>
                  <a:lnTo>
                    <a:pt x="2660672" y="0"/>
                  </a:lnTo>
                  <a:cubicBezTo>
                    <a:pt x="2701843" y="0"/>
                    <a:pt x="2735219" y="33376"/>
                    <a:pt x="2735219" y="74547"/>
                  </a:cubicBezTo>
                  <a:lnTo>
                    <a:pt x="2735219" y="1454827"/>
                  </a:lnTo>
                  <a:cubicBezTo>
                    <a:pt x="2735219" y="1474598"/>
                    <a:pt x="2727365" y="1493559"/>
                    <a:pt x="2713384" y="1507540"/>
                  </a:cubicBezTo>
                  <a:cubicBezTo>
                    <a:pt x="2699404" y="1521520"/>
                    <a:pt x="2680443" y="1529374"/>
                    <a:pt x="2660672" y="1529374"/>
                  </a:cubicBezTo>
                  <a:lnTo>
                    <a:pt x="74547" y="1529374"/>
                  </a:lnTo>
                  <a:cubicBezTo>
                    <a:pt x="33376" y="1529374"/>
                    <a:pt x="0" y="1495998"/>
                    <a:pt x="0" y="1454827"/>
                  </a:cubicBezTo>
                  <a:lnTo>
                    <a:pt x="0" y="74547"/>
                  </a:lnTo>
                  <a:cubicBezTo>
                    <a:pt x="0" y="54776"/>
                    <a:pt x="7854" y="35815"/>
                    <a:pt x="21834" y="21834"/>
                  </a:cubicBezTo>
                  <a:cubicBezTo>
                    <a:pt x="35815" y="7854"/>
                    <a:pt x="54776" y="0"/>
                    <a:pt x="74547"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4" name="TextBox 4"/>
            <p:cNvSpPr txBox="1"/>
            <p:nvPr/>
          </p:nvSpPr>
          <p:spPr>
            <a:xfrm>
              <a:off x="0" y="-38100"/>
              <a:ext cx="2735219" cy="1567474"/>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8707217" y="2216395"/>
            <a:ext cx="8062103" cy="6813248"/>
            <a:chOff x="0" y="0"/>
            <a:chExt cx="821319" cy="694093"/>
          </a:xfrm>
        </p:grpSpPr>
        <p:sp>
          <p:nvSpPr>
            <p:cNvPr id="6" name="Freeform 6"/>
            <p:cNvSpPr/>
            <p:nvPr/>
          </p:nvSpPr>
          <p:spPr>
            <a:xfrm>
              <a:off x="0" y="0"/>
              <a:ext cx="821319" cy="694093"/>
            </a:xfrm>
            <a:custGeom>
              <a:avLst/>
              <a:gdLst/>
              <a:ahLst/>
              <a:cxnLst/>
              <a:rect l="l" t="t" r="r" b="b"/>
              <a:pathLst>
                <a:path w="821319" h="694093">
                  <a:moveTo>
                    <a:pt x="75863" y="0"/>
                  </a:moveTo>
                  <a:lnTo>
                    <a:pt x="745457" y="0"/>
                  </a:lnTo>
                  <a:cubicBezTo>
                    <a:pt x="787355" y="0"/>
                    <a:pt x="821319" y="33965"/>
                    <a:pt x="821319" y="75863"/>
                  </a:cubicBezTo>
                  <a:lnTo>
                    <a:pt x="821319" y="618231"/>
                  </a:lnTo>
                  <a:cubicBezTo>
                    <a:pt x="821319" y="638351"/>
                    <a:pt x="813327" y="657647"/>
                    <a:pt x="799100" y="671874"/>
                  </a:cubicBezTo>
                  <a:cubicBezTo>
                    <a:pt x="784873" y="686101"/>
                    <a:pt x="765577" y="694093"/>
                    <a:pt x="745457" y="694093"/>
                  </a:cubicBezTo>
                  <a:lnTo>
                    <a:pt x="75863" y="694093"/>
                  </a:lnTo>
                  <a:cubicBezTo>
                    <a:pt x="33965" y="694093"/>
                    <a:pt x="0" y="660129"/>
                    <a:pt x="0" y="618231"/>
                  </a:cubicBezTo>
                  <a:lnTo>
                    <a:pt x="0" y="75863"/>
                  </a:lnTo>
                  <a:cubicBezTo>
                    <a:pt x="0" y="55743"/>
                    <a:pt x="7993" y="36447"/>
                    <a:pt x="22220" y="22220"/>
                  </a:cubicBezTo>
                  <a:cubicBezTo>
                    <a:pt x="36447" y="7993"/>
                    <a:pt x="55743" y="0"/>
                    <a:pt x="75863" y="0"/>
                  </a:cubicBezTo>
                  <a:close/>
                </a:path>
              </a:pathLst>
            </a:custGeom>
            <a:blipFill>
              <a:blip r:embed="rId3"/>
              <a:stretch>
                <a:fillRect t="-7335" b="-7335"/>
              </a:stretch>
            </a:blipFill>
          </p:spPr>
          <p:txBody>
            <a:bodyPr/>
            <a:lstStyle/>
            <a:p>
              <a:endParaRPr lang="en-GB"/>
            </a:p>
          </p:txBody>
        </p:sp>
      </p:grpSp>
      <p:grpSp>
        <p:nvGrpSpPr>
          <p:cNvPr id="7" name="Group 7"/>
          <p:cNvGrpSpPr/>
          <p:nvPr/>
        </p:nvGrpSpPr>
        <p:grpSpPr>
          <a:xfrm rot="-10800000">
            <a:off x="365359" y="1205781"/>
            <a:ext cx="276750" cy="1073865"/>
            <a:chOff x="0" y="0"/>
            <a:chExt cx="62581" cy="242832"/>
          </a:xfrm>
        </p:grpSpPr>
        <p:sp>
          <p:nvSpPr>
            <p:cNvPr id="8" name="Freeform 8"/>
            <p:cNvSpPr/>
            <p:nvPr/>
          </p:nvSpPr>
          <p:spPr>
            <a:xfrm>
              <a:off x="0" y="0"/>
              <a:ext cx="62581" cy="242832"/>
            </a:xfrm>
            <a:custGeom>
              <a:avLst/>
              <a:gdLst/>
              <a:ahLst/>
              <a:cxnLst/>
              <a:rect l="l" t="t" r="r" b="b"/>
              <a:pathLst>
                <a:path w="62581" h="242832">
                  <a:moveTo>
                    <a:pt x="31291" y="0"/>
                  </a:moveTo>
                  <a:lnTo>
                    <a:pt x="31291" y="0"/>
                  </a:lnTo>
                  <a:cubicBezTo>
                    <a:pt x="39589" y="0"/>
                    <a:pt x="47548" y="3297"/>
                    <a:pt x="53416" y="9165"/>
                  </a:cubicBezTo>
                  <a:cubicBezTo>
                    <a:pt x="59285" y="15033"/>
                    <a:pt x="62581" y="22992"/>
                    <a:pt x="62581" y="31291"/>
                  </a:cubicBezTo>
                  <a:lnTo>
                    <a:pt x="62581" y="211542"/>
                  </a:lnTo>
                  <a:cubicBezTo>
                    <a:pt x="62581" y="228823"/>
                    <a:pt x="48572" y="242832"/>
                    <a:pt x="31291" y="242832"/>
                  </a:cubicBezTo>
                  <a:lnTo>
                    <a:pt x="31291" y="242832"/>
                  </a:lnTo>
                  <a:cubicBezTo>
                    <a:pt x="14009" y="242832"/>
                    <a:pt x="0" y="228823"/>
                    <a:pt x="0" y="211542"/>
                  </a:cubicBezTo>
                  <a:lnTo>
                    <a:pt x="0" y="31291"/>
                  </a:lnTo>
                  <a:cubicBezTo>
                    <a:pt x="0" y="14009"/>
                    <a:pt x="14009" y="0"/>
                    <a:pt x="31291"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9" name="TextBox 9"/>
            <p:cNvSpPr txBox="1"/>
            <p:nvPr/>
          </p:nvSpPr>
          <p:spPr>
            <a:xfrm>
              <a:off x="0" y="-38100"/>
              <a:ext cx="62581" cy="280932"/>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887416" y="1057275"/>
            <a:ext cx="7931364" cy="3614881"/>
          </a:xfrm>
          <a:prstGeom prst="rect">
            <a:avLst/>
          </a:prstGeom>
        </p:spPr>
        <p:txBody>
          <a:bodyPr lIns="0" tIns="0" rIns="0" bIns="0" rtlCol="0" anchor="t">
            <a:spAutoFit/>
          </a:bodyPr>
          <a:lstStyle/>
          <a:p>
            <a:pPr algn="l">
              <a:lnSpc>
                <a:spcPts val="9234"/>
              </a:lnSpc>
            </a:pPr>
            <a:r>
              <a:rPr lang="en-US" sz="8711" b="1">
                <a:solidFill>
                  <a:srgbClr val="FFFFFF"/>
                </a:solidFill>
                <a:latin typeface="Poppins Bold"/>
                <a:ea typeface="Poppins Bold"/>
                <a:cs typeface="Poppins Bold"/>
                <a:sym typeface="Poppins Bold"/>
              </a:rPr>
              <a:t>Recruitment Methods and Selection</a:t>
            </a:r>
          </a:p>
        </p:txBody>
      </p:sp>
      <p:sp>
        <p:nvSpPr>
          <p:cNvPr id="11" name="TextBox 11"/>
          <p:cNvSpPr txBox="1"/>
          <p:nvPr/>
        </p:nvSpPr>
        <p:spPr>
          <a:xfrm>
            <a:off x="642108" y="5531251"/>
            <a:ext cx="7848789" cy="3966565"/>
          </a:xfrm>
          <a:prstGeom prst="rect">
            <a:avLst/>
          </a:prstGeom>
        </p:spPr>
        <p:txBody>
          <a:bodyPr lIns="0" tIns="0" rIns="0" bIns="0" rtlCol="0" anchor="t">
            <a:spAutoFit/>
          </a:bodyPr>
          <a:lstStyle/>
          <a:p>
            <a:pPr marL="492436" lvl="1" indent="-246218" algn="l">
              <a:lnSpc>
                <a:spcPts val="3193"/>
              </a:lnSpc>
              <a:buFont typeface="Arial"/>
              <a:buChar char="•"/>
            </a:pPr>
            <a:r>
              <a:rPr lang="en-US" sz="2280">
                <a:solidFill>
                  <a:srgbClr val="0C8EB6"/>
                </a:solidFill>
                <a:latin typeface="Poppins"/>
                <a:ea typeface="Poppins"/>
                <a:cs typeface="Poppins"/>
                <a:sym typeface="Poppins"/>
              </a:rPr>
              <a:t>Recruitment methods determine how organisations attract and assess candidates.</a:t>
            </a:r>
          </a:p>
          <a:p>
            <a:pPr marL="492436" lvl="1" indent="-246218" algn="l">
              <a:lnSpc>
                <a:spcPts val="3193"/>
              </a:lnSpc>
              <a:buFont typeface="Arial"/>
              <a:buChar char="•"/>
            </a:pPr>
            <a:r>
              <a:rPr lang="en-US" sz="2280">
                <a:solidFill>
                  <a:srgbClr val="0C8EB6"/>
                </a:solidFill>
                <a:latin typeface="Poppins"/>
                <a:ea typeface="Poppins"/>
                <a:cs typeface="Poppins"/>
                <a:sym typeface="Poppins"/>
              </a:rPr>
              <a:t>Digital recruitment expands talent pools in competitive labour markets (Findlay et al., 2021).</a:t>
            </a:r>
          </a:p>
          <a:p>
            <a:pPr marL="492436" lvl="1" indent="-246218" algn="l">
              <a:lnSpc>
                <a:spcPts val="3193"/>
              </a:lnSpc>
              <a:buFont typeface="Arial"/>
              <a:buChar char="•"/>
            </a:pPr>
            <a:r>
              <a:rPr lang="en-US" sz="2280">
                <a:solidFill>
                  <a:srgbClr val="0C8EB6"/>
                </a:solidFill>
                <a:latin typeface="Poppins"/>
                <a:ea typeface="Poppins"/>
                <a:cs typeface="Poppins"/>
                <a:sym typeface="Poppins"/>
              </a:rPr>
              <a:t>Ethical job networks strengthen employer branding credibility.</a:t>
            </a:r>
          </a:p>
          <a:p>
            <a:pPr marL="492436" lvl="1" indent="-246218" algn="l">
              <a:lnSpc>
                <a:spcPts val="3193"/>
              </a:lnSpc>
              <a:buFont typeface="Arial"/>
              <a:buChar char="•"/>
            </a:pPr>
            <a:r>
              <a:rPr lang="en-US" sz="2280">
                <a:solidFill>
                  <a:srgbClr val="0C8EB6"/>
                </a:solidFill>
                <a:latin typeface="Poppins"/>
                <a:ea typeface="Poppins"/>
                <a:cs typeface="Poppins"/>
                <a:sym typeface="Poppins"/>
              </a:rPr>
              <a:t>Behavioural simulations improve cultural alignment assessment.</a:t>
            </a:r>
          </a:p>
          <a:p>
            <a:pPr marL="492436" lvl="1" indent="-246218" algn="l">
              <a:lnSpc>
                <a:spcPts val="3193"/>
              </a:lnSpc>
              <a:buFont typeface="Arial"/>
              <a:buChar char="•"/>
            </a:pPr>
            <a:r>
              <a:rPr lang="en-US" sz="2280">
                <a:solidFill>
                  <a:srgbClr val="0C8EB6"/>
                </a:solidFill>
                <a:latin typeface="Poppins"/>
                <a:ea typeface="Poppins"/>
                <a:cs typeface="Poppins"/>
                <a:sym typeface="Poppins"/>
              </a:rPr>
              <a:t>Structured selection enhances retention and organisational reputation.</a:t>
            </a:r>
          </a:p>
        </p:txBody>
      </p:sp>
      <p:sp>
        <p:nvSpPr>
          <p:cNvPr id="12" name="TextBox 12"/>
          <p:cNvSpPr txBox="1"/>
          <p:nvPr/>
        </p:nvSpPr>
        <p:spPr>
          <a:xfrm>
            <a:off x="8591997" y="9239440"/>
            <a:ext cx="4500030" cy="258376"/>
          </a:xfrm>
          <a:prstGeom prst="rect">
            <a:avLst/>
          </a:prstGeom>
        </p:spPr>
        <p:txBody>
          <a:bodyPr lIns="0" tIns="0" rIns="0" bIns="0" rtlCol="0" anchor="t">
            <a:spAutoFit/>
          </a:bodyPr>
          <a:lstStyle/>
          <a:p>
            <a:pPr algn="ctr">
              <a:lnSpc>
                <a:spcPts val="2042"/>
              </a:lnSpc>
              <a:spcBef>
                <a:spcPct val="0"/>
              </a:spcBef>
            </a:pPr>
            <a:r>
              <a:rPr lang="en-US" sz="1458" b="1">
                <a:solidFill>
                  <a:srgbClr val="0C8EB6"/>
                </a:solidFill>
                <a:latin typeface="Poppins Bold"/>
                <a:ea typeface="Poppins Bold"/>
                <a:cs typeface="Poppins Bold"/>
                <a:sym typeface="Poppins Bold"/>
              </a:rPr>
              <a:t>SOURCE: HUMAN RESOURCE MANAGEMENT, 2024</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7310261"/>
            <a:ext cx="19332685" cy="4208777"/>
            <a:chOff x="0" y="0"/>
            <a:chExt cx="5091736" cy="1108484"/>
          </a:xfrm>
        </p:grpSpPr>
        <p:sp>
          <p:nvSpPr>
            <p:cNvPr id="3" name="Freeform 3"/>
            <p:cNvSpPr/>
            <p:nvPr/>
          </p:nvSpPr>
          <p:spPr>
            <a:xfrm>
              <a:off x="0" y="0"/>
              <a:ext cx="5091736" cy="1108484"/>
            </a:xfrm>
            <a:custGeom>
              <a:avLst/>
              <a:gdLst/>
              <a:ahLst/>
              <a:cxnLst/>
              <a:rect l="l" t="t" r="r" b="b"/>
              <a:pathLst>
                <a:path w="5091736" h="1108484">
                  <a:moveTo>
                    <a:pt x="40046" y="0"/>
                  </a:moveTo>
                  <a:lnTo>
                    <a:pt x="5051690" y="0"/>
                  </a:lnTo>
                  <a:cubicBezTo>
                    <a:pt x="5073807" y="0"/>
                    <a:pt x="5091736" y="17929"/>
                    <a:pt x="5091736" y="40046"/>
                  </a:cubicBezTo>
                  <a:lnTo>
                    <a:pt x="5091736" y="1068439"/>
                  </a:lnTo>
                  <a:cubicBezTo>
                    <a:pt x="5091736" y="1090555"/>
                    <a:pt x="5073807" y="1108484"/>
                    <a:pt x="5051690" y="1108484"/>
                  </a:cubicBezTo>
                  <a:lnTo>
                    <a:pt x="40046" y="1108484"/>
                  </a:lnTo>
                  <a:cubicBezTo>
                    <a:pt x="17929" y="1108484"/>
                    <a:pt x="0" y="1090555"/>
                    <a:pt x="0" y="1068439"/>
                  </a:cubicBezTo>
                  <a:lnTo>
                    <a:pt x="0" y="40046"/>
                  </a:lnTo>
                  <a:cubicBezTo>
                    <a:pt x="0" y="17929"/>
                    <a:pt x="17929" y="0"/>
                    <a:pt x="40046"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4" name="TextBox 4"/>
            <p:cNvSpPr txBox="1"/>
            <p:nvPr/>
          </p:nvSpPr>
          <p:spPr>
            <a:xfrm>
              <a:off x="0" y="-38100"/>
              <a:ext cx="5091736" cy="1146584"/>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9144000" y="2409792"/>
            <a:ext cx="9144000" cy="5922594"/>
            <a:chOff x="0" y="0"/>
            <a:chExt cx="1284617" cy="832050"/>
          </a:xfrm>
        </p:grpSpPr>
        <p:sp>
          <p:nvSpPr>
            <p:cNvPr id="6" name="Freeform 6"/>
            <p:cNvSpPr/>
            <p:nvPr/>
          </p:nvSpPr>
          <p:spPr>
            <a:xfrm>
              <a:off x="0" y="0"/>
              <a:ext cx="1284617" cy="832050"/>
            </a:xfrm>
            <a:custGeom>
              <a:avLst/>
              <a:gdLst/>
              <a:ahLst/>
              <a:cxnLst/>
              <a:rect l="l" t="t" r="r" b="b"/>
              <a:pathLst>
                <a:path w="1284617" h="832050">
                  <a:moveTo>
                    <a:pt x="66887" y="0"/>
                  </a:moveTo>
                  <a:lnTo>
                    <a:pt x="1217730" y="0"/>
                  </a:lnTo>
                  <a:cubicBezTo>
                    <a:pt x="1254671" y="0"/>
                    <a:pt x="1284617" y="29946"/>
                    <a:pt x="1284617" y="66887"/>
                  </a:cubicBezTo>
                  <a:lnTo>
                    <a:pt x="1284617" y="765163"/>
                  </a:lnTo>
                  <a:cubicBezTo>
                    <a:pt x="1284617" y="802104"/>
                    <a:pt x="1254671" y="832050"/>
                    <a:pt x="1217730" y="832050"/>
                  </a:cubicBezTo>
                  <a:lnTo>
                    <a:pt x="66887" y="832050"/>
                  </a:lnTo>
                  <a:cubicBezTo>
                    <a:pt x="29946" y="832050"/>
                    <a:pt x="0" y="802104"/>
                    <a:pt x="0" y="765163"/>
                  </a:cubicBezTo>
                  <a:lnTo>
                    <a:pt x="0" y="66887"/>
                  </a:lnTo>
                  <a:cubicBezTo>
                    <a:pt x="0" y="29946"/>
                    <a:pt x="29946" y="0"/>
                    <a:pt x="66887" y="0"/>
                  </a:cubicBezTo>
                  <a:close/>
                </a:path>
              </a:pathLst>
            </a:custGeom>
            <a:blipFill>
              <a:blip r:embed="rId3"/>
              <a:stretch>
                <a:fillRect l="-3505" r="-3505"/>
              </a:stretch>
            </a:blipFill>
          </p:spPr>
          <p:txBody>
            <a:bodyPr/>
            <a:lstStyle/>
            <a:p>
              <a:endParaRPr lang="en-GB"/>
            </a:p>
          </p:txBody>
        </p:sp>
      </p:grpSp>
      <p:grpSp>
        <p:nvGrpSpPr>
          <p:cNvPr id="7" name="Group 7"/>
          <p:cNvGrpSpPr/>
          <p:nvPr/>
        </p:nvGrpSpPr>
        <p:grpSpPr>
          <a:xfrm>
            <a:off x="1687743" y="816200"/>
            <a:ext cx="237613" cy="922004"/>
            <a:chOff x="0" y="0"/>
            <a:chExt cx="62581" cy="242832"/>
          </a:xfrm>
        </p:grpSpPr>
        <p:sp>
          <p:nvSpPr>
            <p:cNvPr id="8" name="Freeform 8"/>
            <p:cNvSpPr/>
            <p:nvPr/>
          </p:nvSpPr>
          <p:spPr>
            <a:xfrm>
              <a:off x="0" y="0"/>
              <a:ext cx="62581" cy="242832"/>
            </a:xfrm>
            <a:custGeom>
              <a:avLst/>
              <a:gdLst/>
              <a:ahLst/>
              <a:cxnLst/>
              <a:rect l="l" t="t" r="r" b="b"/>
              <a:pathLst>
                <a:path w="62581" h="242832">
                  <a:moveTo>
                    <a:pt x="31291" y="0"/>
                  </a:moveTo>
                  <a:lnTo>
                    <a:pt x="31291" y="0"/>
                  </a:lnTo>
                  <a:cubicBezTo>
                    <a:pt x="39589" y="0"/>
                    <a:pt x="47548" y="3297"/>
                    <a:pt x="53416" y="9165"/>
                  </a:cubicBezTo>
                  <a:cubicBezTo>
                    <a:pt x="59285" y="15033"/>
                    <a:pt x="62581" y="22992"/>
                    <a:pt x="62581" y="31291"/>
                  </a:cubicBezTo>
                  <a:lnTo>
                    <a:pt x="62581" y="211542"/>
                  </a:lnTo>
                  <a:cubicBezTo>
                    <a:pt x="62581" y="228823"/>
                    <a:pt x="48572" y="242832"/>
                    <a:pt x="31291" y="242832"/>
                  </a:cubicBezTo>
                  <a:lnTo>
                    <a:pt x="31291" y="242832"/>
                  </a:lnTo>
                  <a:cubicBezTo>
                    <a:pt x="14009" y="242832"/>
                    <a:pt x="0" y="228823"/>
                    <a:pt x="0" y="211542"/>
                  </a:cubicBezTo>
                  <a:lnTo>
                    <a:pt x="0" y="31291"/>
                  </a:lnTo>
                  <a:cubicBezTo>
                    <a:pt x="0" y="14009"/>
                    <a:pt x="14009" y="0"/>
                    <a:pt x="31291"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9" name="TextBox 9"/>
            <p:cNvSpPr txBox="1"/>
            <p:nvPr/>
          </p:nvSpPr>
          <p:spPr>
            <a:xfrm>
              <a:off x="0" y="-38100"/>
              <a:ext cx="62581" cy="280932"/>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2197523" y="722608"/>
            <a:ext cx="8038456" cy="1544309"/>
          </a:xfrm>
          <a:prstGeom prst="rect">
            <a:avLst/>
          </a:prstGeom>
        </p:spPr>
        <p:txBody>
          <a:bodyPr lIns="0" tIns="0" rIns="0" bIns="0" rtlCol="0" anchor="t">
            <a:spAutoFit/>
          </a:bodyPr>
          <a:lstStyle/>
          <a:p>
            <a:pPr algn="l">
              <a:lnSpc>
                <a:spcPts val="5805"/>
              </a:lnSpc>
            </a:pPr>
            <a:r>
              <a:rPr lang="en-US" sz="5477" b="1">
                <a:solidFill>
                  <a:srgbClr val="0C8EB6"/>
                </a:solidFill>
                <a:latin typeface="Poppins Bold"/>
                <a:ea typeface="Poppins Bold"/>
                <a:cs typeface="Poppins Bold"/>
                <a:sym typeface="Poppins Bold"/>
              </a:rPr>
              <a:t>Learning and Development Concept</a:t>
            </a:r>
          </a:p>
        </p:txBody>
      </p:sp>
      <p:sp>
        <p:nvSpPr>
          <p:cNvPr id="11" name="TextBox 11"/>
          <p:cNvSpPr txBox="1"/>
          <p:nvPr/>
        </p:nvSpPr>
        <p:spPr>
          <a:xfrm>
            <a:off x="900475" y="2554162"/>
            <a:ext cx="8765867" cy="4392654"/>
          </a:xfrm>
          <a:prstGeom prst="rect">
            <a:avLst/>
          </a:prstGeom>
        </p:spPr>
        <p:txBody>
          <a:bodyPr lIns="0" tIns="0" rIns="0" bIns="0" rtlCol="0" anchor="t">
            <a:spAutoFit/>
          </a:bodyPr>
          <a:lstStyle/>
          <a:p>
            <a:pPr marL="532697" lvl="1" indent="-266348" algn="l">
              <a:lnSpc>
                <a:spcPts val="3454"/>
              </a:lnSpc>
              <a:buFont typeface="Arial"/>
              <a:buChar char="•"/>
            </a:pPr>
            <a:r>
              <a:rPr lang="en-US" sz="2467">
                <a:solidFill>
                  <a:srgbClr val="0C8EB6"/>
                </a:solidFill>
                <a:latin typeface="Poppins"/>
                <a:ea typeface="Poppins"/>
                <a:cs typeface="Poppins"/>
                <a:sym typeface="Poppins"/>
              </a:rPr>
              <a:t>Learning and development enhance employee capability and adaptability.</a:t>
            </a:r>
          </a:p>
          <a:p>
            <a:pPr marL="532697" lvl="1" indent="-266348" algn="l">
              <a:lnSpc>
                <a:spcPts val="3454"/>
              </a:lnSpc>
              <a:buFont typeface="Arial"/>
              <a:buChar char="•"/>
            </a:pPr>
            <a:r>
              <a:rPr lang="en-US" sz="2467">
                <a:solidFill>
                  <a:srgbClr val="0C8EB6"/>
                </a:solidFill>
                <a:latin typeface="Poppins"/>
                <a:ea typeface="Poppins"/>
                <a:cs typeface="Poppins"/>
                <a:sym typeface="Poppins"/>
              </a:rPr>
              <a:t>Workplace learning supports performance in changing environments (Beier et al., 2025).</a:t>
            </a:r>
          </a:p>
          <a:p>
            <a:pPr marL="532697" lvl="1" indent="-266348" algn="l">
              <a:lnSpc>
                <a:spcPts val="3454"/>
              </a:lnSpc>
              <a:buFont typeface="Arial"/>
              <a:buChar char="•"/>
            </a:pPr>
            <a:r>
              <a:rPr lang="en-US" sz="2467">
                <a:solidFill>
                  <a:srgbClr val="0C8EB6"/>
                </a:solidFill>
                <a:latin typeface="Poppins"/>
                <a:ea typeface="Poppins"/>
                <a:cs typeface="Poppins"/>
                <a:sym typeface="Poppins"/>
              </a:rPr>
              <a:t>Structured training improves sustainability communication effectiveness.</a:t>
            </a:r>
          </a:p>
          <a:p>
            <a:pPr marL="532697" lvl="1" indent="-266348" algn="l">
              <a:lnSpc>
                <a:spcPts val="3454"/>
              </a:lnSpc>
              <a:buFont typeface="Arial"/>
              <a:buChar char="•"/>
            </a:pPr>
            <a:r>
              <a:rPr lang="en-US" sz="2467">
                <a:solidFill>
                  <a:srgbClr val="0C8EB6"/>
                </a:solidFill>
                <a:latin typeface="Poppins"/>
                <a:ea typeface="Poppins"/>
                <a:cs typeface="Poppins"/>
                <a:sym typeface="Poppins"/>
              </a:rPr>
              <a:t>Targeted learning interventions strengthen employee engagement.</a:t>
            </a:r>
          </a:p>
          <a:p>
            <a:pPr marL="532697" lvl="1" indent="-266348" algn="l">
              <a:lnSpc>
                <a:spcPts val="3454"/>
              </a:lnSpc>
              <a:buFont typeface="Arial"/>
              <a:buChar char="•"/>
            </a:pPr>
            <a:r>
              <a:rPr lang="en-US" sz="2467">
                <a:solidFill>
                  <a:srgbClr val="0C8EB6"/>
                </a:solidFill>
                <a:latin typeface="Poppins"/>
                <a:ea typeface="Poppins"/>
                <a:cs typeface="Poppins"/>
                <a:sym typeface="Poppins"/>
              </a:rPr>
              <a:t>Development alignment ensures measurable productivity improvement.</a:t>
            </a:r>
          </a:p>
        </p:txBody>
      </p:sp>
      <p:sp>
        <p:nvSpPr>
          <p:cNvPr id="12" name="TextBox 12"/>
          <p:cNvSpPr txBox="1"/>
          <p:nvPr/>
        </p:nvSpPr>
        <p:spPr>
          <a:xfrm>
            <a:off x="9313843" y="8418111"/>
            <a:ext cx="4448473" cy="350674"/>
          </a:xfrm>
          <a:prstGeom prst="rect">
            <a:avLst/>
          </a:prstGeom>
        </p:spPr>
        <p:txBody>
          <a:bodyPr lIns="0" tIns="0" rIns="0" bIns="0" rtlCol="0" anchor="t">
            <a:spAutoFit/>
          </a:bodyPr>
          <a:lstStyle/>
          <a:p>
            <a:pPr algn="ctr">
              <a:lnSpc>
                <a:spcPts val="2721"/>
              </a:lnSpc>
              <a:spcBef>
                <a:spcPct val="0"/>
              </a:spcBef>
            </a:pPr>
            <a:r>
              <a:rPr lang="en-US" sz="1943" b="1">
                <a:solidFill>
                  <a:srgbClr val="FFFFFF"/>
                </a:solidFill>
                <a:latin typeface="Poppins Bold"/>
                <a:ea typeface="Poppins Bold"/>
                <a:cs typeface="Poppins Bold"/>
                <a:sym typeface="Poppins Bold"/>
              </a:rPr>
              <a:t>SOURCE: EDGEPOINT LEARNING, 2021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7310261"/>
            <a:ext cx="19332685" cy="4208777"/>
            <a:chOff x="0" y="0"/>
            <a:chExt cx="5091736" cy="1108484"/>
          </a:xfrm>
        </p:grpSpPr>
        <p:sp>
          <p:nvSpPr>
            <p:cNvPr id="3" name="Freeform 3"/>
            <p:cNvSpPr/>
            <p:nvPr/>
          </p:nvSpPr>
          <p:spPr>
            <a:xfrm>
              <a:off x="0" y="0"/>
              <a:ext cx="5091736" cy="1108484"/>
            </a:xfrm>
            <a:custGeom>
              <a:avLst/>
              <a:gdLst/>
              <a:ahLst/>
              <a:cxnLst/>
              <a:rect l="l" t="t" r="r" b="b"/>
              <a:pathLst>
                <a:path w="5091736" h="1108484">
                  <a:moveTo>
                    <a:pt x="40046" y="0"/>
                  </a:moveTo>
                  <a:lnTo>
                    <a:pt x="5051690" y="0"/>
                  </a:lnTo>
                  <a:cubicBezTo>
                    <a:pt x="5073807" y="0"/>
                    <a:pt x="5091736" y="17929"/>
                    <a:pt x="5091736" y="40046"/>
                  </a:cubicBezTo>
                  <a:lnTo>
                    <a:pt x="5091736" y="1068439"/>
                  </a:lnTo>
                  <a:cubicBezTo>
                    <a:pt x="5091736" y="1090555"/>
                    <a:pt x="5073807" y="1108484"/>
                    <a:pt x="5051690" y="1108484"/>
                  </a:cubicBezTo>
                  <a:lnTo>
                    <a:pt x="40046" y="1108484"/>
                  </a:lnTo>
                  <a:cubicBezTo>
                    <a:pt x="17929" y="1108484"/>
                    <a:pt x="0" y="1090555"/>
                    <a:pt x="0" y="1068439"/>
                  </a:cubicBezTo>
                  <a:lnTo>
                    <a:pt x="0" y="40046"/>
                  </a:lnTo>
                  <a:cubicBezTo>
                    <a:pt x="0" y="17929"/>
                    <a:pt x="17929" y="0"/>
                    <a:pt x="40046"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4" name="TextBox 4"/>
            <p:cNvSpPr txBox="1"/>
            <p:nvPr/>
          </p:nvSpPr>
          <p:spPr>
            <a:xfrm>
              <a:off x="0" y="-38100"/>
              <a:ext cx="5091736" cy="1146584"/>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9144000" y="2409792"/>
            <a:ext cx="9144000" cy="5922594"/>
            <a:chOff x="0" y="0"/>
            <a:chExt cx="1284617" cy="832050"/>
          </a:xfrm>
        </p:grpSpPr>
        <p:sp>
          <p:nvSpPr>
            <p:cNvPr id="6" name="Freeform 6"/>
            <p:cNvSpPr/>
            <p:nvPr/>
          </p:nvSpPr>
          <p:spPr>
            <a:xfrm>
              <a:off x="0" y="0"/>
              <a:ext cx="1284617" cy="832050"/>
            </a:xfrm>
            <a:custGeom>
              <a:avLst/>
              <a:gdLst/>
              <a:ahLst/>
              <a:cxnLst/>
              <a:rect l="l" t="t" r="r" b="b"/>
              <a:pathLst>
                <a:path w="1284617" h="832050">
                  <a:moveTo>
                    <a:pt x="66887" y="0"/>
                  </a:moveTo>
                  <a:lnTo>
                    <a:pt x="1217730" y="0"/>
                  </a:lnTo>
                  <a:cubicBezTo>
                    <a:pt x="1254671" y="0"/>
                    <a:pt x="1284617" y="29946"/>
                    <a:pt x="1284617" y="66887"/>
                  </a:cubicBezTo>
                  <a:lnTo>
                    <a:pt x="1284617" y="765163"/>
                  </a:lnTo>
                  <a:cubicBezTo>
                    <a:pt x="1284617" y="802104"/>
                    <a:pt x="1254671" y="832050"/>
                    <a:pt x="1217730" y="832050"/>
                  </a:cubicBezTo>
                  <a:lnTo>
                    <a:pt x="66887" y="832050"/>
                  </a:lnTo>
                  <a:cubicBezTo>
                    <a:pt x="29946" y="832050"/>
                    <a:pt x="0" y="802104"/>
                    <a:pt x="0" y="765163"/>
                  </a:cubicBezTo>
                  <a:lnTo>
                    <a:pt x="0" y="66887"/>
                  </a:lnTo>
                  <a:cubicBezTo>
                    <a:pt x="0" y="29946"/>
                    <a:pt x="29946" y="0"/>
                    <a:pt x="66887" y="0"/>
                  </a:cubicBezTo>
                  <a:close/>
                </a:path>
              </a:pathLst>
            </a:custGeom>
            <a:blipFill>
              <a:blip r:embed="rId3"/>
              <a:stretch>
                <a:fillRect l="-8615" r="-8615"/>
              </a:stretch>
            </a:blipFill>
          </p:spPr>
          <p:txBody>
            <a:bodyPr/>
            <a:lstStyle/>
            <a:p>
              <a:endParaRPr lang="en-GB"/>
            </a:p>
          </p:txBody>
        </p:sp>
      </p:grpSp>
      <p:grpSp>
        <p:nvGrpSpPr>
          <p:cNvPr id="7" name="Group 7"/>
          <p:cNvGrpSpPr/>
          <p:nvPr/>
        </p:nvGrpSpPr>
        <p:grpSpPr>
          <a:xfrm>
            <a:off x="1687743" y="816200"/>
            <a:ext cx="237613" cy="922004"/>
            <a:chOff x="0" y="0"/>
            <a:chExt cx="62581" cy="242832"/>
          </a:xfrm>
        </p:grpSpPr>
        <p:sp>
          <p:nvSpPr>
            <p:cNvPr id="8" name="Freeform 8"/>
            <p:cNvSpPr/>
            <p:nvPr/>
          </p:nvSpPr>
          <p:spPr>
            <a:xfrm>
              <a:off x="0" y="0"/>
              <a:ext cx="62581" cy="242832"/>
            </a:xfrm>
            <a:custGeom>
              <a:avLst/>
              <a:gdLst/>
              <a:ahLst/>
              <a:cxnLst/>
              <a:rect l="l" t="t" r="r" b="b"/>
              <a:pathLst>
                <a:path w="62581" h="242832">
                  <a:moveTo>
                    <a:pt x="31291" y="0"/>
                  </a:moveTo>
                  <a:lnTo>
                    <a:pt x="31291" y="0"/>
                  </a:lnTo>
                  <a:cubicBezTo>
                    <a:pt x="39589" y="0"/>
                    <a:pt x="47548" y="3297"/>
                    <a:pt x="53416" y="9165"/>
                  </a:cubicBezTo>
                  <a:cubicBezTo>
                    <a:pt x="59285" y="15033"/>
                    <a:pt x="62581" y="22992"/>
                    <a:pt x="62581" y="31291"/>
                  </a:cubicBezTo>
                  <a:lnTo>
                    <a:pt x="62581" y="211542"/>
                  </a:lnTo>
                  <a:cubicBezTo>
                    <a:pt x="62581" y="228823"/>
                    <a:pt x="48572" y="242832"/>
                    <a:pt x="31291" y="242832"/>
                  </a:cubicBezTo>
                  <a:lnTo>
                    <a:pt x="31291" y="242832"/>
                  </a:lnTo>
                  <a:cubicBezTo>
                    <a:pt x="14009" y="242832"/>
                    <a:pt x="0" y="228823"/>
                    <a:pt x="0" y="211542"/>
                  </a:cubicBezTo>
                  <a:lnTo>
                    <a:pt x="0" y="31291"/>
                  </a:lnTo>
                  <a:cubicBezTo>
                    <a:pt x="0" y="14009"/>
                    <a:pt x="14009" y="0"/>
                    <a:pt x="31291"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9" name="TextBox 9"/>
            <p:cNvSpPr txBox="1"/>
            <p:nvPr/>
          </p:nvSpPr>
          <p:spPr>
            <a:xfrm>
              <a:off x="0" y="-38100"/>
              <a:ext cx="62581" cy="280932"/>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2197523" y="722608"/>
            <a:ext cx="8038456" cy="1544309"/>
          </a:xfrm>
          <a:prstGeom prst="rect">
            <a:avLst/>
          </a:prstGeom>
        </p:spPr>
        <p:txBody>
          <a:bodyPr lIns="0" tIns="0" rIns="0" bIns="0" rtlCol="0" anchor="t">
            <a:spAutoFit/>
          </a:bodyPr>
          <a:lstStyle/>
          <a:p>
            <a:pPr algn="l">
              <a:lnSpc>
                <a:spcPts val="5805"/>
              </a:lnSpc>
            </a:pPr>
            <a:r>
              <a:rPr lang="en-US" sz="5477" b="1">
                <a:solidFill>
                  <a:srgbClr val="0C8EB6"/>
                </a:solidFill>
                <a:latin typeface="Poppins Bold"/>
                <a:ea typeface="Poppins Bold"/>
                <a:cs typeface="Poppins Bold"/>
                <a:sym typeface="Poppins Bold"/>
              </a:rPr>
              <a:t>Training Needs Analysis</a:t>
            </a:r>
          </a:p>
        </p:txBody>
      </p:sp>
      <p:sp>
        <p:nvSpPr>
          <p:cNvPr id="11" name="TextBox 11"/>
          <p:cNvSpPr txBox="1"/>
          <p:nvPr/>
        </p:nvSpPr>
        <p:spPr>
          <a:xfrm>
            <a:off x="378133" y="2554162"/>
            <a:ext cx="8765867" cy="4392654"/>
          </a:xfrm>
          <a:prstGeom prst="rect">
            <a:avLst/>
          </a:prstGeom>
        </p:spPr>
        <p:txBody>
          <a:bodyPr lIns="0" tIns="0" rIns="0" bIns="0" rtlCol="0" anchor="t">
            <a:spAutoFit/>
          </a:bodyPr>
          <a:lstStyle/>
          <a:p>
            <a:pPr marL="532697" lvl="1" indent="-266348" algn="l">
              <a:lnSpc>
                <a:spcPts val="3454"/>
              </a:lnSpc>
              <a:buFont typeface="Arial"/>
              <a:buChar char="•"/>
            </a:pPr>
            <a:r>
              <a:rPr lang="en-US" sz="2467">
                <a:solidFill>
                  <a:srgbClr val="0C8EB6"/>
                </a:solidFill>
                <a:latin typeface="Poppins"/>
                <a:ea typeface="Poppins"/>
                <a:cs typeface="Poppins"/>
                <a:sym typeface="Poppins"/>
              </a:rPr>
              <a:t>Training needs analysis identifies skill gaps at multiple organisational levels.</a:t>
            </a:r>
          </a:p>
          <a:p>
            <a:pPr marL="532697" lvl="1" indent="-266348" algn="l">
              <a:lnSpc>
                <a:spcPts val="3454"/>
              </a:lnSpc>
              <a:buFont typeface="Arial"/>
              <a:buChar char="•"/>
            </a:pPr>
            <a:r>
              <a:rPr lang="en-US" sz="2467">
                <a:solidFill>
                  <a:srgbClr val="0C8EB6"/>
                </a:solidFill>
                <a:latin typeface="Poppins"/>
                <a:ea typeface="Poppins"/>
                <a:cs typeface="Poppins"/>
                <a:sym typeface="Poppins"/>
              </a:rPr>
              <a:t>It determines development priorities and resource allocation strategies (Decius et al., 2019).</a:t>
            </a:r>
          </a:p>
          <a:p>
            <a:pPr marL="532697" lvl="1" indent="-266348" algn="l">
              <a:lnSpc>
                <a:spcPts val="3454"/>
              </a:lnSpc>
              <a:buFont typeface="Arial"/>
              <a:buChar char="•"/>
            </a:pPr>
            <a:r>
              <a:rPr lang="en-US" sz="2467">
                <a:solidFill>
                  <a:srgbClr val="0C8EB6"/>
                </a:solidFill>
                <a:latin typeface="Poppins"/>
                <a:ea typeface="Poppins"/>
                <a:cs typeface="Poppins"/>
                <a:sym typeface="Poppins"/>
              </a:rPr>
              <a:t>Sales executives require training in negotiation and digital systems.</a:t>
            </a:r>
          </a:p>
          <a:p>
            <a:pPr marL="532697" lvl="1" indent="-266348" algn="l">
              <a:lnSpc>
                <a:spcPts val="3454"/>
              </a:lnSpc>
              <a:buFont typeface="Arial"/>
              <a:buChar char="•"/>
            </a:pPr>
            <a:r>
              <a:rPr lang="en-US" sz="2467">
                <a:solidFill>
                  <a:srgbClr val="0C8EB6"/>
                </a:solidFill>
                <a:latin typeface="Poppins"/>
                <a:ea typeface="Poppins"/>
                <a:cs typeface="Poppins"/>
                <a:sym typeface="Poppins"/>
              </a:rPr>
              <a:t>Performance reviews help identify behavioural improvement areas.</a:t>
            </a:r>
          </a:p>
          <a:p>
            <a:pPr marL="532697" lvl="1" indent="-266348" algn="l">
              <a:lnSpc>
                <a:spcPts val="3454"/>
              </a:lnSpc>
              <a:buFont typeface="Arial"/>
              <a:buChar char="•"/>
            </a:pPr>
            <a:r>
              <a:rPr lang="en-US" sz="2467">
                <a:solidFill>
                  <a:srgbClr val="0C8EB6"/>
                </a:solidFill>
                <a:latin typeface="Poppins"/>
                <a:ea typeface="Poppins"/>
                <a:cs typeface="Poppins"/>
                <a:sym typeface="Poppins"/>
              </a:rPr>
              <a:t>Strategic alignment prevents inefficient training expenditure.</a:t>
            </a:r>
          </a:p>
        </p:txBody>
      </p:sp>
      <p:sp>
        <p:nvSpPr>
          <p:cNvPr id="12" name="TextBox 12"/>
          <p:cNvSpPr txBox="1"/>
          <p:nvPr/>
        </p:nvSpPr>
        <p:spPr>
          <a:xfrm>
            <a:off x="10324311" y="8418111"/>
            <a:ext cx="2427536" cy="350674"/>
          </a:xfrm>
          <a:prstGeom prst="rect">
            <a:avLst/>
          </a:prstGeom>
        </p:spPr>
        <p:txBody>
          <a:bodyPr lIns="0" tIns="0" rIns="0" bIns="0" rtlCol="0" anchor="t">
            <a:spAutoFit/>
          </a:bodyPr>
          <a:lstStyle/>
          <a:p>
            <a:pPr algn="ctr">
              <a:lnSpc>
                <a:spcPts val="2721"/>
              </a:lnSpc>
              <a:spcBef>
                <a:spcPct val="0"/>
              </a:spcBef>
            </a:pPr>
            <a:r>
              <a:rPr lang="en-US" sz="1943" b="1">
                <a:solidFill>
                  <a:srgbClr val="FFFFFF"/>
                </a:solidFill>
                <a:latin typeface="Poppins Bold"/>
                <a:ea typeface="Poppins Bold"/>
                <a:cs typeface="Poppins Bold"/>
                <a:sym typeface="Poppins Bold"/>
              </a:rPr>
              <a:t>SOURCE: AIHR, 2022</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03352" y="-1250340"/>
            <a:ext cx="7138565" cy="10112366"/>
            <a:chOff x="0" y="0"/>
            <a:chExt cx="1880116" cy="2663339"/>
          </a:xfrm>
        </p:grpSpPr>
        <p:sp>
          <p:nvSpPr>
            <p:cNvPr id="3" name="Freeform 3"/>
            <p:cNvSpPr/>
            <p:nvPr/>
          </p:nvSpPr>
          <p:spPr>
            <a:xfrm>
              <a:off x="0" y="0"/>
              <a:ext cx="1880116" cy="2663339"/>
            </a:xfrm>
            <a:custGeom>
              <a:avLst/>
              <a:gdLst/>
              <a:ahLst/>
              <a:cxnLst/>
              <a:rect l="l" t="t" r="r" b="b"/>
              <a:pathLst>
                <a:path w="1880116" h="2663339">
                  <a:moveTo>
                    <a:pt x="108452" y="0"/>
                  </a:moveTo>
                  <a:lnTo>
                    <a:pt x="1771664" y="0"/>
                  </a:lnTo>
                  <a:cubicBezTo>
                    <a:pt x="1800427" y="0"/>
                    <a:pt x="1828012" y="11426"/>
                    <a:pt x="1848351" y="31765"/>
                  </a:cubicBezTo>
                  <a:cubicBezTo>
                    <a:pt x="1868690" y="52104"/>
                    <a:pt x="1880116" y="79689"/>
                    <a:pt x="1880116" y="108452"/>
                  </a:cubicBezTo>
                  <a:lnTo>
                    <a:pt x="1880116" y="2554887"/>
                  </a:lnTo>
                  <a:cubicBezTo>
                    <a:pt x="1880116" y="2614784"/>
                    <a:pt x="1831560" y="2663339"/>
                    <a:pt x="1771664" y="2663339"/>
                  </a:cubicBezTo>
                  <a:lnTo>
                    <a:pt x="108452" y="2663339"/>
                  </a:lnTo>
                  <a:cubicBezTo>
                    <a:pt x="48556" y="2663339"/>
                    <a:pt x="0" y="2614784"/>
                    <a:pt x="0" y="2554887"/>
                  </a:cubicBezTo>
                  <a:lnTo>
                    <a:pt x="0" y="108452"/>
                  </a:lnTo>
                  <a:cubicBezTo>
                    <a:pt x="0" y="48556"/>
                    <a:pt x="48556" y="0"/>
                    <a:pt x="108452"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4" name="TextBox 4"/>
            <p:cNvSpPr txBox="1"/>
            <p:nvPr/>
          </p:nvSpPr>
          <p:spPr>
            <a:xfrm>
              <a:off x="0" y="-38100"/>
              <a:ext cx="1880116" cy="2701439"/>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608415" y="2458429"/>
            <a:ext cx="5974479" cy="4315821"/>
            <a:chOff x="0" y="0"/>
            <a:chExt cx="700517" cy="506037"/>
          </a:xfrm>
        </p:grpSpPr>
        <p:sp>
          <p:nvSpPr>
            <p:cNvPr id="6" name="Freeform 6"/>
            <p:cNvSpPr/>
            <p:nvPr/>
          </p:nvSpPr>
          <p:spPr>
            <a:xfrm>
              <a:off x="0" y="0"/>
              <a:ext cx="700517" cy="506037"/>
            </a:xfrm>
            <a:custGeom>
              <a:avLst/>
              <a:gdLst/>
              <a:ahLst/>
              <a:cxnLst/>
              <a:rect l="l" t="t" r="r" b="b"/>
              <a:pathLst>
                <a:path w="700517" h="506037">
                  <a:moveTo>
                    <a:pt x="102371" y="0"/>
                  </a:moveTo>
                  <a:lnTo>
                    <a:pt x="598146" y="0"/>
                  </a:lnTo>
                  <a:cubicBezTo>
                    <a:pt x="625297" y="0"/>
                    <a:pt x="651335" y="10785"/>
                    <a:pt x="670533" y="29984"/>
                  </a:cubicBezTo>
                  <a:cubicBezTo>
                    <a:pt x="689732" y="49182"/>
                    <a:pt x="700517" y="75220"/>
                    <a:pt x="700517" y="102371"/>
                  </a:cubicBezTo>
                  <a:lnTo>
                    <a:pt x="700517" y="403666"/>
                  </a:lnTo>
                  <a:cubicBezTo>
                    <a:pt x="700517" y="460204"/>
                    <a:pt x="654684" y="506037"/>
                    <a:pt x="598146" y="506037"/>
                  </a:cubicBezTo>
                  <a:lnTo>
                    <a:pt x="102371" y="506037"/>
                  </a:lnTo>
                  <a:cubicBezTo>
                    <a:pt x="45833" y="506037"/>
                    <a:pt x="0" y="460204"/>
                    <a:pt x="0" y="403666"/>
                  </a:cubicBezTo>
                  <a:lnTo>
                    <a:pt x="0" y="102371"/>
                  </a:lnTo>
                  <a:cubicBezTo>
                    <a:pt x="0" y="45833"/>
                    <a:pt x="45833" y="0"/>
                    <a:pt x="102371" y="0"/>
                  </a:cubicBezTo>
                  <a:close/>
                </a:path>
              </a:pathLst>
            </a:custGeom>
            <a:blipFill>
              <a:blip r:embed="rId3"/>
              <a:stretch>
                <a:fillRect/>
              </a:stretch>
            </a:blipFill>
          </p:spPr>
          <p:txBody>
            <a:bodyPr/>
            <a:lstStyle/>
            <a:p>
              <a:endParaRPr lang="en-GB"/>
            </a:p>
          </p:txBody>
        </p:sp>
      </p:grpSp>
      <p:grpSp>
        <p:nvGrpSpPr>
          <p:cNvPr id="7" name="Group 7"/>
          <p:cNvGrpSpPr/>
          <p:nvPr/>
        </p:nvGrpSpPr>
        <p:grpSpPr>
          <a:xfrm>
            <a:off x="8545372" y="2117911"/>
            <a:ext cx="295794" cy="1147761"/>
            <a:chOff x="0" y="0"/>
            <a:chExt cx="62581" cy="242832"/>
          </a:xfrm>
        </p:grpSpPr>
        <p:sp>
          <p:nvSpPr>
            <p:cNvPr id="8" name="Freeform 8"/>
            <p:cNvSpPr/>
            <p:nvPr/>
          </p:nvSpPr>
          <p:spPr>
            <a:xfrm>
              <a:off x="0" y="0"/>
              <a:ext cx="62581" cy="242832"/>
            </a:xfrm>
            <a:custGeom>
              <a:avLst/>
              <a:gdLst/>
              <a:ahLst/>
              <a:cxnLst/>
              <a:rect l="l" t="t" r="r" b="b"/>
              <a:pathLst>
                <a:path w="62581" h="242832">
                  <a:moveTo>
                    <a:pt x="31291" y="0"/>
                  </a:moveTo>
                  <a:lnTo>
                    <a:pt x="31291" y="0"/>
                  </a:lnTo>
                  <a:cubicBezTo>
                    <a:pt x="39589" y="0"/>
                    <a:pt x="47548" y="3297"/>
                    <a:pt x="53416" y="9165"/>
                  </a:cubicBezTo>
                  <a:cubicBezTo>
                    <a:pt x="59285" y="15033"/>
                    <a:pt x="62581" y="22992"/>
                    <a:pt x="62581" y="31291"/>
                  </a:cubicBezTo>
                  <a:lnTo>
                    <a:pt x="62581" y="211542"/>
                  </a:lnTo>
                  <a:cubicBezTo>
                    <a:pt x="62581" y="228823"/>
                    <a:pt x="48572" y="242832"/>
                    <a:pt x="31291" y="242832"/>
                  </a:cubicBezTo>
                  <a:lnTo>
                    <a:pt x="31291" y="242832"/>
                  </a:lnTo>
                  <a:cubicBezTo>
                    <a:pt x="14009" y="242832"/>
                    <a:pt x="0" y="228823"/>
                    <a:pt x="0" y="211542"/>
                  </a:cubicBezTo>
                  <a:lnTo>
                    <a:pt x="0" y="31291"/>
                  </a:lnTo>
                  <a:cubicBezTo>
                    <a:pt x="0" y="14009"/>
                    <a:pt x="14009" y="0"/>
                    <a:pt x="31291"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9" name="TextBox 9"/>
            <p:cNvSpPr txBox="1"/>
            <p:nvPr/>
          </p:nvSpPr>
          <p:spPr>
            <a:xfrm>
              <a:off x="0" y="-38100"/>
              <a:ext cx="62581" cy="280932"/>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9113300" y="2042422"/>
            <a:ext cx="8934073" cy="1625714"/>
          </a:xfrm>
          <a:prstGeom prst="rect">
            <a:avLst/>
          </a:prstGeom>
        </p:spPr>
        <p:txBody>
          <a:bodyPr lIns="0" tIns="0" rIns="0" bIns="0" rtlCol="0" anchor="t">
            <a:spAutoFit/>
          </a:bodyPr>
          <a:lstStyle/>
          <a:p>
            <a:pPr algn="l">
              <a:lnSpc>
                <a:spcPts val="6108"/>
              </a:lnSpc>
            </a:pPr>
            <a:r>
              <a:rPr lang="en-US" sz="5762" b="1">
                <a:solidFill>
                  <a:srgbClr val="0C8EB6"/>
                </a:solidFill>
                <a:latin typeface="Poppins Bold"/>
                <a:ea typeface="Poppins Bold"/>
                <a:cs typeface="Poppins Bold"/>
                <a:sym typeface="Poppins Bold"/>
              </a:rPr>
              <a:t>Behaviourist Learning Theory</a:t>
            </a:r>
          </a:p>
        </p:txBody>
      </p:sp>
      <p:sp>
        <p:nvSpPr>
          <p:cNvPr id="11" name="TextBox 11"/>
          <p:cNvSpPr txBox="1"/>
          <p:nvPr/>
        </p:nvSpPr>
        <p:spPr>
          <a:xfrm>
            <a:off x="8841166" y="3729644"/>
            <a:ext cx="8790749" cy="5132383"/>
          </a:xfrm>
          <a:prstGeom prst="rect">
            <a:avLst/>
          </a:prstGeom>
        </p:spPr>
        <p:txBody>
          <a:bodyPr lIns="0" tIns="0" rIns="0" bIns="0" rtlCol="0" anchor="t">
            <a:spAutoFit/>
          </a:bodyPr>
          <a:lstStyle/>
          <a:p>
            <a:pPr marL="577063" lvl="1" indent="-288531" algn="l">
              <a:lnSpc>
                <a:spcPts val="3741"/>
              </a:lnSpc>
              <a:buFont typeface="Arial"/>
              <a:buChar char="•"/>
            </a:pPr>
            <a:r>
              <a:rPr lang="en-US" sz="2672">
                <a:solidFill>
                  <a:srgbClr val="0C8EB6"/>
                </a:solidFill>
                <a:latin typeface="Poppins"/>
                <a:ea typeface="Poppins"/>
                <a:cs typeface="Poppins"/>
                <a:sym typeface="Poppins"/>
              </a:rPr>
              <a:t>Behaviourist theory focuses on learning through reinforcement and repetition.</a:t>
            </a:r>
          </a:p>
          <a:p>
            <a:pPr marL="577063" lvl="1" indent="-288531" algn="l">
              <a:lnSpc>
                <a:spcPts val="3741"/>
              </a:lnSpc>
              <a:buFont typeface="Arial"/>
              <a:buChar char="•"/>
            </a:pPr>
            <a:r>
              <a:rPr lang="en-US" sz="2672">
                <a:solidFill>
                  <a:srgbClr val="0C8EB6"/>
                </a:solidFill>
                <a:latin typeface="Poppins"/>
                <a:ea typeface="Poppins"/>
                <a:cs typeface="Poppins"/>
                <a:sym typeface="Poppins"/>
              </a:rPr>
              <a:t>It develops procedural accuracy and performance consistency (Kraiger and Ford, 2021).</a:t>
            </a:r>
          </a:p>
          <a:p>
            <a:pPr marL="577063" lvl="1" indent="-288531" algn="l">
              <a:lnSpc>
                <a:spcPts val="3741"/>
              </a:lnSpc>
              <a:buFont typeface="Arial"/>
              <a:buChar char="•"/>
            </a:pPr>
            <a:r>
              <a:rPr lang="en-US" sz="2672">
                <a:solidFill>
                  <a:srgbClr val="0C8EB6"/>
                </a:solidFill>
                <a:latin typeface="Poppins"/>
                <a:ea typeface="Poppins"/>
                <a:cs typeface="Poppins"/>
                <a:sym typeface="Poppins"/>
              </a:rPr>
              <a:t>Role play simulations strengthen customer engagement behaviours.</a:t>
            </a:r>
          </a:p>
          <a:p>
            <a:pPr marL="577063" lvl="1" indent="-288531" algn="l">
              <a:lnSpc>
                <a:spcPts val="3741"/>
              </a:lnSpc>
              <a:buFont typeface="Arial"/>
              <a:buChar char="•"/>
            </a:pPr>
            <a:r>
              <a:rPr lang="en-US" sz="2672">
                <a:solidFill>
                  <a:srgbClr val="0C8EB6"/>
                </a:solidFill>
                <a:latin typeface="Poppins"/>
                <a:ea typeface="Poppins"/>
                <a:cs typeface="Poppins"/>
                <a:sym typeface="Poppins"/>
              </a:rPr>
              <a:t>Incentive systems improve short term productivity outcomes.</a:t>
            </a:r>
          </a:p>
          <a:p>
            <a:pPr marL="577063" lvl="1" indent="-288531" algn="l">
              <a:lnSpc>
                <a:spcPts val="3741"/>
              </a:lnSpc>
              <a:buFont typeface="Arial"/>
              <a:buChar char="•"/>
            </a:pPr>
            <a:r>
              <a:rPr lang="en-US" sz="2672">
                <a:solidFill>
                  <a:srgbClr val="0C8EB6"/>
                </a:solidFill>
                <a:latin typeface="Poppins"/>
                <a:ea typeface="Poppins"/>
                <a:cs typeface="Poppins"/>
                <a:sym typeface="Poppins"/>
              </a:rPr>
              <a:t>Balanced learning approaches support long term capability growth.</a:t>
            </a:r>
          </a:p>
        </p:txBody>
      </p:sp>
      <p:sp>
        <p:nvSpPr>
          <p:cNvPr id="12" name="TextBox 12"/>
          <p:cNvSpPr txBox="1"/>
          <p:nvPr/>
        </p:nvSpPr>
        <p:spPr>
          <a:xfrm>
            <a:off x="2711483" y="6869500"/>
            <a:ext cx="2871639" cy="258221"/>
          </a:xfrm>
          <a:prstGeom prst="rect">
            <a:avLst/>
          </a:prstGeom>
        </p:spPr>
        <p:txBody>
          <a:bodyPr lIns="0" tIns="0" rIns="0" bIns="0" rtlCol="0" anchor="t">
            <a:spAutoFit/>
          </a:bodyPr>
          <a:lstStyle/>
          <a:p>
            <a:pPr algn="ctr">
              <a:lnSpc>
                <a:spcPts val="2042"/>
              </a:lnSpc>
              <a:spcBef>
                <a:spcPct val="0"/>
              </a:spcBef>
            </a:pPr>
            <a:r>
              <a:rPr lang="en-US" sz="1458" b="1">
                <a:solidFill>
                  <a:srgbClr val="0C8EB6"/>
                </a:solidFill>
                <a:latin typeface="Poppins Bold"/>
                <a:ea typeface="Poppins Bold"/>
                <a:cs typeface="Poppins Bold"/>
                <a:sym typeface="Poppins Bold"/>
              </a:rPr>
              <a:t>SOURCE: VERYWELL MIND, 2023</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03352" y="-1250340"/>
            <a:ext cx="7138565" cy="10112366"/>
            <a:chOff x="0" y="0"/>
            <a:chExt cx="1880116" cy="2663339"/>
          </a:xfrm>
        </p:grpSpPr>
        <p:sp>
          <p:nvSpPr>
            <p:cNvPr id="3" name="Freeform 3"/>
            <p:cNvSpPr/>
            <p:nvPr/>
          </p:nvSpPr>
          <p:spPr>
            <a:xfrm>
              <a:off x="0" y="0"/>
              <a:ext cx="1880116" cy="2663339"/>
            </a:xfrm>
            <a:custGeom>
              <a:avLst/>
              <a:gdLst/>
              <a:ahLst/>
              <a:cxnLst/>
              <a:rect l="l" t="t" r="r" b="b"/>
              <a:pathLst>
                <a:path w="1880116" h="2663339">
                  <a:moveTo>
                    <a:pt x="108452" y="0"/>
                  </a:moveTo>
                  <a:lnTo>
                    <a:pt x="1771664" y="0"/>
                  </a:lnTo>
                  <a:cubicBezTo>
                    <a:pt x="1800427" y="0"/>
                    <a:pt x="1828012" y="11426"/>
                    <a:pt x="1848351" y="31765"/>
                  </a:cubicBezTo>
                  <a:cubicBezTo>
                    <a:pt x="1868690" y="52104"/>
                    <a:pt x="1880116" y="79689"/>
                    <a:pt x="1880116" y="108452"/>
                  </a:cubicBezTo>
                  <a:lnTo>
                    <a:pt x="1880116" y="2554887"/>
                  </a:lnTo>
                  <a:cubicBezTo>
                    <a:pt x="1880116" y="2614784"/>
                    <a:pt x="1831560" y="2663339"/>
                    <a:pt x="1771664" y="2663339"/>
                  </a:cubicBezTo>
                  <a:lnTo>
                    <a:pt x="108452" y="2663339"/>
                  </a:lnTo>
                  <a:cubicBezTo>
                    <a:pt x="48556" y="2663339"/>
                    <a:pt x="0" y="2614784"/>
                    <a:pt x="0" y="2554887"/>
                  </a:cubicBezTo>
                  <a:lnTo>
                    <a:pt x="0" y="108452"/>
                  </a:lnTo>
                  <a:cubicBezTo>
                    <a:pt x="0" y="48556"/>
                    <a:pt x="48556" y="0"/>
                    <a:pt x="108452"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4" name="TextBox 4"/>
            <p:cNvSpPr txBox="1"/>
            <p:nvPr/>
          </p:nvSpPr>
          <p:spPr>
            <a:xfrm>
              <a:off x="0" y="-38100"/>
              <a:ext cx="1880116" cy="2701439"/>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608415" y="2458429"/>
            <a:ext cx="5974479" cy="4315821"/>
            <a:chOff x="0" y="0"/>
            <a:chExt cx="700517" cy="506037"/>
          </a:xfrm>
        </p:grpSpPr>
        <p:sp>
          <p:nvSpPr>
            <p:cNvPr id="6" name="Freeform 6"/>
            <p:cNvSpPr/>
            <p:nvPr/>
          </p:nvSpPr>
          <p:spPr>
            <a:xfrm>
              <a:off x="0" y="0"/>
              <a:ext cx="700517" cy="506037"/>
            </a:xfrm>
            <a:custGeom>
              <a:avLst/>
              <a:gdLst/>
              <a:ahLst/>
              <a:cxnLst/>
              <a:rect l="l" t="t" r="r" b="b"/>
              <a:pathLst>
                <a:path w="700517" h="506037">
                  <a:moveTo>
                    <a:pt x="102371" y="0"/>
                  </a:moveTo>
                  <a:lnTo>
                    <a:pt x="598146" y="0"/>
                  </a:lnTo>
                  <a:cubicBezTo>
                    <a:pt x="625297" y="0"/>
                    <a:pt x="651335" y="10785"/>
                    <a:pt x="670533" y="29984"/>
                  </a:cubicBezTo>
                  <a:cubicBezTo>
                    <a:pt x="689732" y="49182"/>
                    <a:pt x="700517" y="75220"/>
                    <a:pt x="700517" y="102371"/>
                  </a:cubicBezTo>
                  <a:lnTo>
                    <a:pt x="700517" y="403666"/>
                  </a:lnTo>
                  <a:cubicBezTo>
                    <a:pt x="700517" y="460204"/>
                    <a:pt x="654684" y="506037"/>
                    <a:pt x="598146" y="506037"/>
                  </a:cubicBezTo>
                  <a:lnTo>
                    <a:pt x="102371" y="506037"/>
                  </a:lnTo>
                  <a:cubicBezTo>
                    <a:pt x="45833" y="506037"/>
                    <a:pt x="0" y="460204"/>
                    <a:pt x="0" y="403666"/>
                  </a:cubicBezTo>
                  <a:lnTo>
                    <a:pt x="0" y="102371"/>
                  </a:lnTo>
                  <a:cubicBezTo>
                    <a:pt x="0" y="45833"/>
                    <a:pt x="45833" y="0"/>
                    <a:pt x="102371" y="0"/>
                  </a:cubicBezTo>
                  <a:close/>
                </a:path>
              </a:pathLst>
            </a:custGeom>
            <a:blipFill>
              <a:blip r:embed="rId3"/>
              <a:stretch>
                <a:fillRect t="-10697"/>
              </a:stretch>
            </a:blipFill>
          </p:spPr>
          <p:txBody>
            <a:bodyPr/>
            <a:lstStyle/>
            <a:p>
              <a:endParaRPr lang="en-GB"/>
            </a:p>
          </p:txBody>
        </p:sp>
      </p:grpSp>
      <p:grpSp>
        <p:nvGrpSpPr>
          <p:cNvPr id="7" name="Group 7"/>
          <p:cNvGrpSpPr/>
          <p:nvPr/>
        </p:nvGrpSpPr>
        <p:grpSpPr>
          <a:xfrm>
            <a:off x="8545372" y="2117911"/>
            <a:ext cx="295794" cy="1147761"/>
            <a:chOff x="0" y="0"/>
            <a:chExt cx="62581" cy="242832"/>
          </a:xfrm>
        </p:grpSpPr>
        <p:sp>
          <p:nvSpPr>
            <p:cNvPr id="8" name="Freeform 8"/>
            <p:cNvSpPr/>
            <p:nvPr/>
          </p:nvSpPr>
          <p:spPr>
            <a:xfrm>
              <a:off x="0" y="0"/>
              <a:ext cx="62581" cy="242832"/>
            </a:xfrm>
            <a:custGeom>
              <a:avLst/>
              <a:gdLst/>
              <a:ahLst/>
              <a:cxnLst/>
              <a:rect l="l" t="t" r="r" b="b"/>
              <a:pathLst>
                <a:path w="62581" h="242832">
                  <a:moveTo>
                    <a:pt x="31291" y="0"/>
                  </a:moveTo>
                  <a:lnTo>
                    <a:pt x="31291" y="0"/>
                  </a:lnTo>
                  <a:cubicBezTo>
                    <a:pt x="39589" y="0"/>
                    <a:pt x="47548" y="3297"/>
                    <a:pt x="53416" y="9165"/>
                  </a:cubicBezTo>
                  <a:cubicBezTo>
                    <a:pt x="59285" y="15033"/>
                    <a:pt x="62581" y="22992"/>
                    <a:pt x="62581" y="31291"/>
                  </a:cubicBezTo>
                  <a:lnTo>
                    <a:pt x="62581" y="211542"/>
                  </a:lnTo>
                  <a:cubicBezTo>
                    <a:pt x="62581" y="228823"/>
                    <a:pt x="48572" y="242832"/>
                    <a:pt x="31291" y="242832"/>
                  </a:cubicBezTo>
                  <a:lnTo>
                    <a:pt x="31291" y="242832"/>
                  </a:lnTo>
                  <a:cubicBezTo>
                    <a:pt x="14009" y="242832"/>
                    <a:pt x="0" y="228823"/>
                    <a:pt x="0" y="211542"/>
                  </a:cubicBezTo>
                  <a:lnTo>
                    <a:pt x="0" y="31291"/>
                  </a:lnTo>
                  <a:cubicBezTo>
                    <a:pt x="0" y="14009"/>
                    <a:pt x="14009" y="0"/>
                    <a:pt x="31291"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9" name="TextBox 9"/>
            <p:cNvSpPr txBox="1"/>
            <p:nvPr/>
          </p:nvSpPr>
          <p:spPr>
            <a:xfrm>
              <a:off x="0" y="-38100"/>
              <a:ext cx="62581" cy="280932"/>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9113300" y="2042422"/>
            <a:ext cx="8934073" cy="1625714"/>
          </a:xfrm>
          <a:prstGeom prst="rect">
            <a:avLst/>
          </a:prstGeom>
        </p:spPr>
        <p:txBody>
          <a:bodyPr lIns="0" tIns="0" rIns="0" bIns="0" rtlCol="0" anchor="t">
            <a:spAutoFit/>
          </a:bodyPr>
          <a:lstStyle/>
          <a:p>
            <a:pPr algn="l">
              <a:lnSpc>
                <a:spcPts val="6108"/>
              </a:lnSpc>
            </a:pPr>
            <a:r>
              <a:rPr lang="en-US" sz="5762" b="1">
                <a:solidFill>
                  <a:srgbClr val="0C8EB6"/>
                </a:solidFill>
                <a:latin typeface="Poppins Bold"/>
                <a:ea typeface="Poppins Bold"/>
                <a:cs typeface="Poppins Bold"/>
                <a:sym typeface="Poppins Bold"/>
              </a:rPr>
              <a:t>Cognitivist Learning Theory</a:t>
            </a:r>
          </a:p>
        </p:txBody>
      </p:sp>
      <p:sp>
        <p:nvSpPr>
          <p:cNvPr id="11" name="TextBox 11"/>
          <p:cNvSpPr txBox="1"/>
          <p:nvPr/>
        </p:nvSpPr>
        <p:spPr>
          <a:xfrm>
            <a:off x="8841166" y="3729644"/>
            <a:ext cx="8790749" cy="5132383"/>
          </a:xfrm>
          <a:prstGeom prst="rect">
            <a:avLst/>
          </a:prstGeom>
        </p:spPr>
        <p:txBody>
          <a:bodyPr lIns="0" tIns="0" rIns="0" bIns="0" rtlCol="0" anchor="t">
            <a:spAutoFit/>
          </a:bodyPr>
          <a:lstStyle/>
          <a:p>
            <a:pPr marL="577063" lvl="1" indent="-288531" algn="l">
              <a:lnSpc>
                <a:spcPts val="3741"/>
              </a:lnSpc>
              <a:buFont typeface="Arial"/>
              <a:buChar char="•"/>
            </a:pPr>
            <a:r>
              <a:rPr lang="en-US" sz="2672">
                <a:solidFill>
                  <a:srgbClr val="0C8EB6"/>
                </a:solidFill>
                <a:latin typeface="Poppins"/>
                <a:ea typeface="Poppins"/>
                <a:cs typeface="Poppins"/>
                <a:sym typeface="Poppins"/>
              </a:rPr>
              <a:t>Cognitivist theory emphasises knowledge processing and analytical thinking.</a:t>
            </a:r>
          </a:p>
          <a:p>
            <a:pPr marL="577063" lvl="1" indent="-288531" algn="l">
              <a:lnSpc>
                <a:spcPts val="3741"/>
              </a:lnSpc>
              <a:buFont typeface="Arial"/>
              <a:buChar char="•"/>
            </a:pPr>
            <a:r>
              <a:rPr lang="en-US" sz="2672">
                <a:solidFill>
                  <a:srgbClr val="0C8EB6"/>
                </a:solidFill>
                <a:latin typeface="Poppins"/>
                <a:ea typeface="Poppins"/>
                <a:cs typeface="Poppins"/>
                <a:sym typeface="Poppins"/>
              </a:rPr>
              <a:t>It encourages applying conceptual understanding to workplace challenges (Mason and Brougham, 2024).</a:t>
            </a:r>
          </a:p>
          <a:p>
            <a:pPr marL="577063" lvl="1" indent="-288531" algn="l">
              <a:lnSpc>
                <a:spcPts val="3741"/>
              </a:lnSpc>
              <a:buFont typeface="Arial"/>
              <a:buChar char="•"/>
            </a:pPr>
            <a:r>
              <a:rPr lang="en-US" sz="2672">
                <a:solidFill>
                  <a:srgbClr val="0C8EB6"/>
                </a:solidFill>
                <a:latin typeface="Poppins"/>
                <a:ea typeface="Poppins"/>
                <a:cs typeface="Poppins"/>
                <a:sym typeface="Poppins"/>
              </a:rPr>
              <a:t>Digital modules enhance strategic decision making skills.</a:t>
            </a:r>
          </a:p>
          <a:p>
            <a:pPr marL="577063" lvl="1" indent="-288531" algn="l">
              <a:lnSpc>
                <a:spcPts val="3741"/>
              </a:lnSpc>
              <a:buFont typeface="Arial"/>
              <a:buChar char="•"/>
            </a:pPr>
            <a:r>
              <a:rPr lang="en-US" sz="2672">
                <a:solidFill>
                  <a:srgbClr val="0C8EB6"/>
                </a:solidFill>
                <a:latin typeface="Poppins"/>
                <a:ea typeface="Poppins"/>
                <a:cs typeface="Poppins"/>
                <a:sym typeface="Poppins"/>
              </a:rPr>
              <a:t>Blended learning improves knowledge transfer effectiveness.</a:t>
            </a:r>
          </a:p>
          <a:p>
            <a:pPr marL="577063" lvl="1" indent="-288531" algn="l">
              <a:lnSpc>
                <a:spcPts val="3741"/>
              </a:lnSpc>
              <a:buFont typeface="Arial"/>
              <a:buChar char="•"/>
            </a:pPr>
            <a:r>
              <a:rPr lang="en-US" sz="2672">
                <a:solidFill>
                  <a:srgbClr val="0C8EB6"/>
                </a:solidFill>
                <a:latin typeface="Poppins"/>
                <a:ea typeface="Poppins"/>
                <a:cs typeface="Poppins"/>
                <a:sym typeface="Poppins"/>
              </a:rPr>
              <a:t>Cognitive competence strengthens organisational adaptability.</a:t>
            </a:r>
          </a:p>
        </p:txBody>
      </p:sp>
      <p:sp>
        <p:nvSpPr>
          <p:cNvPr id="12" name="TextBox 12"/>
          <p:cNvSpPr txBox="1"/>
          <p:nvPr/>
        </p:nvSpPr>
        <p:spPr>
          <a:xfrm>
            <a:off x="2590113" y="6869500"/>
            <a:ext cx="3114377" cy="258221"/>
          </a:xfrm>
          <a:prstGeom prst="rect">
            <a:avLst/>
          </a:prstGeom>
        </p:spPr>
        <p:txBody>
          <a:bodyPr lIns="0" tIns="0" rIns="0" bIns="0" rtlCol="0" anchor="t">
            <a:spAutoFit/>
          </a:bodyPr>
          <a:lstStyle/>
          <a:p>
            <a:pPr algn="ctr">
              <a:lnSpc>
                <a:spcPts val="2042"/>
              </a:lnSpc>
              <a:spcBef>
                <a:spcPct val="0"/>
              </a:spcBef>
            </a:pPr>
            <a:r>
              <a:rPr lang="en-US" sz="1458" b="1">
                <a:solidFill>
                  <a:srgbClr val="0C8EB6"/>
                </a:solidFill>
                <a:latin typeface="Poppins Bold"/>
                <a:ea typeface="Poppins Bold"/>
                <a:cs typeface="Poppins Bold"/>
                <a:sym typeface="Poppins Bold"/>
              </a:rPr>
              <a:t>SOURCE: DREAMSTIME.COM, 2024</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810930" y="0"/>
            <a:ext cx="9445097" cy="10287000"/>
            <a:chOff x="0" y="0"/>
            <a:chExt cx="2487598" cy="2709333"/>
          </a:xfrm>
        </p:grpSpPr>
        <p:sp>
          <p:nvSpPr>
            <p:cNvPr id="3" name="Freeform 3"/>
            <p:cNvSpPr/>
            <p:nvPr/>
          </p:nvSpPr>
          <p:spPr>
            <a:xfrm>
              <a:off x="0" y="0"/>
              <a:ext cx="2487598" cy="2709333"/>
            </a:xfrm>
            <a:custGeom>
              <a:avLst/>
              <a:gdLst/>
              <a:ahLst/>
              <a:cxnLst/>
              <a:rect l="l" t="t" r="r" b="b"/>
              <a:pathLst>
                <a:path w="2487598" h="2709333">
                  <a:moveTo>
                    <a:pt x="81968" y="0"/>
                  </a:moveTo>
                  <a:lnTo>
                    <a:pt x="2405630" y="0"/>
                  </a:lnTo>
                  <a:cubicBezTo>
                    <a:pt x="2450899" y="0"/>
                    <a:pt x="2487598" y="36698"/>
                    <a:pt x="2487598" y="81968"/>
                  </a:cubicBezTo>
                  <a:lnTo>
                    <a:pt x="2487598" y="2627366"/>
                  </a:lnTo>
                  <a:cubicBezTo>
                    <a:pt x="2487598" y="2649105"/>
                    <a:pt x="2478962" y="2669954"/>
                    <a:pt x="2463590" y="2685325"/>
                  </a:cubicBezTo>
                  <a:cubicBezTo>
                    <a:pt x="2448218" y="2700697"/>
                    <a:pt x="2427369" y="2709333"/>
                    <a:pt x="2405630" y="2709333"/>
                  </a:cubicBezTo>
                  <a:lnTo>
                    <a:pt x="81968" y="2709333"/>
                  </a:lnTo>
                  <a:cubicBezTo>
                    <a:pt x="36698" y="2709333"/>
                    <a:pt x="0" y="2672635"/>
                    <a:pt x="0" y="2627366"/>
                  </a:cubicBezTo>
                  <a:lnTo>
                    <a:pt x="0" y="81968"/>
                  </a:lnTo>
                  <a:cubicBezTo>
                    <a:pt x="0" y="60228"/>
                    <a:pt x="8636" y="39380"/>
                    <a:pt x="24008" y="24008"/>
                  </a:cubicBezTo>
                  <a:cubicBezTo>
                    <a:pt x="39380" y="8636"/>
                    <a:pt x="60228" y="0"/>
                    <a:pt x="81968"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4" name="TextBox 4"/>
            <p:cNvSpPr txBox="1"/>
            <p:nvPr/>
          </p:nvSpPr>
          <p:spPr>
            <a:xfrm>
              <a:off x="0" y="-38100"/>
              <a:ext cx="2487598" cy="2747433"/>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9144000" y="1866796"/>
            <a:ext cx="7567445" cy="7118248"/>
            <a:chOff x="0" y="0"/>
            <a:chExt cx="887295" cy="834626"/>
          </a:xfrm>
        </p:grpSpPr>
        <p:sp>
          <p:nvSpPr>
            <p:cNvPr id="6" name="Freeform 6"/>
            <p:cNvSpPr/>
            <p:nvPr/>
          </p:nvSpPr>
          <p:spPr>
            <a:xfrm>
              <a:off x="0" y="0"/>
              <a:ext cx="887295" cy="834626"/>
            </a:xfrm>
            <a:custGeom>
              <a:avLst/>
              <a:gdLst/>
              <a:ahLst/>
              <a:cxnLst/>
              <a:rect l="l" t="t" r="r" b="b"/>
              <a:pathLst>
                <a:path w="887295" h="834626">
                  <a:moveTo>
                    <a:pt x="80821" y="0"/>
                  </a:moveTo>
                  <a:lnTo>
                    <a:pt x="806474" y="0"/>
                  </a:lnTo>
                  <a:cubicBezTo>
                    <a:pt x="851110" y="0"/>
                    <a:pt x="887295" y="36185"/>
                    <a:pt x="887295" y="80821"/>
                  </a:cubicBezTo>
                  <a:lnTo>
                    <a:pt x="887295" y="753805"/>
                  </a:lnTo>
                  <a:cubicBezTo>
                    <a:pt x="887295" y="775240"/>
                    <a:pt x="878780" y="795797"/>
                    <a:pt x="863623" y="810954"/>
                  </a:cubicBezTo>
                  <a:cubicBezTo>
                    <a:pt x="848466" y="826111"/>
                    <a:pt x="827909" y="834626"/>
                    <a:pt x="806474" y="834626"/>
                  </a:cubicBezTo>
                  <a:lnTo>
                    <a:pt x="80821" y="834626"/>
                  </a:lnTo>
                  <a:cubicBezTo>
                    <a:pt x="59386" y="834626"/>
                    <a:pt x="38829" y="826111"/>
                    <a:pt x="23672" y="810954"/>
                  </a:cubicBezTo>
                  <a:cubicBezTo>
                    <a:pt x="8515" y="795797"/>
                    <a:pt x="0" y="775240"/>
                    <a:pt x="0" y="753805"/>
                  </a:cubicBezTo>
                  <a:lnTo>
                    <a:pt x="0" y="80821"/>
                  </a:lnTo>
                  <a:cubicBezTo>
                    <a:pt x="0" y="59386"/>
                    <a:pt x="8515" y="38829"/>
                    <a:pt x="23672" y="23672"/>
                  </a:cubicBezTo>
                  <a:cubicBezTo>
                    <a:pt x="38829" y="8515"/>
                    <a:pt x="59386" y="0"/>
                    <a:pt x="80821" y="0"/>
                  </a:cubicBezTo>
                  <a:close/>
                </a:path>
              </a:pathLst>
            </a:custGeom>
            <a:blipFill>
              <a:blip r:embed="rId3"/>
              <a:stretch>
                <a:fillRect l="-19761" r="-19761"/>
              </a:stretch>
            </a:blipFill>
          </p:spPr>
          <p:txBody>
            <a:bodyPr/>
            <a:lstStyle/>
            <a:p>
              <a:endParaRPr lang="en-GB"/>
            </a:p>
          </p:txBody>
        </p:sp>
      </p:grpSp>
      <p:grpSp>
        <p:nvGrpSpPr>
          <p:cNvPr id="7" name="Group 7"/>
          <p:cNvGrpSpPr/>
          <p:nvPr/>
        </p:nvGrpSpPr>
        <p:grpSpPr>
          <a:xfrm>
            <a:off x="791212" y="2626377"/>
            <a:ext cx="295794" cy="1147761"/>
            <a:chOff x="0" y="0"/>
            <a:chExt cx="62581" cy="242832"/>
          </a:xfrm>
        </p:grpSpPr>
        <p:sp>
          <p:nvSpPr>
            <p:cNvPr id="8" name="Freeform 8"/>
            <p:cNvSpPr/>
            <p:nvPr/>
          </p:nvSpPr>
          <p:spPr>
            <a:xfrm>
              <a:off x="0" y="0"/>
              <a:ext cx="62581" cy="242832"/>
            </a:xfrm>
            <a:custGeom>
              <a:avLst/>
              <a:gdLst/>
              <a:ahLst/>
              <a:cxnLst/>
              <a:rect l="l" t="t" r="r" b="b"/>
              <a:pathLst>
                <a:path w="62581" h="242832">
                  <a:moveTo>
                    <a:pt x="31291" y="0"/>
                  </a:moveTo>
                  <a:lnTo>
                    <a:pt x="31291" y="0"/>
                  </a:lnTo>
                  <a:cubicBezTo>
                    <a:pt x="39589" y="0"/>
                    <a:pt x="47548" y="3297"/>
                    <a:pt x="53416" y="9165"/>
                  </a:cubicBezTo>
                  <a:cubicBezTo>
                    <a:pt x="59285" y="15033"/>
                    <a:pt x="62581" y="22992"/>
                    <a:pt x="62581" y="31291"/>
                  </a:cubicBezTo>
                  <a:lnTo>
                    <a:pt x="62581" y="211542"/>
                  </a:lnTo>
                  <a:cubicBezTo>
                    <a:pt x="62581" y="228823"/>
                    <a:pt x="48572" y="242832"/>
                    <a:pt x="31291" y="242832"/>
                  </a:cubicBezTo>
                  <a:lnTo>
                    <a:pt x="31291" y="242832"/>
                  </a:lnTo>
                  <a:cubicBezTo>
                    <a:pt x="14009" y="242832"/>
                    <a:pt x="0" y="228823"/>
                    <a:pt x="0" y="211542"/>
                  </a:cubicBezTo>
                  <a:lnTo>
                    <a:pt x="0" y="31291"/>
                  </a:lnTo>
                  <a:cubicBezTo>
                    <a:pt x="0" y="14009"/>
                    <a:pt x="14009" y="0"/>
                    <a:pt x="31291"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9" name="TextBox 9"/>
            <p:cNvSpPr txBox="1"/>
            <p:nvPr/>
          </p:nvSpPr>
          <p:spPr>
            <a:xfrm>
              <a:off x="0" y="-38100"/>
              <a:ext cx="62581" cy="280932"/>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1359140" y="2427165"/>
            <a:ext cx="7784860" cy="1541939"/>
          </a:xfrm>
          <a:prstGeom prst="rect">
            <a:avLst/>
          </a:prstGeom>
        </p:spPr>
        <p:txBody>
          <a:bodyPr lIns="0" tIns="0" rIns="0" bIns="0" rtlCol="0" anchor="t">
            <a:spAutoFit/>
          </a:bodyPr>
          <a:lstStyle/>
          <a:p>
            <a:pPr algn="l">
              <a:lnSpc>
                <a:spcPts val="5811"/>
              </a:lnSpc>
            </a:pPr>
            <a:r>
              <a:rPr lang="en-US" sz="5482" b="1">
                <a:solidFill>
                  <a:srgbClr val="0C8EB6"/>
                </a:solidFill>
                <a:latin typeface="Poppins Bold"/>
                <a:ea typeface="Poppins Bold"/>
                <a:cs typeface="Poppins Bold"/>
                <a:sym typeface="Poppins Bold"/>
              </a:rPr>
              <a:t>Humanist and Experiential Learning</a:t>
            </a:r>
          </a:p>
        </p:txBody>
      </p:sp>
      <p:sp>
        <p:nvSpPr>
          <p:cNvPr id="11" name="TextBox 11"/>
          <p:cNvSpPr txBox="1"/>
          <p:nvPr/>
        </p:nvSpPr>
        <p:spPr>
          <a:xfrm>
            <a:off x="791212" y="4288985"/>
            <a:ext cx="8228963" cy="4219750"/>
          </a:xfrm>
          <a:prstGeom prst="rect">
            <a:avLst/>
          </a:prstGeom>
        </p:spPr>
        <p:txBody>
          <a:bodyPr lIns="0" tIns="0" rIns="0" bIns="0" rtlCol="0" anchor="t">
            <a:spAutoFit/>
          </a:bodyPr>
          <a:lstStyle/>
          <a:p>
            <a:pPr marL="522091" lvl="1" indent="-261046" algn="just">
              <a:lnSpc>
                <a:spcPts val="3385"/>
              </a:lnSpc>
              <a:buFont typeface="Arial"/>
              <a:buChar char="•"/>
            </a:pPr>
            <a:r>
              <a:rPr lang="en-US" sz="2418">
                <a:solidFill>
                  <a:srgbClr val="0C8EB6"/>
                </a:solidFill>
                <a:latin typeface="Poppins"/>
                <a:ea typeface="Poppins"/>
                <a:cs typeface="Poppins"/>
                <a:sym typeface="Poppins"/>
              </a:rPr>
              <a:t>Humanist learning promotes intrinsic motivation and self development.</a:t>
            </a:r>
          </a:p>
          <a:p>
            <a:pPr marL="522091" lvl="1" indent="-261046" algn="just">
              <a:lnSpc>
                <a:spcPts val="3385"/>
              </a:lnSpc>
              <a:buFont typeface="Arial"/>
              <a:buChar char="•"/>
            </a:pPr>
            <a:r>
              <a:rPr lang="en-US" sz="2418">
                <a:solidFill>
                  <a:srgbClr val="0C8EB6"/>
                </a:solidFill>
                <a:latin typeface="Poppins"/>
                <a:ea typeface="Poppins"/>
                <a:cs typeface="Poppins"/>
                <a:sym typeface="Poppins"/>
              </a:rPr>
              <a:t>Experiential learning builds knowledge through reflective practice (Denham, 2025).</a:t>
            </a:r>
          </a:p>
          <a:p>
            <a:pPr marL="522091" lvl="1" indent="-261046" algn="just">
              <a:lnSpc>
                <a:spcPts val="3385"/>
              </a:lnSpc>
              <a:buFont typeface="Arial"/>
              <a:buChar char="•"/>
            </a:pPr>
            <a:r>
              <a:rPr lang="en-US" sz="2418">
                <a:solidFill>
                  <a:srgbClr val="0C8EB6"/>
                </a:solidFill>
                <a:latin typeface="Poppins"/>
                <a:ea typeface="Poppins"/>
                <a:cs typeface="Poppins"/>
                <a:sym typeface="Poppins"/>
              </a:rPr>
              <a:t>Mentoring programmes improve confidence and professional growth.</a:t>
            </a:r>
          </a:p>
          <a:p>
            <a:pPr marL="522091" lvl="1" indent="-261046" algn="just">
              <a:lnSpc>
                <a:spcPts val="3385"/>
              </a:lnSpc>
              <a:buFont typeface="Arial"/>
              <a:buChar char="•"/>
            </a:pPr>
            <a:r>
              <a:rPr lang="en-US" sz="2418">
                <a:solidFill>
                  <a:srgbClr val="0C8EB6"/>
                </a:solidFill>
                <a:latin typeface="Poppins"/>
                <a:ea typeface="Poppins"/>
                <a:cs typeface="Poppins"/>
                <a:sym typeface="Poppins"/>
              </a:rPr>
              <a:t>Job rotation develops collaborative problem solving capability.</a:t>
            </a:r>
          </a:p>
          <a:p>
            <a:pPr marL="522091" lvl="1" indent="-261046" algn="just">
              <a:lnSpc>
                <a:spcPts val="3385"/>
              </a:lnSpc>
              <a:buFont typeface="Arial"/>
              <a:buChar char="•"/>
            </a:pPr>
            <a:r>
              <a:rPr lang="en-US" sz="2418">
                <a:solidFill>
                  <a:srgbClr val="0C8EB6"/>
                </a:solidFill>
                <a:latin typeface="Poppins"/>
                <a:ea typeface="Poppins"/>
                <a:cs typeface="Poppins"/>
                <a:sym typeface="Poppins"/>
              </a:rPr>
              <a:t>Reflective feedback maximises experiential learning benefits.</a:t>
            </a:r>
          </a:p>
        </p:txBody>
      </p:sp>
      <p:sp>
        <p:nvSpPr>
          <p:cNvPr id="12" name="TextBox 12"/>
          <p:cNvSpPr txBox="1"/>
          <p:nvPr/>
        </p:nvSpPr>
        <p:spPr>
          <a:xfrm>
            <a:off x="9839755" y="9000079"/>
            <a:ext cx="3512195" cy="258221"/>
          </a:xfrm>
          <a:prstGeom prst="rect">
            <a:avLst/>
          </a:prstGeom>
        </p:spPr>
        <p:txBody>
          <a:bodyPr lIns="0" tIns="0" rIns="0" bIns="0" rtlCol="0" anchor="t">
            <a:spAutoFit/>
          </a:bodyPr>
          <a:lstStyle/>
          <a:p>
            <a:pPr algn="ctr">
              <a:lnSpc>
                <a:spcPts val="2042"/>
              </a:lnSpc>
              <a:spcBef>
                <a:spcPct val="0"/>
              </a:spcBef>
            </a:pPr>
            <a:r>
              <a:rPr lang="en-US" sz="1458" b="1">
                <a:solidFill>
                  <a:srgbClr val="0C8EB6"/>
                </a:solidFill>
                <a:latin typeface="Poppins Bold"/>
                <a:ea typeface="Poppins Bold"/>
                <a:cs typeface="Poppins Bold"/>
                <a:sym typeface="Poppins Bold"/>
              </a:rPr>
              <a:t>SOURCE: GROWTH ENGINEERING, 2024</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810930" y="0"/>
            <a:ext cx="9445097" cy="10287000"/>
            <a:chOff x="0" y="0"/>
            <a:chExt cx="2487598" cy="2709333"/>
          </a:xfrm>
        </p:grpSpPr>
        <p:sp>
          <p:nvSpPr>
            <p:cNvPr id="3" name="Freeform 3"/>
            <p:cNvSpPr/>
            <p:nvPr/>
          </p:nvSpPr>
          <p:spPr>
            <a:xfrm>
              <a:off x="0" y="0"/>
              <a:ext cx="2487598" cy="2709333"/>
            </a:xfrm>
            <a:custGeom>
              <a:avLst/>
              <a:gdLst/>
              <a:ahLst/>
              <a:cxnLst/>
              <a:rect l="l" t="t" r="r" b="b"/>
              <a:pathLst>
                <a:path w="2487598" h="2709333">
                  <a:moveTo>
                    <a:pt x="81968" y="0"/>
                  </a:moveTo>
                  <a:lnTo>
                    <a:pt x="2405630" y="0"/>
                  </a:lnTo>
                  <a:cubicBezTo>
                    <a:pt x="2450899" y="0"/>
                    <a:pt x="2487598" y="36698"/>
                    <a:pt x="2487598" y="81968"/>
                  </a:cubicBezTo>
                  <a:lnTo>
                    <a:pt x="2487598" y="2627366"/>
                  </a:lnTo>
                  <a:cubicBezTo>
                    <a:pt x="2487598" y="2649105"/>
                    <a:pt x="2478962" y="2669954"/>
                    <a:pt x="2463590" y="2685325"/>
                  </a:cubicBezTo>
                  <a:cubicBezTo>
                    <a:pt x="2448218" y="2700697"/>
                    <a:pt x="2427369" y="2709333"/>
                    <a:pt x="2405630" y="2709333"/>
                  </a:cubicBezTo>
                  <a:lnTo>
                    <a:pt x="81968" y="2709333"/>
                  </a:lnTo>
                  <a:cubicBezTo>
                    <a:pt x="36698" y="2709333"/>
                    <a:pt x="0" y="2672635"/>
                    <a:pt x="0" y="2627366"/>
                  </a:cubicBezTo>
                  <a:lnTo>
                    <a:pt x="0" y="81968"/>
                  </a:lnTo>
                  <a:cubicBezTo>
                    <a:pt x="0" y="60228"/>
                    <a:pt x="8636" y="39380"/>
                    <a:pt x="24008" y="24008"/>
                  </a:cubicBezTo>
                  <a:cubicBezTo>
                    <a:pt x="39380" y="8636"/>
                    <a:pt x="60228" y="0"/>
                    <a:pt x="81968"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4" name="TextBox 4"/>
            <p:cNvSpPr txBox="1"/>
            <p:nvPr/>
          </p:nvSpPr>
          <p:spPr>
            <a:xfrm>
              <a:off x="0" y="-38100"/>
              <a:ext cx="2487598" cy="2747433"/>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9144000" y="1866796"/>
            <a:ext cx="7567445" cy="7118248"/>
            <a:chOff x="0" y="0"/>
            <a:chExt cx="887295" cy="834626"/>
          </a:xfrm>
        </p:grpSpPr>
        <p:sp>
          <p:nvSpPr>
            <p:cNvPr id="6" name="Freeform 6"/>
            <p:cNvSpPr/>
            <p:nvPr/>
          </p:nvSpPr>
          <p:spPr>
            <a:xfrm>
              <a:off x="0" y="0"/>
              <a:ext cx="887295" cy="834626"/>
            </a:xfrm>
            <a:custGeom>
              <a:avLst/>
              <a:gdLst/>
              <a:ahLst/>
              <a:cxnLst/>
              <a:rect l="l" t="t" r="r" b="b"/>
              <a:pathLst>
                <a:path w="887295" h="834626">
                  <a:moveTo>
                    <a:pt x="80821" y="0"/>
                  </a:moveTo>
                  <a:lnTo>
                    <a:pt x="806474" y="0"/>
                  </a:lnTo>
                  <a:cubicBezTo>
                    <a:pt x="851110" y="0"/>
                    <a:pt x="887295" y="36185"/>
                    <a:pt x="887295" y="80821"/>
                  </a:cubicBezTo>
                  <a:lnTo>
                    <a:pt x="887295" y="753805"/>
                  </a:lnTo>
                  <a:cubicBezTo>
                    <a:pt x="887295" y="775240"/>
                    <a:pt x="878780" y="795797"/>
                    <a:pt x="863623" y="810954"/>
                  </a:cubicBezTo>
                  <a:cubicBezTo>
                    <a:pt x="848466" y="826111"/>
                    <a:pt x="827909" y="834626"/>
                    <a:pt x="806474" y="834626"/>
                  </a:cubicBezTo>
                  <a:lnTo>
                    <a:pt x="80821" y="834626"/>
                  </a:lnTo>
                  <a:cubicBezTo>
                    <a:pt x="59386" y="834626"/>
                    <a:pt x="38829" y="826111"/>
                    <a:pt x="23672" y="810954"/>
                  </a:cubicBezTo>
                  <a:cubicBezTo>
                    <a:pt x="8515" y="795797"/>
                    <a:pt x="0" y="775240"/>
                    <a:pt x="0" y="753805"/>
                  </a:cubicBezTo>
                  <a:lnTo>
                    <a:pt x="0" y="80821"/>
                  </a:lnTo>
                  <a:cubicBezTo>
                    <a:pt x="0" y="59386"/>
                    <a:pt x="8515" y="38829"/>
                    <a:pt x="23672" y="23672"/>
                  </a:cubicBezTo>
                  <a:cubicBezTo>
                    <a:pt x="38829" y="8515"/>
                    <a:pt x="59386" y="0"/>
                    <a:pt x="80821" y="0"/>
                  </a:cubicBezTo>
                  <a:close/>
                </a:path>
              </a:pathLst>
            </a:custGeom>
            <a:blipFill>
              <a:blip r:embed="rId3"/>
              <a:stretch>
                <a:fillRect l="-12226" r="-18010" b="-768"/>
              </a:stretch>
            </a:blipFill>
          </p:spPr>
          <p:txBody>
            <a:bodyPr/>
            <a:lstStyle/>
            <a:p>
              <a:endParaRPr lang="en-GB"/>
            </a:p>
          </p:txBody>
        </p:sp>
      </p:grpSp>
      <p:grpSp>
        <p:nvGrpSpPr>
          <p:cNvPr id="7" name="Group 7"/>
          <p:cNvGrpSpPr/>
          <p:nvPr/>
        </p:nvGrpSpPr>
        <p:grpSpPr>
          <a:xfrm>
            <a:off x="791212" y="2626377"/>
            <a:ext cx="295794" cy="1147761"/>
            <a:chOff x="0" y="0"/>
            <a:chExt cx="62581" cy="242832"/>
          </a:xfrm>
        </p:grpSpPr>
        <p:sp>
          <p:nvSpPr>
            <p:cNvPr id="8" name="Freeform 8"/>
            <p:cNvSpPr/>
            <p:nvPr/>
          </p:nvSpPr>
          <p:spPr>
            <a:xfrm>
              <a:off x="0" y="0"/>
              <a:ext cx="62581" cy="242832"/>
            </a:xfrm>
            <a:custGeom>
              <a:avLst/>
              <a:gdLst/>
              <a:ahLst/>
              <a:cxnLst/>
              <a:rect l="l" t="t" r="r" b="b"/>
              <a:pathLst>
                <a:path w="62581" h="242832">
                  <a:moveTo>
                    <a:pt x="31291" y="0"/>
                  </a:moveTo>
                  <a:lnTo>
                    <a:pt x="31291" y="0"/>
                  </a:lnTo>
                  <a:cubicBezTo>
                    <a:pt x="39589" y="0"/>
                    <a:pt x="47548" y="3297"/>
                    <a:pt x="53416" y="9165"/>
                  </a:cubicBezTo>
                  <a:cubicBezTo>
                    <a:pt x="59285" y="15033"/>
                    <a:pt x="62581" y="22992"/>
                    <a:pt x="62581" y="31291"/>
                  </a:cubicBezTo>
                  <a:lnTo>
                    <a:pt x="62581" y="211542"/>
                  </a:lnTo>
                  <a:cubicBezTo>
                    <a:pt x="62581" y="228823"/>
                    <a:pt x="48572" y="242832"/>
                    <a:pt x="31291" y="242832"/>
                  </a:cubicBezTo>
                  <a:lnTo>
                    <a:pt x="31291" y="242832"/>
                  </a:lnTo>
                  <a:cubicBezTo>
                    <a:pt x="14009" y="242832"/>
                    <a:pt x="0" y="228823"/>
                    <a:pt x="0" y="211542"/>
                  </a:cubicBezTo>
                  <a:lnTo>
                    <a:pt x="0" y="31291"/>
                  </a:lnTo>
                  <a:cubicBezTo>
                    <a:pt x="0" y="14009"/>
                    <a:pt x="14009" y="0"/>
                    <a:pt x="31291"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9" name="TextBox 9"/>
            <p:cNvSpPr txBox="1"/>
            <p:nvPr/>
          </p:nvSpPr>
          <p:spPr>
            <a:xfrm>
              <a:off x="0" y="-38100"/>
              <a:ext cx="62581" cy="280932"/>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1359140" y="2804692"/>
            <a:ext cx="7784860" cy="810180"/>
          </a:xfrm>
          <a:prstGeom prst="rect">
            <a:avLst/>
          </a:prstGeom>
        </p:spPr>
        <p:txBody>
          <a:bodyPr lIns="0" tIns="0" rIns="0" bIns="0" rtlCol="0" anchor="t">
            <a:spAutoFit/>
          </a:bodyPr>
          <a:lstStyle/>
          <a:p>
            <a:pPr algn="l">
              <a:lnSpc>
                <a:spcPts val="5811"/>
              </a:lnSpc>
            </a:pPr>
            <a:r>
              <a:rPr lang="en-US" sz="5482" b="1">
                <a:solidFill>
                  <a:srgbClr val="0C8EB6"/>
                </a:solidFill>
                <a:latin typeface="Poppins Bold"/>
                <a:ea typeface="Poppins Bold"/>
                <a:cs typeface="Poppins Bold"/>
                <a:sym typeface="Poppins Bold"/>
              </a:rPr>
              <a:t>Training Evaluation</a:t>
            </a:r>
          </a:p>
        </p:txBody>
      </p:sp>
      <p:sp>
        <p:nvSpPr>
          <p:cNvPr id="11" name="TextBox 11"/>
          <p:cNvSpPr txBox="1"/>
          <p:nvPr/>
        </p:nvSpPr>
        <p:spPr>
          <a:xfrm>
            <a:off x="791212" y="4288985"/>
            <a:ext cx="8228963" cy="4219750"/>
          </a:xfrm>
          <a:prstGeom prst="rect">
            <a:avLst/>
          </a:prstGeom>
        </p:spPr>
        <p:txBody>
          <a:bodyPr lIns="0" tIns="0" rIns="0" bIns="0" rtlCol="0" anchor="t">
            <a:spAutoFit/>
          </a:bodyPr>
          <a:lstStyle/>
          <a:p>
            <a:pPr marL="522091" lvl="1" indent="-261046" algn="just">
              <a:lnSpc>
                <a:spcPts val="3385"/>
              </a:lnSpc>
              <a:buFont typeface="Arial"/>
              <a:buChar char="•"/>
            </a:pPr>
            <a:r>
              <a:rPr lang="en-US" sz="2418">
                <a:solidFill>
                  <a:srgbClr val="0C8EB6"/>
                </a:solidFill>
                <a:latin typeface="Poppins"/>
                <a:ea typeface="Poppins"/>
                <a:cs typeface="Poppins"/>
                <a:sym typeface="Poppins"/>
              </a:rPr>
              <a:t>Training evaluation measures behavioural change and performance outcomes.</a:t>
            </a:r>
          </a:p>
          <a:p>
            <a:pPr marL="522091" lvl="1" indent="-261046" algn="just">
              <a:lnSpc>
                <a:spcPts val="3385"/>
              </a:lnSpc>
              <a:buFont typeface="Arial"/>
              <a:buChar char="•"/>
            </a:pPr>
            <a:r>
              <a:rPr lang="en-US" sz="2418">
                <a:solidFill>
                  <a:srgbClr val="0C8EB6"/>
                </a:solidFill>
                <a:latin typeface="Poppins"/>
                <a:ea typeface="Poppins"/>
                <a:cs typeface="Poppins"/>
                <a:sym typeface="Poppins"/>
              </a:rPr>
              <a:t>It assesses learning transfer contribution to organisational objectives (Mehner et al., 2025).</a:t>
            </a:r>
          </a:p>
          <a:p>
            <a:pPr marL="522091" lvl="1" indent="-261046" algn="just">
              <a:lnSpc>
                <a:spcPts val="3385"/>
              </a:lnSpc>
              <a:buFont typeface="Arial"/>
              <a:buChar char="•"/>
            </a:pPr>
            <a:r>
              <a:rPr lang="en-US" sz="2418">
                <a:solidFill>
                  <a:srgbClr val="0C8EB6"/>
                </a:solidFill>
                <a:latin typeface="Poppins"/>
                <a:ea typeface="Poppins"/>
                <a:cs typeface="Poppins"/>
                <a:sym typeface="Poppins"/>
              </a:rPr>
              <a:t>Performance scorecards track sales and customer satisfaction improvements.</a:t>
            </a:r>
          </a:p>
          <a:p>
            <a:pPr marL="522091" lvl="1" indent="-261046" algn="just">
              <a:lnSpc>
                <a:spcPts val="3385"/>
              </a:lnSpc>
              <a:buFont typeface="Arial"/>
              <a:buChar char="•"/>
            </a:pPr>
            <a:r>
              <a:rPr lang="en-US" sz="2418">
                <a:solidFill>
                  <a:srgbClr val="0C8EB6"/>
                </a:solidFill>
                <a:latin typeface="Poppins"/>
                <a:ea typeface="Poppins"/>
                <a:cs typeface="Poppins"/>
                <a:sym typeface="Poppins"/>
              </a:rPr>
              <a:t>Knowledge sharing environments strengthen skill retention.</a:t>
            </a:r>
          </a:p>
          <a:p>
            <a:pPr marL="522091" lvl="1" indent="-261046" algn="just">
              <a:lnSpc>
                <a:spcPts val="3385"/>
              </a:lnSpc>
              <a:buFont typeface="Arial"/>
              <a:buChar char="•"/>
            </a:pPr>
            <a:r>
              <a:rPr lang="en-US" sz="2418">
                <a:solidFill>
                  <a:srgbClr val="0C8EB6"/>
                </a:solidFill>
                <a:latin typeface="Poppins"/>
                <a:ea typeface="Poppins"/>
                <a:cs typeface="Poppins"/>
                <a:sym typeface="Poppins"/>
              </a:rPr>
              <a:t>Continuous evaluation enhances return on training investment.</a:t>
            </a:r>
          </a:p>
        </p:txBody>
      </p:sp>
      <p:sp>
        <p:nvSpPr>
          <p:cNvPr id="12" name="TextBox 12"/>
          <p:cNvSpPr txBox="1"/>
          <p:nvPr/>
        </p:nvSpPr>
        <p:spPr>
          <a:xfrm>
            <a:off x="10550037" y="9000079"/>
            <a:ext cx="2091630" cy="258221"/>
          </a:xfrm>
          <a:prstGeom prst="rect">
            <a:avLst/>
          </a:prstGeom>
        </p:spPr>
        <p:txBody>
          <a:bodyPr lIns="0" tIns="0" rIns="0" bIns="0" rtlCol="0" anchor="t">
            <a:spAutoFit/>
          </a:bodyPr>
          <a:lstStyle/>
          <a:p>
            <a:pPr algn="ctr">
              <a:lnSpc>
                <a:spcPts val="2042"/>
              </a:lnSpc>
              <a:spcBef>
                <a:spcPct val="0"/>
              </a:spcBef>
            </a:pPr>
            <a:r>
              <a:rPr lang="en-US" sz="1458" b="1">
                <a:solidFill>
                  <a:srgbClr val="0C8EB6"/>
                </a:solidFill>
                <a:latin typeface="Poppins Bold"/>
                <a:ea typeface="Poppins Bold"/>
                <a:cs typeface="Poppins Bold"/>
                <a:sym typeface="Poppins Bold"/>
              </a:rPr>
              <a:t>SOURCE: EFRONT, 2022</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13657" y="1246962"/>
            <a:ext cx="295794" cy="1147761"/>
            <a:chOff x="0" y="0"/>
            <a:chExt cx="62581" cy="242832"/>
          </a:xfrm>
        </p:grpSpPr>
        <p:sp>
          <p:nvSpPr>
            <p:cNvPr id="3" name="Freeform 3"/>
            <p:cNvSpPr/>
            <p:nvPr/>
          </p:nvSpPr>
          <p:spPr>
            <a:xfrm>
              <a:off x="0" y="0"/>
              <a:ext cx="62581" cy="242832"/>
            </a:xfrm>
            <a:custGeom>
              <a:avLst/>
              <a:gdLst/>
              <a:ahLst/>
              <a:cxnLst/>
              <a:rect l="l" t="t" r="r" b="b"/>
              <a:pathLst>
                <a:path w="62581" h="242832">
                  <a:moveTo>
                    <a:pt x="31291" y="0"/>
                  </a:moveTo>
                  <a:lnTo>
                    <a:pt x="31291" y="0"/>
                  </a:lnTo>
                  <a:cubicBezTo>
                    <a:pt x="39589" y="0"/>
                    <a:pt x="47548" y="3297"/>
                    <a:pt x="53416" y="9165"/>
                  </a:cubicBezTo>
                  <a:cubicBezTo>
                    <a:pt x="59285" y="15033"/>
                    <a:pt x="62581" y="22992"/>
                    <a:pt x="62581" y="31291"/>
                  </a:cubicBezTo>
                  <a:lnTo>
                    <a:pt x="62581" y="211542"/>
                  </a:lnTo>
                  <a:cubicBezTo>
                    <a:pt x="62581" y="228823"/>
                    <a:pt x="48572" y="242832"/>
                    <a:pt x="31291" y="242832"/>
                  </a:cubicBezTo>
                  <a:lnTo>
                    <a:pt x="31291" y="242832"/>
                  </a:lnTo>
                  <a:cubicBezTo>
                    <a:pt x="14009" y="242832"/>
                    <a:pt x="0" y="228823"/>
                    <a:pt x="0" y="211542"/>
                  </a:cubicBezTo>
                  <a:lnTo>
                    <a:pt x="0" y="31291"/>
                  </a:lnTo>
                  <a:cubicBezTo>
                    <a:pt x="0" y="14009"/>
                    <a:pt x="14009" y="0"/>
                    <a:pt x="31291" y="0"/>
                  </a:cubicBezTo>
                  <a:close/>
                </a:path>
              </a:pathLst>
            </a:custGeom>
            <a:gradFill rotWithShape="1">
              <a:gsLst>
                <a:gs pos="0">
                  <a:srgbClr val="0589C2">
                    <a:alpha val="100000"/>
                  </a:srgbClr>
                </a:gs>
                <a:gs pos="50000">
                  <a:srgbClr val="3ABDD4">
                    <a:alpha val="100000"/>
                  </a:srgbClr>
                </a:gs>
                <a:gs pos="100000">
                  <a:srgbClr val="93EFFF">
                    <a:alpha val="100000"/>
                  </a:srgbClr>
                </a:gs>
              </a:gsLst>
              <a:path path="circle">
                <a:fillToRect r="100000" b="100000"/>
              </a:path>
              <a:tileRect l="-100000" t="-100000"/>
            </a:gradFill>
          </p:spPr>
          <p:txBody>
            <a:bodyPr/>
            <a:lstStyle/>
            <a:p>
              <a:endParaRPr lang="en-GB"/>
            </a:p>
          </p:txBody>
        </p:sp>
        <p:sp>
          <p:nvSpPr>
            <p:cNvPr id="4" name="TextBox 4"/>
            <p:cNvSpPr txBox="1"/>
            <p:nvPr/>
          </p:nvSpPr>
          <p:spPr>
            <a:xfrm>
              <a:off x="0" y="-38100"/>
              <a:ext cx="62581" cy="280932"/>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6121244" y="5599154"/>
            <a:ext cx="10678994" cy="5259610"/>
            <a:chOff x="0" y="0"/>
            <a:chExt cx="1252129" cy="616698"/>
          </a:xfrm>
        </p:grpSpPr>
        <p:sp>
          <p:nvSpPr>
            <p:cNvPr id="6" name="Freeform 6"/>
            <p:cNvSpPr/>
            <p:nvPr/>
          </p:nvSpPr>
          <p:spPr>
            <a:xfrm>
              <a:off x="0" y="0"/>
              <a:ext cx="1252129" cy="616698"/>
            </a:xfrm>
            <a:custGeom>
              <a:avLst/>
              <a:gdLst/>
              <a:ahLst/>
              <a:cxnLst/>
              <a:rect l="l" t="t" r="r" b="b"/>
              <a:pathLst>
                <a:path w="1252129" h="616698">
                  <a:moveTo>
                    <a:pt x="57272" y="0"/>
                  </a:moveTo>
                  <a:lnTo>
                    <a:pt x="1194857" y="0"/>
                  </a:lnTo>
                  <a:cubicBezTo>
                    <a:pt x="1226487" y="0"/>
                    <a:pt x="1252129" y="25642"/>
                    <a:pt x="1252129" y="57272"/>
                  </a:cubicBezTo>
                  <a:lnTo>
                    <a:pt x="1252129" y="559425"/>
                  </a:lnTo>
                  <a:cubicBezTo>
                    <a:pt x="1252129" y="574615"/>
                    <a:pt x="1246095" y="589182"/>
                    <a:pt x="1235354" y="599923"/>
                  </a:cubicBezTo>
                  <a:cubicBezTo>
                    <a:pt x="1224614" y="610664"/>
                    <a:pt x="1210046" y="616698"/>
                    <a:pt x="1194857" y="616698"/>
                  </a:cubicBezTo>
                  <a:lnTo>
                    <a:pt x="57272" y="616698"/>
                  </a:lnTo>
                  <a:cubicBezTo>
                    <a:pt x="25642" y="616698"/>
                    <a:pt x="0" y="591056"/>
                    <a:pt x="0" y="559425"/>
                  </a:cubicBezTo>
                  <a:lnTo>
                    <a:pt x="0" y="57272"/>
                  </a:lnTo>
                  <a:cubicBezTo>
                    <a:pt x="0" y="42083"/>
                    <a:pt x="6034" y="27515"/>
                    <a:pt x="16775" y="16775"/>
                  </a:cubicBezTo>
                  <a:cubicBezTo>
                    <a:pt x="27515" y="6034"/>
                    <a:pt x="42083" y="0"/>
                    <a:pt x="57272" y="0"/>
                  </a:cubicBezTo>
                  <a:close/>
                </a:path>
              </a:pathLst>
            </a:custGeom>
            <a:blipFill>
              <a:blip r:embed="rId3"/>
              <a:stretch>
                <a:fillRect t="-104482"/>
              </a:stretch>
            </a:blipFill>
          </p:spPr>
          <p:txBody>
            <a:bodyPr/>
            <a:lstStyle/>
            <a:p>
              <a:endParaRPr lang="en-GB"/>
            </a:p>
          </p:txBody>
        </p:sp>
      </p:grpSp>
      <p:sp>
        <p:nvSpPr>
          <p:cNvPr id="7" name="TextBox 7"/>
          <p:cNvSpPr txBox="1"/>
          <p:nvPr/>
        </p:nvSpPr>
        <p:spPr>
          <a:xfrm>
            <a:off x="1881585" y="1057275"/>
            <a:ext cx="7262415" cy="1127655"/>
          </a:xfrm>
          <a:prstGeom prst="rect">
            <a:avLst/>
          </a:prstGeom>
        </p:spPr>
        <p:txBody>
          <a:bodyPr lIns="0" tIns="0" rIns="0" bIns="0" rtlCol="0" anchor="t">
            <a:spAutoFit/>
          </a:bodyPr>
          <a:lstStyle/>
          <a:p>
            <a:pPr algn="l">
              <a:lnSpc>
                <a:spcPts val="8102"/>
              </a:lnSpc>
            </a:pPr>
            <a:r>
              <a:rPr lang="en-US" sz="7643" b="1">
                <a:solidFill>
                  <a:srgbClr val="0C8EB6"/>
                </a:solidFill>
                <a:latin typeface="Poppins Bold"/>
                <a:ea typeface="Poppins Bold"/>
                <a:cs typeface="Poppins Bold"/>
                <a:sym typeface="Poppins Bold"/>
              </a:rPr>
              <a:t>Conclusion</a:t>
            </a:r>
          </a:p>
        </p:txBody>
      </p:sp>
      <p:sp>
        <p:nvSpPr>
          <p:cNvPr id="8" name="TextBox 8"/>
          <p:cNvSpPr txBox="1"/>
          <p:nvPr/>
        </p:nvSpPr>
        <p:spPr>
          <a:xfrm>
            <a:off x="7804883" y="1016924"/>
            <a:ext cx="9454417" cy="3871830"/>
          </a:xfrm>
          <a:prstGeom prst="rect">
            <a:avLst/>
          </a:prstGeom>
        </p:spPr>
        <p:txBody>
          <a:bodyPr lIns="0" tIns="0" rIns="0" bIns="0" rtlCol="0" anchor="t">
            <a:spAutoFit/>
          </a:bodyPr>
          <a:lstStyle/>
          <a:p>
            <a:pPr marL="526961" lvl="1" indent="-263480" algn="just">
              <a:lnSpc>
                <a:spcPts val="3417"/>
              </a:lnSpc>
              <a:buFont typeface="Arial"/>
              <a:buChar char="•"/>
            </a:pPr>
            <a:r>
              <a:rPr lang="en-US" sz="2440">
                <a:solidFill>
                  <a:srgbClr val="0C8EB6"/>
                </a:solidFill>
                <a:latin typeface="Poppins"/>
                <a:ea typeface="Poppins"/>
                <a:cs typeface="Poppins"/>
                <a:sym typeface="Poppins"/>
              </a:rPr>
              <a:t>Competency based recruitment strengthens organisational performance sustainability.</a:t>
            </a:r>
          </a:p>
          <a:p>
            <a:pPr marL="526961" lvl="1" indent="-263480" algn="just">
              <a:lnSpc>
                <a:spcPts val="3417"/>
              </a:lnSpc>
              <a:buFont typeface="Arial"/>
              <a:buChar char="•"/>
            </a:pPr>
            <a:r>
              <a:rPr lang="en-US" sz="2440">
                <a:solidFill>
                  <a:srgbClr val="0C8EB6"/>
                </a:solidFill>
                <a:latin typeface="Poppins"/>
                <a:ea typeface="Poppins"/>
                <a:cs typeface="Poppins"/>
                <a:sym typeface="Poppins"/>
              </a:rPr>
              <a:t>Learning theories improve adaptability and customer engagement consistency.</a:t>
            </a:r>
          </a:p>
          <a:p>
            <a:pPr marL="526961" lvl="1" indent="-263480" algn="just">
              <a:lnSpc>
                <a:spcPts val="3417"/>
              </a:lnSpc>
              <a:buFont typeface="Arial"/>
              <a:buChar char="•"/>
            </a:pPr>
            <a:r>
              <a:rPr lang="en-US" sz="2440">
                <a:solidFill>
                  <a:srgbClr val="0C8EB6"/>
                </a:solidFill>
                <a:latin typeface="Poppins"/>
                <a:ea typeface="Poppins"/>
                <a:cs typeface="Poppins"/>
                <a:sym typeface="Poppins"/>
              </a:rPr>
              <a:t>Workforce planning enhances resilience during market expansion.</a:t>
            </a:r>
          </a:p>
          <a:p>
            <a:pPr marL="526961" lvl="1" indent="-263480" algn="just">
              <a:lnSpc>
                <a:spcPts val="3417"/>
              </a:lnSpc>
              <a:buFont typeface="Arial"/>
              <a:buChar char="•"/>
            </a:pPr>
            <a:r>
              <a:rPr lang="en-US" sz="2440">
                <a:solidFill>
                  <a:srgbClr val="0C8EB6"/>
                </a:solidFill>
                <a:latin typeface="Poppins"/>
                <a:ea typeface="Poppins"/>
                <a:cs typeface="Poppins"/>
                <a:sym typeface="Poppins"/>
              </a:rPr>
              <a:t>Inclusive HR strategies support innovation and diversity.</a:t>
            </a:r>
          </a:p>
          <a:p>
            <a:pPr marL="526961" lvl="1" indent="-263480" algn="just">
              <a:lnSpc>
                <a:spcPts val="3417"/>
              </a:lnSpc>
              <a:buFont typeface="Arial"/>
              <a:buChar char="•"/>
            </a:pPr>
            <a:r>
              <a:rPr lang="en-US" sz="2440">
                <a:solidFill>
                  <a:srgbClr val="0C8EB6"/>
                </a:solidFill>
                <a:latin typeface="Poppins"/>
                <a:ea typeface="Poppins"/>
                <a:cs typeface="Poppins"/>
                <a:sym typeface="Poppins"/>
              </a:rPr>
              <a:t>Strategic alignment improves competitiveness in ethical service markets.</a:t>
            </a:r>
          </a:p>
        </p:txBody>
      </p:sp>
      <p:sp>
        <p:nvSpPr>
          <p:cNvPr id="9" name="TextBox 9"/>
          <p:cNvSpPr txBox="1"/>
          <p:nvPr/>
        </p:nvSpPr>
        <p:spPr>
          <a:xfrm>
            <a:off x="6228006" y="9861898"/>
            <a:ext cx="2411611" cy="258221"/>
          </a:xfrm>
          <a:prstGeom prst="rect">
            <a:avLst/>
          </a:prstGeom>
        </p:spPr>
        <p:txBody>
          <a:bodyPr lIns="0" tIns="0" rIns="0" bIns="0" rtlCol="0" anchor="t">
            <a:spAutoFit/>
          </a:bodyPr>
          <a:lstStyle/>
          <a:p>
            <a:pPr algn="ctr">
              <a:lnSpc>
                <a:spcPts val="2042"/>
              </a:lnSpc>
              <a:spcBef>
                <a:spcPct val="0"/>
              </a:spcBef>
            </a:pPr>
            <a:r>
              <a:rPr lang="en-US" sz="1458" b="1">
                <a:solidFill>
                  <a:srgbClr val="FFFFFF"/>
                </a:solidFill>
                <a:latin typeface="Poppins Bold"/>
                <a:ea typeface="Poppins Bold"/>
                <a:cs typeface="Poppins Bold"/>
                <a:sym typeface="Poppins Bold"/>
              </a:rPr>
              <a:t>SOURCE: FACEBOOK, 2020</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grpSp>
        <p:nvGrpSpPr>
          <p:cNvPr id="3" name="Group 3"/>
          <p:cNvGrpSpPr/>
          <p:nvPr/>
        </p:nvGrpSpPr>
        <p:grpSpPr>
          <a:xfrm>
            <a:off x="-539175" y="-151086"/>
            <a:ext cx="19366350" cy="10589172"/>
            <a:chOff x="0" y="0"/>
            <a:chExt cx="5100602" cy="2788918"/>
          </a:xfrm>
        </p:grpSpPr>
        <p:sp>
          <p:nvSpPr>
            <p:cNvPr id="4" name="Freeform 4"/>
            <p:cNvSpPr/>
            <p:nvPr/>
          </p:nvSpPr>
          <p:spPr>
            <a:xfrm>
              <a:off x="0" y="0"/>
              <a:ext cx="5100603" cy="2788918"/>
            </a:xfrm>
            <a:custGeom>
              <a:avLst/>
              <a:gdLst/>
              <a:ahLst/>
              <a:cxnLst/>
              <a:rect l="l" t="t" r="r" b="b"/>
              <a:pathLst>
                <a:path w="5100603" h="2788918">
                  <a:moveTo>
                    <a:pt x="0" y="0"/>
                  </a:moveTo>
                  <a:lnTo>
                    <a:pt x="5100603" y="0"/>
                  </a:lnTo>
                  <a:lnTo>
                    <a:pt x="5100603" y="2788918"/>
                  </a:lnTo>
                  <a:lnTo>
                    <a:pt x="0" y="2788918"/>
                  </a:lnTo>
                  <a:close/>
                </a:path>
              </a:pathLst>
            </a:custGeom>
            <a:gradFill rotWithShape="1">
              <a:gsLst>
                <a:gs pos="0">
                  <a:srgbClr val="0589C2">
                    <a:alpha val="87000"/>
                  </a:srgbClr>
                </a:gs>
                <a:gs pos="50000">
                  <a:srgbClr val="3ABDD4">
                    <a:alpha val="87000"/>
                  </a:srgbClr>
                </a:gs>
                <a:gs pos="100000">
                  <a:srgbClr val="93EFFF">
                    <a:alpha val="87000"/>
                  </a:srgbClr>
                </a:gs>
              </a:gsLst>
              <a:path path="circle">
                <a:fillToRect r="100000" b="100000"/>
              </a:path>
              <a:tileRect l="-100000" t="-100000"/>
            </a:gradFill>
          </p:spPr>
          <p:txBody>
            <a:bodyPr/>
            <a:lstStyle/>
            <a:p>
              <a:endParaRPr lang="en-GB"/>
            </a:p>
          </p:txBody>
        </p:sp>
        <p:sp>
          <p:nvSpPr>
            <p:cNvPr id="5" name="TextBox 5"/>
            <p:cNvSpPr txBox="1"/>
            <p:nvPr/>
          </p:nvSpPr>
          <p:spPr>
            <a:xfrm>
              <a:off x="0" y="-38100"/>
              <a:ext cx="5100602" cy="282701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1996082" y="227125"/>
            <a:ext cx="14295837" cy="1396999"/>
          </a:xfrm>
          <a:prstGeom prst="rect">
            <a:avLst/>
          </a:prstGeom>
        </p:spPr>
        <p:txBody>
          <a:bodyPr lIns="0" tIns="0" rIns="0" bIns="0" rtlCol="0" anchor="t">
            <a:spAutoFit/>
          </a:bodyPr>
          <a:lstStyle/>
          <a:p>
            <a:pPr algn="ctr">
              <a:lnSpc>
                <a:spcPts val="9699"/>
              </a:lnSpc>
            </a:pPr>
            <a:r>
              <a:rPr lang="en-US" sz="9999" b="1">
                <a:solidFill>
                  <a:srgbClr val="FFFFFF"/>
                </a:solidFill>
                <a:latin typeface="Poppins Bold"/>
                <a:ea typeface="Poppins Bold"/>
                <a:cs typeface="Poppins Bold"/>
                <a:sym typeface="Poppins Bold"/>
              </a:rPr>
              <a:t>References</a:t>
            </a:r>
          </a:p>
        </p:txBody>
      </p:sp>
      <p:sp>
        <p:nvSpPr>
          <p:cNvPr id="7" name="TextBox 7"/>
          <p:cNvSpPr txBox="1"/>
          <p:nvPr/>
        </p:nvSpPr>
        <p:spPr>
          <a:xfrm>
            <a:off x="1028700" y="1695910"/>
            <a:ext cx="16335222" cy="8399575"/>
          </a:xfrm>
          <a:prstGeom prst="rect">
            <a:avLst/>
          </a:prstGeom>
        </p:spPr>
        <p:txBody>
          <a:bodyPr lIns="0" tIns="0" rIns="0" bIns="0" rtlCol="0" anchor="t">
            <a:spAutoFit/>
          </a:bodyPr>
          <a:lstStyle/>
          <a:p>
            <a:pPr algn="just">
              <a:lnSpc>
                <a:spcPts val="3007"/>
              </a:lnSpc>
            </a:pPr>
            <a:r>
              <a:rPr lang="en-US" sz="2148">
                <a:solidFill>
                  <a:srgbClr val="FFFFFF"/>
                </a:solidFill>
                <a:latin typeface="Poppins"/>
                <a:ea typeface="Poppins"/>
                <a:cs typeface="Poppins"/>
                <a:sym typeface="Poppins"/>
              </a:rPr>
              <a:t>Abdalla Hamza, P., Othman, B.J., Gardi, B., Sorguli, S., Aziz, H.M., Ahmed, S.A., Sabir, B.Y., Ismael, N.B., Ali, B.J. and Anwar, G., 2021. Recruitment and selection: The relationship between recruitment and selection with organisational performance. International Journal of Engineering, Business and Management, 5(3), pp.1–13.</a:t>
            </a:r>
          </a:p>
          <a:p>
            <a:pPr algn="just">
              <a:lnSpc>
                <a:spcPts val="3007"/>
              </a:lnSpc>
            </a:pPr>
            <a:r>
              <a:rPr lang="en-US" sz="2148">
                <a:solidFill>
                  <a:srgbClr val="FFFFFF"/>
                </a:solidFill>
                <a:latin typeface="Poppins"/>
                <a:ea typeface="Poppins"/>
                <a:cs typeface="Poppins"/>
                <a:sym typeface="Poppins"/>
              </a:rPr>
              <a:t>Beier, M.E., Saxena, M., Kraiger, K., Costanza, D.P., Rudolph, C.W., Cadiz, D.M. and Fisher, G.G., 2025. Workplace learning and the future of work. Industrial and Organizational Psychology, 18(1), pp.84–109.</a:t>
            </a:r>
          </a:p>
          <a:p>
            <a:pPr algn="just">
              <a:lnSpc>
                <a:spcPts val="3007"/>
              </a:lnSpc>
            </a:pPr>
            <a:r>
              <a:rPr lang="en-US" sz="2148">
                <a:solidFill>
                  <a:srgbClr val="FFFFFF"/>
                </a:solidFill>
                <a:latin typeface="Poppins"/>
                <a:ea typeface="Poppins"/>
                <a:cs typeface="Poppins"/>
                <a:sym typeface="Poppins"/>
              </a:rPr>
              <a:t>Decius, J., Schaper, N. and Seifert, A., 2019. Informal workplace learning: Development and validation of a measure. Human Resource Development Quarterly, 30(4), pp.495–535.</a:t>
            </a:r>
          </a:p>
          <a:p>
            <a:pPr algn="just">
              <a:lnSpc>
                <a:spcPts val="3007"/>
              </a:lnSpc>
            </a:pPr>
            <a:r>
              <a:rPr lang="en-US" sz="2148">
                <a:solidFill>
                  <a:srgbClr val="FFFFFF"/>
                </a:solidFill>
                <a:latin typeface="Poppins"/>
                <a:ea typeface="Poppins"/>
                <a:cs typeface="Poppins"/>
                <a:sym typeface="Poppins"/>
              </a:rPr>
              <a:t>Denham, J., 2025. Perspectivism: A new theory for learning development. Journal of Learning Development in Higher Education. Available at: </a:t>
            </a:r>
            <a:r>
              <a:rPr lang="en-US" sz="2148" u="sng">
                <a:solidFill>
                  <a:srgbClr val="FFFFFF"/>
                </a:solidFill>
                <a:latin typeface="Poppins"/>
                <a:ea typeface="Poppins"/>
                <a:cs typeface="Poppins"/>
                <a:sym typeface="Poppins"/>
                <a:hlinkClick r:id="rId4" tooltip="https://journal.aldinhe.ac.uk/index.php/jldhe/article/view/1661"/>
              </a:rPr>
              <a:t>https://journal.aldinhe.ac.uk/index.php/jldhe/article/view/1661</a:t>
            </a:r>
            <a:r>
              <a:rPr lang="en-US" sz="2148">
                <a:solidFill>
                  <a:srgbClr val="FFFFFF"/>
                </a:solidFill>
                <a:latin typeface="Poppins"/>
                <a:ea typeface="Poppins"/>
                <a:cs typeface="Poppins"/>
                <a:sym typeface="Poppins"/>
              </a:rPr>
              <a:t> (Accessed: 24 February 2026).</a:t>
            </a:r>
          </a:p>
          <a:p>
            <a:pPr algn="just">
              <a:lnSpc>
                <a:spcPts val="3007"/>
              </a:lnSpc>
            </a:pPr>
            <a:r>
              <a:rPr lang="en-US" sz="2148">
                <a:solidFill>
                  <a:srgbClr val="FFFFFF"/>
                </a:solidFill>
                <a:latin typeface="Poppins"/>
                <a:ea typeface="Poppins"/>
                <a:cs typeface="Poppins"/>
                <a:sym typeface="Poppins"/>
              </a:rPr>
              <a:t>Findlay, P., Lindsay, C., McIntyre, S., Roy, G., Stewart, R. and Dutton, E., 2021. CIPD Good Work Index 2021: UK working lives survey. Available at: https://www.cipd.org/globalassets/media/knowledge/knowledge-hub/reports/good-work-index-2021-report.pdf (Accessed: 22 February 2026).</a:t>
            </a:r>
          </a:p>
          <a:p>
            <a:pPr algn="just">
              <a:lnSpc>
                <a:spcPts val="3007"/>
              </a:lnSpc>
            </a:pPr>
            <a:r>
              <a:rPr lang="en-US" sz="2148">
                <a:solidFill>
                  <a:srgbClr val="FFFFFF"/>
                </a:solidFill>
                <a:latin typeface="Poppins"/>
                <a:ea typeface="Poppins"/>
                <a:cs typeface="Poppins"/>
                <a:sym typeface="Poppins"/>
              </a:rPr>
              <a:t>Kraiger, K. and Ford, J.K., 2021. The science of workplace instruction: Learning and development applied to work. Annual Review of Organizational Psychology and Organizational Behavior, 8(1), pp.45–72.</a:t>
            </a:r>
          </a:p>
          <a:p>
            <a:pPr algn="just">
              <a:lnSpc>
                <a:spcPts val="3007"/>
              </a:lnSpc>
            </a:pPr>
            <a:r>
              <a:rPr lang="en-US" sz="2148">
                <a:solidFill>
                  <a:srgbClr val="FFFFFF"/>
                </a:solidFill>
                <a:latin typeface="Poppins"/>
                <a:ea typeface="Poppins"/>
                <a:cs typeface="Poppins"/>
                <a:sym typeface="Poppins"/>
              </a:rPr>
              <a:t>Mason, R. and Brougham, D., 2024. Learning at work: A model of learning and development for younger workers. Journal of Management &amp; Organization, 30(4), pp.862–881.</a:t>
            </a:r>
          </a:p>
          <a:p>
            <a:pPr algn="just">
              <a:lnSpc>
                <a:spcPts val="3007"/>
              </a:lnSpc>
            </a:pPr>
            <a:r>
              <a:rPr lang="en-US" sz="2148">
                <a:solidFill>
                  <a:srgbClr val="FFFFFF"/>
                </a:solidFill>
                <a:latin typeface="Poppins"/>
                <a:ea typeface="Poppins"/>
                <a:cs typeface="Poppins"/>
                <a:sym typeface="Poppins"/>
              </a:rPr>
              <a:t>Mehner, L., Rothenbusch, S. and Kauffeld, S., 2025. How to maximize the impact of workplace training: A mixed-method analysis of social support, training transfer and knowledge sharing. European Journal of Work and Organizational Psychology, 34(2), pp.201–217.</a:t>
            </a:r>
          </a:p>
          <a:p>
            <a:pPr algn="just">
              <a:lnSpc>
                <a:spcPts val="3007"/>
              </a:lnSpc>
            </a:pPr>
            <a:r>
              <a:rPr lang="en-US" sz="2148">
                <a:solidFill>
                  <a:srgbClr val="FFFFFF"/>
                </a:solidFill>
                <a:latin typeface="Poppins"/>
                <a:ea typeface="Poppins"/>
                <a:cs typeface="Poppins"/>
                <a:sym typeface="Poppins"/>
              </a:rPr>
              <a:t>Taylor, S., 2018. Resourcing and talent management. 7th ed. London: Kogan Page.</a:t>
            </a:r>
          </a:p>
          <a:p>
            <a:pPr algn="just">
              <a:lnSpc>
                <a:spcPts val="3007"/>
              </a:lnSpc>
            </a:pPr>
            <a:r>
              <a:rPr lang="en-US" sz="2148">
                <a:solidFill>
                  <a:srgbClr val="FFFFFF"/>
                </a:solidFill>
                <a:latin typeface="Poppins"/>
                <a:ea typeface="Poppins"/>
                <a:cs typeface="Poppins"/>
                <a:sym typeface="Poppins"/>
              </a:rPr>
              <a:t>Wijga, M., Beausaert, S. and Kyndt, E., 2025. What drives workplace learning: A systematic review of key antecedents. Journal of Workplace Learning, 37(1), pp.90–113.</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3523</Words>
  <Application>Microsoft Office PowerPoint</Application>
  <PresentationFormat>Custom</PresentationFormat>
  <Paragraphs>215</Paragraphs>
  <Slides>18</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Poppins</vt:lpstr>
      <vt:lpstr>Calibri</vt:lpstr>
      <vt:lpstr>Poppins Bold</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Sefat/Franklin Developing and Managing Individuals and Teams</dc:title>
  <cp:lastModifiedBy>Mahmud Sefat</cp:lastModifiedBy>
  <cp:revision>3</cp:revision>
  <dcterms:created xsi:type="dcterms:W3CDTF">2006-08-16T00:00:00Z</dcterms:created>
  <dcterms:modified xsi:type="dcterms:W3CDTF">2026-03-18T12:45:32Z</dcterms:modified>
  <dc:identifier>DAHDucKJhOI</dc:identifier>
</cp:coreProperties>
</file>