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421" r:id="rId6"/>
    <p:sldId id="428" r:id="rId7"/>
    <p:sldId id="491" r:id="rId8"/>
    <p:sldId id="493" r:id="rId9"/>
    <p:sldId id="492" r:id="rId10"/>
    <p:sldId id="494" r:id="rId11"/>
    <p:sldId id="495" r:id="rId12"/>
    <p:sldId id="496" r:id="rId13"/>
    <p:sldId id="497" r:id="rId14"/>
    <p:sldId id="498" r:id="rId15"/>
    <p:sldId id="486" r:id="rId16"/>
    <p:sldId id="429" r:id="rId17"/>
    <p:sldId id="487" r:id="rId18"/>
    <p:sldId id="488" r:id="rId19"/>
    <p:sldId id="430" r:id="rId20"/>
    <p:sldId id="425" r:id="rId21"/>
    <p:sldId id="499" r:id="rId22"/>
    <p:sldId id="500" r:id="rId23"/>
    <p:sldId id="501" r:id="rId24"/>
    <p:sldId id="502" r:id="rId25"/>
    <p:sldId id="503" r:id="rId26"/>
    <p:sldId id="504" r:id="rId27"/>
    <p:sldId id="505" r:id="rId28"/>
    <p:sldId id="506" r:id="rId29"/>
    <p:sldId id="507" r:id="rId30"/>
    <p:sldId id="508"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D786149E-FB3D-471D-88C0-830E715C0EF0}"/>
    <pc:docChg chg="custSel modSld">
      <pc:chgData name="Bettina Schmidt" userId="32f9f094-ca9c-4781-adf1-b860fa553cc7" providerId="ADAL" clId="{D786149E-FB3D-471D-88C0-830E715C0EF0}" dt="2025-01-27T15:03:30.164" v="81" actId="6549"/>
      <pc:docMkLst>
        <pc:docMk/>
      </pc:docMkLst>
      <pc:sldChg chg="modSp mod">
        <pc:chgData name="Bettina Schmidt" userId="32f9f094-ca9c-4781-adf1-b860fa553cc7" providerId="ADAL" clId="{D786149E-FB3D-471D-88C0-830E715C0EF0}" dt="2025-01-27T15:03:30.164" v="81" actId="6549"/>
        <pc:sldMkLst>
          <pc:docMk/>
          <pc:sldMk cId="3408955283" sldId="256"/>
        </pc:sldMkLst>
        <pc:spChg chg="mod">
          <ac:chgData name="Bettina Schmidt" userId="32f9f094-ca9c-4781-adf1-b860fa553cc7" providerId="ADAL" clId="{D786149E-FB3D-471D-88C0-830E715C0EF0}" dt="2025-01-27T15:03:30.164" v="81" actId="6549"/>
          <ac:spMkLst>
            <pc:docMk/>
            <pc:sldMk cId="3408955283" sldId="256"/>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27/01/2025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27/01/2025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a:solidFill>
                  <a:schemeClr val="bg1"/>
                </a:solidFill>
              </a:rPr>
              <a:t>Religions </a:t>
            </a:r>
            <a:r>
              <a:rPr lang="en-GB" sz="4000" b="1">
                <a:solidFill>
                  <a:schemeClr val="bg1"/>
                </a:solidFill>
              </a:rPr>
              <a:t>in Africa</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 </a:t>
            </a:r>
          </a:p>
        </p:txBody>
      </p:sp>
      <p:sp>
        <p:nvSpPr>
          <p:cNvPr id="3" name="Content Placeholder 2"/>
          <p:cNvSpPr>
            <a:spLocks noGrp="1"/>
          </p:cNvSpPr>
          <p:nvPr>
            <p:ph sz="half" idx="1"/>
          </p:nvPr>
        </p:nvSpPr>
        <p:spPr/>
        <p:txBody>
          <a:bodyPr/>
          <a:lstStyle/>
          <a:p>
            <a:r>
              <a:rPr lang="en-GB" sz="3600" dirty="0"/>
              <a:t>Responses to Colonialism and Modernity </a:t>
            </a:r>
          </a:p>
          <a:p>
            <a:pPr lvl="1"/>
            <a:r>
              <a:rPr lang="en-GB" sz="3200" dirty="0"/>
              <a:t>Mama </a:t>
            </a:r>
            <a:r>
              <a:rPr lang="en-GB" sz="3200" dirty="0" err="1"/>
              <a:t>Wata</a:t>
            </a:r>
            <a:r>
              <a:rPr lang="en-GB" sz="3200" dirty="0"/>
              <a:t> and the creation of a new entity </a:t>
            </a:r>
          </a:p>
          <a:p>
            <a:endParaRPr lang="en-GB" u="sng" dirty="0"/>
          </a:p>
          <a:p>
            <a:endParaRPr lang="en-GB" dirty="0"/>
          </a:p>
        </p:txBody>
      </p:sp>
      <p:pic>
        <p:nvPicPr>
          <p:cNvPr id="6" name="Content Placeholder 5" descr="ZoumanaSanelg.jpg"/>
          <p:cNvPicPr>
            <a:picLocks noGrp="1" noChangeAspect="1"/>
          </p:cNvPicPr>
          <p:nvPr>
            <p:ph sz="half" idx="2"/>
          </p:nvPr>
        </p:nvPicPr>
        <p:blipFill>
          <a:blip r:embed="rId2" cstate="print"/>
          <a:stretch>
            <a:fillRect/>
          </a:stretch>
        </p:blipFill>
        <p:spPr>
          <a:xfrm>
            <a:off x="5148064" y="1537321"/>
            <a:ext cx="3103735" cy="4114800"/>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Background: </a:t>
            </a:r>
            <a:r>
              <a:rPr lang="en-GB" dirty="0" err="1"/>
              <a:t>Diabolisation</a:t>
            </a:r>
            <a:r>
              <a:rPr lang="en-GB" dirty="0"/>
              <a:t> of ATR </a:t>
            </a:r>
          </a:p>
        </p:txBody>
      </p:sp>
      <p:sp>
        <p:nvSpPr>
          <p:cNvPr id="3" name="Content Placeholder 2"/>
          <p:cNvSpPr>
            <a:spLocks noGrp="1"/>
          </p:cNvSpPr>
          <p:nvPr>
            <p:ph idx="1"/>
          </p:nvPr>
        </p:nvSpPr>
        <p:spPr/>
        <p:txBody>
          <a:bodyPr/>
          <a:lstStyle/>
          <a:p>
            <a:r>
              <a:rPr lang="en-GB" dirty="0"/>
              <a:t>Reinterpretation of traditional entities as demons is widespread </a:t>
            </a:r>
          </a:p>
          <a:p>
            <a:r>
              <a:rPr lang="en-GB" dirty="0"/>
              <a:t>Case study by Birgit Meyer about the Ewe in Ghana </a:t>
            </a:r>
          </a:p>
        </p:txBody>
      </p:sp>
      <p:pic>
        <p:nvPicPr>
          <p:cNvPr id="38914" name="Picture 2" descr="http://www.uu.nl/hum/staff/Afbeelding.aspx?Profielfoto=1830&amp;dt=20141127152059366"/>
          <p:cNvPicPr>
            <a:picLocks noChangeAspect="1" noChangeArrowheads="1"/>
          </p:cNvPicPr>
          <p:nvPr/>
        </p:nvPicPr>
        <p:blipFill>
          <a:blip r:embed="rId2" cstate="print"/>
          <a:srcRect/>
          <a:stretch>
            <a:fillRect/>
          </a:stretch>
        </p:blipFill>
        <p:spPr bwMode="auto">
          <a:xfrm>
            <a:off x="5868144" y="3861048"/>
            <a:ext cx="1419225" cy="142875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Location of Ewe language </a:t>
            </a:r>
          </a:p>
        </p:txBody>
      </p:sp>
      <p:pic>
        <p:nvPicPr>
          <p:cNvPr id="4" name="Content Placeholder 3" descr="Gbe_languages-es.png"/>
          <p:cNvPicPr>
            <a:picLocks noGrp="1" noChangeAspect="1"/>
          </p:cNvPicPr>
          <p:nvPr>
            <p:ph idx="1"/>
          </p:nvPr>
        </p:nvPicPr>
        <p:blipFill>
          <a:blip r:embed="rId2" cstate="print"/>
          <a:stretch>
            <a:fillRect/>
          </a:stretch>
        </p:blipFill>
        <p:spPr>
          <a:xfrm>
            <a:off x="1547664" y="1916832"/>
            <a:ext cx="6480720" cy="3672408"/>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Divine beings  </a:t>
            </a:r>
          </a:p>
        </p:txBody>
      </p:sp>
      <p:pic>
        <p:nvPicPr>
          <p:cNvPr id="4" name="Content Placeholder 3" descr="EweCouple08.jpg"/>
          <p:cNvPicPr>
            <a:picLocks noGrp="1" noChangeAspect="1"/>
          </p:cNvPicPr>
          <p:nvPr>
            <p:ph sz="half" idx="1"/>
          </p:nvPr>
        </p:nvPicPr>
        <p:blipFill>
          <a:blip r:embed="rId2" cstate="print"/>
          <a:stretch>
            <a:fillRect/>
          </a:stretch>
        </p:blipFill>
        <p:spPr>
          <a:xfrm>
            <a:off x="899592" y="1371600"/>
            <a:ext cx="3209544" cy="4114800"/>
          </a:xfrm>
        </p:spPr>
      </p:pic>
      <p:sp>
        <p:nvSpPr>
          <p:cNvPr id="5" name="Content Placeholder 4"/>
          <p:cNvSpPr>
            <a:spLocks noGrp="1"/>
          </p:cNvSpPr>
          <p:nvPr>
            <p:ph sz="half" idx="2"/>
          </p:nvPr>
        </p:nvSpPr>
        <p:spPr/>
        <p:txBody>
          <a:bodyPr/>
          <a:lstStyle/>
          <a:p>
            <a:r>
              <a:rPr lang="en-GB" dirty="0"/>
              <a:t>Belief in creator god and goddess (</a:t>
            </a:r>
            <a:r>
              <a:rPr lang="en-GB" dirty="0" err="1"/>
              <a:t>Mawu</a:t>
            </a:r>
            <a:r>
              <a:rPr lang="en-GB" dirty="0"/>
              <a:t> and Lisa) </a:t>
            </a:r>
          </a:p>
          <a:p>
            <a:r>
              <a:rPr lang="en-GB" dirty="0"/>
              <a:t>Plus other deities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a:t>Sacred leader </a:t>
            </a:r>
          </a:p>
        </p:txBody>
      </p:sp>
      <p:pic>
        <p:nvPicPr>
          <p:cNvPr id="12" name="Content Placeholder 11" descr="tumblr_m4lbdopP3m1r7py6lo1_400.jpg"/>
          <p:cNvPicPr>
            <a:picLocks noGrp="1" noChangeAspect="1"/>
          </p:cNvPicPr>
          <p:nvPr>
            <p:ph idx="1"/>
          </p:nvPr>
        </p:nvPicPr>
        <p:blipFill>
          <a:blip r:embed="rId2" cstate="print"/>
          <a:stretch>
            <a:fillRect/>
          </a:stretch>
        </p:blipFill>
        <p:spPr>
          <a:xfrm>
            <a:off x="1331640" y="1417638"/>
            <a:ext cx="5879383" cy="392448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rituals </a:t>
            </a:r>
          </a:p>
        </p:txBody>
      </p:sp>
      <p:pic>
        <p:nvPicPr>
          <p:cNvPr id="4" name="Content Placeholder 3" descr="Ewe_images.jpg"/>
          <p:cNvPicPr>
            <a:picLocks noGrp="1" noChangeAspect="1"/>
          </p:cNvPicPr>
          <p:nvPr>
            <p:ph sz="half" idx="1"/>
          </p:nvPr>
        </p:nvPicPr>
        <p:blipFill>
          <a:blip r:embed="rId2" cstate="print"/>
          <a:stretch>
            <a:fillRect/>
          </a:stretch>
        </p:blipFill>
        <p:spPr>
          <a:xfrm>
            <a:off x="1547664" y="2348880"/>
            <a:ext cx="2109170" cy="3169518"/>
          </a:xfrm>
        </p:spPr>
      </p:pic>
      <p:pic>
        <p:nvPicPr>
          <p:cNvPr id="6" name="Content Placeholder 5" descr="ewe-beauty-regal-divine1.jpg"/>
          <p:cNvPicPr>
            <a:picLocks noGrp="1" noChangeAspect="1"/>
          </p:cNvPicPr>
          <p:nvPr>
            <p:ph sz="half" idx="2"/>
          </p:nvPr>
        </p:nvPicPr>
        <p:blipFill>
          <a:blip r:embed="rId3" cstate="print"/>
          <a:stretch>
            <a:fillRect/>
          </a:stretch>
        </p:blipFill>
        <p:spPr>
          <a:xfrm>
            <a:off x="4648200" y="2779909"/>
            <a:ext cx="3810000" cy="251738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Conflict with Christianity </a:t>
            </a:r>
          </a:p>
        </p:txBody>
      </p:sp>
      <p:sp>
        <p:nvSpPr>
          <p:cNvPr id="3" name="Content Placeholder 2"/>
          <p:cNvSpPr>
            <a:spLocks noGrp="1"/>
          </p:cNvSpPr>
          <p:nvPr>
            <p:ph sz="half" idx="1"/>
          </p:nvPr>
        </p:nvSpPr>
        <p:spPr/>
        <p:txBody>
          <a:bodyPr/>
          <a:lstStyle/>
          <a:p>
            <a:r>
              <a:rPr lang="en-GB" dirty="0"/>
              <a:t>Some conversion</a:t>
            </a:r>
          </a:p>
          <a:p>
            <a:r>
              <a:rPr lang="en-GB" dirty="0"/>
              <a:t>Missionary activities since 19</a:t>
            </a:r>
            <a:r>
              <a:rPr lang="en-GB" baseline="30000" dirty="0"/>
              <a:t>th</a:t>
            </a:r>
            <a:r>
              <a:rPr lang="en-GB" dirty="0"/>
              <a:t> century </a:t>
            </a:r>
          </a:p>
          <a:p>
            <a:r>
              <a:rPr lang="en-GB" dirty="0"/>
              <a:t>Increasing success in the last decades </a:t>
            </a:r>
          </a:p>
        </p:txBody>
      </p:sp>
      <p:pic>
        <p:nvPicPr>
          <p:cNvPr id="5" name="Content Placeholder 4" descr="IMG_2066.jpg"/>
          <p:cNvPicPr>
            <a:picLocks noGrp="1" noChangeAspect="1"/>
          </p:cNvPicPr>
          <p:nvPr>
            <p:ph sz="half" idx="2"/>
          </p:nvPr>
        </p:nvPicPr>
        <p:blipFill>
          <a:blip r:embed="rId2" cstate="print"/>
          <a:stretch>
            <a:fillRect/>
          </a:stretch>
        </p:blipFill>
        <p:spPr>
          <a:xfrm>
            <a:off x="4648200" y="2609850"/>
            <a:ext cx="3810000" cy="28575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Birgit Meyer’s research </a:t>
            </a:r>
          </a:p>
        </p:txBody>
      </p:sp>
      <p:sp>
        <p:nvSpPr>
          <p:cNvPr id="6" name="Content Placeholder 5"/>
          <p:cNvSpPr>
            <a:spLocks noGrp="1"/>
          </p:cNvSpPr>
          <p:nvPr>
            <p:ph idx="1"/>
          </p:nvPr>
        </p:nvSpPr>
        <p:spPr/>
        <p:txBody>
          <a:bodyPr/>
          <a:lstStyle/>
          <a:p>
            <a:r>
              <a:rPr lang="en-GB" dirty="0"/>
              <a:t>Initially mainly among members of the Evangelical Presbyterian Church in Ghana (for her PhD thesis) </a:t>
            </a:r>
          </a:p>
          <a:p>
            <a:r>
              <a:rPr lang="en-GB" dirty="0"/>
              <a:t>missionary work among the Ewe in Ghana since 1847, </a:t>
            </a:r>
          </a:p>
          <a:p>
            <a:r>
              <a:rPr lang="en-GB" dirty="0"/>
              <a:t>Through schools (free education) and street preaching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836712"/>
            <a:ext cx="7772400" cy="5259288"/>
          </a:xfrm>
        </p:spPr>
        <p:txBody>
          <a:bodyPr>
            <a:normAutofit lnSpcReduction="10000"/>
          </a:bodyPr>
          <a:lstStyle/>
          <a:p>
            <a:r>
              <a:rPr lang="en-GB" dirty="0"/>
              <a:t>Initially weak response to missionary effort </a:t>
            </a:r>
          </a:p>
          <a:p>
            <a:r>
              <a:rPr lang="en-GB" dirty="0"/>
              <a:t>In the 1960s lack of African Christian identity noticed </a:t>
            </a:r>
          </a:p>
          <a:p>
            <a:r>
              <a:rPr lang="en-GB" dirty="0"/>
              <a:t>-&gt; introduction of African liturgical elements </a:t>
            </a:r>
          </a:p>
          <a:p>
            <a:r>
              <a:rPr lang="en-GB" dirty="0"/>
              <a:t>-&gt; </a:t>
            </a:r>
            <a:r>
              <a:rPr lang="en-GB" dirty="0" err="1"/>
              <a:t>Africanization</a:t>
            </a:r>
            <a:r>
              <a:rPr lang="en-GB" dirty="0"/>
              <a:t> of worship (e.g., Anglican church) </a:t>
            </a:r>
          </a:p>
          <a:p>
            <a:r>
              <a:rPr lang="en-GB" b="1" dirty="0"/>
              <a:t>BUT:</a:t>
            </a:r>
            <a:r>
              <a:rPr lang="en-GB" dirty="0"/>
              <a:t> resistance  among Pentecostal Christians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Different Approach to Devil </a:t>
            </a:r>
          </a:p>
        </p:txBody>
      </p:sp>
      <p:sp>
        <p:nvSpPr>
          <p:cNvPr id="3" name="Content Placeholder 2"/>
          <p:cNvSpPr>
            <a:spLocks noGrp="1"/>
          </p:cNvSpPr>
          <p:nvPr>
            <p:ph sz="half" idx="1"/>
          </p:nvPr>
        </p:nvSpPr>
        <p:spPr/>
        <p:txBody>
          <a:bodyPr/>
          <a:lstStyle/>
          <a:p>
            <a:r>
              <a:rPr lang="en-GB" dirty="0"/>
              <a:t>Understanding of the devil as out-dated figure of imagination </a:t>
            </a:r>
          </a:p>
          <a:p>
            <a:r>
              <a:rPr lang="en-GB" dirty="0"/>
              <a:t>-&gt; mainly liberal/conservative Christians such as Anglicans </a:t>
            </a:r>
          </a:p>
        </p:txBody>
      </p:sp>
      <p:sp>
        <p:nvSpPr>
          <p:cNvPr id="4" name="Content Placeholder 3"/>
          <p:cNvSpPr>
            <a:spLocks noGrp="1"/>
          </p:cNvSpPr>
          <p:nvPr>
            <p:ph sz="half" idx="2"/>
          </p:nvPr>
        </p:nvSpPr>
        <p:spPr/>
        <p:txBody>
          <a:bodyPr/>
          <a:lstStyle/>
          <a:p>
            <a:r>
              <a:rPr lang="en-GB" dirty="0"/>
              <a:t>understanding the devil as a threatening and terrifying reality </a:t>
            </a:r>
          </a:p>
          <a:p>
            <a:r>
              <a:rPr lang="en-GB" dirty="0"/>
              <a:t>-&gt; mainly Pentecostal Christians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Meyer argues that </a:t>
            </a:r>
          </a:p>
        </p:txBody>
      </p:sp>
      <p:sp>
        <p:nvSpPr>
          <p:cNvPr id="3" name="Content Placeholder 2"/>
          <p:cNvSpPr>
            <a:spLocks noGrp="1"/>
          </p:cNvSpPr>
          <p:nvPr>
            <p:ph idx="1"/>
          </p:nvPr>
        </p:nvSpPr>
        <p:spPr/>
        <p:txBody>
          <a:bodyPr/>
          <a:lstStyle/>
          <a:p>
            <a:r>
              <a:rPr lang="en-GB" dirty="0"/>
              <a:t>The original missionaries among the Ewe had a dualistic worldview based on the contrast between God and Satan </a:t>
            </a:r>
          </a:p>
          <a:p>
            <a:r>
              <a:rPr lang="en-GB" dirty="0"/>
              <a:t>They believed  ‘that the gods and ghosts served by the Ewe were real agents of the Devil on their interpretation of the New Testament’ (Meyer 1999: 83).</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Ewe religion </a:t>
            </a:r>
          </a:p>
        </p:txBody>
      </p:sp>
      <p:sp>
        <p:nvSpPr>
          <p:cNvPr id="3" name="Content Placeholder 2"/>
          <p:cNvSpPr>
            <a:spLocks noGrp="1"/>
          </p:cNvSpPr>
          <p:nvPr>
            <p:ph idx="1"/>
          </p:nvPr>
        </p:nvSpPr>
        <p:spPr/>
        <p:txBody>
          <a:bodyPr/>
          <a:lstStyle/>
          <a:p>
            <a:r>
              <a:rPr lang="en-GB" dirty="0"/>
              <a:t>... became represented as satanic and the missionaries were called to destroy Satan and his creatures.</a:t>
            </a:r>
          </a:p>
          <a:p>
            <a:r>
              <a:rPr lang="en-GB" dirty="0"/>
              <a:t>The Devil became the link between missionaries (=Christianity) and the traditional Ewe’s worldview</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Devil and Modernity </a:t>
            </a:r>
          </a:p>
        </p:txBody>
      </p:sp>
      <p:sp>
        <p:nvSpPr>
          <p:cNvPr id="3" name="Content Placeholder 2"/>
          <p:cNvSpPr>
            <a:spLocks noGrp="1"/>
          </p:cNvSpPr>
          <p:nvPr>
            <p:ph idx="1"/>
          </p:nvPr>
        </p:nvSpPr>
        <p:spPr/>
        <p:txBody>
          <a:bodyPr>
            <a:normAutofit lnSpcReduction="10000"/>
          </a:bodyPr>
          <a:lstStyle/>
          <a:p>
            <a:r>
              <a:rPr lang="en-GB" dirty="0"/>
              <a:t>The image of the devil  mediated between old and new ways of life</a:t>
            </a:r>
          </a:p>
          <a:p>
            <a:r>
              <a:rPr lang="en-GB" dirty="0"/>
              <a:t>-&gt; became a sign of the dispute with modernity</a:t>
            </a:r>
          </a:p>
          <a:p>
            <a:r>
              <a:rPr lang="en-GB" dirty="0"/>
              <a:t>Ewe express ambivalence towards modernity </a:t>
            </a:r>
          </a:p>
          <a:p>
            <a:r>
              <a:rPr lang="en-GB" dirty="0"/>
              <a:t>While Christianity is regarded as sign for modernity and progress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Meyer argues that </a:t>
            </a:r>
          </a:p>
        </p:txBody>
      </p:sp>
      <p:sp>
        <p:nvSpPr>
          <p:cNvPr id="3" name="Content Placeholder 2"/>
          <p:cNvSpPr>
            <a:spLocks noGrp="1"/>
          </p:cNvSpPr>
          <p:nvPr>
            <p:ph idx="1"/>
          </p:nvPr>
        </p:nvSpPr>
        <p:spPr/>
        <p:txBody>
          <a:bodyPr/>
          <a:lstStyle/>
          <a:p>
            <a:r>
              <a:rPr lang="en-GB" dirty="0"/>
              <a:t>The image of the Devil helped people to deal with modernity but also the traditions they wanted to break with, but ‘from which they could not fully dissociate themselves’ (Meyer 1999: 111).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Mami </a:t>
            </a:r>
            <a:r>
              <a:rPr lang="en-GB" dirty="0" err="1"/>
              <a:t>Wata</a:t>
            </a:r>
            <a:r>
              <a:rPr lang="en-GB" dirty="0"/>
              <a:t> </a:t>
            </a:r>
          </a:p>
        </p:txBody>
      </p:sp>
      <p:pic>
        <p:nvPicPr>
          <p:cNvPr id="4" name="Content Placeholder 3" descr="ZoumanaSanelg.jpg"/>
          <p:cNvPicPr>
            <a:picLocks noGrp="1" noChangeAspect="1"/>
          </p:cNvPicPr>
          <p:nvPr>
            <p:ph sz="half" idx="1"/>
          </p:nvPr>
        </p:nvPicPr>
        <p:blipFill>
          <a:blip r:embed="rId2" cstate="print"/>
          <a:stretch>
            <a:fillRect/>
          </a:stretch>
        </p:blipFill>
        <p:spPr>
          <a:xfrm>
            <a:off x="827584" y="1391828"/>
            <a:ext cx="3103735" cy="4114800"/>
          </a:xfrm>
        </p:spPr>
      </p:pic>
      <p:sp>
        <p:nvSpPr>
          <p:cNvPr id="5" name="Content Placeholder 4"/>
          <p:cNvSpPr>
            <a:spLocks noGrp="1"/>
          </p:cNvSpPr>
          <p:nvPr>
            <p:ph sz="half" idx="2"/>
          </p:nvPr>
        </p:nvSpPr>
        <p:spPr/>
        <p:txBody>
          <a:bodyPr/>
          <a:lstStyle/>
          <a:p>
            <a:r>
              <a:rPr lang="en-GB" dirty="0"/>
              <a:t>Pan-African term for local water goddesses  </a:t>
            </a:r>
          </a:p>
          <a:p>
            <a:r>
              <a:rPr lang="en-GB" dirty="0"/>
              <a:t>Mainly in Cameroon to Ghana </a:t>
            </a:r>
          </a:p>
          <a:p>
            <a:r>
              <a:rPr lang="en-GB" dirty="0"/>
              <a:t>Often portrayed as mermaids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Historical background </a:t>
            </a:r>
          </a:p>
        </p:txBody>
      </p:sp>
      <p:sp>
        <p:nvSpPr>
          <p:cNvPr id="3" name="Content Placeholder 2"/>
          <p:cNvSpPr>
            <a:spLocks noGrp="1"/>
          </p:cNvSpPr>
          <p:nvPr>
            <p:ph idx="1"/>
          </p:nvPr>
        </p:nvSpPr>
        <p:spPr/>
        <p:txBody>
          <a:bodyPr/>
          <a:lstStyle/>
          <a:p>
            <a:r>
              <a:rPr lang="en-GB" dirty="0"/>
              <a:t>Images can be traced back to figurehead of on Dutch and other European ships to the 15</a:t>
            </a:r>
            <a:r>
              <a:rPr lang="en-GB" baseline="30000" dirty="0"/>
              <a:t>th</a:t>
            </a:r>
            <a:r>
              <a:rPr lang="en-GB" dirty="0"/>
              <a:t> century </a:t>
            </a:r>
          </a:p>
          <a:p>
            <a:r>
              <a:rPr lang="en-GB" dirty="0"/>
              <a:t>The earliest documented example of a mermaid is an Afro-Portuguese ivory from </a:t>
            </a:r>
            <a:r>
              <a:rPr lang="en-GB" dirty="0" err="1"/>
              <a:t>Sherbo</a:t>
            </a:r>
            <a:r>
              <a:rPr lang="en-GB" dirty="0"/>
              <a:t>, Sierra Leone that was brought to Europe in 1743.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Early in the 19</a:t>
            </a:r>
            <a:r>
              <a:rPr lang="en-GB" baseline="30000" dirty="0"/>
              <a:t>th</a:t>
            </a:r>
            <a:r>
              <a:rPr lang="en-GB" dirty="0"/>
              <a:t> century marine figures became part of water divinity altars, and mermaid-figures developed into a common representation of local water deities. </a:t>
            </a:r>
          </a:p>
          <a:p>
            <a:r>
              <a:rPr lang="en-GB" dirty="0"/>
              <a:t>Though the name </a:t>
            </a:r>
            <a:r>
              <a:rPr lang="en-GB" dirty="0" err="1"/>
              <a:t>Mami</a:t>
            </a:r>
            <a:r>
              <a:rPr lang="en-GB" dirty="0"/>
              <a:t> </a:t>
            </a:r>
            <a:r>
              <a:rPr lang="en-GB" dirty="0" err="1"/>
              <a:t>Wata</a:t>
            </a:r>
            <a:r>
              <a:rPr lang="en-GB" dirty="0"/>
              <a:t> was probably unknown in Africa before the 20</a:t>
            </a:r>
            <a:r>
              <a:rPr lang="en-GB" baseline="30000" dirty="0"/>
              <a:t>th</a:t>
            </a:r>
            <a:r>
              <a:rPr lang="en-GB" dirty="0"/>
              <a:t> century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possible root </a:t>
            </a:r>
          </a:p>
        </p:txBody>
      </p:sp>
      <p:sp>
        <p:nvSpPr>
          <p:cNvPr id="3" name="Content Placeholder 2"/>
          <p:cNvSpPr>
            <a:spLocks noGrp="1"/>
          </p:cNvSpPr>
          <p:nvPr>
            <p:ph idx="1"/>
          </p:nvPr>
        </p:nvSpPr>
        <p:spPr/>
        <p:txBody>
          <a:bodyPr>
            <a:normAutofit fontScale="92500"/>
          </a:bodyPr>
          <a:lstStyle/>
          <a:p>
            <a:r>
              <a:rPr lang="en-GB" dirty="0"/>
              <a:t>influence of European images in West and Central Africa</a:t>
            </a:r>
          </a:p>
          <a:p>
            <a:pPr lvl="1"/>
            <a:r>
              <a:rPr lang="en-GB" dirty="0"/>
              <a:t>e.g. chromolithograph of a female Indian snake-charmer who performed in the Carl </a:t>
            </a:r>
            <a:r>
              <a:rPr lang="en-GB" dirty="0" err="1"/>
              <a:t>Hagenbeck</a:t>
            </a:r>
            <a:r>
              <a:rPr lang="en-GB" dirty="0"/>
              <a:t> show in Europe </a:t>
            </a:r>
          </a:p>
          <a:p>
            <a:r>
              <a:rPr lang="en-GB" dirty="0"/>
              <a:t>Posters of the snake-charmer appeared in Africa early in the 20</a:t>
            </a:r>
            <a:r>
              <a:rPr lang="en-GB" baseline="30000" dirty="0"/>
              <a:t>th</a:t>
            </a:r>
            <a:r>
              <a:rPr lang="en-GB" dirty="0"/>
              <a:t> century where it became regarded as a picture of </a:t>
            </a:r>
            <a:r>
              <a:rPr lang="en-GB" dirty="0" err="1"/>
              <a:t>Mami</a:t>
            </a:r>
            <a:r>
              <a:rPr lang="en-GB" dirty="0"/>
              <a:t> </a:t>
            </a:r>
            <a:r>
              <a:rPr lang="en-GB" dirty="0" err="1"/>
              <a:t>Wata</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Link between mermaids and wealth </a:t>
            </a:r>
          </a:p>
        </p:txBody>
      </p:sp>
      <p:sp>
        <p:nvSpPr>
          <p:cNvPr id="3" name="Content Placeholder 2"/>
          <p:cNvSpPr>
            <a:spLocks noGrp="1"/>
          </p:cNvSpPr>
          <p:nvPr>
            <p:ph idx="1"/>
          </p:nvPr>
        </p:nvSpPr>
        <p:spPr/>
        <p:txBody>
          <a:bodyPr>
            <a:normAutofit lnSpcReduction="10000"/>
          </a:bodyPr>
          <a:lstStyle/>
          <a:p>
            <a:r>
              <a:rPr lang="en-GB" dirty="0"/>
              <a:t>“Africans determined that there was a direct connection between these Indian images, the beliefs associated with them, and Indians’ success in financial matters, just as mermaids and other European icons such as marine sculptures and saints’ statues have been linked with wealth and power.” (</a:t>
            </a:r>
            <a:r>
              <a:rPr lang="en-GB" dirty="0" err="1"/>
              <a:t>Drewal</a:t>
            </a:r>
            <a:r>
              <a:rPr lang="en-GB" dirty="0"/>
              <a:t> 1988: 118)</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Mami</a:t>
            </a:r>
            <a:r>
              <a:rPr lang="en-GB" dirty="0"/>
              <a:t> </a:t>
            </a:r>
            <a:r>
              <a:rPr lang="en-GB" dirty="0" err="1"/>
              <a:t>Wata</a:t>
            </a:r>
            <a:r>
              <a:rPr lang="en-GB" dirty="0"/>
              <a:t> in African art (Cheri Samba) </a:t>
            </a:r>
          </a:p>
        </p:txBody>
      </p:sp>
      <p:pic>
        <p:nvPicPr>
          <p:cNvPr id="4" name="Content Placeholder 3" descr="51EFQ1K83YL._AA160_.jpg"/>
          <p:cNvPicPr>
            <a:picLocks noGrp="1" noChangeAspect="1"/>
          </p:cNvPicPr>
          <p:nvPr>
            <p:ph idx="1"/>
          </p:nvPr>
        </p:nvPicPr>
        <p:blipFill>
          <a:blip r:embed="rId2" cstate="print"/>
          <a:stretch>
            <a:fillRect/>
          </a:stretch>
        </p:blipFill>
        <p:spPr>
          <a:xfrm>
            <a:off x="5940152" y="1700808"/>
            <a:ext cx="2985864" cy="2985864"/>
          </a:xfrm>
        </p:spPr>
      </p:pic>
      <p:pic>
        <p:nvPicPr>
          <p:cNvPr id="5" name="Picture 4" descr="image_thumb.jpg"/>
          <p:cNvPicPr>
            <a:picLocks noChangeAspect="1"/>
          </p:cNvPicPr>
          <p:nvPr/>
        </p:nvPicPr>
        <p:blipFill>
          <a:blip r:embed="rId3" cstate="print"/>
          <a:stretch>
            <a:fillRect/>
          </a:stretch>
        </p:blipFill>
        <p:spPr>
          <a:xfrm>
            <a:off x="323528" y="2132856"/>
            <a:ext cx="2658757" cy="2160240"/>
          </a:xfrm>
          <a:prstGeom prst="rect">
            <a:avLst/>
          </a:prstGeom>
        </p:spPr>
      </p:pic>
      <p:pic>
        <p:nvPicPr>
          <p:cNvPr id="6" name="Picture 5" descr="223123471.jpg"/>
          <p:cNvPicPr>
            <a:picLocks noChangeAspect="1"/>
          </p:cNvPicPr>
          <p:nvPr/>
        </p:nvPicPr>
        <p:blipFill>
          <a:blip r:embed="rId4" cstate="print"/>
          <a:stretch>
            <a:fillRect/>
          </a:stretch>
        </p:blipFill>
        <p:spPr>
          <a:xfrm>
            <a:off x="3491879" y="2780928"/>
            <a:ext cx="2108567" cy="285710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 against </a:t>
            </a:r>
            <a:r>
              <a:rPr lang="en-GB" dirty="0" err="1"/>
              <a:t>Mami</a:t>
            </a:r>
            <a:r>
              <a:rPr lang="en-GB" dirty="0"/>
              <a:t> </a:t>
            </a:r>
            <a:r>
              <a:rPr lang="en-GB" dirty="0" err="1"/>
              <a:t>Wata</a:t>
            </a:r>
            <a:r>
              <a:rPr lang="en-GB" dirty="0"/>
              <a:t> </a:t>
            </a:r>
          </a:p>
        </p:txBody>
      </p:sp>
      <p:sp>
        <p:nvSpPr>
          <p:cNvPr id="3" name="Content Placeholder 2"/>
          <p:cNvSpPr>
            <a:spLocks noGrp="1"/>
          </p:cNvSpPr>
          <p:nvPr>
            <p:ph idx="1"/>
          </p:nvPr>
        </p:nvSpPr>
        <p:spPr/>
        <p:txBody>
          <a:bodyPr/>
          <a:lstStyle/>
          <a:p>
            <a:r>
              <a:rPr lang="en-GB" dirty="0" err="1"/>
              <a:t>Mami</a:t>
            </a:r>
            <a:r>
              <a:rPr lang="en-GB" dirty="0"/>
              <a:t> </a:t>
            </a:r>
            <a:r>
              <a:rPr lang="en-GB" dirty="0" err="1"/>
              <a:t>Wata</a:t>
            </a:r>
            <a:r>
              <a:rPr lang="en-GB" dirty="0"/>
              <a:t> as one of the fallen angels who had been driven out of heaven together with Satan (Birgit Meyer)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96752"/>
            <a:ext cx="7772400" cy="4899248"/>
          </a:xfrm>
        </p:spPr>
        <p:txBody>
          <a:bodyPr>
            <a:normAutofit lnSpcReduction="10000"/>
          </a:bodyPr>
          <a:lstStyle/>
          <a:p>
            <a:r>
              <a:rPr lang="en-GB" dirty="0"/>
              <a:t>“She can be unpredictable and aggressive as urban life itself, she can make people rich, or drop them like a hot potato, she relates to individuals rather than the community and her insistence on unconditional loyalty from adherents is interpreted by some as a signal for new rules of sexual contact.“ (van </a:t>
            </a:r>
            <a:r>
              <a:rPr lang="en-GB" dirty="0" err="1"/>
              <a:t>Stipriaan</a:t>
            </a:r>
            <a:r>
              <a:rPr lang="en-GB" dirty="0"/>
              <a:t> 2002: 95).</a:t>
            </a:r>
          </a:p>
          <a:p>
            <a:r>
              <a:rPr lang="en-GB" dirty="0"/>
              <a:t>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Church “Mountain of Fire and Miracles” in </a:t>
            </a:r>
            <a:r>
              <a:rPr lang="en-GB" dirty="0" err="1"/>
              <a:t>Akoka</a:t>
            </a:r>
            <a:r>
              <a:rPr lang="en-GB" dirty="0"/>
              <a:t>, Nigeria </a:t>
            </a:r>
          </a:p>
        </p:txBody>
      </p:sp>
      <p:sp>
        <p:nvSpPr>
          <p:cNvPr id="3" name="Content Placeholder 2"/>
          <p:cNvSpPr>
            <a:spLocks noGrp="1"/>
          </p:cNvSpPr>
          <p:nvPr>
            <p:ph idx="1"/>
          </p:nvPr>
        </p:nvSpPr>
        <p:spPr/>
        <p:txBody>
          <a:bodyPr/>
          <a:lstStyle/>
          <a:p>
            <a:r>
              <a:rPr lang="en-GB" dirty="0"/>
              <a:t>founded and led by a British-trained micro-biologist Dr D. K. </a:t>
            </a:r>
            <a:r>
              <a:rPr lang="en-GB" dirty="0" err="1"/>
              <a:t>Olukoya</a:t>
            </a:r>
            <a:endParaRPr lang="en-GB" dirty="0"/>
          </a:p>
          <a:p>
            <a:r>
              <a:rPr lang="en-GB" dirty="0"/>
              <a:t> marine spirits, and in particular mermaids with their half fish, half human form, are regarded as the most potent, and more dangerous than the earth spirits (the ancestors)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96752"/>
            <a:ext cx="7772400" cy="4899248"/>
          </a:xfrm>
        </p:spPr>
        <p:txBody>
          <a:bodyPr/>
          <a:lstStyle/>
          <a:p>
            <a:r>
              <a:rPr lang="en-GB" dirty="0"/>
              <a:t>Marine spirits seduce people with luxurious items (clothes, jewellery) and expensive habits (such as eating out and dancing), and cause problems such as promiscuity and polygamy. </a:t>
            </a:r>
          </a:p>
          <a:p>
            <a:r>
              <a:rPr lang="en-GB" dirty="0"/>
              <a:t>One can even become polluted by a parent or partner worshipping water deities. </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908720"/>
            <a:ext cx="7772400" cy="5187280"/>
          </a:xfrm>
        </p:spPr>
        <p:txBody>
          <a:bodyPr>
            <a:normAutofit lnSpcReduction="10000"/>
          </a:bodyPr>
          <a:lstStyle/>
          <a:p>
            <a:r>
              <a:rPr lang="en-GB" dirty="0"/>
              <a:t>“As I was told in hushed tones by one deliverance specialist, so sophisticated are some of these newer ‘manifestations’ of </a:t>
            </a:r>
            <a:r>
              <a:rPr lang="en-GB" dirty="0" err="1"/>
              <a:t>Mami</a:t>
            </a:r>
            <a:r>
              <a:rPr lang="en-GB" dirty="0"/>
              <a:t> </a:t>
            </a:r>
            <a:r>
              <a:rPr lang="en-GB" dirty="0" err="1"/>
              <a:t>Wata</a:t>
            </a:r>
            <a:r>
              <a:rPr lang="en-GB" dirty="0"/>
              <a:t> as virtuous church virgins, that they can manipulate through their charismatic charms not just the bodies but also the </a:t>
            </a:r>
            <a:r>
              <a:rPr lang="en-GB" i="1" dirty="0"/>
              <a:t>minds </a:t>
            </a:r>
            <a:r>
              <a:rPr lang="en-GB" dirty="0"/>
              <a:t>of men. He added that this type of spirit is the most dangerous and deceitful, and attacks pastors only.“ (Hackett 2008: 410-11).</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r>
              <a:rPr lang="en-GB" dirty="0"/>
              <a:t>Continuation of traditional African beliefs within new framework</a:t>
            </a:r>
          </a:p>
          <a:p>
            <a:r>
              <a:rPr lang="en-GB" dirty="0"/>
              <a:t>Includes often a re-interpretation of beliefs within a dualistic worldview (God/Satan) </a:t>
            </a:r>
          </a:p>
          <a:p>
            <a:r>
              <a:rPr lang="en-GB" dirty="0"/>
              <a:t>Or a reaction towards the consequences of modernity (alcoholism, drugs and so on)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1410</TotalTime>
  <Words>906</Words>
  <Application>Microsoft Office PowerPoint</Application>
  <PresentationFormat>On-screen Show (4:3)</PresentationFormat>
  <Paragraphs>76</Paragraphs>
  <Slides>27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Religions in Africa</vt:lpstr>
      <vt:lpstr>Topic Today </vt:lpstr>
      <vt:lpstr>Background: Diabolisation of ATR </vt:lpstr>
      <vt:lpstr>Location of Ewe language </vt:lpstr>
      <vt:lpstr>Divine beings  </vt:lpstr>
      <vt:lpstr>Sacred leader </vt:lpstr>
      <vt:lpstr>Importance of rituals </vt:lpstr>
      <vt:lpstr>Conflict with Christianity </vt:lpstr>
      <vt:lpstr>Birgit Meyer’s research </vt:lpstr>
      <vt:lpstr>PowerPoint Presentation</vt:lpstr>
      <vt:lpstr>Different Approach to Devil </vt:lpstr>
      <vt:lpstr>Meyer argues that </vt:lpstr>
      <vt:lpstr>Ewe religion </vt:lpstr>
      <vt:lpstr>Devil and Modernity </vt:lpstr>
      <vt:lpstr>Meyer argues that </vt:lpstr>
      <vt:lpstr>Mami Wata </vt:lpstr>
      <vt:lpstr>Historical background </vt:lpstr>
      <vt:lpstr>PowerPoint Presentation</vt:lpstr>
      <vt:lpstr>Another possible root </vt:lpstr>
      <vt:lpstr>Link between mermaids and wealth </vt:lpstr>
      <vt:lpstr>Mami Wata in African art (Cheri Samba) </vt:lpstr>
      <vt:lpstr>Warning against Mami Wata </vt:lpstr>
      <vt:lpstr>PowerPoint Presentation</vt:lpstr>
      <vt:lpstr>Church “Mountain of Fire and Miracles” in Akoka, Nigeria </vt:lpstr>
      <vt:lpstr>PowerPoint Presentation</vt:lpstr>
      <vt:lpstr>PowerPoint Presentation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198</cp:revision>
  <cp:lastPrinted>2017-03-06T16:11:16Z</cp:lastPrinted>
  <dcterms:created xsi:type="dcterms:W3CDTF">2015-04-14T15:21:28Z</dcterms:created>
  <dcterms:modified xsi:type="dcterms:W3CDTF">2025-01-27T15:03:30Z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