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embeddedFontLst>
    <p:embeddedFont>
      <p:font typeface="Oswald" charset="0"/>
      <p:regular r:id="rId15"/>
      <p:bold r:id="rId16"/>
    </p:embeddedFont>
    <p:embeddedFont>
      <p:font typeface="Average" charset="0"/>
      <p:regular r:id="rId17"/>
    </p:embeddedFont>
    <p:embeddedFont>
      <p:font typeface="Lato"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47" d="100"/>
          <a:sy n="147" d="100"/>
        </p:scale>
        <p:origin x="-594" y="-96"/>
      </p:cViewPr>
      <p:guideLst>
        <p:guide orient="horz" pos="162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GB"/>
              <a:t>In this presentation I will be covering the Eastern Theatre, a conflict specifically between Germany and the USSR, focusing on two major conflicts - Operation Barbarossa and Stalingrad. The goal of this presentation will be to introduce my dissertation and the questions that will be answered.</a:t>
            </a:r>
            <a:endParaRPr/>
          </a:p>
          <a:p>
            <a:pPr marL="0" lvl="0" indent="0" algn="l" rtl="0">
              <a:spcBef>
                <a:spcPts val="120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762c80b52a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762c80b52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GB"/>
              <a:t>The Eastern Theatre is an area that is not well known by the general Welsh public compared to the Western Theatre and this I will attempt to change. I myself knew little about the Eastern Conflict until I began research in May last year. In school, there was only focus on the Western Theatre. My main goal's simple; for readers of my dissertation to understand the German tactical mistakes that led to the Soviet victory in the Eastern Theatre, such as resource management. These goals will be achieved through primary material that covers soldiers at the time, which took part in the planning of Operation Barbarossa (an example being the book to the right) and the Eastern Theatre itself, with the primary material being translated to English, allowing greater insight into the topic. Furthermore, secondary material will provide context about the existing historical debate and other critical areas, such as figures, weapons and other details realized after the conclusion of the Eastern Theatre.</a:t>
            </a:r>
            <a:endParaRPr/>
          </a:p>
          <a:p>
            <a:pPr marL="0" lvl="0" indent="0" algn="l" rtl="0">
              <a:spcBef>
                <a:spcPts val="120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
        <p:cNvGrpSpPr/>
        <p:nvPr/>
      </p:nvGrpSpPr>
      <p:grpSpPr>
        <a:xfrm>
          <a:off x="0" y="0"/>
          <a:ext cx="0" cy="0"/>
          <a:chOff x="0" y="0"/>
          <a:chExt cx="0" cy="0"/>
        </a:xfrm>
      </p:grpSpPr>
      <p:sp>
        <p:nvSpPr>
          <p:cNvPr id="72" name="Google Shape;72;g762c80b52a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 name="Google Shape;73;g762c80b52a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GB"/>
              <a:t>The structure will have a linear progression that fits the timespan of the conflict. An introduction will first establish the research question and its importance, alongside what was Operation Barbarossa and the existing debate. The dissertation will have four main chapters, beginning with the pre-planning of Operation Barbarossa in 1940, shortly after the conquest of France, to the aftermath of Stalingrad. Here I will discuss the Battle of Kursk where Germany suffered from issues lingering from Operation Barbarossa. The linear approach will allow me to create points that lead into the next where, for example, the loss of the Sixth Army during the Battle of Stalingrad put pressure on German General Manstein during the Battle of Kursk. These points will have the backing of data and maps to make details easier to digest. The dissertation will have a suitable conclusion that will summarise my points and final judgements.</a:t>
            </a:r>
            <a:endParaRPr/>
          </a:p>
          <a:p>
            <a:pPr marL="0" lvl="0" indent="0" algn="l" rtl="0">
              <a:spcBef>
                <a:spcPts val="120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763e7cb63b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763e7cb63b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GB"/>
              <a:t>Over the course of my research, I have faced problems, though not limiting me, they are worth bringing up. The obvious issue was my inability to speak either Russian or German, and so my dissertation relies on translated accounts that could have been mistranslated or changed during editorials. Nevertheless, this issue could not have been avoided. Through reading multiple accounts, I made sure that details were factual and did not differ from reality. One final problem I dealt with was through secondary material where I noticed some authors viewed the failure of the Eastern Front being due to Hitler himself, rather than a mixture of factors that affected German tactics. This will be handled in the dissertation where the aim will be to make sure this ill-informed argument will not appear again. It paints the topic in a simplistic way rather than the great depth it possesses.</a:t>
            </a:r>
            <a:endParaRPr/>
          </a:p>
          <a:p>
            <a:pPr marL="0" lvl="0" indent="0" algn="l" rtl="0">
              <a:spcBef>
                <a:spcPts val="120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76c6b87ea5_1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76c6b87ea5_1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GB"/>
              <a:t>Operation Barbarossa kick-started the Eastern Front. Beginning in June 1941 - December 1941, the plan was to conquer the USSR and use the land for resources to continue war efforts and repopulation of Germans. The operation was a mixture of a strategic desire of gain and the racial politics of the Nazi Regime, Hitler's generals desired the resources of Russia which Hitler also desired, prominently the oil fields of the Caucasus, while prominent Nazis such as Himmler desired to exterminate the Slavic people, exile the surviving populace to the Siberian wilderness and use their land as part of the Reich's Empire. The plan was originally planned for May 1941, but was delayed to the 22nd June 1941, continuing the issue of generals having uncertainty for deploying troops, despite the army already being split into groups with goals. From the start the operation was doomed, only carried by blind ambition due to prior successes in France and Poland.</a:t>
            </a:r>
            <a:endParaRPr/>
          </a:p>
          <a:p>
            <a:pPr marL="0" lvl="0" indent="0" algn="l" rtl="0">
              <a:spcBef>
                <a:spcPts val="120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76c6b87ea5_1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76c6b87ea5_1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GB"/>
              <a:t>The Battle of Stalingrad that forms a major part of my dissertation was a guerrilla skirmish that took place in Stalingrad between August 1942 to February 1943. It's an important conflict as it was Germany's first defeat during the Eastern Front, losing the 6th Army which was an important part of the Wehrmacht Army. This battle highlights multiple errors that Germany made through its tactics, the Sixth Army was outmatched in men, weaponry and resources, crushed by multiple encirclements, with escapes stopped by orders from higher command. Also, Hitler denied the abandonment of Stalingrad, showing the drastic perspective from command and troops fighting on the ground. Furthermore, this battle will show the lingering effects of Barbarossa's failure and the incompetence of German leadership, for the airlifts could not reach the required amount to supply the Sixth Army. Also, opportunities to escape were wasted by General Paulus, leader of the Sixth Army, due to his loyalty to Hitler.</a:t>
            </a:r>
            <a:endParaRPr/>
          </a:p>
          <a:p>
            <a:pPr marL="0" lvl="0" indent="0" algn="l" rtl="0">
              <a:spcBef>
                <a:spcPts val="1200"/>
              </a:spcBef>
              <a:spcAft>
                <a:spcPts val="0"/>
              </a:spcAft>
              <a:buNone/>
            </a:pPr>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76c6b87ea5_1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76c6b87ea5_1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GB"/>
              <a:t>This dissertation will make use of multiple primary accounts, many will be included in translated accounts, one is to the right. This book was written before and during the Battle of Stalingrad, as General Paulus led the Sixth army, detailing his downfall and arguments with other military personnel which provides insight into the tactical mistakes of the German military, and what was going on in the minds of generals during this conflict. Primary material such as this will allow me to understand how these errors occurred, not from the frames of chaos, but negligence on part of pre-planning which contributed to Germany's tactical faults that were made worse during the conflict itself. This was through multiple factors not just Hitler's command as stereotypical arguments would tell.</a:t>
            </a:r>
            <a:endParaRPr/>
          </a:p>
          <a:p>
            <a:pPr marL="0" lvl="0" indent="0" algn="l" rtl="0">
              <a:spcBef>
                <a:spcPts val="120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76c6b87ea5_1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76c6b87ea5_1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GB"/>
              <a:t>This slide will cover a basic overall of the prominent tactical mistakes that occurred on the Eastern Front. Germany itself could not take on Russia. Its resources and two fronts were unable to achieve victory, especially over a long period of time. Operation Barbarossa was created for this purpose, but its short span would ultimately be its downfall. Its planned resources only covered 5 - 6 months worth of fighting, and still could not match the quota filled by higher command. For example, July 1940 the monthly goal of 490 tanks to be out by August was revised down to 200, and by September that year a mere 121 tanks were produced in a month, but again bigger targets were set. Infighting was also prominent, Halder, one famous German general, hid information from Hitler which translated into conflicts between Hitler and his generals in the Theatre. The mistrust between Hitler and his generals would cause further issues such as his blind focus.</a:t>
            </a:r>
            <a:endParaRPr/>
          </a:p>
          <a:p>
            <a:pPr marL="0" lvl="0" indent="0" algn="l" rtl="0">
              <a:spcBef>
                <a:spcPts val="120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76ca3bee55_0_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76ca3bee55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GB"/>
              <a:t>Germany also made other errors that stemmed from their blind allegiance to their politics. Hatred for non-Aryans created efforts that would be more suited for tactical warfare. Himmler actively helped devise Operation Barbarossa for the expansion of Aryans and the destruction of Slavs, which Hitler agreed to, for he believed it would end Bolshevism. This racial hatred hurt Germany's potential for success as exterminating Slavs would only turn potential allies back to Stalin. Originally German</a:t>
            </a:r>
            <a:endParaRPr/>
          </a:p>
          <a:p>
            <a:pPr marL="0" lvl="0" indent="0" algn="l" rtl="0">
              <a:lnSpc>
                <a:spcPct val="115000"/>
              </a:lnSpc>
              <a:spcBef>
                <a:spcPts val="1200"/>
              </a:spcBef>
              <a:spcAft>
                <a:spcPts val="0"/>
              </a:spcAft>
              <a:buNone/>
            </a:pPr>
            <a:r>
              <a:rPr lang="en-GB"/>
              <a:t>troops were welcomed by some, believing they would end Stalin's rule but this only turned all of the USSR against Germany and boosted patriotism, fuelling the Red Army's desire for revenge.</a:t>
            </a:r>
            <a:endParaRPr/>
          </a:p>
          <a:p>
            <a:pPr marL="0" lvl="0" indent="0" algn="l" rtl="0">
              <a:lnSpc>
                <a:spcPct val="115000"/>
              </a:lnSpc>
              <a:spcBef>
                <a:spcPts val="1200"/>
              </a:spcBef>
              <a:spcAft>
                <a:spcPts val="0"/>
              </a:spcAft>
              <a:buNone/>
            </a:pPr>
            <a:r>
              <a:rPr lang="en-GB"/>
              <a:t>The generals themselves did not see the conflict from a racial perspective but through tactics. They believed in blind success stemming from their previous victories, never considering defeat, only Paulus' war-game in winter 1940 considered a possible loss but was not passed on to higher command for insight.</a:t>
            </a:r>
            <a:endParaRPr/>
          </a:p>
          <a:p>
            <a:pPr marL="0" lvl="0" indent="0" algn="l" rtl="0">
              <a:spcBef>
                <a:spcPts val="120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762c80b52a_0_1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762c80b52a_0_1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GB"/>
              <a:t>From all my time researching the topic, I have seen how my dissertation could possibly conclude, a lot of my material agrees that many mistakes were made in the Eastern Theatre. This was due to collaboration rather than a single figure. Hitler, his fellow Nazi members, and generals all contributed to Germany's failure to conquer the USSR. Fighting with each other for dominance, some believing that the Slavs were naturally inferior and would not stand a chance, generals having different goals; some gunning for Moscow while Hitler wished for more economically viable targets such as the Caucasus. Furthermore, if Germany planned resources better they would have made fewer mistakes, making quota targets that could not be matched nor provide enough resources to continue fighting only ensured their failure. This will all be concluded informally in the dissertation and readers will understand truly why German lost the Eastern Front.</a:t>
            </a:r>
            <a:endParaRPr/>
          </a:p>
          <a:p>
            <a:pPr marL="0" lvl="0" indent="0" algn="l" rtl="0">
              <a:spcBef>
                <a:spcPts val="120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762c80b52a_0_1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762c80b52a_0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g76ca3bee55_0_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 name="Google Shape;147;g76ca3bee55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grpSp>
        <p:nvGrpSpPr>
          <p:cNvPr id="10" name="Google Shape;10;p2"/>
          <p:cNvGrpSpPr/>
          <p:nvPr/>
        </p:nvGrpSpPr>
        <p:grpSpPr>
          <a:xfrm>
            <a:off x="4350279" y="2855377"/>
            <a:ext cx="443589" cy="105632"/>
            <a:chOff x="4137525" y="2915950"/>
            <a:chExt cx="869100" cy="207000"/>
          </a:xfrm>
        </p:grpSpPr>
        <p:sp>
          <p:nvSpPr>
            <p:cNvPr id="11" name="Google Shape;11;p2"/>
            <p:cNvSpPr/>
            <p:nvPr/>
          </p:nvSpPr>
          <p:spPr>
            <a:xfrm>
              <a:off x="4468575" y="2915950"/>
              <a:ext cx="207000" cy="20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4799625" y="2915950"/>
              <a:ext cx="207000" cy="20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4137525" y="2915950"/>
              <a:ext cx="207000" cy="20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 name="Google Shape;14;p2"/>
          <p:cNvSpPr txBox="1">
            <a:spLocks noGrp="1"/>
          </p:cNvSpPr>
          <p:nvPr>
            <p:ph type="ctrTitle"/>
          </p:nvPr>
        </p:nvSpPr>
        <p:spPr>
          <a:xfrm>
            <a:off x="671258" y="990800"/>
            <a:ext cx="7801500" cy="1730100"/>
          </a:xfrm>
          <a:prstGeom prst="rect">
            <a:avLst/>
          </a:prstGeom>
        </p:spPr>
        <p:txBody>
          <a:bodyPr spcFirstLastPara="1" wrap="square" lIns="91425" tIns="91425" rIns="91425" bIns="91425" anchor="b" anchorCtr="0">
            <a:no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
        <p:nvSpPr>
          <p:cNvPr id="15" name="Google Shape;15;p2"/>
          <p:cNvSpPr txBox="1">
            <a:spLocks noGrp="1"/>
          </p:cNvSpPr>
          <p:nvPr>
            <p:ph type="subTitle" idx="1"/>
          </p:nvPr>
        </p:nvSpPr>
        <p:spPr>
          <a:xfrm>
            <a:off x="671250" y="3174876"/>
            <a:ext cx="7801500" cy="7926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16" name="Google Shape;16;p2"/>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671250" y="2141250"/>
            <a:ext cx="7852200" cy="8610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9" name="Google Shape;19;p3"/>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0"/>
        <p:cNvGrpSpPr/>
        <p:nvPr/>
      </p:nvGrpSpPr>
      <p:grpSpPr>
        <a:xfrm>
          <a:off x="0" y="0"/>
          <a:ext cx="0" cy="0"/>
          <a:chOff x="0" y="0"/>
          <a:chExt cx="0" cy="0"/>
        </a:xfrm>
      </p:grpSpPr>
      <p:sp>
        <p:nvSpPr>
          <p:cNvPr id="21" name="Google Shape;21;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2" name="Google Shape;22;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23" name="Google Shape;23;p4"/>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sp>
        <p:nvSpPr>
          <p:cNvPr id="25" name="Google Shape;25;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6" name="Google Shape;26;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7" name="Google Shape;27;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8" name="Google Shape;28;p5"/>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9"/>
        <p:cNvGrpSpPr/>
        <p:nvPr/>
      </p:nvGrpSpPr>
      <p:grpSpPr>
        <a:xfrm>
          <a:off x="0" y="0"/>
          <a:ext cx="0" cy="0"/>
          <a:chOff x="0" y="0"/>
          <a:chExt cx="0" cy="0"/>
        </a:xfrm>
      </p:grpSpPr>
      <p:sp>
        <p:nvSpPr>
          <p:cNvPr id="30" name="Google Shape;30;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1" name="Google Shape;31;p6"/>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2"/>
        <p:cNvGrpSpPr/>
        <p:nvPr/>
      </p:nvGrpSpPr>
      <p:grpSpPr>
        <a:xfrm>
          <a:off x="0" y="0"/>
          <a:ext cx="0" cy="0"/>
          <a:chOff x="0" y="0"/>
          <a:chExt cx="0" cy="0"/>
        </a:xfrm>
      </p:grpSpPr>
      <p:sp>
        <p:nvSpPr>
          <p:cNvPr id="33" name="Google Shape;33;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4" name="Google Shape;34;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5" name="Google Shape;35;p7"/>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36"/>
        <p:cNvGrpSpPr/>
        <p:nvPr/>
      </p:nvGrpSpPr>
      <p:grpSpPr>
        <a:xfrm>
          <a:off x="0" y="0"/>
          <a:ext cx="0" cy="0"/>
          <a:chOff x="0" y="0"/>
          <a:chExt cx="0" cy="0"/>
        </a:xfrm>
      </p:grpSpPr>
      <p:sp>
        <p:nvSpPr>
          <p:cNvPr id="37" name="Google Shape;37;p8"/>
          <p:cNvSpPr txBox="1">
            <a:spLocks noGrp="1"/>
          </p:cNvSpPr>
          <p:nvPr>
            <p:ph type="title"/>
          </p:nvPr>
        </p:nvSpPr>
        <p:spPr>
          <a:xfrm>
            <a:off x="490250" y="526350"/>
            <a:ext cx="6227100" cy="40908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38" name="Google Shape;38;p8"/>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9"/>
        <p:cNvGrpSpPr/>
        <p:nvPr/>
      </p:nvGrpSpPr>
      <p:grpSpPr>
        <a:xfrm>
          <a:off x="0" y="0"/>
          <a:ext cx="0" cy="0"/>
          <a:chOff x="0" y="0"/>
          <a:chExt cx="0" cy="0"/>
        </a:xfrm>
      </p:grpSpPr>
      <p:sp>
        <p:nvSpPr>
          <p:cNvPr id="40" name="Google Shape;40;p9"/>
          <p:cNvSpPr/>
          <p:nvPr/>
        </p:nvSpPr>
        <p:spPr>
          <a:xfrm>
            <a:off x="4572000" y="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1" name="Google Shape;41;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2" name="Google Shape;42;p9"/>
          <p:cNvSpPr txBox="1">
            <a:spLocks noGrp="1"/>
          </p:cNvSpPr>
          <p:nvPr>
            <p:ph type="title"/>
          </p:nvPr>
        </p:nvSpPr>
        <p:spPr>
          <a:xfrm>
            <a:off x="265500" y="1081400"/>
            <a:ext cx="4045200" cy="17103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3" name="Google Shape;43;p9"/>
          <p:cNvSpPr txBox="1">
            <a:spLocks noGrp="1"/>
          </p:cNvSpPr>
          <p:nvPr>
            <p:ph type="subTitle" idx="1"/>
          </p:nvPr>
        </p:nvSpPr>
        <p:spPr>
          <a:xfrm>
            <a:off x="265500" y="2845201"/>
            <a:ext cx="4045200" cy="13455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Clr>
                <a:schemeClr val="dk1"/>
              </a:buClr>
              <a:buSzPts val="2100"/>
              <a:buNone/>
              <a:defRPr sz="2100">
                <a:solidFill>
                  <a:schemeClr val="dk1"/>
                </a:solidFill>
              </a:defRPr>
            </a:lvl1pPr>
            <a:lvl2pPr lvl="1" algn="ctr">
              <a:lnSpc>
                <a:spcPct val="100000"/>
              </a:lnSpc>
              <a:spcBef>
                <a:spcPts val="0"/>
              </a:spcBef>
              <a:spcAft>
                <a:spcPts val="0"/>
              </a:spcAft>
              <a:buClr>
                <a:schemeClr val="dk1"/>
              </a:buClr>
              <a:buSzPts val="2100"/>
              <a:buNone/>
              <a:defRPr sz="2100">
                <a:solidFill>
                  <a:schemeClr val="dk1"/>
                </a:solidFill>
              </a:defRPr>
            </a:lvl2pPr>
            <a:lvl3pPr lvl="2" algn="ctr">
              <a:lnSpc>
                <a:spcPct val="100000"/>
              </a:lnSpc>
              <a:spcBef>
                <a:spcPts val="0"/>
              </a:spcBef>
              <a:spcAft>
                <a:spcPts val="0"/>
              </a:spcAft>
              <a:buClr>
                <a:schemeClr val="dk1"/>
              </a:buClr>
              <a:buSzPts val="2100"/>
              <a:buNone/>
              <a:defRPr sz="2100">
                <a:solidFill>
                  <a:schemeClr val="dk1"/>
                </a:solidFill>
              </a:defRPr>
            </a:lvl3pPr>
            <a:lvl4pPr lvl="3" algn="ctr">
              <a:lnSpc>
                <a:spcPct val="100000"/>
              </a:lnSpc>
              <a:spcBef>
                <a:spcPts val="0"/>
              </a:spcBef>
              <a:spcAft>
                <a:spcPts val="0"/>
              </a:spcAft>
              <a:buClr>
                <a:schemeClr val="dk1"/>
              </a:buClr>
              <a:buSzPts val="2100"/>
              <a:buNone/>
              <a:defRPr sz="2100">
                <a:solidFill>
                  <a:schemeClr val="dk1"/>
                </a:solidFill>
              </a:defRPr>
            </a:lvl4pPr>
            <a:lvl5pPr lvl="4" algn="ctr">
              <a:lnSpc>
                <a:spcPct val="100000"/>
              </a:lnSpc>
              <a:spcBef>
                <a:spcPts val="0"/>
              </a:spcBef>
              <a:spcAft>
                <a:spcPts val="0"/>
              </a:spcAft>
              <a:buClr>
                <a:schemeClr val="dk1"/>
              </a:buClr>
              <a:buSzPts val="2100"/>
              <a:buNone/>
              <a:defRPr sz="2100">
                <a:solidFill>
                  <a:schemeClr val="dk1"/>
                </a:solidFill>
              </a:defRPr>
            </a:lvl5pPr>
            <a:lvl6pPr lvl="5" algn="ctr">
              <a:lnSpc>
                <a:spcPct val="100000"/>
              </a:lnSpc>
              <a:spcBef>
                <a:spcPts val="0"/>
              </a:spcBef>
              <a:spcAft>
                <a:spcPts val="0"/>
              </a:spcAft>
              <a:buClr>
                <a:schemeClr val="dk1"/>
              </a:buClr>
              <a:buSzPts val="2100"/>
              <a:buNone/>
              <a:defRPr sz="2100">
                <a:solidFill>
                  <a:schemeClr val="dk1"/>
                </a:solidFill>
              </a:defRPr>
            </a:lvl6pPr>
            <a:lvl7pPr lvl="6" algn="ctr">
              <a:lnSpc>
                <a:spcPct val="100000"/>
              </a:lnSpc>
              <a:spcBef>
                <a:spcPts val="0"/>
              </a:spcBef>
              <a:spcAft>
                <a:spcPts val="0"/>
              </a:spcAft>
              <a:buClr>
                <a:schemeClr val="dk1"/>
              </a:buClr>
              <a:buSzPts val="2100"/>
              <a:buNone/>
              <a:defRPr sz="2100">
                <a:solidFill>
                  <a:schemeClr val="dk1"/>
                </a:solidFill>
              </a:defRPr>
            </a:lvl7pPr>
            <a:lvl8pPr lvl="7" algn="ctr">
              <a:lnSpc>
                <a:spcPct val="100000"/>
              </a:lnSpc>
              <a:spcBef>
                <a:spcPts val="0"/>
              </a:spcBef>
              <a:spcAft>
                <a:spcPts val="0"/>
              </a:spcAft>
              <a:buClr>
                <a:schemeClr val="dk1"/>
              </a:buClr>
              <a:buSzPts val="2100"/>
              <a:buNone/>
              <a:defRPr sz="2100">
                <a:solidFill>
                  <a:schemeClr val="dk1"/>
                </a:solidFill>
              </a:defRPr>
            </a:lvl8pPr>
            <a:lvl9pPr lvl="8" algn="ctr">
              <a:lnSpc>
                <a:spcPct val="100000"/>
              </a:lnSpc>
              <a:spcBef>
                <a:spcPts val="0"/>
              </a:spcBef>
              <a:spcAft>
                <a:spcPts val="0"/>
              </a:spcAft>
              <a:buClr>
                <a:schemeClr val="dk1"/>
              </a:buClr>
              <a:buSzPts val="2100"/>
              <a:buNone/>
              <a:defRPr sz="2100">
                <a:solidFill>
                  <a:schemeClr val="dk1"/>
                </a:solidFill>
              </a:defRPr>
            </a:lvl9pPr>
          </a:lstStyle>
          <a:p>
            <a:endParaRPr/>
          </a:p>
        </p:txBody>
      </p:sp>
      <p:sp>
        <p:nvSpPr>
          <p:cNvPr id="44" name="Google Shape;4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1600"/>
              </a:spcBef>
              <a:spcAft>
                <a:spcPts val="0"/>
              </a:spcAft>
              <a:buClr>
                <a:schemeClr val="lt1"/>
              </a:buClr>
              <a:buSzPts val="1400"/>
              <a:buChar char="○"/>
              <a:defRPr>
                <a:solidFill>
                  <a:schemeClr val="lt1"/>
                </a:solidFill>
              </a:defRPr>
            </a:lvl2pPr>
            <a:lvl3pPr marL="1371600" lvl="2" indent="-317500">
              <a:spcBef>
                <a:spcPts val="1600"/>
              </a:spcBef>
              <a:spcAft>
                <a:spcPts val="0"/>
              </a:spcAft>
              <a:buClr>
                <a:schemeClr val="lt1"/>
              </a:buClr>
              <a:buSzPts val="1400"/>
              <a:buChar char="■"/>
              <a:defRPr>
                <a:solidFill>
                  <a:schemeClr val="lt1"/>
                </a:solidFill>
              </a:defRPr>
            </a:lvl3pPr>
            <a:lvl4pPr marL="1828800" lvl="3" indent="-317500">
              <a:spcBef>
                <a:spcPts val="1600"/>
              </a:spcBef>
              <a:spcAft>
                <a:spcPts val="0"/>
              </a:spcAft>
              <a:buClr>
                <a:schemeClr val="lt1"/>
              </a:buClr>
              <a:buSzPts val="1400"/>
              <a:buChar char="●"/>
              <a:defRPr>
                <a:solidFill>
                  <a:schemeClr val="lt1"/>
                </a:solidFill>
              </a:defRPr>
            </a:lvl4pPr>
            <a:lvl5pPr marL="2286000" lvl="4" indent="-317500">
              <a:spcBef>
                <a:spcPts val="1600"/>
              </a:spcBef>
              <a:spcAft>
                <a:spcPts val="0"/>
              </a:spcAft>
              <a:buClr>
                <a:schemeClr val="lt1"/>
              </a:buClr>
              <a:buSzPts val="1400"/>
              <a:buChar char="○"/>
              <a:defRPr>
                <a:solidFill>
                  <a:schemeClr val="lt1"/>
                </a:solidFill>
              </a:defRPr>
            </a:lvl5pPr>
            <a:lvl6pPr marL="2743200" lvl="5" indent="-317500">
              <a:spcBef>
                <a:spcPts val="1600"/>
              </a:spcBef>
              <a:spcAft>
                <a:spcPts val="0"/>
              </a:spcAft>
              <a:buClr>
                <a:schemeClr val="lt1"/>
              </a:buClr>
              <a:buSzPts val="1400"/>
              <a:buChar char="■"/>
              <a:defRPr>
                <a:solidFill>
                  <a:schemeClr val="lt1"/>
                </a:solidFill>
              </a:defRPr>
            </a:lvl6pPr>
            <a:lvl7pPr marL="3200400" lvl="6" indent="-317500">
              <a:spcBef>
                <a:spcPts val="1600"/>
              </a:spcBef>
              <a:spcAft>
                <a:spcPts val="0"/>
              </a:spcAft>
              <a:buClr>
                <a:schemeClr val="lt1"/>
              </a:buClr>
              <a:buSzPts val="1400"/>
              <a:buChar char="●"/>
              <a:defRPr>
                <a:solidFill>
                  <a:schemeClr val="lt1"/>
                </a:solidFill>
              </a:defRPr>
            </a:lvl7pPr>
            <a:lvl8pPr marL="3657600" lvl="7" indent="-317500">
              <a:spcBef>
                <a:spcPts val="1600"/>
              </a:spcBef>
              <a:spcAft>
                <a:spcPts val="0"/>
              </a:spcAft>
              <a:buClr>
                <a:schemeClr val="lt1"/>
              </a:buClr>
              <a:buSzPts val="1400"/>
              <a:buChar char="○"/>
              <a:defRPr>
                <a:solidFill>
                  <a:schemeClr val="lt1"/>
                </a:solidFill>
              </a:defRPr>
            </a:lvl8pPr>
            <a:lvl9pPr marL="4114800" lvl="8" indent="-317500">
              <a:spcBef>
                <a:spcPts val="1600"/>
              </a:spcBef>
              <a:spcAft>
                <a:spcPts val="1600"/>
              </a:spcAft>
              <a:buClr>
                <a:schemeClr val="lt1"/>
              </a:buClr>
              <a:buSzPts val="1400"/>
              <a:buChar char="■"/>
              <a:defRPr>
                <a:solidFill>
                  <a:schemeClr val="lt1"/>
                </a:solidFill>
              </a:defRPr>
            </a:lvl9pPr>
          </a:lstStyle>
          <a:p>
            <a:endParaRPr/>
          </a:p>
        </p:txBody>
      </p:sp>
      <p:sp>
        <p:nvSpPr>
          <p:cNvPr id="45" name="Google Shape;45;p9"/>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6"/>
        <p:cNvGrpSpPr/>
        <p:nvPr/>
      </p:nvGrpSpPr>
      <p:grpSpPr>
        <a:xfrm>
          <a:off x="0" y="0"/>
          <a:ext cx="0" cy="0"/>
          <a:chOff x="0" y="0"/>
          <a:chExt cx="0" cy="0"/>
        </a:xfrm>
      </p:grpSpPr>
      <p:sp>
        <p:nvSpPr>
          <p:cNvPr id="47" name="Google Shape;47;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Autofit/>
          </a:bodyPr>
          <a:lstStyle>
            <a:lvl1pPr marL="457200" lvl="0" indent="-228600">
              <a:lnSpc>
                <a:spcPct val="100000"/>
              </a:lnSpc>
              <a:spcBef>
                <a:spcPts val="0"/>
              </a:spcBef>
              <a:spcAft>
                <a:spcPts val="0"/>
              </a:spcAft>
              <a:buClr>
                <a:schemeClr val="dk1"/>
              </a:buClr>
              <a:buSzPts val="2100"/>
              <a:buFont typeface="Oswald"/>
              <a:buNone/>
              <a:defRPr sz="2100">
                <a:solidFill>
                  <a:schemeClr val="dk1"/>
                </a:solidFill>
                <a:latin typeface="Oswald"/>
                <a:ea typeface="Oswald"/>
                <a:cs typeface="Oswald"/>
                <a:sym typeface="Oswald"/>
              </a:defRPr>
            </a:lvl1pPr>
          </a:lstStyle>
          <a:p>
            <a:endParaRPr/>
          </a:p>
        </p:txBody>
      </p:sp>
      <p:sp>
        <p:nvSpPr>
          <p:cNvPr id="48" name="Google Shape;48;p10"/>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9"/>
        <p:cNvGrpSpPr/>
        <p:nvPr/>
      </p:nvGrpSpPr>
      <p:grpSpPr>
        <a:xfrm>
          <a:off x="0" y="0"/>
          <a:ext cx="0" cy="0"/>
          <a:chOff x="0" y="0"/>
          <a:chExt cx="0" cy="0"/>
        </a:xfrm>
      </p:grpSpPr>
      <p:sp>
        <p:nvSpPr>
          <p:cNvPr id="50" name="Google Shape;50;p11"/>
          <p:cNvSpPr txBox="1">
            <a:spLocks noGrp="1"/>
          </p:cNvSpPr>
          <p:nvPr>
            <p:ph type="title" hasCustomPrompt="1"/>
          </p:nvPr>
        </p:nvSpPr>
        <p:spPr>
          <a:xfrm>
            <a:off x="311700" y="1255275"/>
            <a:ext cx="8520600" cy="18906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51" name="Google Shape;51;p11"/>
          <p:cNvSpPr txBox="1">
            <a:spLocks noGrp="1"/>
          </p:cNvSpPr>
          <p:nvPr>
            <p:ph type="body" idx="1"/>
          </p:nvPr>
        </p:nvSpPr>
        <p:spPr>
          <a:xfrm>
            <a:off x="311700" y="3228425"/>
            <a:ext cx="8520600" cy="1300800"/>
          </a:xfrm>
          <a:prstGeom prst="rect">
            <a:avLst/>
          </a:prstGeom>
        </p:spPr>
        <p:txBody>
          <a:bodyPr spcFirstLastPara="1" wrap="square" lIns="91425" tIns="91425" rIns="91425" bIns="91425" anchor="t" anchorCtr="0">
            <a:noAutofit/>
          </a:bodyPr>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52" name="Google Shape;52;p11"/>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late">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1pPr>
            <a:lvl2pPr lvl="1">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2pPr>
            <a:lvl3pPr lvl="2">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3pPr>
            <a:lvl4pPr lvl="3">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4pPr>
            <a:lvl5pPr lvl="4">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5pPr>
            <a:lvl6pPr lvl="5">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6pPr>
            <a:lvl7pPr lvl="6">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7pPr>
            <a:lvl8pPr lvl="7">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8pPr>
            <a:lvl9pPr lvl="8">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accent3"/>
              </a:buClr>
              <a:buSzPts val="1800"/>
              <a:buFont typeface="Average"/>
              <a:buChar char="●"/>
              <a:defRPr sz="1800">
                <a:solidFill>
                  <a:schemeClr val="accent3"/>
                </a:solidFill>
                <a:latin typeface="Average"/>
                <a:ea typeface="Average"/>
                <a:cs typeface="Average"/>
                <a:sym typeface="Average"/>
              </a:defRPr>
            </a:lvl1pPr>
            <a:lvl2pPr marL="914400" lvl="1" indent="-3175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2pPr>
            <a:lvl3pPr marL="1371600" lvl="2" indent="-3175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3pPr>
            <a:lvl4pPr marL="1828800" lvl="3" indent="-3175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4pPr>
            <a:lvl5pPr marL="2286000" lvl="4" indent="-3175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5pPr>
            <a:lvl6pPr marL="2743200" lvl="5" indent="-3175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6pPr>
            <a:lvl7pPr marL="3200400" lvl="6" indent="-3175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7pPr>
            <a:lvl8pPr marL="3657600" lvl="7" indent="-3175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8pPr>
            <a:lvl9pPr marL="4114800" lvl="8" indent="-317500">
              <a:lnSpc>
                <a:spcPct val="115000"/>
              </a:lnSpc>
              <a:spcBef>
                <a:spcPts val="1600"/>
              </a:spcBef>
              <a:spcAft>
                <a:spcPts val="1600"/>
              </a:spcAft>
              <a:buClr>
                <a:schemeClr val="accent3"/>
              </a:buClr>
              <a:buSzPts val="1400"/>
              <a:buFont typeface="Average"/>
              <a:buChar char="■"/>
              <a:defRPr>
                <a:solidFill>
                  <a:schemeClr val="accent3"/>
                </a:solidFill>
                <a:latin typeface="Average"/>
                <a:ea typeface="Average"/>
                <a:cs typeface="Average"/>
                <a:sym typeface="Average"/>
              </a:defRPr>
            </a:lvl9pPr>
          </a:lstStyle>
          <a:p>
            <a:endParaRPr/>
          </a:p>
        </p:txBody>
      </p:sp>
      <p:sp>
        <p:nvSpPr>
          <p:cNvPr id="8" name="Google Shape;8;p1"/>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accent3"/>
                </a:solidFill>
                <a:latin typeface="Average"/>
                <a:ea typeface="Average"/>
                <a:cs typeface="Average"/>
                <a:sym typeface="Average"/>
              </a:defRPr>
            </a:lvl1pPr>
            <a:lvl2pPr lvl="1" algn="r">
              <a:buNone/>
              <a:defRPr sz="1000">
                <a:solidFill>
                  <a:schemeClr val="accent3"/>
                </a:solidFill>
                <a:latin typeface="Average"/>
                <a:ea typeface="Average"/>
                <a:cs typeface="Average"/>
                <a:sym typeface="Average"/>
              </a:defRPr>
            </a:lvl2pPr>
            <a:lvl3pPr lvl="2" algn="r">
              <a:buNone/>
              <a:defRPr sz="1000">
                <a:solidFill>
                  <a:schemeClr val="accent3"/>
                </a:solidFill>
                <a:latin typeface="Average"/>
                <a:ea typeface="Average"/>
                <a:cs typeface="Average"/>
                <a:sym typeface="Average"/>
              </a:defRPr>
            </a:lvl3pPr>
            <a:lvl4pPr lvl="3" algn="r">
              <a:buNone/>
              <a:defRPr sz="1000">
                <a:solidFill>
                  <a:schemeClr val="accent3"/>
                </a:solidFill>
                <a:latin typeface="Average"/>
                <a:ea typeface="Average"/>
                <a:cs typeface="Average"/>
                <a:sym typeface="Average"/>
              </a:defRPr>
            </a:lvl4pPr>
            <a:lvl5pPr lvl="4" algn="r">
              <a:buNone/>
              <a:defRPr sz="1000">
                <a:solidFill>
                  <a:schemeClr val="accent3"/>
                </a:solidFill>
                <a:latin typeface="Average"/>
                <a:ea typeface="Average"/>
                <a:cs typeface="Average"/>
                <a:sym typeface="Average"/>
              </a:defRPr>
            </a:lvl5pPr>
            <a:lvl6pPr lvl="5" algn="r">
              <a:buNone/>
              <a:defRPr sz="1000">
                <a:solidFill>
                  <a:schemeClr val="accent3"/>
                </a:solidFill>
                <a:latin typeface="Average"/>
                <a:ea typeface="Average"/>
                <a:cs typeface="Average"/>
                <a:sym typeface="Average"/>
              </a:defRPr>
            </a:lvl6pPr>
            <a:lvl7pPr lvl="6" algn="r">
              <a:buNone/>
              <a:defRPr sz="1000">
                <a:solidFill>
                  <a:schemeClr val="accent3"/>
                </a:solidFill>
                <a:latin typeface="Average"/>
                <a:ea typeface="Average"/>
                <a:cs typeface="Average"/>
                <a:sym typeface="Average"/>
              </a:defRPr>
            </a:lvl7pPr>
            <a:lvl8pPr lvl="7" algn="r">
              <a:buNone/>
              <a:defRPr sz="1000">
                <a:solidFill>
                  <a:schemeClr val="accent3"/>
                </a:solidFill>
                <a:latin typeface="Average"/>
                <a:ea typeface="Average"/>
                <a:cs typeface="Average"/>
                <a:sym typeface="Average"/>
              </a:defRPr>
            </a:lvl8pPr>
            <a:lvl9pPr lvl="8" algn="r">
              <a:buNone/>
              <a:defRPr sz="1000">
                <a:solidFill>
                  <a:schemeClr val="accent3"/>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hyperlink" Target="https://www.history.com/news/the-secret-hitler-stalin-pact-75-years-ago" TargetMode="External"/><Relationship Id="rId7" Type="http://schemas.openxmlformats.org/officeDocument/2006/relationships/hyperlink" Target="http://www.allworldwars.com/Paulus-in-Captivity-NKVD-Files.html" TargetMode="External"/><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hyperlink" Target="http://the.shadock.free.fr/Surviving_Panzer_III.pdf" TargetMode="External"/><Relationship Id="rId5" Type="http://schemas.openxmlformats.org/officeDocument/2006/relationships/hyperlink" Target="https://worldwariipodcast.net/2015/07/11/episode-132-operation-barbarossa/" TargetMode="External"/><Relationship Id="rId4" Type="http://schemas.openxmlformats.org/officeDocument/2006/relationships/hyperlink" Target="https://www.google.co.uk/url?sa=i&amp;url=https://www.telegraph.co.uk/news/0/operation-barbarossa-unseen-second-world-war-photographs-field/captured-russian-prisoners-following-germanys-invasion-russia/&amp;psig=AOvVaw0lC3thoDqu1vf5-QoYG4mZ&amp;ust=1580953371257000&amp;source=images&amp;cd=vfe&amp;ved=0CAIQjRxqFwoTCLjm3bGkuecCFQAAAAAdAAAAABA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3"/>
          <p:cNvSpPr txBox="1">
            <a:spLocks noGrp="1"/>
          </p:cNvSpPr>
          <p:nvPr>
            <p:ph type="ctrTitle"/>
          </p:nvPr>
        </p:nvSpPr>
        <p:spPr>
          <a:xfrm>
            <a:off x="268925" y="-310325"/>
            <a:ext cx="8830800" cy="1605600"/>
          </a:xfrm>
          <a:prstGeom prst="rect">
            <a:avLst/>
          </a:prstGeom>
        </p:spPr>
        <p:txBody>
          <a:bodyPr spcFirstLastPara="1" wrap="square" lIns="91425" tIns="91425" rIns="91425" bIns="91425" anchor="b" anchorCtr="0">
            <a:noAutofit/>
          </a:bodyPr>
          <a:lstStyle/>
          <a:p>
            <a:pPr lvl="0" algn="l">
              <a:lnSpc>
                <a:spcPct val="115000"/>
              </a:lnSpc>
            </a:pPr>
            <a:r>
              <a:rPr lang="en-GB" sz="2400" b="1" i="1" u="sng" smtClean="0">
                <a:solidFill>
                  <a:srgbClr val="FFFFFF"/>
                </a:solidFill>
                <a:latin typeface="Arial"/>
                <a:ea typeface="Arial"/>
                <a:cs typeface="Arial"/>
                <a:sym typeface="Arial"/>
              </a:rPr>
              <a:t>Were the tactical errors made in Operation Barbarossa and the Battle of Stalingrad, the reason why the German Eastern Front failed?</a:t>
            </a:r>
            <a:endParaRPr i="1" dirty="0">
              <a:solidFill>
                <a:srgbClr val="FFFFFF"/>
              </a:solidFill>
              <a:latin typeface="Arial"/>
              <a:ea typeface="Arial"/>
              <a:cs typeface="Arial"/>
              <a:sym typeface="Arial"/>
            </a:endParaRPr>
          </a:p>
        </p:txBody>
      </p:sp>
      <p:sp>
        <p:nvSpPr>
          <p:cNvPr id="60" name="Google Shape;60;p13"/>
          <p:cNvSpPr txBox="1">
            <a:spLocks noGrp="1"/>
          </p:cNvSpPr>
          <p:nvPr>
            <p:ph type="subTitle" idx="1"/>
          </p:nvPr>
        </p:nvSpPr>
        <p:spPr>
          <a:xfrm>
            <a:off x="1843725" y="4713600"/>
            <a:ext cx="6007200" cy="273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a:solidFill>
                  <a:srgbClr val="FFFFFF"/>
                </a:solidFill>
              </a:rPr>
              <a:t>David Wright - 1701548 - BA Conflict and War</a:t>
            </a:r>
            <a:endParaRPr>
              <a:solidFill>
                <a:srgbClr val="FFFFFF"/>
              </a:solidFill>
            </a:endParaRPr>
          </a:p>
        </p:txBody>
      </p:sp>
      <p:pic>
        <p:nvPicPr>
          <p:cNvPr id="61" name="Google Shape;61;p13"/>
          <p:cNvPicPr preferRelativeResize="0"/>
          <p:nvPr/>
        </p:nvPicPr>
        <p:blipFill>
          <a:blip r:embed="rId3">
            <a:alphaModFix/>
          </a:blip>
          <a:stretch>
            <a:fillRect/>
          </a:stretch>
        </p:blipFill>
        <p:spPr>
          <a:xfrm>
            <a:off x="382775" y="1295275"/>
            <a:ext cx="6828574" cy="3300501"/>
          </a:xfrm>
          <a:prstGeom prst="rect">
            <a:avLst/>
          </a:prstGeom>
          <a:noFill/>
          <a:ln>
            <a:noFill/>
          </a:ln>
        </p:spPr>
      </p:pic>
      <p:sp>
        <p:nvSpPr>
          <p:cNvPr id="62" name="Google Shape;62;p13"/>
          <p:cNvSpPr txBox="1"/>
          <p:nvPr/>
        </p:nvSpPr>
        <p:spPr>
          <a:xfrm>
            <a:off x="7465175" y="3390700"/>
            <a:ext cx="1678800" cy="535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a:solidFill>
                  <a:srgbClr val="FFFFFF"/>
                </a:solidFill>
              </a:rPr>
              <a:t>Figure 1 - Hitler and Stalin</a:t>
            </a:r>
            <a:endParaRPr>
              <a:solidFill>
                <a:srgbClr val="FFFFFF"/>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4"/>
          <p:cNvSpPr txBox="1">
            <a:spLocks noGrp="1"/>
          </p:cNvSpPr>
          <p:nvPr>
            <p:ph type="title"/>
          </p:nvPr>
        </p:nvSpPr>
        <p:spPr>
          <a:xfrm>
            <a:off x="134475" y="374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i="1" u="sng">
                <a:latin typeface="Arial"/>
                <a:ea typeface="Arial"/>
                <a:cs typeface="Arial"/>
                <a:sym typeface="Arial"/>
              </a:rPr>
              <a:t>Aims and method of research</a:t>
            </a:r>
            <a:endParaRPr b="1" i="1" u="sng">
              <a:latin typeface="Arial"/>
              <a:ea typeface="Arial"/>
              <a:cs typeface="Arial"/>
              <a:sym typeface="Arial"/>
            </a:endParaRPr>
          </a:p>
          <a:p>
            <a:pPr marL="0" lvl="0" indent="0" algn="l" rtl="0">
              <a:spcBef>
                <a:spcPts val="0"/>
              </a:spcBef>
              <a:spcAft>
                <a:spcPts val="0"/>
              </a:spcAft>
              <a:buNone/>
            </a:pPr>
            <a:endParaRPr/>
          </a:p>
        </p:txBody>
      </p:sp>
      <p:sp>
        <p:nvSpPr>
          <p:cNvPr id="68" name="Google Shape;68;p14"/>
          <p:cNvSpPr txBox="1">
            <a:spLocks noGrp="1"/>
          </p:cNvSpPr>
          <p:nvPr>
            <p:ph type="body" idx="1"/>
          </p:nvPr>
        </p:nvSpPr>
        <p:spPr>
          <a:xfrm>
            <a:off x="-38725" y="1090675"/>
            <a:ext cx="4054800" cy="33735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Clr>
                <a:srgbClr val="FFFFFF"/>
              </a:buClr>
              <a:buSzPts val="1800"/>
              <a:buFont typeface="Arial"/>
              <a:buChar char="-"/>
            </a:pPr>
            <a:r>
              <a:rPr lang="en-GB">
                <a:solidFill>
                  <a:srgbClr val="FFFFFF"/>
                </a:solidFill>
                <a:latin typeface="Arial"/>
                <a:ea typeface="Arial"/>
                <a:cs typeface="Arial"/>
                <a:sym typeface="Arial"/>
              </a:rPr>
              <a:t>Understand German tactical errors made.</a:t>
            </a:r>
            <a:endParaRPr>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Font typeface="Arial"/>
              <a:buChar char="-"/>
            </a:pPr>
            <a:r>
              <a:rPr lang="en-GB">
                <a:solidFill>
                  <a:srgbClr val="FFFFFF"/>
                </a:solidFill>
                <a:latin typeface="Arial"/>
                <a:ea typeface="Arial"/>
                <a:cs typeface="Arial"/>
                <a:sym typeface="Arial"/>
              </a:rPr>
              <a:t>How these errors were created and led to their failure in the Eastern Theatre.</a:t>
            </a:r>
            <a:endParaRPr>
              <a:solidFill>
                <a:srgbClr val="FFFFFF"/>
              </a:solidFill>
              <a:latin typeface="Arial"/>
              <a:ea typeface="Arial"/>
              <a:cs typeface="Arial"/>
              <a:sym typeface="Arial"/>
            </a:endParaRPr>
          </a:p>
          <a:p>
            <a:pPr marL="457200" lvl="0" indent="0" algn="l" rtl="0">
              <a:spcBef>
                <a:spcPts val="1600"/>
              </a:spcBef>
              <a:spcAft>
                <a:spcPts val="0"/>
              </a:spcAft>
              <a:buNone/>
            </a:pPr>
            <a:endParaRPr>
              <a:solidFill>
                <a:srgbClr val="FFFFFF"/>
              </a:solidFill>
              <a:latin typeface="Arial"/>
              <a:ea typeface="Arial"/>
              <a:cs typeface="Arial"/>
              <a:sym typeface="Arial"/>
            </a:endParaRPr>
          </a:p>
          <a:p>
            <a:pPr marL="457200" lvl="0" indent="-342900" algn="l" rtl="0">
              <a:spcBef>
                <a:spcPts val="1600"/>
              </a:spcBef>
              <a:spcAft>
                <a:spcPts val="0"/>
              </a:spcAft>
              <a:buClr>
                <a:srgbClr val="FFFFFF"/>
              </a:buClr>
              <a:buSzPts val="1800"/>
              <a:buFont typeface="Arial"/>
              <a:buChar char="-"/>
            </a:pPr>
            <a:r>
              <a:rPr lang="en-GB">
                <a:solidFill>
                  <a:srgbClr val="FFFFFF"/>
                </a:solidFill>
                <a:latin typeface="Arial"/>
                <a:ea typeface="Arial"/>
                <a:cs typeface="Arial"/>
                <a:sym typeface="Arial"/>
              </a:rPr>
              <a:t>Research through primary material translated through secondary editions.</a:t>
            </a:r>
            <a:endParaRPr>
              <a:solidFill>
                <a:srgbClr val="FFFFFF"/>
              </a:solidFill>
              <a:latin typeface="Arial"/>
              <a:ea typeface="Arial"/>
              <a:cs typeface="Arial"/>
              <a:sym typeface="Arial"/>
            </a:endParaRPr>
          </a:p>
          <a:p>
            <a:pPr marL="457200" lvl="0" indent="0" algn="l" rtl="0">
              <a:spcBef>
                <a:spcPts val="1600"/>
              </a:spcBef>
              <a:spcAft>
                <a:spcPts val="1600"/>
              </a:spcAft>
              <a:buNone/>
            </a:pPr>
            <a:endParaRPr sz="1400"/>
          </a:p>
        </p:txBody>
      </p:sp>
      <p:pic>
        <p:nvPicPr>
          <p:cNvPr id="69" name="Google Shape;69;p14"/>
          <p:cNvPicPr preferRelativeResize="0"/>
          <p:nvPr/>
        </p:nvPicPr>
        <p:blipFill>
          <a:blip r:embed="rId3">
            <a:alphaModFix/>
          </a:blip>
          <a:stretch>
            <a:fillRect/>
          </a:stretch>
        </p:blipFill>
        <p:spPr>
          <a:xfrm>
            <a:off x="5897475" y="1127500"/>
            <a:ext cx="3246525" cy="3530850"/>
          </a:xfrm>
          <a:prstGeom prst="rect">
            <a:avLst/>
          </a:prstGeom>
          <a:noFill/>
          <a:ln>
            <a:noFill/>
          </a:ln>
        </p:spPr>
      </p:pic>
      <p:sp>
        <p:nvSpPr>
          <p:cNvPr id="70" name="Google Shape;70;p14"/>
          <p:cNvSpPr txBox="1"/>
          <p:nvPr/>
        </p:nvSpPr>
        <p:spPr>
          <a:xfrm>
            <a:off x="4180500" y="1479500"/>
            <a:ext cx="1584300" cy="572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600" b="1">
                <a:solidFill>
                  <a:srgbClr val="FFFFFF"/>
                </a:solidFill>
              </a:rPr>
              <a:t>Figure 2:</a:t>
            </a:r>
            <a:r>
              <a:rPr lang="en-GB" sz="1600">
                <a:solidFill>
                  <a:srgbClr val="FFFFFF"/>
                </a:solidFill>
              </a:rPr>
              <a:t> One book covering the pre-planning of Operation Barbarossa.</a:t>
            </a:r>
            <a:endParaRPr sz="1600">
              <a:solidFill>
                <a:srgbClr val="FFFFFF"/>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4"/>
        <p:cNvGrpSpPr/>
        <p:nvPr/>
      </p:nvGrpSpPr>
      <p:grpSpPr>
        <a:xfrm>
          <a:off x="0" y="0"/>
          <a:ext cx="0" cy="0"/>
          <a:chOff x="0" y="0"/>
          <a:chExt cx="0" cy="0"/>
        </a:xfrm>
      </p:grpSpPr>
      <p:sp>
        <p:nvSpPr>
          <p:cNvPr id="75" name="Google Shape;75;p15"/>
          <p:cNvSpPr txBox="1">
            <a:spLocks noGrp="1"/>
          </p:cNvSpPr>
          <p:nvPr>
            <p:ph type="title"/>
          </p:nvPr>
        </p:nvSpPr>
        <p:spPr>
          <a:xfrm>
            <a:off x="341050" y="224900"/>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i="1" u="sng">
                <a:latin typeface="Arial"/>
                <a:ea typeface="Arial"/>
                <a:cs typeface="Arial"/>
                <a:sym typeface="Arial"/>
              </a:rPr>
              <a:t>Structure</a:t>
            </a:r>
            <a:endParaRPr b="1" i="1" u="sng">
              <a:latin typeface="Arial"/>
              <a:ea typeface="Arial"/>
              <a:cs typeface="Arial"/>
              <a:sym typeface="Arial"/>
            </a:endParaRPr>
          </a:p>
        </p:txBody>
      </p:sp>
      <p:sp>
        <p:nvSpPr>
          <p:cNvPr id="76" name="Google Shape;76;p15"/>
          <p:cNvSpPr txBox="1">
            <a:spLocks noGrp="1"/>
          </p:cNvSpPr>
          <p:nvPr>
            <p:ph type="body" idx="1"/>
          </p:nvPr>
        </p:nvSpPr>
        <p:spPr>
          <a:xfrm>
            <a:off x="4016575" y="619175"/>
            <a:ext cx="4998900" cy="291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solidFill>
                <a:srgbClr val="FFFFFF"/>
              </a:solidFill>
            </a:endParaRPr>
          </a:p>
          <a:p>
            <a:pPr marL="457200" lvl="0" indent="-361950" algn="l" rtl="0">
              <a:spcBef>
                <a:spcPts val="1600"/>
              </a:spcBef>
              <a:spcAft>
                <a:spcPts val="0"/>
              </a:spcAft>
              <a:buClr>
                <a:srgbClr val="FFFFFF"/>
              </a:buClr>
              <a:buSzPts val="2100"/>
              <a:buChar char="-"/>
            </a:pPr>
            <a:r>
              <a:rPr lang="en-GB" sz="2100">
                <a:solidFill>
                  <a:srgbClr val="FFFFFF"/>
                </a:solidFill>
              </a:rPr>
              <a:t>Four main chapters.</a:t>
            </a:r>
            <a:endParaRPr sz="2100">
              <a:solidFill>
                <a:srgbClr val="FFFFFF"/>
              </a:solidFill>
            </a:endParaRPr>
          </a:p>
          <a:p>
            <a:pPr marL="457200" lvl="0" indent="-361950" algn="l" rtl="0">
              <a:spcBef>
                <a:spcPts val="0"/>
              </a:spcBef>
              <a:spcAft>
                <a:spcPts val="0"/>
              </a:spcAft>
              <a:buClr>
                <a:srgbClr val="FFFFFF"/>
              </a:buClr>
              <a:buSzPts val="2100"/>
              <a:buChar char="-"/>
            </a:pPr>
            <a:r>
              <a:rPr lang="en-GB" sz="2100">
                <a:solidFill>
                  <a:srgbClr val="FFFFFF"/>
                </a:solidFill>
              </a:rPr>
              <a:t>Follows a linear structure from pre planning of Operation Barbarossa to its effects on the Eastern Front after the Battle of Stalingrad.</a:t>
            </a:r>
            <a:endParaRPr sz="2100">
              <a:solidFill>
                <a:srgbClr val="FFFFFF"/>
              </a:solidFill>
            </a:endParaRPr>
          </a:p>
          <a:p>
            <a:pPr marL="457200" lvl="0" indent="-361950" algn="l" rtl="0">
              <a:spcBef>
                <a:spcPts val="0"/>
              </a:spcBef>
              <a:spcAft>
                <a:spcPts val="0"/>
              </a:spcAft>
              <a:buClr>
                <a:srgbClr val="FFFFFF"/>
              </a:buClr>
              <a:buSzPts val="2100"/>
              <a:buChar char="-"/>
            </a:pPr>
            <a:r>
              <a:rPr lang="en-GB" sz="2100">
                <a:solidFill>
                  <a:srgbClr val="FFFFFF"/>
                </a:solidFill>
              </a:rPr>
              <a:t>Points leading into each other and supported by maps and data.</a:t>
            </a:r>
            <a:endParaRPr sz="2100">
              <a:solidFill>
                <a:srgbClr val="FFFFFF"/>
              </a:solidFill>
            </a:endParaRPr>
          </a:p>
          <a:p>
            <a:pPr marL="457200" lvl="0" indent="-361950" algn="l" rtl="0">
              <a:spcBef>
                <a:spcPts val="0"/>
              </a:spcBef>
              <a:spcAft>
                <a:spcPts val="0"/>
              </a:spcAft>
              <a:buClr>
                <a:srgbClr val="FFFFFF"/>
              </a:buClr>
              <a:buSzPts val="2100"/>
              <a:buChar char="-"/>
            </a:pPr>
            <a:r>
              <a:rPr lang="en-GB" sz="2100">
                <a:solidFill>
                  <a:srgbClr val="FFFFFF"/>
                </a:solidFill>
              </a:rPr>
              <a:t>Conclusion that summaries my points and sets my final judgement. </a:t>
            </a:r>
            <a:endParaRPr sz="2100">
              <a:solidFill>
                <a:srgbClr val="FFFFFF"/>
              </a:solidFill>
            </a:endParaRPr>
          </a:p>
        </p:txBody>
      </p:sp>
      <p:sp>
        <p:nvSpPr>
          <p:cNvPr id="77" name="Google Shape;77;p15"/>
          <p:cNvSpPr txBox="1"/>
          <p:nvPr/>
        </p:nvSpPr>
        <p:spPr>
          <a:xfrm>
            <a:off x="311075" y="4572000"/>
            <a:ext cx="1605900" cy="318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latin typeface="Average"/>
              <a:ea typeface="Average"/>
              <a:cs typeface="Average"/>
              <a:sym typeface="Average"/>
            </a:endParaRPr>
          </a:p>
        </p:txBody>
      </p:sp>
      <p:pic>
        <p:nvPicPr>
          <p:cNvPr id="78" name="Google Shape;78;p15"/>
          <p:cNvPicPr preferRelativeResize="0"/>
          <p:nvPr/>
        </p:nvPicPr>
        <p:blipFill>
          <a:blip r:embed="rId3">
            <a:alphaModFix/>
          </a:blip>
          <a:stretch>
            <a:fillRect/>
          </a:stretch>
        </p:blipFill>
        <p:spPr>
          <a:xfrm>
            <a:off x="0" y="1355100"/>
            <a:ext cx="3843898" cy="2911200"/>
          </a:xfrm>
          <a:prstGeom prst="rect">
            <a:avLst/>
          </a:prstGeom>
          <a:noFill/>
          <a:ln>
            <a:noFill/>
          </a:ln>
        </p:spPr>
      </p:pic>
      <p:sp>
        <p:nvSpPr>
          <p:cNvPr id="79" name="Google Shape;79;p15"/>
          <p:cNvSpPr txBox="1"/>
          <p:nvPr/>
        </p:nvSpPr>
        <p:spPr>
          <a:xfrm>
            <a:off x="0" y="4445500"/>
            <a:ext cx="4164300" cy="384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b="1">
                <a:solidFill>
                  <a:srgbClr val="FFFFFF"/>
                </a:solidFill>
              </a:rPr>
              <a:t>Figure 3:</a:t>
            </a:r>
            <a:r>
              <a:rPr lang="en-GB">
                <a:solidFill>
                  <a:srgbClr val="FFFFFF"/>
                </a:solidFill>
              </a:rPr>
              <a:t> Photograph of German imprisoned Soviets by Field Marshal Wolfram von Richthofen</a:t>
            </a:r>
            <a:endParaRPr>
              <a:solidFill>
                <a:srgbClr val="FFFFFF"/>
              </a:solidFill>
            </a:endParaRPr>
          </a:p>
          <a:p>
            <a:pPr marL="0" lvl="0" indent="0" algn="l" rtl="0">
              <a:spcBef>
                <a:spcPts val="0"/>
              </a:spcBef>
              <a:spcAft>
                <a:spcPts val="0"/>
              </a:spcAft>
              <a:buNone/>
            </a:pPr>
            <a:endParaRPr>
              <a:latin typeface="Average"/>
              <a:ea typeface="Average"/>
              <a:cs typeface="Average"/>
              <a:sym typeface="Average"/>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6"/>
          <p:cNvSpPr txBox="1">
            <a:spLocks noGrp="1"/>
          </p:cNvSpPr>
          <p:nvPr>
            <p:ph type="title"/>
          </p:nvPr>
        </p:nvSpPr>
        <p:spPr>
          <a:xfrm>
            <a:off x="249650" y="416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u="sng"/>
              <a:t>Problems encountered</a:t>
            </a:r>
            <a:endParaRPr u="sng"/>
          </a:p>
        </p:txBody>
      </p:sp>
      <p:sp>
        <p:nvSpPr>
          <p:cNvPr id="85" name="Google Shape;85;p16"/>
          <p:cNvSpPr txBox="1">
            <a:spLocks noGrp="1"/>
          </p:cNvSpPr>
          <p:nvPr>
            <p:ph type="body" idx="1"/>
          </p:nvPr>
        </p:nvSpPr>
        <p:spPr>
          <a:xfrm>
            <a:off x="212800" y="980525"/>
            <a:ext cx="3945300" cy="3925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600" u="sng">
                <a:solidFill>
                  <a:srgbClr val="FFFFFF"/>
                </a:solidFill>
              </a:rPr>
              <a:t>Translations</a:t>
            </a:r>
            <a:endParaRPr sz="1600" u="sng">
              <a:solidFill>
                <a:srgbClr val="FFFFFF"/>
              </a:solidFill>
            </a:endParaRPr>
          </a:p>
          <a:p>
            <a:pPr marL="0" lvl="0" indent="0" algn="l" rtl="0">
              <a:spcBef>
                <a:spcPts val="1600"/>
              </a:spcBef>
              <a:spcAft>
                <a:spcPts val="0"/>
              </a:spcAft>
              <a:buNone/>
            </a:pPr>
            <a:r>
              <a:rPr lang="en-GB" sz="1600">
                <a:solidFill>
                  <a:srgbClr val="FFFFFF"/>
                </a:solidFill>
              </a:rPr>
              <a:t>Reliance on secondary editions of primary material,  may be affected by authors’ memory.</a:t>
            </a:r>
            <a:endParaRPr sz="1600">
              <a:solidFill>
                <a:srgbClr val="FFFFFF"/>
              </a:solidFill>
            </a:endParaRPr>
          </a:p>
          <a:p>
            <a:pPr marL="0" lvl="0" indent="0" algn="l" rtl="0">
              <a:spcBef>
                <a:spcPts val="1600"/>
              </a:spcBef>
              <a:spcAft>
                <a:spcPts val="0"/>
              </a:spcAft>
              <a:buNone/>
            </a:pPr>
            <a:r>
              <a:rPr lang="en-GB" sz="1600" u="sng">
                <a:solidFill>
                  <a:srgbClr val="FFFFFF"/>
                </a:solidFill>
              </a:rPr>
              <a:t>Debate</a:t>
            </a:r>
            <a:endParaRPr sz="1600" u="sng">
              <a:solidFill>
                <a:srgbClr val="FFFFFF"/>
              </a:solidFill>
            </a:endParaRPr>
          </a:p>
          <a:p>
            <a:pPr marL="0" lvl="0" indent="0" algn="l" rtl="0">
              <a:spcBef>
                <a:spcPts val="1600"/>
              </a:spcBef>
              <a:spcAft>
                <a:spcPts val="0"/>
              </a:spcAft>
              <a:buNone/>
            </a:pPr>
            <a:r>
              <a:rPr lang="en-GB" sz="1600">
                <a:solidFill>
                  <a:srgbClr val="FFFFFF"/>
                </a:solidFill>
              </a:rPr>
              <a:t>Stereotypical views see most of the tactical errors blamed on Hitler rather than a mixture of elements .</a:t>
            </a:r>
            <a:endParaRPr sz="1600">
              <a:solidFill>
                <a:srgbClr val="FFFFFF"/>
              </a:solidFill>
            </a:endParaRPr>
          </a:p>
          <a:p>
            <a:pPr marL="0" lvl="0" indent="0" algn="l" rtl="0">
              <a:spcBef>
                <a:spcPts val="1600"/>
              </a:spcBef>
              <a:spcAft>
                <a:spcPts val="0"/>
              </a:spcAft>
              <a:buNone/>
            </a:pPr>
            <a:endParaRPr>
              <a:solidFill>
                <a:srgbClr val="FFFFFF"/>
              </a:solidFill>
            </a:endParaRPr>
          </a:p>
          <a:p>
            <a:pPr marL="0" lvl="0" indent="0" algn="l" rtl="0">
              <a:spcBef>
                <a:spcPts val="1600"/>
              </a:spcBef>
              <a:spcAft>
                <a:spcPts val="1600"/>
              </a:spcAft>
              <a:buNone/>
            </a:pPr>
            <a:endParaRPr/>
          </a:p>
        </p:txBody>
      </p:sp>
      <p:pic>
        <p:nvPicPr>
          <p:cNvPr id="86" name="Google Shape;86;p16"/>
          <p:cNvPicPr preferRelativeResize="0"/>
          <p:nvPr/>
        </p:nvPicPr>
        <p:blipFill>
          <a:blip r:embed="rId3">
            <a:alphaModFix/>
          </a:blip>
          <a:stretch>
            <a:fillRect/>
          </a:stretch>
        </p:blipFill>
        <p:spPr>
          <a:xfrm>
            <a:off x="4714125" y="41625"/>
            <a:ext cx="1580350" cy="2650375"/>
          </a:xfrm>
          <a:prstGeom prst="rect">
            <a:avLst/>
          </a:prstGeom>
          <a:noFill/>
          <a:ln>
            <a:noFill/>
          </a:ln>
        </p:spPr>
      </p:pic>
      <p:pic>
        <p:nvPicPr>
          <p:cNvPr id="87" name="Google Shape;87;p16"/>
          <p:cNvPicPr preferRelativeResize="0"/>
          <p:nvPr/>
        </p:nvPicPr>
        <p:blipFill>
          <a:blip r:embed="rId4">
            <a:alphaModFix/>
          </a:blip>
          <a:stretch>
            <a:fillRect/>
          </a:stretch>
        </p:blipFill>
        <p:spPr>
          <a:xfrm>
            <a:off x="7597350" y="41625"/>
            <a:ext cx="1580350" cy="2650375"/>
          </a:xfrm>
          <a:prstGeom prst="rect">
            <a:avLst/>
          </a:prstGeom>
          <a:noFill/>
          <a:ln>
            <a:noFill/>
          </a:ln>
        </p:spPr>
      </p:pic>
      <p:pic>
        <p:nvPicPr>
          <p:cNvPr id="88" name="Google Shape;88;p16"/>
          <p:cNvPicPr preferRelativeResize="0"/>
          <p:nvPr/>
        </p:nvPicPr>
        <p:blipFill>
          <a:blip r:embed="rId5">
            <a:alphaModFix/>
          </a:blip>
          <a:stretch>
            <a:fillRect/>
          </a:stretch>
        </p:blipFill>
        <p:spPr>
          <a:xfrm>
            <a:off x="4996075" y="2858450"/>
            <a:ext cx="2048100" cy="2285050"/>
          </a:xfrm>
          <a:prstGeom prst="rect">
            <a:avLst/>
          </a:prstGeom>
          <a:noFill/>
          <a:ln>
            <a:noFill/>
          </a:ln>
        </p:spPr>
      </p:pic>
      <p:sp>
        <p:nvSpPr>
          <p:cNvPr id="89" name="Google Shape;89;p16"/>
          <p:cNvSpPr txBox="1"/>
          <p:nvPr/>
        </p:nvSpPr>
        <p:spPr>
          <a:xfrm>
            <a:off x="6345975" y="69825"/>
            <a:ext cx="1251300" cy="2141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a:solidFill>
                  <a:srgbClr val="FFFFFF"/>
                </a:solidFill>
                <a:latin typeface="Average"/>
                <a:ea typeface="Average"/>
                <a:cs typeface="Average"/>
                <a:sym typeface="Average"/>
              </a:rPr>
              <a:t>Figure 4: Two of the translated accounts within my dissertation.</a:t>
            </a:r>
            <a:endParaRPr>
              <a:solidFill>
                <a:srgbClr val="FFFFFF"/>
              </a:solidFill>
              <a:latin typeface="Average"/>
              <a:ea typeface="Average"/>
              <a:cs typeface="Average"/>
              <a:sym typeface="Average"/>
            </a:endParaRPr>
          </a:p>
        </p:txBody>
      </p:sp>
      <p:sp>
        <p:nvSpPr>
          <p:cNvPr id="90" name="Google Shape;90;p16"/>
          <p:cNvSpPr txBox="1"/>
          <p:nvPr/>
        </p:nvSpPr>
        <p:spPr>
          <a:xfrm>
            <a:off x="7323475" y="3281600"/>
            <a:ext cx="1251300" cy="1412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a:solidFill>
                  <a:srgbClr val="D9D9D9"/>
                </a:solidFill>
                <a:latin typeface="Average"/>
                <a:ea typeface="Average"/>
                <a:cs typeface="Average"/>
                <a:sym typeface="Average"/>
              </a:rPr>
              <a:t>Figure 5: Depicts the stereotypical view - Short segment on the conflict</a:t>
            </a:r>
            <a:endParaRPr>
              <a:solidFill>
                <a:srgbClr val="D9D9D9"/>
              </a:solidFill>
              <a:latin typeface="Average"/>
              <a:ea typeface="Average"/>
              <a:cs typeface="Average"/>
              <a:sym typeface="Average"/>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7"/>
          <p:cNvSpPr txBox="1">
            <a:spLocks noGrp="1"/>
          </p:cNvSpPr>
          <p:nvPr>
            <p:ph type="title"/>
          </p:nvPr>
        </p:nvSpPr>
        <p:spPr>
          <a:xfrm>
            <a:off x="224875" y="97800"/>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u="sng"/>
              <a:t>Operation Barbarossa</a:t>
            </a:r>
            <a:endParaRPr u="sng"/>
          </a:p>
        </p:txBody>
      </p:sp>
      <p:sp>
        <p:nvSpPr>
          <p:cNvPr id="96" name="Google Shape;96;p17"/>
          <p:cNvSpPr txBox="1">
            <a:spLocks noGrp="1"/>
          </p:cNvSpPr>
          <p:nvPr>
            <p:ph type="body" idx="1"/>
          </p:nvPr>
        </p:nvSpPr>
        <p:spPr>
          <a:xfrm>
            <a:off x="0" y="986350"/>
            <a:ext cx="5089200" cy="31821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Clr>
                <a:srgbClr val="FFFFFF"/>
              </a:buClr>
              <a:buSzPts val="1800"/>
              <a:buChar char="-"/>
            </a:pPr>
            <a:r>
              <a:rPr lang="en-GB">
                <a:solidFill>
                  <a:srgbClr val="FFFFFF"/>
                </a:solidFill>
              </a:rPr>
              <a:t>Goal: Conquer the USSR for resources,  silencing Britain and act on the racial policies of Nazism. </a:t>
            </a:r>
            <a:endParaRPr>
              <a:solidFill>
                <a:srgbClr val="FFFFFF"/>
              </a:solidFill>
            </a:endParaRPr>
          </a:p>
          <a:p>
            <a:pPr marL="457200" lvl="0" indent="-342900" algn="l" rtl="0">
              <a:spcBef>
                <a:spcPts val="0"/>
              </a:spcBef>
              <a:spcAft>
                <a:spcPts val="0"/>
              </a:spcAft>
              <a:buClr>
                <a:srgbClr val="FFFFFF"/>
              </a:buClr>
              <a:buSzPts val="1800"/>
              <a:buChar char="-"/>
            </a:pPr>
            <a:r>
              <a:rPr lang="en-GB">
                <a:solidFill>
                  <a:srgbClr val="FFFFFF"/>
                </a:solidFill>
              </a:rPr>
              <a:t>Most of the German generals believed in this operation’s success blindly. </a:t>
            </a:r>
            <a:endParaRPr>
              <a:solidFill>
                <a:srgbClr val="FFFFFF"/>
              </a:solidFill>
            </a:endParaRPr>
          </a:p>
          <a:p>
            <a:pPr marL="457200" lvl="0" indent="-342900" algn="l" rtl="0">
              <a:spcBef>
                <a:spcPts val="0"/>
              </a:spcBef>
              <a:spcAft>
                <a:spcPts val="0"/>
              </a:spcAft>
              <a:buClr>
                <a:srgbClr val="FFFFFF"/>
              </a:buClr>
              <a:buSzPts val="1800"/>
              <a:buChar char="-"/>
            </a:pPr>
            <a:r>
              <a:rPr lang="en-GB">
                <a:solidFill>
                  <a:srgbClr val="FFFFFF"/>
                </a:solidFill>
              </a:rPr>
              <a:t>Lasted from June 1941 - December 1941, the Eastern Theatre continues from this. </a:t>
            </a:r>
            <a:endParaRPr>
              <a:solidFill>
                <a:srgbClr val="FFFFFF"/>
              </a:solidFill>
            </a:endParaRPr>
          </a:p>
          <a:p>
            <a:pPr marL="0" lvl="0" indent="0" algn="l" rtl="0">
              <a:spcBef>
                <a:spcPts val="1600"/>
              </a:spcBef>
              <a:spcAft>
                <a:spcPts val="0"/>
              </a:spcAft>
              <a:buNone/>
            </a:pPr>
            <a:endParaRPr>
              <a:solidFill>
                <a:srgbClr val="FFFFFF"/>
              </a:solidFill>
            </a:endParaRPr>
          </a:p>
          <a:p>
            <a:pPr marL="457200" lvl="0" indent="-342900" algn="l" rtl="0">
              <a:spcBef>
                <a:spcPts val="1600"/>
              </a:spcBef>
              <a:spcAft>
                <a:spcPts val="0"/>
              </a:spcAft>
              <a:buClr>
                <a:srgbClr val="FFFFFF"/>
              </a:buClr>
              <a:buSzPts val="1800"/>
              <a:buChar char="-"/>
            </a:pPr>
            <a:r>
              <a:rPr lang="en-GB">
                <a:solidFill>
                  <a:srgbClr val="FFFFFF"/>
                </a:solidFill>
              </a:rPr>
              <a:t>Set to conquer the USSR in a short span before winter 1941.</a:t>
            </a:r>
            <a:endParaRPr>
              <a:solidFill>
                <a:srgbClr val="FFFFFF"/>
              </a:solidFill>
            </a:endParaRPr>
          </a:p>
        </p:txBody>
      </p:sp>
      <p:sp>
        <p:nvSpPr>
          <p:cNvPr id="97" name="Google Shape;97;p17"/>
          <p:cNvSpPr txBox="1"/>
          <p:nvPr/>
        </p:nvSpPr>
        <p:spPr>
          <a:xfrm>
            <a:off x="5927050" y="4437000"/>
            <a:ext cx="3025500" cy="527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a:solidFill>
                  <a:srgbClr val="FFFFFF"/>
                </a:solidFill>
                <a:latin typeface="Average"/>
                <a:ea typeface="Average"/>
                <a:cs typeface="Average"/>
                <a:sym typeface="Average"/>
              </a:rPr>
              <a:t>Figure 6 - Generalized map of the conflict - Missing some elements.</a:t>
            </a:r>
            <a:endParaRPr>
              <a:solidFill>
                <a:srgbClr val="FFFFFF"/>
              </a:solidFill>
              <a:latin typeface="Average"/>
              <a:ea typeface="Average"/>
              <a:cs typeface="Average"/>
              <a:sym typeface="Average"/>
            </a:endParaRPr>
          </a:p>
        </p:txBody>
      </p:sp>
      <p:pic>
        <p:nvPicPr>
          <p:cNvPr id="98" name="Google Shape;98;p17"/>
          <p:cNvPicPr preferRelativeResize="0"/>
          <p:nvPr/>
        </p:nvPicPr>
        <p:blipFill>
          <a:blip r:embed="rId3">
            <a:alphaModFix/>
          </a:blip>
          <a:stretch>
            <a:fillRect/>
          </a:stretch>
        </p:blipFill>
        <p:spPr>
          <a:xfrm>
            <a:off x="5182300" y="704650"/>
            <a:ext cx="3961700" cy="31820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18"/>
          <p:cNvSpPr txBox="1">
            <a:spLocks noGrp="1"/>
          </p:cNvSpPr>
          <p:nvPr>
            <p:ph type="title"/>
          </p:nvPr>
        </p:nvSpPr>
        <p:spPr>
          <a:xfrm>
            <a:off x="0" y="0"/>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u="sng"/>
              <a:t>The Battle of Stalingrad</a:t>
            </a:r>
            <a:endParaRPr u="sng"/>
          </a:p>
        </p:txBody>
      </p:sp>
      <p:sp>
        <p:nvSpPr>
          <p:cNvPr id="104" name="Google Shape;104;p18"/>
          <p:cNvSpPr txBox="1">
            <a:spLocks noGrp="1"/>
          </p:cNvSpPr>
          <p:nvPr>
            <p:ph type="body" idx="1"/>
          </p:nvPr>
        </p:nvSpPr>
        <p:spPr>
          <a:xfrm>
            <a:off x="4961850" y="791775"/>
            <a:ext cx="4182000" cy="32751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Clr>
                <a:srgbClr val="FFFFFF"/>
              </a:buClr>
              <a:buSzPts val="1800"/>
              <a:buChar char="-"/>
            </a:pPr>
            <a:r>
              <a:rPr lang="en-GB">
                <a:solidFill>
                  <a:srgbClr val="FFFFFF"/>
                </a:solidFill>
              </a:rPr>
              <a:t>Took place between August 1942 - February 1943.</a:t>
            </a:r>
            <a:endParaRPr>
              <a:solidFill>
                <a:srgbClr val="FFFFFF"/>
              </a:solidFill>
            </a:endParaRPr>
          </a:p>
          <a:p>
            <a:pPr marL="457200" lvl="0" indent="-342900" algn="l" rtl="0">
              <a:spcBef>
                <a:spcPts val="0"/>
              </a:spcBef>
              <a:spcAft>
                <a:spcPts val="0"/>
              </a:spcAft>
              <a:buClr>
                <a:srgbClr val="FFFFFF"/>
              </a:buClr>
              <a:buSzPts val="1800"/>
              <a:buChar char="-"/>
            </a:pPr>
            <a:r>
              <a:rPr lang="en-GB">
                <a:solidFill>
                  <a:srgbClr val="FFFFFF"/>
                </a:solidFill>
              </a:rPr>
              <a:t>Suffered as of the faults of Operation Barbarossa. </a:t>
            </a:r>
            <a:endParaRPr>
              <a:solidFill>
                <a:srgbClr val="FFFFFF"/>
              </a:solidFill>
            </a:endParaRPr>
          </a:p>
          <a:p>
            <a:pPr marL="457200" lvl="0" indent="-342900" algn="l" rtl="0">
              <a:spcBef>
                <a:spcPts val="0"/>
              </a:spcBef>
              <a:spcAft>
                <a:spcPts val="0"/>
              </a:spcAft>
              <a:buClr>
                <a:srgbClr val="FFFFFF"/>
              </a:buClr>
              <a:buSzPts val="1800"/>
              <a:buChar char="-"/>
            </a:pPr>
            <a:r>
              <a:rPr lang="en-GB">
                <a:solidFill>
                  <a:srgbClr val="FFFFFF"/>
                </a:solidFill>
              </a:rPr>
              <a:t>First major defeat of the Germans in the Eastern Front.</a:t>
            </a:r>
            <a:endParaRPr>
              <a:solidFill>
                <a:srgbClr val="FFFFFF"/>
              </a:solidFill>
            </a:endParaRPr>
          </a:p>
          <a:p>
            <a:pPr marL="0" lvl="0" indent="0" algn="l" rtl="0">
              <a:spcBef>
                <a:spcPts val="1600"/>
              </a:spcBef>
              <a:spcAft>
                <a:spcPts val="0"/>
              </a:spcAft>
              <a:buNone/>
            </a:pPr>
            <a:endParaRPr>
              <a:solidFill>
                <a:srgbClr val="FFFFFF"/>
              </a:solidFill>
            </a:endParaRPr>
          </a:p>
          <a:p>
            <a:pPr marL="457200" lvl="0" indent="-342900" algn="l" rtl="0">
              <a:spcBef>
                <a:spcPts val="1600"/>
              </a:spcBef>
              <a:spcAft>
                <a:spcPts val="0"/>
              </a:spcAft>
              <a:buClr>
                <a:srgbClr val="FFFFFF"/>
              </a:buClr>
              <a:buSzPts val="1800"/>
              <a:buChar char="-"/>
            </a:pPr>
            <a:r>
              <a:rPr lang="en-GB">
                <a:solidFill>
                  <a:srgbClr val="FFFFFF"/>
                </a:solidFill>
              </a:rPr>
              <a:t>Long guerrilla struggle.</a:t>
            </a:r>
            <a:endParaRPr>
              <a:solidFill>
                <a:srgbClr val="FFFFFF"/>
              </a:solidFill>
            </a:endParaRPr>
          </a:p>
          <a:p>
            <a:pPr marL="457200" lvl="0" indent="-342900" algn="l" rtl="0">
              <a:spcBef>
                <a:spcPts val="0"/>
              </a:spcBef>
              <a:spcAft>
                <a:spcPts val="0"/>
              </a:spcAft>
              <a:buClr>
                <a:srgbClr val="FFFFFF"/>
              </a:buClr>
              <a:buSzPts val="1800"/>
              <a:buChar char="-"/>
            </a:pPr>
            <a:r>
              <a:rPr lang="en-GB">
                <a:solidFill>
                  <a:srgbClr val="FFFFFF"/>
                </a:solidFill>
              </a:rPr>
              <a:t>Embarrassed Germany. </a:t>
            </a:r>
            <a:endParaRPr>
              <a:solidFill>
                <a:srgbClr val="FFFFFF"/>
              </a:solidFill>
            </a:endParaRPr>
          </a:p>
          <a:p>
            <a:pPr marL="0" lvl="0" indent="0" algn="l" rtl="0">
              <a:spcBef>
                <a:spcPts val="1600"/>
              </a:spcBef>
              <a:spcAft>
                <a:spcPts val="1600"/>
              </a:spcAft>
              <a:buNone/>
            </a:pPr>
            <a:endParaRPr/>
          </a:p>
        </p:txBody>
      </p:sp>
      <p:pic>
        <p:nvPicPr>
          <p:cNvPr id="105" name="Google Shape;105;p18"/>
          <p:cNvPicPr preferRelativeResize="0"/>
          <p:nvPr/>
        </p:nvPicPr>
        <p:blipFill>
          <a:blip r:embed="rId3">
            <a:alphaModFix/>
          </a:blip>
          <a:stretch>
            <a:fillRect/>
          </a:stretch>
        </p:blipFill>
        <p:spPr>
          <a:xfrm>
            <a:off x="0" y="921925"/>
            <a:ext cx="4430224" cy="3275099"/>
          </a:xfrm>
          <a:prstGeom prst="rect">
            <a:avLst/>
          </a:prstGeom>
          <a:noFill/>
          <a:ln>
            <a:noFill/>
          </a:ln>
        </p:spPr>
      </p:pic>
      <p:sp>
        <p:nvSpPr>
          <p:cNvPr id="106" name="Google Shape;106;p18"/>
          <p:cNvSpPr txBox="1"/>
          <p:nvPr/>
        </p:nvSpPr>
        <p:spPr>
          <a:xfrm>
            <a:off x="62050" y="4383225"/>
            <a:ext cx="4018500" cy="450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a:solidFill>
                  <a:srgbClr val="FFFFFF"/>
                </a:solidFill>
                <a:latin typeface="Average"/>
                <a:ea typeface="Average"/>
                <a:cs typeface="Average"/>
                <a:sym typeface="Average"/>
              </a:rPr>
              <a:t>Figure 7 - Red Army troops storm a building, and German prisoners, below, during the Battle of Stalingrad. </a:t>
            </a:r>
            <a:endParaRPr>
              <a:solidFill>
                <a:srgbClr val="FFFFFF"/>
              </a:solidFill>
              <a:latin typeface="Average"/>
              <a:ea typeface="Average"/>
              <a:cs typeface="Average"/>
              <a:sym typeface="Average"/>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19"/>
          <p:cNvSpPr txBox="1">
            <a:spLocks noGrp="1"/>
          </p:cNvSpPr>
          <p:nvPr>
            <p:ph type="title"/>
          </p:nvPr>
        </p:nvSpPr>
        <p:spPr>
          <a:xfrm>
            <a:off x="959475" y="651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u="sng"/>
              <a:t>Primary material </a:t>
            </a:r>
            <a:endParaRPr u="sng"/>
          </a:p>
          <a:p>
            <a:pPr marL="0" lvl="0" indent="0" algn="l" rtl="0">
              <a:spcBef>
                <a:spcPts val="0"/>
              </a:spcBef>
              <a:spcAft>
                <a:spcPts val="0"/>
              </a:spcAft>
              <a:buNone/>
            </a:pPr>
            <a:endParaRPr/>
          </a:p>
        </p:txBody>
      </p:sp>
      <p:sp>
        <p:nvSpPr>
          <p:cNvPr id="112" name="Google Shape;112;p19"/>
          <p:cNvSpPr txBox="1">
            <a:spLocks noGrp="1"/>
          </p:cNvSpPr>
          <p:nvPr>
            <p:ph type="body" idx="1"/>
          </p:nvPr>
        </p:nvSpPr>
        <p:spPr>
          <a:xfrm>
            <a:off x="0" y="755300"/>
            <a:ext cx="5172300" cy="40275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Clr>
                <a:srgbClr val="FFFFFF"/>
              </a:buClr>
              <a:buSzPts val="1800"/>
              <a:buChar char="-"/>
            </a:pPr>
            <a:r>
              <a:rPr lang="en-GB">
                <a:solidFill>
                  <a:srgbClr val="FFFFFF"/>
                </a:solidFill>
              </a:rPr>
              <a:t>Dating from the pre - planning of Operation Barbarossa to the end of the Battle of Stalingrad.</a:t>
            </a:r>
            <a:endParaRPr>
              <a:solidFill>
                <a:srgbClr val="FFFFFF"/>
              </a:solidFill>
            </a:endParaRPr>
          </a:p>
          <a:p>
            <a:pPr marL="457200" lvl="0" indent="-342900" algn="l" rtl="0">
              <a:spcBef>
                <a:spcPts val="0"/>
              </a:spcBef>
              <a:spcAft>
                <a:spcPts val="0"/>
              </a:spcAft>
              <a:buClr>
                <a:srgbClr val="FFFFFF"/>
              </a:buClr>
              <a:buSzPts val="1800"/>
              <a:buChar char="-"/>
            </a:pPr>
            <a:r>
              <a:rPr lang="en-GB">
                <a:solidFill>
                  <a:srgbClr val="FFFFFF"/>
                </a:solidFill>
              </a:rPr>
              <a:t>Accounts from multiple generals which show insight of the inner conflict and understanding that the operation was doomed from the start.</a:t>
            </a:r>
            <a:endParaRPr>
              <a:solidFill>
                <a:srgbClr val="FFFFFF"/>
              </a:solidFill>
            </a:endParaRPr>
          </a:p>
          <a:p>
            <a:pPr marL="457200" lvl="0" indent="0" algn="l" rtl="0">
              <a:spcBef>
                <a:spcPts val="1600"/>
              </a:spcBef>
              <a:spcAft>
                <a:spcPts val="0"/>
              </a:spcAft>
              <a:buNone/>
            </a:pPr>
            <a:endParaRPr>
              <a:solidFill>
                <a:srgbClr val="FFFFFF"/>
              </a:solidFill>
            </a:endParaRPr>
          </a:p>
          <a:p>
            <a:pPr marL="457200" lvl="0" indent="-342900" algn="l" rtl="0">
              <a:spcBef>
                <a:spcPts val="1600"/>
              </a:spcBef>
              <a:spcAft>
                <a:spcPts val="0"/>
              </a:spcAft>
              <a:buClr>
                <a:srgbClr val="FFFFFF"/>
              </a:buClr>
              <a:buSzPts val="1800"/>
              <a:buChar char="-"/>
            </a:pPr>
            <a:r>
              <a:rPr lang="en-GB">
                <a:solidFill>
                  <a:srgbClr val="FFFFFF"/>
                </a:solidFill>
              </a:rPr>
              <a:t>Underlines tactical errors and traits of the Nazi regime. </a:t>
            </a:r>
            <a:endParaRPr>
              <a:solidFill>
                <a:srgbClr val="FFFFFF"/>
              </a:solidFill>
            </a:endParaRPr>
          </a:p>
          <a:p>
            <a:pPr marL="457200" lvl="0" indent="0" algn="l" rtl="0">
              <a:spcBef>
                <a:spcPts val="1600"/>
              </a:spcBef>
              <a:spcAft>
                <a:spcPts val="1600"/>
              </a:spcAft>
              <a:buNone/>
            </a:pPr>
            <a:endParaRPr sz="1700">
              <a:solidFill>
                <a:srgbClr val="FFFFFF"/>
              </a:solidFill>
            </a:endParaRPr>
          </a:p>
        </p:txBody>
      </p:sp>
      <p:pic>
        <p:nvPicPr>
          <p:cNvPr id="113" name="Google Shape;113;p19"/>
          <p:cNvPicPr preferRelativeResize="0"/>
          <p:nvPr/>
        </p:nvPicPr>
        <p:blipFill>
          <a:blip r:embed="rId3">
            <a:alphaModFix/>
          </a:blip>
          <a:stretch>
            <a:fillRect/>
          </a:stretch>
        </p:blipFill>
        <p:spPr>
          <a:xfrm>
            <a:off x="5860625" y="466125"/>
            <a:ext cx="3283375" cy="3744649"/>
          </a:xfrm>
          <a:prstGeom prst="rect">
            <a:avLst/>
          </a:prstGeom>
          <a:noFill/>
          <a:ln>
            <a:noFill/>
          </a:ln>
        </p:spPr>
      </p:pic>
      <p:sp>
        <p:nvSpPr>
          <p:cNvPr id="114" name="Google Shape;114;p19"/>
          <p:cNvSpPr txBox="1"/>
          <p:nvPr/>
        </p:nvSpPr>
        <p:spPr>
          <a:xfrm>
            <a:off x="6035675" y="4210775"/>
            <a:ext cx="3108300" cy="496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a:solidFill>
                  <a:srgbClr val="FFFFFF"/>
                </a:solidFill>
                <a:latin typeface="Average"/>
                <a:ea typeface="Average"/>
                <a:cs typeface="Average"/>
                <a:sym typeface="Average"/>
              </a:rPr>
              <a:t>Figure 8 - Account written by an assistant of Paulus alongside Paulus’ own views during the Battle of Stalingrad.</a:t>
            </a:r>
            <a:endParaRPr>
              <a:solidFill>
                <a:srgbClr val="FFFFFF"/>
              </a:solidFill>
              <a:latin typeface="Average"/>
              <a:ea typeface="Average"/>
              <a:cs typeface="Average"/>
              <a:sym typeface="Average"/>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20"/>
          <p:cNvSpPr txBox="1">
            <a:spLocks noGrp="1"/>
          </p:cNvSpPr>
          <p:nvPr>
            <p:ph type="title"/>
          </p:nvPr>
        </p:nvSpPr>
        <p:spPr>
          <a:xfrm>
            <a:off x="311700" y="144950"/>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u="sng"/>
              <a:t>Tactical errors</a:t>
            </a:r>
            <a:endParaRPr b="1" u="sng"/>
          </a:p>
        </p:txBody>
      </p:sp>
      <p:sp>
        <p:nvSpPr>
          <p:cNvPr id="120" name="Google Shape;120;p20"/>
          <p:cNvSpPr txBox="1">
            <a:spLocks noGrp="1"/>
          </p:cNvSpPr>
          <p:nvPr>
            <p:ph type="body" idx="1"/>
          </p:nvPr>
        </p:nvSpPr>
        <p:spPr>
          <a:xfrm>
            <a:off x="3774550" y="962425"/>
            <a:ext cx="5369400" cy="4072500"/>
          </a:xfrm>
          <a:prstGeom prst="rect">
            <a:avLst/>
          </a:prstGeom>
        </p:spPr>
        <p:txBody>
          <a:bodyPr spcFirstLastPara="1" wrap="square" lIns="91425" tIns="91425" rIns="91425" bIns="91425" anchor="t" anchorCtr="0">
            <a:noAutofit/>
          </a:bodyPr>
          <a:lstStyle/>
          <a:p>
            <a:pPr marL="457200" lvl="0" indent="-336550" algn="l" rtl="0">
              <a:spcBef>
                <a:spcPts val="0"/>
              </a:spcBef>
              <a:spcAft>
                <a:spcPts val="0"/>
              </a:spcAft>
              <a:buClr>
                <a:srgbClr val="FFFFFF"/>
              </a:buClr>
              <a:buSzPts val="1700"/>
              <a:buChar char="-"/>
            </a:pPr>
            <a:r>
              <a:rPr lang="en-GB" sz="1700">
                <a:solidFill>
                  <a:srgbClr val="FFFFFF"/>
                </a:solidFill>
              </a:rPr>
              <a:t>Production of all aspects - weapons, fiel, materials did not fit the quota.</a:t>
            </a:r>
            <a:endParaRPr sz="1700">
              <a:solidFill>
                <a:srgbClr val="FFFFFF"/>
              </a:solidFill>
            </a:endParaRPr>
          </a:p>
          <a:p>
            <a:pPr marL="457200" lvl="0" indent="-336550" algn="l" rtl="0">
              <a:spcBef>
                <a:spcPts val="0"/>
              </a:spcBef>
              <a:spcAft>
                <a:spcPts val="0"/>
              </a:spcAft>
              <a:buClr>
                <a:srgbClr val="FFFFFF"/>
              </a:buClr>
              <a:buSzPts val="1700"/>
              <a:buChar char="-"/>
            </a:pPr>
            <a:r>
              <a:rPr lang="en-GB" sz="1700">
                <a:solidFill>
                  <a:srgbClr val="FFFFFF"/>
                </a:solidFill>
              </a:rPr>
              <a:t>Resources organized for the Eastern Theatre,  only accounted for the 6 month quota for Barbarossa.</a:t>
            </a:r>
            <a:endParaRPr sz="1700">
              <a:solidFill>
                <a:srgbClr val="FFFFFF"/>
              </a:solidFill>
            </a:endParaRPr>
          </a:p>
          <a:p>
            <a:pPr marL="457200" lvl="0" indent="0" algn="l" rtl="0">
              <a:spcBef>
                <a:spcPts val="1600"/>
              </a:spcBef>
              <a:spcAft>
                <a:spcPts val="0"/>
              </a:spcAft>
              <a:buNone/>
            </a:pPr>
            <a:endParaRPr sz="1700">
              <a:solidFill>
                <a:srgbClr val="FFFFFF"/>
              </a:solidFill>
            </a:endParaRPr>
          </a:p>
          <a:p>
            <a:pPr marL="457200" lvl="0" indent="-336550" algn="l" rtl="0">
              <a:spcBef>
                <a:spcPts val="1600"/>
              </a:spcBef>
              <a:spcAft>
                <a:spcPts val="0"/>
              </a:spcAft>
              <a:buClr>
                <a:srgbClr val="FFFFFF"/>
              </a:buClr>
              <a:buSzPts val="1700"/>
              <a:buChar char="-"/>
            </a:pPr>
            <a:r>
              <a:rPr lang="en-GB" sz="1700">
                <a:solidFill>
                  <a:srgbClr val="FFFFFF"/>
                </a:solidFill>
              </a:rPr>
              <a:t>Airlifts did not deliver the required resources needed for troops act efficiently.</a:t>
            </a:r>
            <a:endParaRPr sz="1700">
              <a:solidFill>
                <a:srgbClr val="FFFFFF"/>
              </a:solidFill>
            </a:endParaRPr>
          </a:p>
          <a:p>
            <a:pPr marL="457200" lvl="0" indent="-336550" algn="l" rtl="0">
              <a:spcBef>
                <a:spcPts val="0"/>
              </a:spcBef>
              <a:spcAft>
                <a:spcPts val="0"/>
              </a:spcAft>
              <a:buClr>
                <a:srgbClr val="FFFFFF"/>
              </a:buClr>
              <a:buSzPts val="1700"/>
              <a:buChar char="-"/>
            </a:pPr>
            <a:r>
              <a:rPr lang="en-GB" sz="1700">
                <a:solidFill>
                  <a:srgbClr val="FFFFFF"/>
                </a:solidFill>
              </a:rPr>
              <a:t>Conflict with generals.</a:t>
            </a:r>
            <a:endParaRPr sz="1700">
              <a:solidFill>
                <a:srgbClr val="FFFFFF"/>
              </a:solidFill>
            </a:endParaRPr>
          </a:p>
          <a:p>
            <a:pPr marL="457200" lvl="0" indent="-336550" algn="l" rtl="0">
              <a:spcBef>
                <a:spcPts val="0"/>
              </a:spcBef>
              <a:spcAft>
                <a:spcPts val="0"/>
              </a:spcAft>
              <a:buClr>
                <a:srgbClr val="FFFFFF"/>
              </a:buClr>
              <a:buSzPts val="1700"/>
              <a:buChar char="-"/>
            </a:pPr>
            <a:r>
              <a:rPr lang="en-GB" sz="1700">
                <a:solidFill>
                  <a:srgbClr val="FFFFFF"/>
                </a:solidFill>
              </a:rPr>
              <a:t>Hitler’s blind focus on symbolic and economic figures. </a:t>
            </a:r>
            <a:endParaRPr sz="1700">
              <a:solidFill>
                <a:srgbClr val="FFFFFF"/>
              </a:solidFill>
            </a:endParaRPr>
          </a:p>
        </p:txBody>
      </p:sp>
      <p:pic>
        <p:nvPicPr>
          <p:cNvPr id="121" name="Google Shape;121;p20"/>
          <p:cNvPicPr preferRelativeResize="0"/>
          <p:nvPr/>
        </p:nvPicPr>
        <p:blipFill>
          <a:blip r:embed="rId3">
            <a:alphaModFix/>
          </a:blip>
          <a:stretch>
            <a:fillRect/>
          </a:stretch>
        </p:blipFill>
        <p:spPr>
          <a:xfrm>
            <a:off x="0" y="1058975"/>
            <a:ext cx="3987200" cy="2853799"/>
          </a:xfrm>
          <a:prstGeom prst="rect">
            <a:avLst/>
          </a:prstGeom>
          <a:noFill/>
          <a:ln>
            <a:noFill/>
          </a:ln>
        </p:spPr>
      </p:pic>
      <p:sp>
        <p:nvSpPr>
          <p:cNvPr id="122" name="Google Shape;122;p20"/>
          <p:cNvSpPr txBox="1"/>
          <p:nvPr/>
        </p:nvSpPr>
        <p:spPr>
          <a:xfrm>
            <a:off x="54375" y="3912775"/>
            <a:ext cx="3720300" cy="387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a:solidFill>
                  <a:srgbClr val="FFFFFF"/>
                </a:solidFill>
                <a:latin typeface="Lato"/>
                <a:ea typeface="Lato"/>
                <a:cs typeface="Lato"/>
                <a:sym typeface="Lato"/>
              </a:rPr>
              <a:t>Figure 9: Planning of Operation Barbarossa, Halder (right) and Brauchitsch (left) privately disagreed with Hitler’s objectives</a:t>
            </a:r>
            <a:endParaRPr>
              <a:solidFill>
                <a:srgbClr val="FFFFFF"/>
              </a:solidFill>
              <a:latin typeface="Lato"/>
              <a:ea typeface="Lato"/>
              <a:cs typeface="Lato"/>
              <a:sym typeface="Lat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21"/>
          <p:cNvSpPr txBox="1">
            <a:spLocks noGrp="1"/>
          </p:cNvSpPr>
          <p:nvPr>
            <p:ph type="title"/>
          </p:nvPr>
        </p:nvSpPr>
        <p:spPr>
          <a:xfrm>
            <a:off x="139650" y="134700"/>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u="sng"/>
              <a:t>Other errors</a:t>
            </a:r>
            <a:endParaRPr u="sng"/>
          </a:p>
        </p:txBody>
      </p:sp>
      <p:sp>
        <p:nvSpPr>
          <p:cNvPr id="128" name="Google Shape;128;p21"/>
          <p:cNvSpPr txBox="1">
            <a:spLocks noGrp="1"/>
          </p:cNvSpPr>
          <p:nvPr>
            <p:ph type="body" idx="1"/>
          </p:nvPr>
        </p:nvSpPr>
        <p:spPr>
          <a:xfrm>
            <a:off x="0" y="915900"/>
            <a:ext cx="5348700" cy="29112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Clr>
                <a:srgbClr val="FFFFFF"/>
              </a:buClr>
              <a:buSzPts val="1800"/>
              <a:buChar char="-"/>
            </a:pPr>
            <a:r>
              <a:rPr lang="en-GB">
                <a:solidFill>
                  <a:srgbClr val="FFFFFF"/>
                </a:solidFill>
              </a:rPr>
              <a:t>Efforts placed on extermination of Slavic people.</a:t>
            </a:r>
            <a:endParaRPr>
              <a:solidFill>
                <a:srgbClr val="FFFFFF"/>
              </a:solidFill>
            </a:endParaRPr>
          </a:p>
          <a:p>
            <a:pPr marL="457200" lvl="0" indent="-342900" algn="l" rtl="0">
              <a:spcBef>
                <a:spcPts val="0"/>
              </a:spcBef>
              <a:spcAft>
                <a:spcPts val="0"/>
              </a:spcAft>
              <a:buClr>
                <a:srgbClr val="FFFFFF"/>
              </a:buClr>
              <a:buSzPts val="1800"/>
              <a:buChar char="-"/>
            </a:pPr>
            <a:r>
              <a:rPr lang="en-GB">
                <a:solidFill>
                  <a:srgbClr val="FFFFFF"/>
                </a:solidFill>
              </a:rPr>
              <a:t>Assumption that Germany could not fail.</a:t>
            </a:r>
            <a:endParaRPr>
              <a:solidFill>
                <a:srgbClr val="FFFFFF"/>
              </a:solidFill>
            </a:endParaRPr>
          </a:p>
          <a:p>
            <a:pPr marL="457200" lvl="0" indent="-342900" algn="l" rtl="0">
              <a:spcBef>
                <a:spcPts val="0"/>
              </a:spcBef>
              <a:spcAft>
                <a:spcPts val="0"/>
              </a:spcAft>
              <a:buClr>
                <a:srgbClr val="FFFFFF"/>
              </a:buClr>
              <a:buSzPts val="1800"/>
              <a:buChar char="-"/>
            </a:pPr>
            <a:r>
              <a:rPr lang="en-GB">
                <a:solidFill>
                  <a:srgbClr val="FFFFFF"/>
                </a:solidFill>
              </a:rPr>
              <a:t>Resources wasted on the reconstruction of train tracks.</a:t>
            </a:r>
            <a:endParaRPr>
              <a:solidFill>
                <a:srgbClr val="FFFFFF"/>
              </a:solidFill>
            </a:endParaRPr>
          </a:p>
          <a:p>
            <a:pPr marL="457200" lvl="0" indent="-342900" algn="l" rtl="0">
              <a:spcBef>
                <a:spcPts val="0"/>
              </a:spcBef>
              <a:spcAft>
                <a:spcPts val="0"/>
              </a:spcAft>
              <a:buClr>
                <a:srgbClr val="FFFFFF"/>
              </a:buClr>
              <a:buSzPts val="1800"/>
              <a:buChar char="-"/>
            </a:pPr>
            <a:r>
              <a:rPr lang="en-GB">
                <a:solidFill>
                  <a:srgbClr val="FFFFFF"/>
                </a:solidFill>
              </a:rPr>
              <a:t>Government infighting - Himmler and Heydrich  fought for control over Nazi controlled areas.</a:t>
            </a:r>
            <a:endParaRPr>
              <a:solidFill>
                <a:srgbClr val="FFFFFF"/>
              </a:solidFill>
            </a:endParaRPr>
          </a:p>
          <a:p>
            <a:pPr marL="457200" lvl="0" indent="0" algn="l" rtl="0">
              <a:spcBef>
                <a:spcPts val="1600"/>
              </a:spcBef>
              <a:spcAft>
                <a:spcPts val="0"/>
              </a:spcAft>
              <a:buNone/>
            </a:pPr>
            <a:endParaRPr>
              <a:solidFill>
                <a:srgbClr val="FFFFFF"/>
              </a:solidFill>
            </a:endParaRPr>
          </a:p>
          <a:p>
            <a:pPr marL="457200" lvl="0" indent="-342900" algn="l" rtl="0">
              <a:spcBef>
                <a:spcPts val="1600"/>
              </a:spcBef>
              <a:spcAft>
                <a:spcPts val="0"/>
              </a:spcAft>
              <a:buClr>
                <a:srgbClr val="FFFFFF"/>
              </a:buClr>
              <a:buSzPts val="1800"/>
              <a:buChar char="-"/>
            </a:pPr>
            <a:r>
              <a:rPr lang="en-GB">
                <a:solidFill>
                  <a:srgbClr val="FFFFFF"/>
                </a:solidFill>
              </a:rPr>
              <a:t>Did not capitalize on support in the USSR - Ukrainians suffering under Stalin’s rule.</a:t>
            </a:r>
            <a:endParaRPr>
              <a:solidFill>
                <a:srgbClr val="FFFFFF"/>
              </a:solidFill>
            </a:endParaRPr>
          </a:p>
          <a:p>
            <a:pPr marL="457200" lvl="0" indent="-342900" algn="l" rtl="0">
              <a:spcBef>
                <a:spcPts val="0"/>
              </a:spcBef>
              <a:spcAft>
                <a:spcPts val="0"/>
              </a:spcAft>
              <a:buClr>
                <a:srgbClr val="FFFFFF"/>
              </a:buClr>
              <a:buSzPts val="1800"/>
              <a:buChar char="-"/>
            </a:pPr>
            <a:r>
              <a:rPr lang="en-GB">
                <a:solidFill>
                  <a:srgbClr val="FFFFFF"/>
                </a:solidFill>
              </a:rPr>
              <a:t>Germany did not arm its allies eg Romanians.</a:t>
            </a:r>
            <a:endParaRPr>
              <a:solidFill>
                <a:srgbClr val="FFFFFF"/>
              </a:solidFill>
            </a:endParaRPr>
          </a:p>
          <a:p>
            <a:pPr marL="457200" lvl="0" indent="0" algn="l" rtl="0">
              <a:spcBef>
                <a:spcPts val="1600"/>
              </a:spcBef>
              <a:spcAft>
                <a:spcPts val="1600"/>
              </a:spcAft>
              <a:buNone/>
            </a:pPr>
            <a:endParaRPr sz="1600">
              <a:solidFill>
                <a:srgbClr val="FFFFFF"/>
              </a:solidFill>
            </a:endParaRPr>
          </a:p>
        </p:txBody>
      </p:sp>
      <p:pic>
        <p:nvPicPr>
          <p:cNvPr id="129" name="Google Shape;129;p21"/>
          <p:cNvPicPr preferRelativeResize="0"/>
          <p:nvPr/>
        </p:nvPicPr>
        <p:blipFill>
          <a:blip r:embed="rId3">
            <a:alphaModFix/>
          </a:blip>
          <a:stretch>
            <a:fillRect/>
          </a:stretch>
        </p:blipFill>
        <p:spPr>
          <a:xfrm>
            <a:off x="5348700" y="845675"/>
            <a:ext cx="3795300" cy="3430325"/>
          </a:xfrm>
          <a:prstGeom prst="rect">
            <a:avLst/>
          </a:prstGeom>
          <a:noFill/>
          <a:ln>
            <a:noFill/>
          </a:ln>
        </p:spPr>
      </p:pic>
      <p:sp>
        <p:nvSpPr>
          <p:cNvPr id="130" name="Google Shape;130;p21"/>
          <p:cNvSpPr txBox="1"/>
          <p:nvPr/>
        </p:nvSpPr>
        <p:spPr>
          <a:xfrm>
            <a:off x="5981400" y="4414250"/>
            <a:ext cx="3010200" cy="572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a:solidFill>
                  <a:srgbClr val="FFFFFF"/>
                </a:solidFill>
                <a:latin typeface="Average"/>
                <a:ea typeface="Average"/>
                <a:cs typeface="Average"/>
                <a:sym typeface="Average"/>
              </a:rPr>
              <a:t>Figure 10 - A surviving Panzer Mark 3, a prominent Germany tank in the Eastern Theater.</a:t>
            </a:r>
            <a:endParaRPr>
              <a:solidFill>
                <a:srgbClr val="FFFFFF"/>
              </a:solidFill>
              <a:latin typeface="Average"/>
              <a:ea typeface="Average"/>
              <a:cs typeface="Average"/>
              <a:sym typeface="Average"/>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22"/>
          <p:cNvSpPr txBox="1">
            <a:spLocks noGrp="1"/>
          </p:cNvSpPr>
          <p:nvPr>
            <p:ph type="title"/>
          </p:nvPr>
        </p:nvSpPr>
        <p:spPr>
          <a:xfrm>
            <a:off x="123625" y="68850"/>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u="sng"/>
              <a:t>Anticipated results</a:t>
            </a:r>
            <a:endParaRPr u="sng"/>
          </a:p>
        </p:txBody>
      </p:sp>
      <p:sp>
        <p:nvSpPr>
          <p:cNvPr id="136" name="Google Shape;136;p22"/>
          <p:cNvSpPr txBox="1">
            <a:spLocks noGrp="1"/>
          </p:cNvSpPr>
          <p:nvPr>
            <p:ph type="body" idx="1"/>
          </p:nvPr>
        </p:nvSpPr>
        <p:spPr>
          <a:xfrm>
            <a:off x="1029800" y="692450"/>
            <a:ext cx="8064300" cy="3688200"/>
          </a:xfrm>
          <a:prstGeom prst="rect">
            <a:avLst/>
          </a:prstGeom>
        </p:spPr>
        <p:txBody>
          <a:bodyPr spcFirstLastPara="1" wrap="square" lIns="91425" tIns="91425" rIns="91425" bIns="91425" anchor="t" anchorCtr="0">
            <a:noAutofit/>
          </a:bodyPr>
          <a:lstStyle/>
          <a:p>
            <a:pPr marL="457200" lvl="0" indent="-330200" algn="l" rtl="0">
              <a:spcBef>
                <a:spcPts val="0"/>
              </a:spcBef>
              <a:spcAft>
                <a:spcPts val="0"/>
              </a:spcAft>
              <a:buClr>
                <a:srgbClr val="FFFFFF"/>
              </a:buClr>
              <a:buSzPts val="1600"/>
              <a:buChar char="-"/>
            </a:pPr>
            <a:r>
              <a:rPr lang="en-GB" sz="1600">
                <a:solidFill>
                  <a:srgbClr val="FFFFFF"/>
                </a:solidFill>
              </a:rPr>
              <a:t>The failure of Germany was not just due to Hitler’s commander but various factors</a:t>
            </a:r>
            <a:endParaRPr sz="1600">
              <a:solidFill>
                <a:srgbClr val="FFFFFF"/>
              </a:solidFill>
            </a:endParaRPr>
          </a:p>
          <a:p>
            <a:pPr marL="457200" lvl="0" indent="-330200" algn="l" rtl="0">
              <a:spcBef>
                <a:spcPts val="0"/>
              </a:spcBef>
              <a:spcAft>
                <a:spcPts val="0"/>
              </a:spcAft>
              <a:buClr>
                <a:srgbClr val="FFFFFF"/>
              </a:buClr>
              <a:buSzPts val="1600"/>
              <a:buChar char="-"/>
            </a:pPr>
            <a:r>
              <a:rPr lang="en-GB" sz="1600">
                <a:solidFill>
                  <a:srgbClr val="FFFFFF"/>
                </a:solidFill>
              </a:rPr>
              <a:t>Most importantly the assumption of racial superiority.</a:t>
            </a:r>
            <a:endParaRPr sz="1600">
              <a:solidFill>
                <a:srgbClr val="FFFFFF"/>
              </a:solidFill>
            </a:endParaRPr>
          </a:p>
          <a:p>
            <a:pPr marL="457200" lvl="0" indent="-330200" algn="l" rtl="0">
              <a:spcBef>
                <a:spcPts val="0"/>
              </a:spcBef>
              <a:spcAft>
                <a:spcPts val="0"/>
              </a:spcAft>
              <a:buClr>
                <a:srgbClr val="FFFFFF"/>
              </a:buClr>
              <a:buSzPts val="1600"/>
              <a:buChar char="-"/>
            </a:pPr>
            <a:r>
              <a:rPr lang="en-GB" sz="1600">
                <a:solidFill>
                  <a:srgbClr val="FFFFFF"/>
                </a:solidFill>
              </a:rPr>
              <a:t>Resource mismanagement </a:t>
            </a:r>
            <a:endParaRPr sz="1600">
              <a:solidFill>
                <a:srgbClr val="FFFFFF"/>
              </a:solidFill>
            </a:endParaRPr>
          </a:p>
          <a:p>
            <a:pPr marL="457200" lvl="0" indent="-330200" algn="l" rtl="0">
              <a:spcBef>
                <a:spcPts val="0"/>
              </a:spcBef>
              <a:spcAft>
                <a:spcPts val="0"/>
              </a:spcAft>
              <a:buClr>
                <a:srgbClr val="FFFFFF"/>
              </a:buClr>
              <a:buSzPts val="1600"/>
              <a:buChar char="-"/>
            </a:pPr>
            <a:r>
              <a:rPr lang="en-GB" sz="1600">
                <a:solidFill>
                  <a:srgbClr val="FFFFFF"/>
                </a:solidFill>
              </a:rPr>
              <a:t>German general infighting.</a:t>
            </a:r>
            <a:endParaRPr sz="1600">
              <a:solidFill>
                <a:srgbClr val="FFFFFF"/>
              </a:solidFill>
            </a:endParaRPr>
          </a:p>
          <a:p>
            <a:pPr marL="0" lvl="0" indent="0" algn="l" rtl="0">
              <a:spcBef>
                <a:spcPts val="1600"/>
              </a:spcBef>
              <a:spcAft>
                <a:spcPts val="1600"/>
              </a:spcAft>
              <a:buNone/>
            </a:pPr>
            <a:r>
              <a:rPr lang="en-GB" sz="1600">
                <a:solidFill>
                  <a:srgbClr val="FFFFFF"/>
                </a:solidFill>
              </a:rPr>
              <a:t>Agreeing with existing scholarship of the factors that played in Germany’s failure but focus on the two biggest factors, tactical errors and focus on race as the reasons for their defea</a:t>
            </a:r>
            <a:r>
              <a:rPr lang="en-GB" sz="1600"/>
              <a:t>t.</a:t>
            </a:r>
            <a:endParaRPr sz="1600"/>
          </a:p>
        </p:txBody>
      </p:sp>
      <p:pic>
        <p:nvPicPr>
          <p:cNvPr id="137" name="Google Shape;137;p22"/>
          <p:cNvPicPr preferRelativeResize="0"/>
          <p:nvPr/>
        </p:nvPicPr>
        <p:blipFill>
          <a:blip r:embed="rId3">
            <a:alphaModFix/>
          </a:blip>
          <a:stretch>
            <a:fillRect/>
          </a:stretch>
        </p:blipFill>
        <p:spPr>
          <a:xfrm>
            <a:off x="35450" y="2684725"/>
            <a:ext cx="4589499" cy="2429351"/>
          </a:xfrm>
          <a:prstGeom prst="rect">
            <a:avLst/>
          </a:prstGeom>
          <a:noFill/>
          <a:ln>
            <a:noFill/>
          </a:ln>
        </p:spPr>
      </p:pic>
      <p:sp>
        <p:nvSpPr>
          <p:cNvPr id="138" name="Google Shape;138;p22"/>
          <p:cNvSpPr txBox="1"/>
          <p:nvPr/>
        </p:nvSpPr>
        <p:spPr>
          <a:xfrm>
            <a:off x="5511625" y="3215425"/>
            <a:ext cx="3429000" cy="1577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2400"/>
              </a:spcBef>
              <a:spcAft>
                <a:spcPts val="0"/>
              </a:spcAft>
              <a:buNone/>
            </a:pPr>
            <a:r>
              <a:rPr lang="en-GB">
                <a:solidFill>
                  <a:srgbClr val="FFFFFF"/>
                </a:solidFill>
              </a:rPr>
              <a:t>Figure 10: German Field Marshal, Friedrich Paulus (right), preparing to sign the surrender document to USSR at end of Battle of Stalingrad.</a:t>
            </a:r>
            <a:endParaRPr>
              <a:solidFill>
                <a:srgbClr val="FFFFFF"/>
              </a:solidFill>
            </a:endParaRPr>
          </a:p>
          <a:p>
            <a:pPr marL="0" lvl="0" indent="0" algn="l" rtl="0">
              <a:spcBef>
                <a:spcPts val="600"/>
              </a:spcBef>
              <a:spcAft>
                <a:spcPts val="0"/>
              </a:spcAft>
              <a:buNone/>
            </a:pPr>
            <a:endParaRPr>
              <a:latin typeface="Average"/>
              <a:ea typeface="Average"/>
              <a:cs typeface="Average"/>
              <a:sym typeface="Average"/>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23"/>
          <p:cNvSpPr txBox="1">
            <a:spLocks noGrp="1"/>
          </p:cNvSpPr>
          <p:nvPr>
            <p:ph type="title"/>
          </p:nvPr>
        </p:nvSpPr>
        <p:spPr>
          <a:xfrm>
            <a:off x="181500" y="0"/>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u="sng"/>
              <a:t>Selected bibliography</a:t>
            </a:r>
            <a:endParaRPr u="sng"/>
          </a:p>
        </p:txBody>
      </p:sp>
      <p:sp>
        <p:nvSpPr>
          <p:cNvPr id="144" name="Google Shape;144;p23"/>
          <p:cNvSpPr txBox="1">
            <a:spLocks noGrp="1"/>
          </p:cNvSpPr>
          <p:nvPr>
            <p:ph type="body" idx="1"/>
          </p:nvPr>
        </p:nvSpPr>
        <p:spPr>
          <a:xfrm>
            <a:off x="0" y="658300"/>
            <a:ext cx="9144000" cy="3910500"/>
          </a:xfrm>
          <a:prstGeom prst="rect">
            <a:avLst/>
          </a:prstGeom>
        </p:spPr>
        <p:txBody>
          <a:bodyPr spcFirstLastPara="1" wrap="square" lIns="91425" tIns="91425" rIns="91425" bIns="91425" anchor="t" anchorCtr="0">
            <a:noAutofit/>
          </a:bodyPr>
          <a:lstStyle/>
          <a:p>
            <a:pPr marL="457200" lvl="0" indent="0" algn="l" rtl="0">
              <a:spcBef>
                <a:spcPts val="0"/>
              </a:spcBef>
              <a:spcAft>
                <a:spcPts val="0"/>
              </a:spcAft>
              <a:buNone/>
            </a:pPr>
            <a:r>
              <a:rPr lang="en-GB" sz="1100" u="sng">
                <a:solidFill>
                  <a:srgbClr val="FFFFFF"/>
                </a:solidFill>
                <a:latin typeface="Arial"/>
                <a:ea typeface="Arial"/>
                <a:cs typeface="Arial"/>
                <a:sym typeface="Arial"/>
              </a:rPr>
              <a:t>Primary material</a:t>
            </a:r>
            <a:endParaRPr sz="1100" u="sng">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Char char="-"/>
            </a:pPr>
            <a:r>
              <a:rPr lang="en-GB" sz="1100">
                <a:solidFill>
                  <a:srgbClr val="FFFFFF"/>
                </a:solidFill>
                <a:latin typeface="Arial"/>
                <a:ea typeface="Arial"/>
                <a:cs typeface="Arial"/>
                <a:sym typeface="Arial"/>
              </a:rPr>
              <a:t>Adam Wilhelm and  Rühle Otto, </a:t>
            </a:r>
            <a:r>
              <a:rPr lang="en-GB" sz="1100" i="1">
                <a:solidFill>
                  <a:srgbClr val="FFFFFF"/>
                </a:solidFill>
                <a:latin typeface="Arial"/>
                <a:ea typeface="Arial"/>
                <a:cs typeface="Arial"/>
                <a:sym typeface="Arial"/>
              </a:rPr>
              <a:t>With Paulus at Stalingrad, </a:t>
            </a:r>
            <a:r>
              <a:rPr lang="en-GB" sz="1100">
                <a:solidFill>
                  <a:srgbClr val="FFFFFF"/>
                </a:solidFill>
                <a:latin typeface="Arial"/>
                <a:ea typeface="Arial"/>
                <a:cs typeface="Arial"/>
                <a:sym typeface="Arial"/>
              </a:rPr>
              <a:t>translated by Tony Le Tissier, reprint edn (Barnsley: Pen and Sword Military, 2017) .</a:t>
            </a:r>
            <a:endParaRPr sz="1100">
              <a:solidFill>
                <a:srgbClr val="FFFFFF"/>
              </a:solidFill>
              <a:latin typeface="Arial"/>
              <a:ea typeface="Arial"/>
              <a:cs typeface="Arial"/>
              <a:sym typeface="Arial"/>
            </a:endParaRPr>
          </a:p>
          <a:p>
            <a:pPr marL="457200" lvl="0" indent="-298450" algn="l" rtl="0">
              <a:spcBef>
                <a:spcPts val="0"/>
              </a:spcBef>
              <a:spcAft>
                <a:spcPts val="0"/>
              </a:spcAft>
              <a:buClr>
                <a:srgbClr val="FFFFFF"/>
              </a:buClr>
              <a:buSzPts val="1100"/>
              <a:buFont typeface="Arial"/>
              <a:buChar char="-"/>
            </a:pPr>
            <a:r>
              <a:rPr lang="en-GB" sz="1100">
                <a:solidFill>
                  <a:srgbClr val="FFFFFF"/>
                </a:solidFill>
                <a:latin typeface="Arial"/>
                <a:ea typeface="Arial"/>
                <a:cs typeface="Arial"/>
                <a:sym typeface="Arial"/>
              </a:rPr>
              <a:t>Franz Halder, KTB III (22 July 1940)</a:t>
            </a:r>
            <a:endParaRPr sz="1100">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Char char="-"/>
            </a:pPr>
            <a:r>
              <a:rPr lang="en-GB" sz="1100">
                <a:solidFill>
                  <a:srgbClr val="FFFFFF"/>
                </a:solidFill>
                <a:latin typeface="Arial"/>
                <a:ea typeface="Arial"/>
                <a:cs typeface="Arial"/>
                <a:sym typeface="Arial"/>
              </a:rPr>
              <a:t>Gerlach, Heinrich, Breakout at Stalingrad, translated by Peter Lewis, first edn (Carnsley: Head of Zeus, 2018).</a:t>
            </a:r>
            <a:endParaRPr sz="1100">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Char char="-"/>
            </a:pPr>
            <a:r>
              <a:rPr lang="en-GB" sz="1000">
                <a:solidFill>
                  <a:srgbClr val="FFFFFF"/>
                </a:solidFill>
                <a:latin typeface="Arial"/>
                <a:ea typeface="Arial"/>
                <a:cs typeface="Arial"/>
                <a:sym typeface="Arial"/>
              </a:rPr>
              <a:t>Reinhold, Butsch, </a:t>
            </a:r>
            <a:r>
              <a:rPr lang="en-GB" sz="1100" i="1">
                <a:solidFill>
                  <a:srgbClr val="FFFFFF"/>
                </a:solidFill>
                <a:latin typeface="Arial"/>
                <a:ea typeface="Arial"/>
                <a:cs typeface="Arial"/>
                <a:sym typeface="Arial"/>
              </a:rPr>
              <a:t>Survivors of Stalingrad: Eyewitness Accounts from the 6th Army, 1942-1943</a:t>
            </a:r>
            <a:r>
              <a:rPr lang="en-GB" sz="1100">
                <a:solidFill>
                  <a:srgbClr val="FFFFFF"/>
                </a:solidFill>
                <a:latin typeface="Arial"/>
                <a:ea typeface="Arial"/>
                <a:cs typeface="Arial"/>
                <a:sym typeface="Arial"/>
              </a:rPr>
              <a:t>, reprint edn (Yorkshire:Frontline Books, 2014).</a:t>
            </a:r>
            <a:endParaRPr sz="1100">
              <a:solidFill>
                <a:srgbClr val="FFFFFF"/>
              </a:solidFill>
              <a:latin typeface="Arial"/>
              <a:ea typeface="Arial"/>
              <a:cs typeface="Arial"/>
              <a:sym typeface="Arial"/>
            </a:endParaRPr>
          </a:p>
          <a:p>
            <a:pPr marL="457200" lvl="0" indent="0" algn="l" rtl="0">
              <a:spcBef>
                <a:spcPts val="0"/>
              </a:spcBef>
              <a:spcAft>
                <a:spcPts val="0"/>
              </a:spcAft>
              <a:buNone/>
            </a:pPr>
            <a:endParaRPr sz="1100" u="sng">
              <a:solidFill>
                <a:srgbClr val="FFFFFF"/>
              </a:solidFill>
              <a:latin typeface="Arial"/>
              <a:ea typeface="Arial"/>
              <a:cs typeface="Arial"/>
              <a:sym typeface="Arial"/>
            </a:endParaRPr>
          </a:p>
          <a:p>
            <a:pPr marL="0" lvl="0" indent="0" algn="l" rtl="0">
              <a:spcBef>
                <a:spcPts val="0"/>
              </a:spcBef>
              <a:spcAft>
                <a:spcPts val="0"/>
              </a:spcAft>
              <a:buNone/>
            </a:pPr>
            <a:r>
              <a:rPr lang="en-GB" sz="1100" u="sng">
                <a:solidFill>
                  <a:srgbClr val="FFFFFF"/>
                </a:solidFill>
                <a:latin typeface="Arial"/>
                <a:ea typeface="Arial"/>
                <a:cs typeface="Arial"/>
                <a:sym typeface="Arial"/>
              </a:rPr>
              <a:t>Secondary material</a:t>
            </a:r>
            <a:endParaRPr sz="1100" u="sng">
              <a:solidFill>
                <a:srgbClr val="FFFFFF"/>
              </a:solidFill>
              <a:latin typeface="Arial"/>
              <a:ea typeface="Arial"/>
              <a:cs typeface="Arial"/>
              <a:sym typeface="Arial"/>
            </a:endParaRPr>
          </a:p>
          <a:p>
            <a:pPr marL="0" lvl="0" indent="0" algn="l" rtl="0">
              <a:spcBef>
                <a:spcPts val="0"/>
              </a:spcBef>
              <a:spcAft>
                <a:spcPts val="0"/>
              </a:spcAft>
              <a:buNone/>
            </a:pPr>
            <a:endParaRPr sz="1100" u="sng">
              <a:solidFill>
                <a:srgbClr val="FFFFFF"/>
              </a:solidFill>
              <a:latin typeface="Arial"/>
              <a:ea typeface="Arial"/>
              <a:cs typeface="Arial"/>
              <a:sym typeface="Arial"/>
            </a:endParaRPr>
          </a:p>
          <a:p>
            <a:pPr marL="457200" lvl="0" indent="-298450" algn="l" rtl="0">
              <a:lnSpc>
                <a:spcPct val="100000"/>
              </a:lnSpc>
              <a:spcBef>
                <a:spcPts val="0"/>
              </a:spcBef>
              <a:spcAft>
                <a:spcPts val="0"/>
              </a:spcAft>
              <a:buClr>
                <a:srgbClr val="FFFFFF"/>
              </a:buClr>
              <a:buSzPts val="1100"/>
              <a:buFont typeface="Arial"/>
              <a:buChar char="-"/>
            </a:pPr>
            <a:r>
              <a:rPr lang="en-GB" sz="1100">
                <a:solidFill>
                  <a:srgbClr val="FFFFFF"/>
                </a:solidFill>
                <a:latin typeface="Arial"/>
                <a:ea typeface="Arial"/>
                <a:cs typeface="Arial"/>
                <a:sym typeface="Arial"/>
              </a:rPr>
              <a:t> Anderson, Ducan, et al,  </a:t>
            </a:r>
            <a:r>
              <a:rPr lang="en-GB" sz="1100" i="1">
                <a:solidFill>
                  <a:srgbClr val="FFFFFF"/>
                </a:solidFill>
                <a:latin typeface="Arial"/>
                <a:ea typeface="Arial"/>
                <a:cs typeface="Arial"/>
                <a:sym typeface="Arial"/>
              </a:rPr>
              <a:t>Campaigns of World War II: The Eastern Front,</a:t>
            </a:r>
            <a:r>
              <a:rPr lang="en-GB" sz="1100">
                <a:solidFill>
                  <a:srgbClr val="FFFFFF"/>
                </a:solidFill>
                <a:latin typeface="Arial"/>
                <a:ea typeface="Arial"/>
                <a:cs typeface="Arial"/>
                <a:sym typeface="Arial"/>
              </a:rPr>
              <a:t> first edn</a:t>
            </a:r>
            <a:r>
              <a:rPr lang="en-GB" sz="1100" i="1">
                <a:solidFill>
                  <a:srgbClr val="FFFFFF"/>
                </a:solidFill>
                <a:latin typeface="Arial"/>
                <a:ea typeface="Arial"/>
                <a:cs typeface="Arial"/>
                <a:sym typeface="Arial"/>
              </a:rPr>
              <a:t> (</a:t>
            </a:r>
            <a:r>
              <a:rPr lang="en-GB" sz="1100">
                <a:solidFill>
                  <a:srgbClr val="FFFFFF"/>
                </a:solidFill>
                <a:latin typeface="Arial"/>
                <a:ea typeface="Arial"/>
                <a:cs typeface="Arial"/>
                <a:sym typeface="Arial"/>
              </a:rPr>
              <a:t>London: Amber Books Ltd, 2001).</a:t>
            </a:r>
            <a:endParaRPr sz="1100">
              <a:solidFill>
                <a:srgbClr val="FFFFFF"/>
              </a:solidFill>
              <a:latin typeface="Arial"/>
              <a:ea typeface="Arial"/>
              <a:cs typeface="Arial"/>
              <a:sym typeface="Arial"/>
            </a:endParaRPr>
          </a:p>
          <a:p>
            <a:pPr marL="457200" lvl="0" indent="-298450" algn="l" rtl="0">
              <a:spcBef>
                <a:spcPts val="0"/>
              </a:spcBef>
              <a:spcAft>
                <a:spcPts val="0"/>
              </a:spcAft>
              <a:buClr>
                <a:srgbClr val="FFFFFF"/>
              </a:buClr>
              <a:buSzPts val="1100"/>
              <a:buFont typeface="Arial"/>
              <a:buChar char="-"/>
            </a:pPr>
            <a:r>
              <a:rPr lang="en-GB" sz="1100">
                <a:solidFill>
                  <a:srgbClr val="FFFFFF"/>
                </a:solidFill>
                <a:latin typeface="Arial"/>
                <a:ea typeface="Arial"/>
                <a:cs typeface="Arial"/>
                <a:sym typeface="Arial"/>
              </a:rPr>
              <a:t> Keegan, John, </a:t>
            </a:r>
            <a:r>
              <a:rPr lang="en-GB" sz="1100" i="1">
                <a:solidFill>
                  <a:srgbClr val="FFFFFF"/>
                </a:solidFill>
                <a:latin typeface="Arial"/>
                <a:ea typeface="Arial"/>
                <a:cs typeface="Arial"/>
                <a:sym typeface="Arial"/>
              </a:rPr>
              <a:t>The Second World War, </a:t>
            </a:r>
            <a:r>
              <a:rPr lang="en-GB" sz="1100">
                <a:solidFill>
                  <a:srgbClr val="FFFFFF"/>
                </a:solidFill>
                <a:latin typeface="Arial"/>
                <a:ea typeface="Arial"/>
                <a:cs typeface="Arial"/>
                <a:sym typeface="Arial"/>
              </a:rPr>
              <a:t>first ed</a:t>
            </a:r>
            <a:r>
              <a:rPr lang="en-GB" sz="1100" i="1">
                <a:solidFill>
                  <a:srgbClr val="FFFFFF"/>
                </a:solidFill>
                <a:latin typeface="Arial"/>
                <a:ea typeface="Arial"/>
                <a:cs typeface="Arial"/>
                <a:sym typeface="Arial"/>
              </a:rPr>
              <a:t> (</a:t>
            </a:r>
            <a:r>
              <a:rPr lang="en-GB" sz="1100">
                <a:solidFill>
                  <a:srgbClr val="FFFFFF"/>
                </a:solidFill>
                <a:latin typeface="Arial"/>
                <a:ea typeface="Arial"/>
                <a:cs typeface="Arial"/>
                <a:sym typeface="Arial"/>
              </a:rPr>
              <a:t>London: </a:t>
            </a:r>
            <a:r>
              <a:rPr lang="en-GB" sz="1100" i="1">
                <a:solidFill>
                  <a:srgbClr val="FFFFFF"/>
                </a:solidFill>
                <a:latin typeface="Arial"/>
                <a:ea typeface="Arial"/>
                <a:cs typeface="Arial"/>
                <a:sym typeface="Arial"/>
              </a:rPr>
              <a:t>Hutchinson</a:t>
            </a:r>
            <a:r>
              <a:rPr lang="en-GB" sz="1100">
                <a:solidFill>
                  <a:srgbClr val="FFFFFF"/>
                </a:solidFill>
                <a:latin typeface="Arial"/>
                <a:ea typeface="Arial"/>
                <a:cs typeface="Arial"/>
                <a:sym typeface="Arial"/>
              </a:rPr>
              <a:t>, 1989).</a:t>
            </a:r>
            <a:endParaRPr sz="1100">
              <a:solidFill>
                <a:srgbClr val="FFFFFF"/>
              </a:solidFill>
              <a:latin typeface="Arial"/>
              <a:ea typeface="Arial"/>
              <a:cs typeface="Arial"/>
              <a:sym typeface="Arial"/>
            </a:endParaRPr>
          </a:p>
          <a:p>
            <a:pPr marL="457200" lvl="0" indent="-298450" algn="l" rtl="0">
              <a:spcBef>
                <a:spcPts val="0"/>
              </a:spcBef>
              <a:spcAft>
                <a:spcPts val="0"/>
              </a:spcAft>
              <a:buClr>
                <a:srgbClr val="FFFFFF"/>
              </a:buClr>
              <a:buSzPts val="1100"/>
              <a:buFont typeface="Arial"/>
              <a:buChar char="-"/>
            </a:pPr>
            <a:r>
              <a:rPr lang="en-GB" sz="1100">
                <a:solidFill>
                  <a:srgbClr val="FFFFFF"/>
                </a:solidFill>
                <a:latin typeface="Arial"/>
                <a:ea typeface="Arial"/>
                <a:cs typeface="Arial"/>
                <a:sym typeface="Arial"/>
              </a:rPr>
              <a:t>Hastings Max - All Hell Let Loose: The World at War 1939 - 1945, William Collins ed (London: William Collins, 2019).</a:t>
            </a:r>
            <a:endParaRPr sz="1100">
              <a:solidFill>
                <a:srgbClr val="FFFFFF"/>
              </a:solidFill>
              <a:latin typeface="Arial"/>
              <a:ea typeface="Arial"/>
              <a:cs typeface="Arial"/>
              <a:sym typeface="Arial"/>
            </a:endParaRPr>
          </a:p>
          <a:p>
            <a:pPr marL="457200" lvl="0" indent="-298450" algn="l" rtl="0">
              <a:spcBef>
                <a:spcPts val="0"/>
              </a:spcBef>
              <a:spcAft>
                <a:spcPts val="0"/>
              </a:spcAft>
              <a:buClr>
                <a:srgbClr val="FFFFFF"/>
              </a:buClr>
              <a:buSzPts val="1100"/>
              <a:buFont typeface="Arial"/>
              <a:buChar char="-"/>
            </a:pPr>
            <a:r>
              <a:rPr lang="en-GB" sz="1100">
                <a:solidFill>
                  <a:srgbClr val="FFFFFF"/>
                </a:solidFill>
                <a:latin typeface="Arial"/>
                <a:ea typeface="Arial"/>
                <a:cs typeface="Arial"/>
                <a:sym typeface="Arial"/>
              </a:rPr>
              <a:t>Kersaw, Ian, </a:t>
            </a:r>
            <a:r>
              <a:rPr lang="en-GB" sz="1100" i="1">
                <a:solidFill>
                  <a:srgbClr val="FFFFFF"/>
                </a:solidFill>
                <a:latin typeface="Arial"/>
                <a:ea typeface="Arial"/>
                <a:cs typeface="Arial"/>
                <a:sym typeface="Arial"/>
              </a:rPr>
              <a:t>Hitler</a:t>
            </a:r>
            <a:r>
              <a:rPr lang="en-GB" sz="1100">
                <a:solidFill>
                  <a:srgbClr val="FFFFFF"/>
                </a:solidFill>
                <a:latin typeface="Arial"/>
                <a:ea typeface="Arial"/>
                <a:cs typeface="Arial"/>
                <a:sym typeface="Arial"/>
              </a:rPr>
              <a:t>,  reprint ed  (London: Penguin Books, 2009). </a:t>
            </a:r>
            <a:endParaRPr sz="1100">
              <a:solidFill>
                <a:srgbClr val="FFFFFF"/>
              </a:solidFill>
              <a:latin typeface="Arial"/>
              <a:ea typeface="Arial"/>
              <a:cs typeface="Arial"/>
              <a:sym typeface="Arial"/>
            </a:endParaRPr>
          </a:p>
          <a:p>
            <a:pPr marL="457200" lvl="0" indent="-298450" algn="l" rtl="0">
              <a:lnSpc>
                <a:spcPct val="100000"/>
              </a:lnSpc>
              <a:spcBef>
                <a:spcPts val="0"/>
              </a:spcBef>
              <a:spcAft>
                <a:spcPts val="0"/>
              </a:spcAft>
              <a:buClr>
                <a:srgbClr val="FFFFFF"/>
              </a:buClr>
              <a:buSzPts val="1100"/>
              <a:buFont typeface="Arial"/>
              <a:buChar char="-"/>
            </a:pPr>
            <a:r>
              <a:rPr lang="en-GB" sz="1100">
                <a:solidFill>
                  <a:srgbClr val="FFFFFF"/>
                </a:solidFill>
                <a:latin typeface="Arial"/>
                <a:ea typeface="Arial"/>
                <a:cs typeface="Arial"/>
                <a:sym typeface="Arial"/>
              </a:rPr>
              <a:t>Kersaw Robert , </a:t>
            </a:r>
            <a:r>
              <a:rPr lang="en-GB" sz="1100" i="1">
                <a:solidFill>
                  <a:srgbClr val="FFFFFF"/>
                </a:solidFill>
                <a:latin typeface="Arial"/>
                <a:ea typeface="Arial"/>
                <a:cs typeface="Arial"/>
                <a:sym typeface="Arial"/>
              </a:rPr>
              <a:t> War without Garlands Operation Barbarossa 1941 - 1942, </a:t>
            </a:r>
            <a:r>
              <a:rPr lang="en-GB" sz="1100">
                <a:solidFill>
                  <a:srgbClr val="FFFFFF"/>
                </a:solidFill>
                <a:latin typeface="Arial"/>
                <a:ea typeface="Arial"/>
                <a:cs typeface="Arial"/>
                <a:sym typeface="Arial"/>
              </a:rPr>
              <a:t>paperback ed (Surrey: Ian Allan Publishing, 2008).</a:t>
            </a:r>
            <a:endParaRPr sz="1100">
              <a:solidFill>
                <a:srgbClr val="FFFFFF"/>
              </a:solidFill>
              <a:latin typeface="Arial"/>
              <a:ea typeface="Arial"/>
              <a:cs typeface="Arial"/>
              <a:sym typeface="Arial"/>
            </a:endParaRPr>
          </a:p>
          <a:p>
            <a:pPr marL="457200" lvl="0" indent="-298450" algn="l" rtl="0">
              <a:spcBef>
                <a:spcPts val="0"/>
              </a:spcBef>
              <a:spcAft>
                <a:spcPts val="0"/>
              </a:spcAft>
              <a:buClr>
                <a:srgbClr val="FFFFFF"/>
              </a:buClr>
              <a:buSzPts val="1100"/>
              <a:buFont typeface="Arial"/>
              <a:buChar char="-"/>
            </a:pPr>
            <a:r>
              <a:rPr lang="en-GB" sz="1100">
                <a:solidFill>
                  <a:srgbClr val="FFFFFF"/>
                </a:solidFill>
                <a:latin typeface="Arial"/>
                <a:ea typeface="Arial"/>
                <a:cs typeface="Arial"/>
                <a:sym typeface="Arial"/>
              </a:rPr>
              <a:t>Jones Michael,</a:t>
            </a:r>
            <a:r>
              <a:rPr lang="en-GB" sz="1100" i="1">
                <a:solidFill>
                  <a:srgbClr val="FFFFFF"/>
                </a:solidFill>
                <a:latin typeface="Arial"/>
                <a:ea typeface="Arial"/>
                <a:cs typeface="Arial"/>
                <a:sym typeface="Arial"/>
              </a:rPr>
              <a:t> Total War: From Stalingrad to Berlin</a:t>
            </a:r>
            <a:r>
              <a:rPr lang="en-GB" sz="1100">
                <a:solidFill>
                  <a:srgbClr val="FFFFFF"/>
                </a:solidFill>
                <a:latin typeface="Arial"/>
                <a:ea typeface="Arial"/>
                <a:cs typeface="Arial"/>
                <a:sym typeface="Arial"/>
              </a:rPr>
              <a:t>, UK edn (London:John Murray, 2011).</a:t>
            </a:r>
            <a:endParaRPr sz="1100">
              <a:solidFill>
                <a:srgbClr val="FFFFFF"/>
              </a:solidFill>
              <a:latin typeface="Arial"/>
              <a:ea typeface="Arial"/>
              <a:cs typeface="Arial"/>
              <a:sym typeface="Arial"/>
            </a:endParaRPr>
          </a:p>
          <a:p>
            <a:pPr marL="457200" lvl="0" indent="-298450" algn="l" rtl="0">
              <a:spcBef>
                <a:spcPts val="0"/>
              </a:spcBef>
              <a:spcAft>
                <a:spcPts val="0"/>
              </a:spcAft>
              <a:buClr>
                <a:srgbClr val="FFFFFF"/>
              </a:buClr>
              <a:buSzPts val="1100"/>
              <a:buFont typeface="Arial"/>
              <a:buChar char="-"/>
            </a:pPr>
            <a:r>
              <a:rPr lang="en-GB" sz="1100">
                <a:solidFill>
                  <a:srgbClr val="FFFFFF"/>
                </a:solidFill>
                <a:latin typeface="Arial"/>
                <a:ea typeface="Arial"/>
                <a:cs typeface="Arial"/>
                <a:sym typeface="Arial"/>
              </a:rPr>
              <a:t>Melvin, Mungo, Manstein: Hitler’s Greatest General, second edn (London:W&amp;N, 2011).</a:t>
            </a:r>
            <a:endParaRPr sz="1100">
              <a:solidFill>
                <a:srgbClr val="FFFFFF"/>
              </a:solidFill>
              <a:latin typeface="Arial"/>
              <a:ea typeface="Arial"/>
              <a:cs typeface="Arial"/>
              <a:sym typeface="Arial"/>
            </a:endParaRPr>
          </a:p>
          <a:p>
            <a:pPr marL="457200" lvl="0" indent="-298450" algn="l" rtl="0">
              <a:spcBef>
                <a:spcPts val="0"/>
              </a:spcBef>
              <a:spcAft>
                <a:spcPts val="0"/>
              </a:spcAft>
              <a:buClr>
                <a:srgbClr val="FFFFFF"/>
              </a:buClr>
              <a:buSzPts val="1100"/>
              <a:buFont typeface="Arial"/>
              <a:buChar char="-"/>
            </a:pPr>
            <a:r>
              <a:rPr lang="en-GB" sz="1100">
                <a:solidFill>
                  <a:srgbClr val="FFFFFF"/>
                </a:solidFill>
                <a:latin typeface="Arial"/>
                <a:ea typeface="Arial"/>
                <a:cs typeface="Arial"/>
                <a:sym typeface="Arial"/>
              </a:rPr>
              <a:t>Montefiore, Sebag, Simon, </a:t>
            </a:r>
            <a:r>
              <a:rPr lang="en-GB" sz="1100" i="1">
                <a:solidFill>
                  <a:srgbClr val="FFFFFF"/>
                </a:solidFill>
                <a:latin typeface="Arial"/>
                <a:ea typeface="Arial"/>
                <a:cs typeface="Arial"/>
                <a:sym typeface="Arial"/>
              </a:rPr>
              <a:t>Stalin: The Court of the Red Tsar, </a:t>
            </a:r>
            <a:r>
              <a:rPr lang="en-GB" sz="1100">
                <a:solidFill>
                  <a:srgbClr val="FFFFFF"/>
                </a:solidFill>
                <a:latin typeface="Arial"/>
                <a:ea typeface="Arial"/>
                <a:cs typeface="Arial"/>
                <a:sym typeface="Arial"/>
              </a:rPr>
              <a:t>first Vintage Books edn (New York: </a:t>
            </a:r>
            <a:r>
              <a:rPr lang="en-GB" sz="1100" i="1">
                <a:solidFill>
                  <a:srgbClr val="FFFFFF"/>
                </a:solidFill>
                <a:latin typeface="Arial"/>
                <a:ea typeface="Arial"/>
                <a:cs typeface="Arial"/>
                <a:sym typeface="Arial"/>
              </a:rPr>
              <a:t>Vintage Books, 2005).</a:t>
            </a:r>
            <a:endParaRPr sz="1100" i="1">
              <a:solidFill>
                <a:srgbClr val="FFFFFF"/>
              </a:solidFill>
              <a:latin typeface="Arial"/>
              <a:ea typeface="Arial"/>
              <a:cs typeface="Arial"/>
              <a:sym typeface="Arial"/>
            </a:endParaRPr>
          </a:p>
          <a:p>
            <a:pPr marL="457200" lvl="0" indent="-298450" algn="l" rtl="0">
              <a:spcBef>
                <a:spcPts val="0"/>
              </a:spcBef>
              <a:spcAft>
                <a:spcPts val="0"/>
              </a:spcAft>
              <a:buClr>
                <a:srgbClr val="FFFFFF"/>
              </a:buClr>
              <a:buSzPts val="1100"/>
              <a:buFont typeface="Arial"/>
              <a:buChar char="-"/>
            </a:pPr>
            <a:r>
              <a:rPr lang="en-GB" sz="1100">
                <a:solidFill>
                  <a:srgbClr val="FFFFFF"/>
                </a:solidFill>
                <a:latin typeface="Arial"/>
                <a:ea typeface="Arial"/>
                <a:cs typeface="Arial"/>
                <a:sym typeface="Arial"/>
              </a:rPr>
              <a:t>Stahel David - Operation Barbarossa and Germany’s Defeat in the East, paperback edition (Cambridge: Cambridge University Press, 2011). </a:t>
            </a:r>
            <a:endParaRPr sz="1100">
              <a:solidFill>
                <a:srgbClr val="FFFFFF"/>
              </a:solidFill>
              <a:latin typeface="Arial"/>
              <a:ea typeface="Arial"/>
              <a:cs typeface="Arial"/>
              <a:sym typeface="Arial"/>
            </a:endParaRPr>
          </a:p>
          <a:p>
            <a:pPr marL="457200" lvl="0" indent="0" algn="l" rtl="0">
              <a:spcBef>
                <a:spcPts val="0"/>
              </a:spcBef>
              <a:spcAft>
                <a:spcPts val="0"/>
              </a:spcAft>
              <a:buNone/>
            </a:pPr>
            <a:endParaRPr sz="1100" i="1">
              <a:solidFill>
                <a:srgbClr val="FFFFFF"/>
              </a:solidFill>
              <a:latin typeface="Arial"/>
              <a:ea typeface="Arial"/>
              <a:cs typeface="Arial"/>
              <a:sym typeface="Arial"/>
            </a:endParaRPr>
          </a:p>
          <a:p>
            <a:pPr marL="457200" lvl="0" indent="0" algn="l" rtl="0">
              <a:spcBef>
                <a:spcPts val="0"/>
              </a:spcBef>
              <a:spcAft>
                <a:spcPts val="0"/>
              </a:spcAft>
              <a:buNone/>
            </a:pPr>
            <a:endParaRPr sz="1100" i="1">
              <a:solidFill>
                <a:srgbClr val="FFFFFF"/>
              </a:solidFill>
              <a:latin typeface="Arial"/>
              <a:ea typeface="Arial"/>
              <a:cs typeface="Arial"/>
              <a:sym typeface="Arial"/>
            </a:endParaRPr>
          </a:p>
          <a:p>
            <a:pPr marL="0" lvl="0" indent="0" algn="l" rtl="0">
              <a:spcBef>
                <a:spcPts val="0"/>
              </a:spcBef>
              <a:spcAft>
                <a:spcPts val="0"/>
              </a:spcAft>
              <a:buNone/>
            </a:pPr>
            <a:endParaRPr sz="1100">
              <a:solidFill>
                <a:srgbClr val="000000"/>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24"/>
          <p:cNvSpPr txBox="1">
            <a:spLocks noGrp="1"/>
          </p:cNvSpPr>
          <p:nvPr>
            <p:ph type="title"/>
          </p:nvPr>
        </p:nvSpPr>
        <p:spPr>
          <a:xfrm>
            <a:off x="123625" y="0"/>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u="sng"/>
              <a:t>Illustrations</a:t>
            </a:r>
            <a:endParaRPr u="sng"/>
          </a:p>
        </p:txBody>
      </p:sp>
      <p:sp>
        <p:nvSpPr>
          <p:cNvPr id="150" name="Google Shape;150;p24"/>
          <p:cNvSpPr txBox="1">
            <a:spLocks noGrp="1"/>
          </p:cNvSpPr>
          <p:nvPr>
            <p:ph type="body" idx="1"/>
          </p:nvPr>
        </p:nvSpPr>
        <p:spPr>
          <a:xfrm>
            <a:off x="0" y="657825"/>
            <a:ext cx="8832300" cy="3910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900">
                <a:solidFill>
                  <a:srgbClr val="FFFFFF"/>
                </a:solidFill>
              </a:rPr>
              <a:t>Figure 1: </a:t>
            </a:r>
            <a:r>
              <a:rPr lang="en-GB" sz="900" u="sng">
                <a:solidFill>
                  <a:srgbClr val="FFFFFF"/>
                </a:solidFill>
                <a:hlinkClick r:id="rId3"/>
              </a:rPr>
              <a:t>https://www.history.com/news/the-secret-hitler-stalin-pact-75-years-ago</a:t>
            </a:r>
            <a:r>
              <a:rPr lang="en-GB" sz="900">
                <a:solidFill>
                  <a:srgbClr val="FFFFFF"/>
                </a:solidFill>
              </a:rPr>
              <a:t> </a:t>
            </a:r>
            <a:endParaRPr sz="900">
              <a:solidFill>
                <a:srgbClr val="FFFFFF"/>
              </a:solidFill>
            </a:endParaRPr>
          </a:p>
          <a:p>
            <a:pPr marL="0" lvl="0" indent="0" algn="l" rtl="0">
              <a:spcBef>
                <a:spcPts val="1600"/>
              </a:spcBef>
              <a:spcAft>
                <a:spcPts val="0"/>
              </a:spcAft>
              <a:buNone/>
            </a:pPr>
            <a:r>
              <a:rPr lang="en-GB" sz="900">
                <a:solidFill>
                  <a:srgbClr val="FFFFFF"/>
                </a:solidFill>
              </a:rPr>
              <a:t>Figure 2: </a:t>
            </a:r>
            <a:r>
              <a:rPr lang="en-GB" sz="900">
                <a:solidFill>
                  <a:srgbClr val="FFFFFF"/>
                </a:solidFill>
                <a:latin typeface="Arial"/>
                <a:ea typeface="Arial"/>
                <a:cs typeface="Arial"/>
                <a:sym typeface="Arial"/>
              </a:rPr>
              <a:t>Stahel David - Operation Barbarossa and Germany’s Defeat in the East, paperback edition (Cambridge: Cambridge University Press, 2011). </a:t>
            </a:r>
            <a:endParaRPr sz="900">
              <a:solidFill>
                <a:srgbClr val="FFFFFF"/>
              </a:solidFill>
              <a:latin typeface="Arial"/>
              <a:ea typeface="Arial"/>
              <a:cs typeface="Arial"/>
              <a:sym typeface="Arial"/>
            </a:endParaRPr>
          </a:p>
          <a:p>
            <a:pPr marL="0" lvl="0" indent="0" algn="l" rtl="0">
              <a:spcBef>
                <a:spcPts val="1600"/>
              </a:spcBef>
              <a:spcAft>
                <a:spcPts val="0"/>
              </a:spcAft>
              <a:buNone/>
            </a:pPr>
            <a:r>
              <a:rPr lang="en-GB" sz="900">
                <a:solidFill>
                  <a:srgbClr val="FFFFFF"/>
                </a:solidFill>
                <a:latin typeface="Arial"/>
                <a:ea typeface="Arial"/>
                <a:cs typeface="Arial"/>
                <a:sym typeface="Arial"/>
              </a:rPr>
              <a:t>Figure 3: </a:t>
            </a:r>
            <a:r>
              <a:rPr lang="en-GB" sz="800" u="sng">
                <a:solidFill>
                  <a:srgbClr val="FFFFFF"/>
                </a:solidFill>
                <a:latin typeface="Arial"/>
                <a:ea typeface="Arial"/>
                <a:cs typeface="Arial"/>
                <a:sym typeface="Arial"/>
                <a:hlinkClick r:id="rId4"/>
              </a:rPr>
              <a:t>https://www.google.co.uk/url?sa=i&amp;url=https%3A%2F%2Fwww.telegraph.co.uk%2Fnews%2F0%2Foperation-barbarossa-unseen-second-world-war-photographs-field%2Fcaptured-russian-prisoners-following-germanys-invasion-russia%2F&amp;psig=AOvVaw0lC3thoDqu1vf5-QoYG4mZ&amp;ust=1580953371257000&amp;source=images&amp;cd=vfe&amp;ved=0CAIQjRxqFwoTCLjm3bGkuecCFQAAAAAdAAAAABAD</a:t>
            </a:r>
            <a:r>
              <a:rPr lang="en-GB" sz="800">
                <a:solidFill>
                  <a:srgbClr val="FFFFFF"/>
                </a:solidFill>
                <a:latin typeface="Arial"/>
                <a:ea typeface="Arial"/>
                <a:cs typeface="Arial"/>
                <a:sym typeface="Arial"/>
              </a:rPr>
              <a:t> </a:t>
            </a:r>
            <a:endParaRPr sz="800">
              <a:solidFill>
                <a:srgbClr val="FFFFFF"/>
              </a:solidFill>
              <a:latin typeface="Arial"/>
              <a:ea typeface="Arial"/>
              <a:cs typeface="Arial"/>
              <a:sym typeface="Arial"/>
            </a:endParaRPr>
          </a:p>
          <a:p>
            <a:pPr marL="0" lvl="0" indent="0" algn="l" rtl="0">
              <a:spcBef>
                <a:spcPts val="1600"/>
              </a:spcBef>
              <a:spcAft>
                <a:spcPts val="0"/>
              </a:spcAft>
              <a:buNone/>
            </a:pPr>
            <a:r>
              <a:rPr lang="en-GB" sz="900">
                <a:solidFill>
                  <a:srgbClr val="FFFFFF"/>
                </a:solidFill>
              </a:rPr>
              <a:t>Figure 4: </a:t>
            </a:r>
            <a:r>
              <a:rPr lang="en-GB" sz="900">
                <a:solidFill>
                  <a:srgbClr val="FFFFFF"/>
                </a:solidFill>
                <a:latin typeface="Arial"/>
                <a:ea typeface="Arial"/>
                <a:cs typeface="Arial"/>
                <a:sym typeface="Arial"/>
              </a:rPr>
              <a:t>Gerlach, Heinrich, Breakout at Stalingrad, translated by Peter Lewis, first edn (Carnsley: Head of Zeus, 2018) and Reinhold, Butsch, </a:t>
            </a:r>
            <a:r>
              <a:rPr lang="en-GB" sz="900" i="1">
                <a:solidFill>
                  <a:srgbClr val="FFFFFF"/>
                </a:solidFill>
                <a:latin typeface="Arial"/>
                <a:ea typeface="Arial"/>
                <a:cs typeface="Arial"/>
                <a:sym typeface="Arial"/>
              </a:rPr>
              <a:t>Survivors of Stalingrad: Eyewitness Accounts from the 6th Army, 1942-1943</a:t>
            </a:r>
            <a:r>
              <a:rPr lang="en-GB" sz="900">
                <a:solidFill>
                  <a:srgbClr val="FFFFFF"/>
                </a:solidFill>
                <a:latin typeface="Arial"/>
                <a:ea typeface="Arial"/>
                <a:cs typeface="Arial"/>
                <a:sym typeface="Arial"/>
              </a:rPr>
              <a:t>, reprint edn (Yorkshire:Frontline Books, 2014).</a:t>
            </a:r>
            <a:endParaRPr sz="900">
              <a:solidFill>
                <a:srgbClr val="FFFFFF"/>
              </a:solidFill>
              <a:latin typeface="Arial"/>
              <a:ea typeface="Arial"/>
              <a:cs typeface="Arial"/>
              <a:sym typeface="Arial"/>
            </a:endParaRPr>
          </a:p>
          <a:p>
            <a:pPr marL="0" lvl="0" indent="0" algn="l" rtl="0">
              <a:spcBef>
                <a:spcPts val="1600"/>
              </a:spcBef>
              <a:spcAft>
                <a:spcPts val="0"/>
              </a:spcAft>
              <a:buNone/>
            </a:pPr>
            <a:r>
              <a:rPr lang="en-GB" sz="900">
                <a:solidFill>
                  <a:srgbClr val="FFFFFF"/>
                </a:solidFill>
                <a:latin typeface="Arial"/>
                <a:ea typeface="Arial"/>
                <a:cs typeface="Arial"/>
                <a:sym typeface="Arial"/>
              </a:rPr>
              <a:t>Figure 5: David, Saul, </a:t>
            </a:r>
            <a:r>
              <a:rPr lang="en-GB" sz="900" i="1">
                <a:solidFill>
                  <a:srgbClr val="FFFFFF"/>
                </a:solidFill>
                <a:latin typeface="Arial"/>
                <a:ea typeface="Arial"/>
                <a:cs typeface="Arial"/>
                <a:sym typeface="Arial"/>
              </a:rPr>
              <a:t>Military Blunders, </a:t>
            </a:r>
            <a:r>
              <a:rPr lang="en-GB" sz="900">
                <a:solidFill>
                  <a:srgbClr val="FFFFFF"/>
                </a:solidFill>
                <a:latin typeface="Arial"/>
                <a:ea typeface="Arial"/>
                <a:cs typeface="Arial"/>
                <a:sym typeface="Arial"/>
              </a:rPr>
              <a:t>revised edn (London: Constable, 2012). </a:t>
            </a:r>
            <a:endParaRPr sz="900">
              <a:solidFill>
                <a:srgbClr val="FFFFFF"/>
              </a:solidFill>
              <a:latin typeface="Arial"/>
              <a:ea typeface="Arial"/>
              <a:cs typeface="Arial"/>
              <a:sym typeface="Arial"/>
            </a:endParaRPr>
          </a:p>
          <a:p>
            <a:pPr marL="0" lvl="0" indent="0" algn="l" rtl="0">
              <a:spcBef>
                <a:spcPts val="1600"/>
              </a:spcBef>
              <a:spcAft>
                <a:spcPts val="0"/>
              </a:spcAft>
              <a:buNone/>
            </a:pPr>
            <a:r>
              <a:rPr lang="en-GB" sz="900">
                <a:solidFill>
                  <a:srgbClr val="FFFFFF"/>
                </a:solidFill>
              </a:rPr>
              <a:t>Figure 6: </a:t>
            </a:r>
            <a:r>
              <a:rPr lang="en-GB" sz="900" u="sng">
                <a:solidFill>
                  <a:srgbClr val="FFFFFF"/>
                </a:solidFill>
                <a:hlinkClick r:id="rId5"/>
              </a:rPr>
              <a:t>https://worldwariipodcast.net/2015/07/11/episode-132-operation-barbarossa/</a:t>
            </a:r>
            <a:endParaRPr sz="900">
              <a:solidFill>
                <a:srgbClr val="FFFFFF"/>
              </a:solidFill>
            </a:endParaRPr>
          </a:p>
          <a:p>
            <a:pPr marL="0" lvl="0" indent="0" algn="l" rtl="0">
              <a:spcBef>
                <a:spcPts val="1600"/>
              </a:spcBef>
              <a:spcAft>
                <a:spcPts val="0"/>
              </a:spcAft>
              <a:buNone/>
            </a:pPr>
            <a:r>
              <a:rPr lang="en-GB" sz="900">
                <a:solidFill>
                  <a:srgbClr val="FFFFFF"/>
                </a:solidFill>
              </a:rPr>
              <a:t>Figure 7:Getty Images</a:t>
            </a:r>
            <a:endParaRPr sz="900">
              <a:solidFill>
                <a:srgbClr val="FFFFFF"/>
              </a:solidFill>
            </a:endParaRPr>
          </a:p>
          <a:p>
            <a:pPr marL="0" lvl="0" indent="0" algn="l" rtl="0">
              <a:spcBef>
                <a:spcPts val="1600"/>
              </a:spcBef>
              <a:spcAft>
                <a:spcPts val="0"/>
              </a:spcAft>
              <a:buNone/>
            </a:pPr>
            <a:r>
              <a:rPr lang="en-GB" sz="900">
                <a:solidFill>
                  <a:srgbClr val="FFFFFF"/>
                </a:solidFill>
              </a:rPr>
              <a:t>Figure 8: </a:t>
            </a:r>
            <a:r>
              <a:rPr lang="en-GB" sz="900">
                <a:solidFill>
                  <a:srgbClr val="FFFFFF"/>
                </a:solidFill>
                <a:latin typeface="Arial"/>
                <a:ea typeface="Arial"/>
                <a:cs typeface="Arial"/>
                <a:sym typeface="Arial"/>
              </a:rPr>
              <a:t>Adam Wilhelm and  Rühle Otto, </a:t>
            </a:r>
            <a:r>
              <a:rPr lang="en-GB" sz="900" i="1">
                <a:solidFill>
                  <a:srgbClr val="FFFFFF"/>
                </a:solidFill>
                <a:latin typeface="Arial"/>
                <a:ea typeface="Arial"/>
                <a:cs typeface="Arial"/>
                <a:sym typeface="Arial"/>
              </a:rPr>
              <a:t>With Paulus at Stalingrad, </a:t>
            </a:r>
            <a:r>
              <a:rPr lang="en-GB" sz="900">
                <a:solidFill>
                  <a:srgbClr val="FFFFFF"/>
                </a:solidFill>
                <a:latin typeface="Arial"/>
                <a:ea typeface="Arial"/>
                <a:cs typeface="Arial"/>
                <a:sym typeface="Arial"/>
              </a:rPr>
              <a:t>translated by Tony Le Tissier, reprint edn (Barnsley: Pen and Sword Military, 2017) .</a:t>
            </a:r>
            <a:endParaRPr sz="900">
              <a:solidFill>
                <a:srgbClr val="FFFFFF"/>
              </a:solidFill>
            </a:endParaRPr>
          </a:p>
          <a:p>
            <a:pPr marL="0" lvl="0" indent="0" algn="l" rtl="0">
              <a:spcBef>
                <a:spcPts val="1600"/>
              </a:spcBef>
              <a:spcAft>
                <a:spcPts val="0"/>
              </a:spcAft>
              <a:buNone/>
            </a:pPr>
            <a:r>
              <a:rPr lang="en-GB" sz="900">
                <a:solidFill>
                  <a:srgbClr val="FFFFFF"/>
                </a:solidFill>
              </a:rPr>
              <a:t>  Figure 9 Operation Barbarossa and Germany’s Defeat in the East: page 80</a:t>
            </a:r>
            <a:endParaRPr sz="900">
              <a:solidFill>
                <a:srgbClr val="FFFFFF"/>
              </a:solidFill>
            </a:endParaRPr>
          </a:p>
          <a:p>
            <a:pPr marL="0" lvl="0" indent="0" algn="l" rtl="0">
              <a:spcBef>
                <a:spcPts val="1600"/>
              </a:spcBef>
              <a:spcAft>
                <a:spcPts val="0"/>
              </a:spcAft>
              <a:buNone/>
            </a:pPr>
            <a:r>
              <a:rPr lang="en-GB" sz="900">
                <a:solidFill>
                  <a:srgbClr val="FFFFFF"/>
                </a:solidFill>
              </a:rPr>
              <a:t>Figure 10: </a:t>
            </a:r>
            <a:r>
              <a:rPr lang="en-GB" sz="900" u="sng">
                <a:solidFill>
                  <a:srgbClr val="FFFFFF"/>
                </a:solidFill>
                <a:hlinkClick r:id="rId6"/>
              </a:rPr>
              <a:t>http://the.shadock.free.fr/Surviving_Panzer_III.pdf</a:t>
            </a:r>
            <a:r>
              <a:rPr lang="en-GB" sz="900">
                <a:solidFill>
                  <a:srgbClr val="FFFFFF"/>
                </a:solidFill>
              </a:rPr>
              <a:t> </a:t>
            </a:r>
            <a:endParaRPr sz="900">
              <a:solidFill>
                <a:srgbClr val="FFFFFF"/>
              </a:solidFill>
            </a:endParaRPr>
          </a:p>
          <a:p>
            <a:pPr marL="0" lvl="0" indent="0" algn="l" rtl="0">
              <a:spcBef>
                <a:spcPts val="1600"/>
              </a:spcBef>
              <a:spcAft>
                <a:spcPts val="0"/>
              </a:spcAft>
              <a:buNone/>
            </a:pPr>
            <a:r>
              <a:rPr lang="en-GB" sz="900">
                <a:solidFill>
                  <a:srgbClr val="FFFFFF"/>
                </a:solidFill>
              </a:rPr>
              <a:t>Figure 11: </a:t>
            </a:r>
            <a:r>
              <a:rPr lang="en-GB" sz="900" u="sng">
                <a:solidFill>
                  <a:srgbClr val="FFFFFF"/>
                </a:solidFill>
                <a:hlinkClick r:id="rId7"/>
              </a:rPr>
              <a:t>http://www.allworldwars.com/Paulus-in-Captivity-NKVD-Files.html</a:t>
            </a:r>
            <a:r>
              <a:rPr lang="en-GB" sz="900">
                <a:solidFill>
                  <a:srgbClr val="FFFFFF"/>
                </a:solidFill>
              </a:rPr>
              <a:t> </a:t>
            </a:r>
            <a:endParaRPr sz="900">
              <a:solidFill>
                <a:srgbClr val="FFFFFF"/>
              </a:solidFill>
            </a:endParaRPr>
          </a:p>
          <a:p>
            <a:pPr marL="0" lvl="0" indent="0" algn="l" rtl="0">
              <a:spcBef>
                <a:spcPts val="1600"/>
              </a:spcBef>
              <a:spcAft>
                <a:spcPts val="0"/>
              </a:spcAft>
              <a:buNone/>
            </a:pPr>
            <a:endParaRPr/>
          </a:p>
          <a:p>
            <a:pPr marL="0" lvl="0" indent="0" algn="l" rtl="0">
              <a:spcBef>
                <a:spcPts val="1600"/>
              </a:spcBef>
              <a:spcAft>
                <a:spcPts val="0"/>
              </a:spcAft>
              <a:buNone/>
            </a:pPr>
            <a:endParaRPr/>
          </a:p>
          <a:p>
            <a:pPr marL="0" lvl="0" indent="0" algn="l" rtl="0">
              <a:spcBef>
                <a:spcPts val="1600"/>
              </a:spcBef>
              <a:spcAft>
                <a:spcPts val="1600"/>
              </a:spcAft>
              <a:buNone/>
            </a:pPr>
            <a:endParaRPr/>
          </a:p>
        </p:txBody>
      </p:sp>
    </p:spTree>
  </p:cSld>
  <p:clrMapOvr>
    <a:masterClrMapping/>
  </p:clrMapOvr>
</p:sld>
</file>

<file path=ppt/theme/theme1.xml><?xml version="1.0" encoding="utf-8"?>
<a:theme xmlns:a="http://schemas.openxmlformats.org/drawingml/2006/main" name="Slate">
  <a:themeElements>
    <a:clrScheme name="Slate">
      <a:dk1>
        <a:srgbClr val="FFFFFF"/>
      </a:dk1>
      <a:lt1>
        <a:srgbClr val="37474F"/>
      </a:lt1>
      <a:dk2>
        <a:srgbClr val="9E9E9E"/>
      </a:dk2>
      <a:lt2>
        <a:srgbClr val="E0E0E0"/>
      </a:lt2>
      <a:accent1>
        <a:srgbClr val="616161"/>
      </a:accent1>
      <a:accent2>
        <a:srgbClr val="78909C"/>
      </a:accent2>
      <a:accent3>
        <a:srgbClr val="CACACA"/>
      </a:accent3>
      <a:accent4>
        <a:srgbClr val="64FFDA"/>
      </a:accent4>
      <a:accent5>
        <a:srgbClr val="FFD966"/>
      </a:accent5>
      <a:accent6>
        <a:srgbClr val="F5F5F5"/>
      </a:accent6>
      <a:hlink>
        <a:srgbClr val="FFD966"/>
      </a:hlink>
      <a:folHlink>
        <a:srgbClr val="FFD966"/>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2698</Words>
  <Application>Microsoft Office PowerPoint</Application>
  <PresentationFormat>On-screen Show (16:9)</PresentationFormat>
  <Paragraphs>112</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Oswald</vt:lpstr>
      <vt:lpstr>Average</vt:lpstr>
      <vt:lpstr>Lato</vt:lpstr>
      <vt:lpstr>Slate</vt:lpstr>
      <vt:lpstr>Were the tactical errors made in Operation Barbarossa and the Battle of Stalingrad, the reason why the German Eastern Front failed?</vt:lpstr>
      <vt:lpstr>Aims and method of research </vt:lpstr>
      <vt:lpstr>Structure</vt:lpstr>
      <vt:lpstr>Problems encountered</vt:lpstr>
      <vt:lpstr>Operation Barbarossa</vt:lpstr>
      <vt:lpstr>The Battle of Stalingrad</vt:lpstr>
      <vt:lpstr>Primary material  </vt:lpstr>
      <vt:lpstr>Tactical errors</vt:lpstr>
      <vt:lpstr>Other errors</vt:lpstr>
      <vt:lpstr>Anticipated results</vt:lpstr>
      <vt:lpstr>Selected bibliography</vt:lpstr>
      <vt:lpstr>Illustrations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Were the tactical errors made in Operation Barbarossa and the Battle of Stalingrad, the reason why the German Eastern Front failed?</dc:title>
  <dc:creator>Joseph</dc:creator>
  <cp:lastModifiedBy>Joseph</cp:lastModifiedBy>
  <cp:revision>2</cp:revision>
  <dcterms:modified xsi:type="dcterms:W3CDTF">2020-02-12T15:46:08Z</dcterms:modified>
</cp:coreProperties>
</file>