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sldIdLst>
    <p:sldId id="256" r:id="rId2"/>
    <p:sldId id="263" r:id="rId3"/>
    <p:sldId id="264" r:id="rId4"/>
    <p:sldId id="260" r:id="rId5"/>
    <p:sldId id="257" r:id="rId6"/>
    <p:sldId id="258" r:id="rId7"/>
    <p:sldId id="259" r:id="rId8"/>
    <p:sldId id="262" r:id="rId9"/>
    <p:sldId id="265" r:id="rId10"/>
    <p:sldId id="267" r:id="rId11"/>
  </p:sldIdLst>
  <p:sldSz cx="12192000" cy="6858000"/>
  <p:notesSz cx="6889750" cy="967105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86" d="100"/>
          <a:sy n="86" d="100"/>
        </p:scale>
        <p:origin x="562"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88C3D37-945D-4168-B2F9-DFE22886DC62}" type="datetimeFigureOut">
              <a:rPr lang="en-GB" smtClean="0"/>
              <a:t>07/01/2019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F26BE30-2BB7-473A-9DC6-B82F46EA26E3}" type="slidenum">
              <a:rPr lang="en-GB" smtClean="0"/>
              <a:t>‹#›</a:t>
            </a:fld>
            <a:endParaRPr lang="en-GB"/>
          </a:p>
        </p:txBody>
      </p:sp>
    </p:spTree>
    <p:extLst>
      <p:ext uri="{BB962C8B-B14F-4D97-AF65-F5344CB8AC3E}">
        <p14:creationId xmlns:p14="http://schemas.microsoft.com/office/powerpoint/2010/main" val="9155596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8C3D37-945D-4168-B2F9-DFE22886DC62}" type="datetimeFigureOut">
              <a:rPr lang="en-GB" smtClean="0"/>
              <a:t>07/01/2019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F26BE30-2BB7-473A-9DC6-B82F46EA26E3}" type="slidenum">
              <a:rPr lang="en-GB" smtClean="0"/>
              <a:t>‹#›</a:t>
            </a:fld>
            <a:endParaRPr lang="en-GB"/>
          </a:p>
        </p:txBody>
      </p:sp>
    </p:spTree>
    <p:extLst>
      <p:ext uri="{BB962C8B-B14F-4D97-AF65-F5344CB8AC3E}">
        <p14:creationId xmlns:p14="http://schemas.microsoft.com/office/powerpoint/2010/main" val="38429433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288C3D37-945D-4168-B2F9-DFE22886DC62}" type="datetimeFigureOut">
              <a:rPr lang="en-GB" smtClean="0"/>
              <a:t>07/01/2019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F26BE30-2BB7-473A-9DC6-B82F46EA26E3}" type="slidenum">
              <a:rPr lang="en-GB" smtClean="0"/>
              <a:t>‹#›</a:t>
            </a:fld>
            <a:endParaRPr lang="en-GB"/>
          </a:p>
        </p:txBody>
      </p:sp>
    </p:spTree>
    <p:extLst>
      <p:ext uri="{BB962C8B-B14F-4D97-AF65-F5344CB8AC3E}">
        <p14:creationId xmlns:p14="http://schemas.microsoft.com/office/powerpoint/2010/main" val="216419328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88C3D37-945D-4168-B2F9-DFE22886DC62}" type="datetimeFigureOut">
              <a:rPr lang="en-GB" smtClean="0"/>
              <a:t>07/01/2019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F26BE30-2BB7-473A-9DC6-B82F46EA26E3}" type="slidenum">
              <a:rPr lang="en-GB" smtClean="0"/>
              <a:t>‹#›</a:t>
            </a:fld>
            <a:endParaRPr lang="en-GB"/>
          </a:p>
        </p:txBody>
      </p:sp>
    </p:spTree>
    <p:extLst>
      <p:ext uri="{BB962C8B-B14F-4D97-AF65-F5344CB8AC3E}">
        <p14:creationId xmlns:p14="http://schemas.microsoft.com/office/powerpoint/2010/main" val="22198473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88C3D37-945D-4168-B2F9-DFE22886DC62}" type="datetimeFigureOut">
              <a:rPr lang="en-GB" smtClean="0"/>
              <a:t>07/01/2019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F26BE30-2BB7-473A-9DC6-B82F46EA26E3}" type="slidenum">
              <a:rPr lang="en-GB" smtClean="0"/>
              <a:t>‹#›</a:t>
            </a:fld>
            <a:endParaRPr lang="en-GB"/>
          </a:p>
        </p:txBody>
      </p:sp>
    </p:spTree>
    <p:extLst>
      <p:ext uri="{BB962C8B-B14F-4D97-AF65-F5344CB8AC3E}">
        <p14:creationId xmlns:p14="http://schemas.microsoft.com/office/powerpoint/2010/main" val="31969374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88C3D37-945D-4168-B2F9-DFE22886DC62}" type="datetimeFigureOut">
              <a:rPr lang="en-GB" smtClean="0"/>
              <a:t>07/01/2019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F26BE30-2BB7-473A-9DC6-B82F46EA26E3}" type="slidenum">
              <a:rPr lang="en-GB" smtClean="0"/>
              <a:t>‹#›</a:t>
            </a:fld>
            <a:endParaRPr lang="en-GB"/>
          </a:p>
        </p:txBody>
      </p:sp>
    </p:spTree>
    <p:extLst>
      <p:ext uri="{BB962C8B-B14F-4D97-AF65-F5344CB8AC3E}">
        <p14:creationId xmlns:p14="http://schemas.microsoft.com/office/powerpoint/2010/main" val="38571485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88C3D37-945D-4168-B2F9-DFE22886DC62}" type="datetimeFigureOut">
              <a:rPr lang="en-GB" smtClean="0"/>
              <a:t>07/01/2019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F26BE30-2BB7-473A-9DC6-B82F46EA26E3}" type="slidenum">
              <a:rPr lang="en-GB" smtClean="0"/>
              <a:t>‹#›</a:t>
            </a:fld>
            <a:endParaRPr lang="en-GB"/>
          </a:p>
        </p:txBody>
      </p:sp>
    </p:spTree>
    <p:extLst>
      <p:ext uri="{BB962C8B-B14F-4D97-AF65-F5344CB8AC3E}">
        <p14:creationId xmlns:p14="http://schemas.microsoft.com/office/powerpoint/2010/main" val="27801797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288C3D37-945D-4168-B2F9-DFE22886DC62}" type="datetimeFigureOut">
              <a:rPr lang="en-GB" smtClean="0"/>
              <a:t>07/01/2019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F26BE30-2BB7-473A-9DC6-B82F46EA26E3}" type="slidenum">
              <a:rPr lang="en-GB" smtClean="0"/>
              <a:t>‹#›</a:t>
            </a:fld>
            <a:endParaRPr lang="en-GB"/>
          </a:p>
        </p:txBody>
      </p:sp>
    </p:spTree>
    <p:extLst>
      <p:ext uri="{BB962C8B-B14F-4D97-AF65-F5344CB8AC3E}">
        <p14:creationId xmlns:p14="http://schemas.microsoft.com/office/powerpoint/2010/main" val="94790520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288C3D37-945D-4168-B2F9-DFE22886DC62}" type="datetimeFigureOut">
              <a:rPr lang="en-GB" smtClean="0"/>
              <a:t>07/01/2019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F26BE30-2BB7-473A-9DC6-B82F46EA26E3}" type="slidenum">
              <a:rPr lang="en-GB" smtClean="0"/>
              <a:t>‹#›</a:t>
            </a:fld>
            <a:endParaRPr lang="en-GB"/>
          </a:p>
        </p:txBody>
      </p:sp>
    </p:spTree>
    <p:extLst>
      <p:ext uri="{BB962C8B-B14F-4D97-AF65-F5344CB8AC3E}">
        <p14:creationId xmlns:p14="http://schemas.microsoft.com/office/powerpoint/2010/main" val="310184502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288C3D37-945D-4168-B2F9-DFE22886DC62}" type="datetimeFigureOut">
              <a:rPr lang="en-GB" smtClean="0"/>
              <a:t>07/01/2019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F26BE30-2BB7-473A-9DC6-B82F46EA26E3}" type="slidenum">
              <a:rPr lang="en-GB" smtClean="0"/>
              <a:t>‹#›</a:t>
            </a:fld>
            <a:endParaRPr lang="en-GB"/>
          </a:p>
        </p:txBody>
      </p:sp>
    </p:spTree>
    <p:extLst>
      <p:ext uri="{BB962C8B-B14F-4D97-AF65-F5344CB8AC3E}">
        <p14:creationId xmlns:p14="http://schemas.microsoft.com/office/powerpoint/2010/main" val="11765671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288C3D37-945D-4168-B2F9-DFE22886DC62}" type="datetimeFigureOut">
              <a:rPr lang="en-GB" smtClean="0"/>
              <a:t>07/01/2019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F26BE30-2BB7-473A-9DC6-B82F46EA26E3}"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110980693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288C3D37-945D-4168-B2F9-DFE22886DC62}" type="datetimeFigureOut">
              <a:rPr lang="en-GB" smtClean="0"/>
              <a:t>07/01/2019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F26BE30-2BB7-473A-9DC6-B82F46EA26E3}" type="slidenum">
              <a:rPr lang="en-GB" smtClean="0"/>
              <a:t>‹#›</a:t>
            </a:fld>
            <a:endParaRPr lang="en-GB"/>
          </a:p>
        </p:txBody>
      </p:sp>
    </p:spTree>
    <p:extLst>
      <p:ext uri="{BB962C8B-B14F-4D97-AF65-F5344CB8AC3E}">
        <p14:creationId xmlns:p14="http://schemas.microsoft.com/office/powerpoint/2010/main" val="223061442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288C3D37-945D-4168-B2F9-DFE22886DC62}" type="datetimeFigureOut">
              <a:rPr lang="en-GB" smtClean="0"/>
              <a:t>07/01/2019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F26BE30-2BB7-473A-9DC6-B82F46EA26E3}"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2319060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288C3D37-945D-4168-B2F9-DFE22886DC62}" type="datetimeFigureOut">
              <a:rPr lang="en-GB" smtClean="0"/>
              <a:t>07/01/2019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F26BE30-2BB7-473A-9DC6-B82F46EA26E3}" type="slidenum">
              <a:rPr lang="en-GB" smtClean="0"/>
              <a:t>‹#›</a:t>
            </a:fld>
            <a:endParaRPr lang="en-GB"/>
          </a:p>
        </p:txBody>
      </p:sp>
    </p:spTree>
    <p:extLst>
      <p:ext uri="{BB962C8B-B14F-4D97-AF65-F5344CB8AC3E}">
        <p14:creationId xmlns:p14="http://schemas.microsoft.com/office/powerpoint/2010/main" val="8701712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8C3D37-945D-4168-B2F9-DFE22886DC62}" type="datetimeFigureOut">
              <a:rPr lang="en-GB" smtClean="0"/>
              <a:t>07/01/2019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F26BE30-2BB7-473A-9DC6-B82F46EA26E3}" type="slidenum">
              <a:rPr lang="en-GB" smtClean="0"/>
              <a:t>‹#›</a:t>
            </a:fld>
            <a:endParaRPr lang="en-GB"/>
          </a:p>
        </p:txBody>
      </p:sp>
    </p:spTree>
    <p:extLst>
      <p:ext uri="{BB962C8B-B14F-4D97-AF65-F5344CB8AC3E}">
        <p14:creationId xmlns:p14="http://schemas.microsoft.com/office/powerpoint/2010/main" val="42191478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8C3D37-945D-4168-B2F9-DFE22886DC62}" type="datetimeFigureOut">
              <a:rPr lang="en-GB" smtClean="0"/>
              <a:t>07/01/2019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F26BE30-2BB7-473A-9DC6-B82F46EA26E3}" type="slidenum">
              <a:rPr lang="en-GB" smtClean="0"/>
              <a:t>‹#›</a:t>
            </a:fld>
            <a:endParaRPr lang="en-GB"/>
          </a:p>
        </p:txBody>
      </p:sp>
    </p:spTree>
    <p:extLst>
      <p:ext uri="{BB962C8B-B14F-4D97-AF65-F5344CB8AC3E}">
        <p14:creationId xmlns:p14="http://schemas.microsoft.com/office/powerpoint/2010/main" val="261633580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288C3D37-945D-4168-B2F9-DFE22886DC62}" type="datetimeFigureOut">
              <a:rPr lang="en-GB" smtClean="0"/>
              <a:t>07/01/2019</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1F26BE30-2BB7-473A-9DC6-B82F46EA26E3}" type="slidenum">
              <a:rPr lang="en-GB" smtClean="0"/>
              <a:t>‹#›</a:t>
            </a:fld>
            <a:endParaRPr lang="en-GB"/>
          </a:p>
        </p:txBody>
      </p:sp>
    </p:spTree>
    <p:extLst>
      <p:ext uri="{BB962C8B-B14F-4D97-AF65-F5344CB8AC3E}">
        <p14:creationId xmlns:p14="http://schemas.microsoft.com/office/powerpoint/2010/main" val="4143016032"/>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 id="2147483708" r:id="rId12"/>
    <p:sldLayoutId id="2147483709" r:id="rId13"/>
    <p:sldLayoutId id="2147483710" r:id="rId14"/>
    <p:sldLayoutId id="2147483711" r:id="rId15"/>
    <p:sldLayoutId id="2147483712"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gov.wales/topics/people-and-communities/people/future-generations-act/?lang=en" TargetMode="External"/><Relationship Id="rId2" Type="http://schemas.openxmlformats.org/officeDocument/2006/relationships/hyperlink" Target="https://www.iosh.co.uk/Books-and-resources/IOSH-wellbeing-policy.aspx" TargetMode="External"/><Relationship Id="rId1" Type="http://schemas.openxmlformats.org/officeDocument/2006/relationships/slideLayout" Target="../slideLayouts/slideLayout2.xml"/><Relationship Id="rId4" Type="http://schemas.openxmlformats.org/officeDocument/2006/relationships/hyperlink" Target="http://www.wales.nhs.uk/documents/file1-full-doc-e.pd"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1E1FFA-EB1F-47BF-B52B-8B24E848F3D0}"/>
              </a:ext>
            </a:extLst>
          </p:cNvPr>
          <p:cNvSpPr>
            <a:spLocks noGrp="1"/>
          </p:cNvSpPr>
          <p:nvPr>
            <p:ph type="ctrTitle"/>
          </p:nvPr>
        </p:nvSpPr>
        <p:spPr>
          <a:xfrm>
            <a:off x="-478536" y="-1505959"/>
            <a:ext cx="8825658" cy="3623284"/>
          </a:xfrm>
        </p:spPr>
        <p:txBody>
          <a:bodyPr/>
          <a:lstStyle/>
          <a:p>
            <a:r>
              <a:rPr lang="en-GB" b="1" u="sng" dirty="0"/>
              <a:t>What is a concept?</a:t>
            </a:r>
          </a:p>
        </p:txBody>
      </p:sp>
      <p:sp>
        <p:nvSpPr>
          <p:cNvPr id="5" name="Subtitle 4">
            <a:extLst>
              <a:ext uri="{FF2B5EF4-FFF2-40B4-BE49-F238E27FC236}">
                <a16:creationId xmlns:a16="http://schemas.microsoft.com/office/drawing/2014/main" id="{902D7FCC-07F7-4922-8A3A-0B8687CA336B}"/>
              </a:ext>
            </a:extLst>
          </p:cNvPr>
          <p:cNvSpPr>
            <a:spLocks noGrp="1"/>
          </p:cNvSpPr>
          <p:nvPr>
            <p:ph type="subTitle" idx="1"/>
          </p:nvPr>
        </p:nvSpPr>
        <p:spPr>
          <a:xfrm rot="10800000" flipV="1">
            <a:off x="1181589" y="2523408"/>
            <a:ext cx="8825658" cy="1811184"/>
          </a:xfrm>
        </p:spPr>
        <p:txBody>
          <a:bodyPr>
            <a:noAutofit/>
          </a:bodyPr>
          <a:lstStyle/>
          <a:p>
            <a:pPr marL="342900" indent="-342900" algn="just">
              <a:lnSpc>
                <a:spcPct val="150000"/>
              </a:lnSpc>
              <a:buFont typeface="Arial" panose="020B0604020202020204" pitchFamily="34" charset="0"/>
              <a:buChar char="•"/>
            </a:pPr>
            <a:r>
              <a:rPr lang="en-GB" sz="2000" dirty="0"/>
              <a:t> Concept is a plan or intention</a:t>
            </a:r>
          </a:p>
          <a:p>
            <a:pPr marL="342900" indent="-342900" algn="just">
              <a:lnSpc>
                <a:spcPct val="150000"/>
              </a:lnSpc>
              <a:buFont typeface="Arial" panose="020B0604020202020204" pitchFamily="34" charset="0"/>
              <a:buChar char="•"/>
            </a:pPr>
            <a:r>
              <a:rPr lang="en-GB" sz="2000" dirty="0"/>
              <a:t> A concept is an idea that is applied to all objects in a group. It is the way people see or understand something.</a:t>
            </a:r>
          </a:p>
          <a:p>
            <a:pPr marL="342900" indent="-342900" algn="just">
              <a:lnSpc>
                <a:spcPct val="150000"/>
              </a:lnSpc>
              <a:buFont typeface="Arial" panose="020B0604020202020204" pitchFamily="34" charset="0"/>
              <a:buChar char="•"/>
            </a:pPr>
            <a:r>
              <a:rPr lang="en-GB" sz="2000" dirty="0"/>
              <a:t>It forces the teacher to have a clear understanding and definition of what is being taught and provides understanding for students.</a:t>
            </a:r>
          </a:p>
          <a:p>
            <a:pPr algn="just">
              <a:lnSpc>
                <a:spcPct val="150000"/>
              </a:lnSpc>
            </a:pPr>
            <a:endParaRPr lang="en-GB" sz="2000" dirty="0"/>
          </a:p>
        </p:txBody>
      </p:sp>
    </p:spTree>
    <p:extLst>
      <p:ext uri="{BB962C8B-B14F-4D97-AF65-F5344CB8AC3E}">
        <p14:creationId xmlns:p14="http://schemas.microsoft.com/office/powerpoint/2010/main" val="13926099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24CD04-6E17-40DE-B6C9-26C717941C70}"/>
              </a:ext>
            </a:extLst>
          </p:cNvPr>
          <p:cNvSpPr>
            <a:spLocks noGrp="1"/>
          </p:cNvSpPr>
          <p:nvPr>
            <p:ph type="title"/>
          </p:nvPr>
        </p:nvSpPr>
        <p:spPr/>
        <p:txBody>
          <a:bodyPr/>
          <a:lstStyle/>
          <a:p>
            <a:r>
              <a:rPr lang="en-GB" b="1" u="sng" dirty="0"/>
              <a:t>Definitions of well being in policy</a:t>
            </a:r>
          </a:p>
        </p:txBody>
      </p:sp>
      <p:sp>
        <p:nvSpPr>
          <p:cNvPr id="3" name="Content Placeholder 2">
            <a:extLst>
              <a:ext uri="{FF2B5EF4-FFF2-40B4-BE49-F238E27FC236}">
                <a16:creationId xmlns:a16="http://schemas.microsoft.com/office/drawing/2014/main" id="{13F6469A-0C2B-4E21-A622-939F574C709A}"/>
              </a:ext>
            </a:extLst>
          </p:cNvPr>
          <p:cNvSpPr>
            <a:spLocks noGrp="1"/>
          </p:cNvSpPr>
          <p:nvPr>
            <p:ph idx="1"/>
          </p:nvPr>
        </p:nvSpPr>
        <p:spPr/>
        <p:txBody>
          <a:bodyPr/>
          <a:lstStyle/>
          <a:p>
            <a:pPr>
              <a:lnSpc>
                <a:spcPct val="150000"/>
              </a:lnSpc>
            </a:pPr>
            <a:r>
              <a:rPr lang="en-GB" sz="2400" dirty="0"/>
              <a:t>The term has become used more often in policy over the last few years…</a:t>
            </a:r>
          </a:p>
          <a:p>
            <a:endParaRPr lang="en-GB" dirty="0"/>
          </a:p>
          <a:p>
            <a:endParaRPr lang="en-GB" dirty="0"/>
          </a:p>
          <a:p>
            <a:endParaRPr lang="en-GB" dirty="0"/>
          </a:p>
          <a:p>
            <a:pPr marL="0" indent="0">
              <a:buNone/>
            </a:pPr>
            <a:endParaRPr lang="en-GB" dirty="0"/>
          </a:p>
        </p:txBody>
      </p:sp>
      <p:sp>
        <p:nvSpPr>
          <p:cNvPr id="4" name="Rectangle 3">
            <a:extLst>
              <a:ext uri="{FF2B5EF4-FFF2-40B4-BE49-F238E27FC236}">
                <a16:creationId xmlns:a16="http://schemas.microsoft.com/office/drawing/2014/main" id="{1850F68C-5EB2-46D3-968B-F9F0321929FE}"/>
              </a:ext>
            </a:extLst>
          </p:cNvPr>
          <p:cNvSpPr/>
          <p:nvPr/>
        </p:nvSpPr>
        <p:spPr>
          <a:xfrm>
            <a:off x="3048000" y="3306439"/>
            <a:ext cx="6096000" cy="2539606"/>
          </a:xfrm>
          <a:prstGeom prst="rect">
            <a:avLst/>
          </a:prstGeom>
        </p:spPr>
        <p:txBody>
          <a:bodyPr>
            <a:spAutoFit/>
          </a:bodyPr>
          <a:lstStyle/>
          <a:p>
            <a:pPr>
              <a:lnSpc>
                <a:spcPct val="150000"/>
              </a:lnSpc>
            </a:pPr>
            <a:r>
              <a:rPr lang="en-GB" dirty="0">
                <a:solidFill>
                  <a:srgbClr val="333333"/>
                </a:solidFill>
                <a:latin typeface="Verdana" panose="020B0604030504040204" pitchFamily="34" charset="0"/>
              </a:rPr>
              <a:t>“Wellbeing' is about people's experience of their quality of life, including their working life. We know that 'good work' is good for health and wellbeing and among other things, this is work that's healthy, safe, supportive and accommodates people's needs.”</a:t>
            </a:r>
            <a:endParaRPr lang="en-GB" dirty="0"/>
          </a:p>
        </p:txBody>
      </p:sp>
    </p:spTree>
    <p:extLst>
      <p:ext uri="{BB962C8B-B14F-4D97-AF65-F5344CB8AC3E}">
        <p14:creationId xmlns:p14="http://schemas.microsoft.com/office/powerpoint/2010/main" val="105662223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ECAB58-7602-44A4-9057-3E0FCB711E3E}"/>
              </a:ext>
            </a:extLst>
          </p:cNvPr>
          <p:cNvSpPr>
            <a:spLocks noGrp="1"/>
          </p:cNvSpPr>
          <p:nvPr>
            <p:ph type="title"/>
          </p:nvPr>
        </p:nvSpPr>
        <p:spPr/>
        <p:txBody>
          <a:bodyPr/>
          <a:lstStyle/>
          <a:p>
            <a:r>
              <a:rPr lang="en-GB" b="1" u="sng" dirty="0" err="1"/>
              <a:t>Spicker</a:t>
            </a:r>
            <a:r>
              <a:rPr lang="en-GB" b="1" u="sng" dirty="0"/>
              <a:t> and well being </a:t>
            </a:r>
          </a:p>
        </p:txBody>
      </p:sp>
      <p:sp>
        <p:nvSpPr>
          <p:cNvPr id="3" name="Content Placeholder 2">
            <a:extLst>
              <a:ext uri="{FF2B5EF4-FFF2-40B4-BE49-F238E27FC236}">
                <a16:creationId xmlns:a16="http://schemas.microsoft.com/office/drawing/2014/main" id="{8EED0636-136A-4201-A2C0-A61B341AD910}"/>
              </a:ext>
            </a:extLst>
          </p:cNvPr>
          <p:cNvSpPr>
            <a:spLocks noGrp="1"/>
          </p:cNvSpPr>
          <p:nvPr>
            <p:ph idx="1"/>
          </p:nvPr>
        </p:nvSpPr>
        <p:spPr/>
        <p:txBody>
          <a:bodyPr>
            <a:normAutofit fontScale="25000" lnSpcReduction="20000"/>
          </a:bodyPr>
          <a:lstStyle/>
          <a:p>
            <a:pPr>
              <a:lnSpc>
                <a:spcPct val="170000"/>
              </a:lnSpc>
            </a:pPr>
            <a:r>
              <a:rPr lang="en-GB" sz="6400" dirty="0">
                <a:latin typeface="Times New Roman" panose="02020603050405020304" pitchFamily="18" charset="0"/>
                <a:cs typeface="Times New Roman" panose="02020603050405020304" pitchFamily="18" charset="0"/>
              </a:rPr>
              <a:t>Wellbeing and welfare are the same thing. #Beveridge </a:t>
            </a:r>
          </a:p>
          <a:p>
            <a:pPr>
              <a:lnSpc>
                <a:spcPct val="170000"/>
              </a:lnSpc>
            </a:pPr>
            <a:r>
              <a:rPr lang="en-GB" sz="6400" dirty="0">
                <a:latin typeface="Times New Roman" panose="02020603050405020304" pitchFamily="18" charset="0"/>
                <a:cs typeface="Times New Roman" panose="02020603050405020304" pitchFamily="18" charset="0"/>
              </a:rPr>
              <a:t>Welfare is to look after your own health and happiness</a:t>
            </a:r>
          </a:p>
          <a:p>
            <a:pPr>
              <a:lnSpc>
                <a:spcPct val="170000"/>
              </a:lnSpc>
            </a:pPr>
            <a:r>
              <a:rPr lang="en-GB" sz="6400" dirty="0">
                <a:latin typeface="Times New Roman" panose="02020603050405020304" pitchFamily="18" charset="0"/>
                <a:cs typeface="Times New Roman" panose="02020603050405020304" pitchFamily="18" charset="0"/>
              </a:rPr>
              <a:t>Well being conceptualises health as a human right</a:t>
            </a:r>
          </a:p>
          <a:p>
            <a:pPr>
              <a:lnSpc>
                <a:spcPct val="170000"/>
              </a:lnSpc>
            </a:pPr>
            <a:r>
              <a:rPr lang="en-GB" sz="6400" dirty="0">
                <a:latin typeface="Times New Roman" panose="02020603050405020304" pitchFamily="18" charset="0"/>
                <a:cs typeface="Times New Roman" panose="02020603050405020304" pitchFamily="18" charset="0"/>
              </a:rPr>
              <a:t>Beveridge quotes the “</a:t>
            </a:r>
            <a:r>
              <a:rPr lang="en-GB" sz="6400" b="1" dirty="0">
                <a:latin typeface="Times New Roman" panose="02020603050405020304" pitchFamily="18" charset="0"/>
                <a:cs typeface="Times New Roman" panose="02020603050405020304" pitchFamily="18" charset="0"/>
              </a:rPr>
              <a:t>five</a:t>
            </a:r>
            <a:r>
              <a:rPr lang="en-GB" sz="6400" dirty="0">
                <a:latin typeface="Times New Roman" panose="02020603050405020304" pitchFamily="18" charset="0"/>
                <a:cs typeface="Times New Roman" panose="02020603050405020304" pitchFamily="18" charset="0"/>
              </a:rPr>
              <a:t> "</a:t>
            </a:r>
            <a:r>
              <a:rPr lang="en-GB" sz="6400" b="1" dirty="0">
                <a:latin typeface="Times New Roman" panose="02020603050405020304" pitchFamily="18" charset="0"/>
                <a:cs typeface="Times New Roman" panose="02020603050405020304" pitchFamily="18" charset="0"/>
              </a:rPr>
              <a:t>Giant Evils</a:t>
            </a:r>
            <a:r>
              <a:rPr lang="en-GB" sz="6400" dirty="0">
                <a:latin typeface="Times New Roman" panose="02020603050405020304" pitchFamily="18" charset="0"/>
                <a:cs typeface="Times New Roman" panose="02020603050405020304" pitchFamily="18" charset="0"/>
              </a:rPr>
              <a:t>" in society: squalor, ignorance, want, idleness, and disease.” </a:t>
            </a:r>
          </a:p>
          <a:p>
            <a:pPr>
              <a:lnSpc>
                <a:spcPct val="170000"/>
              </a:lnSpc>
            </a:pPr>
            <a:r>
              <a:rPr lang="en-GB" sz="6400" dirty="0">
                <a:latin typeface="Times New Roman" panose="02020603050405020304" pitchFamily="18" charset="0"/>
                <a:cs typeface="Times New Roman" panose="02020603050405020304" pitchFamily="18" charset="0"/>
              </a:rPr>
              <a:t>protection concerns their physical well-being: an adequate balancing of risks and benefits to be determined exclusively by physicians. The other aspect concerns their" well-being" as </a:t>
            </a:r>
            <a:br>
              <a:rPr lang="en-GB" sz="6400" dirty="0">
                <a:latin typeface="Times New Roman" panose="02020603050405020304" pitchFamily="18" charset="0"/>
                <a:cs typeface="Times New Roman" panose="02020603050405020304" pitchFamily="18" charset="0"/>
              </a:rPr>
            </a:br>
            <a:r>
              <a:rPr lang="en-GB" sz="6400" dirty="0">
                <a:latin typeface="Times New Roman" panose="02020603050405020304" pitchFamily="18" charset="0"/>
                <a:cs typeface="Times New Roman" panose="02020603050405020304" pitchFamily="18" charset="0"/>
              </a:rPr>
              <a:t>persons; and here it is disputed by whom balance should be determined. </a:t>
            </a:r>
          </a:p>
          <a:p>
            <a:pPr>
              <a:lnSpc>
                <a:spcPct val="170000"/>
              </a:lnSpc>
            </a:pPr>
            <a:r>
              <a:rPr lang="en-GB" sz="6400" dirty="0">
                <a:latin typeface="Times New Roman" panose="02020603050405020304" pitchFamily="18" charset="0"/>
                <a:cs typeface="Times New Roman" panose="02020603050405020304" pitchFamily="18" charset="0"/>
              </a:rPr>
              <a:t>protection concerns their physical well-being: an adequate balancing of risks and benefits to be determined exclusively by physicians. The other aspect concerns their" well-being" as </a:t>
            </a:r>
            <a:br>
              <a:rPr lang="en-GB" sz="6400" dirty="0">
                <a:latin typeface="Times New Roman" panose="02020603050405020304" pitchFamily="18" charset="0"/>
                <a:cs typeface="Times New Roman" panose="02020603050405020304" pitchFamily="18" charset="0"/>
              </a:rPr>
            </a:br>
            <a:r>
              <a:rPr lang="en-GB" sz="6400" dirty="0">
                <a:latin typeface="Times New Roman" panose="02020603050405020304" pitchFamily="18" charset="0"/>
                <a:cs typeface="Times New Roman" panose="02020603050405020304" pitchFamily="18" charset="0"/>
              </a:rPr>
              <a:t>persons; and here it is disputed by whom balance should be determined. </a:t>
            </a:r>
          </a:p>
          <a:p>
            <a:pPr>
              <a:lnSpc>
                <a:spcPct val="170000"/>
              </a:lnSpc>
            </a:pPr>
            <a:endParaRPr lang="en-GB" sz="6400" dirty="0">
              <a:latin typeface="Times New Roman" panose="02020603050405020304" pitchFamily="18" charset="0"/>
              <a:cs typeface="Times New Roman" panose="02020603050405020304" pitchFamily="18" charset="0"/>
            </a:endParaRPr>
          </a:p>
          <a:p>
            <a:endParaRPr lang="en-GB" dirty="0"/>
          </a:p>
        </p:txBody>
      </p:sp>
    </p:spTree>
    <p:extLst>
      <p:ext uri="{BB962C8B-B14F-4D97-AF65-F5344CB8AC3E}">
        <p14:creationId xmlns:p14="http://schemas.microsoft.com/office/powerpoint/2010/main" val="294828457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3CC6FC-737D-4C9B-8486-9847960B14E7}"/>
              </a:ext>
            </a:extLst>
          </p:cNvPr>
          <p:cNvSpPr>
            <a:spLocks noGrp="1"/>
          </p:cNvSpPr>
          <p:nvPr>
            <p:ph type="title"/>
          </p:nvPr>
        </p:nvSpPr>
        <p:spPr/>
        <p:txBody>
          <a:bodyPr/>
          <a:lstStyle/>
          <a:p>
            <a:r>
              <a:rPr lang="en-GB" b="1" u="sng" dirty="0"/>
              <a:t>How does Welfare, Wellbeing and Poverty cross over?</a:t>
            </a:r>
          </a:p>
        </p:txBody>
      </p:sp>
      <p:sp>
        <p:nvSpPr>
          <p:cNvPr id="3" name="Content Placeholder 2">
            <a:extLst>
              <a:ext uri="{FF2B5EF4-FFF2-40B4-BE49-F238E27FC236}">
                <a16:creationId xmlns:a16="http://schemas.microsoft.com/office/drawing/2014/main" id="{92757317-DF66-45BD-A47E-6F867FDEAEEA}"/>
              </a:ext>
            </a:extLst>
          </p:cNvPr>
          <p:cNvSpPr>
            <a:spLocks noGrp="1"/>
          </p:cNvSpPr>
          <p:nvPr>
            <p:ph idx="1"/>
          </p:nvPr>
        </p:nvSpPr>
        <p:spPr/>
        <p:txBody>
          <a:bodyPr>
            <a:normAutofit fontScale="92500" lnSpcReduction="20000"/>
          </a:bodyPr>
          <a:lstStyle/>
          <a:p>
            <a:r>
              <a:rPr lang="en-GB" dirty="0"/>
              <a:t>All of these three cross over in effecting each other it can make an individual feel:-</a:t>
            </a:r>
          </a:p>
          <a:p>
            <a:r>
              <a:rPr lang="en-GB" dirty="0"/>
              <a:t>Becoming isolated from family and friends</a:t>
            </a:r>
          </a:p>
          <a:p>
            <a:r>
              <a:rPr lang="en-GB" dirty="0"/>
              <a:t>Lacking hope and feeling powerless and excluded with little control over life decisions that effect day to day life</a:t>
            </a:r>
          </a:p>
          <a:p>
            <a:r>
              <a:rPr lang="en-GB" dirty="0"/>
              <a:t>Lacking information about support available</a:t>
            </a:r>
          </a:p>
          <a:p>
            <a:r>
              <a:rPr lang="en-GB" dirty="0"/>
              <a:t>Living in an unsafe neighbourhood</a:t>
            </a:r>
          </a:p>
          <a:p>
            <a:r>
              <a:rPr lang="en-GB" dirty="0"/>
              <a:t>Unable to afford medicines or visit the dentist</a:t>
            </a:r>
          </a:p>
          <a:p>
            <a:r>
              <a:rPr lang="en-GB" dirty="0"/>
              <a:t>No savings or money</a:t>
            </a:r>
          </a:p>
          <a:p>
            <a:r>
              <a:rPr lang="en-GB" dirty="0"/>
              <a:t>Experiencing racism and discrimination</a:t>
            </a:r>
          </a:p>
          <a:p>
            <a:r>
              <a:rPr lang="en-GB" dirty="0"/>
              <a:t>being unable to participate in normal social life such as cinema, sports events, pub or visiting friends</a:t>
            </a:r>
          </a:p>
          <a:p>
            <a:endParaRPr lang="en-GB" dirty="0"/>
          </a:p>
        </p:txBody>
      </p:sp>
    </p:spTree>
    <p:extLst>
      <p:ext uri="{BB962C8B-B14F-4D97-AF65-F5344CB8AC3E}">
        <p14:creationId xmlns:p14="http://schemas.microsoft.com/office/powerpoint/2010/main" val="254908665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C88674-7F70-411F-8046-4B448BE4B838}"/>
              </a:ext>
            </a:extLst>
          </p:cNvPr>
          <p:cNvSpPr>
            <a:spLocks noGrp="1"/>
          </p:cNvSpPr>
          <p:nvPr>
            <p:ph type="title"/>
          </p:nvPr>
        </p:nvSpPr>
        <p:spPr>
          <a:xfrm>
            <a:off x="971550" y="184150"/>
            <a:ext cx="10515600" cy="1325563"/>
          </a:xfrm>
        </p:spPr>
        <p:txBody>
          <a:bodyPr/>
          <a:lstStyle/>
          <a:p>
            <a:r>
              <a:rPr lang="en-GB" b="1" u="sng" dirty="0"/>
              <a:t>How is Wellbeing effected in Wales?</a:t>
            </a:r>
          </a:p>
        </p:txBody>
      </p:sp>
      <p:sp>
        <p:nvSpPr>
          <p:cNvPr id="3" name="Content Placeholder 2">
            <a:extLst>
              <a:ext uri="{FF2B5EF4-FFF2-40B4-BE49-F238E27FC236}">
                <a16:creationId xmlns:a16="http://schemas.microsoft.com/office/drawing/2014/main" id="{D795BCCC-6A95-4675-8F09-BFF8FF2816D0}"/>
              </a:ext>
            </a:extLst>
          </p:cNvPr>
          <p:cNvSpPr>
            <a:spLocks noGrp="1"/>
          </p:cNvSpPr>
          <p:nvPr>
            <p:ph idx="1"/>
          </p:nvPr>
        </p:nvSpPr>
        <p:spPr/>
        <p:txBody>
          <a:bodyPr/>
          <a:lstStyle/>
          <a:p>
            <a:r>
              <a:rPr lang="en-GB" dirty="0"/>
              <a:t> </a:t>
            </a:r>
            <a:r>
              <a:rPr lang="en-GB" sz="2000" dirty="0">
                <a:latin typeface="Times New Roman" panose="02020603050405020304" pitchFamily="18" charset="0"/>
                <a:cs typeface="Times New Roman" panose="02020603050405020304" pitchFamily="18" charset="0"/>
              </a:rPr>
              <a:t>Our policies for the promotion of Well being in schools aim to include pupils in the decisions that effect them, through pupil participation.</a:t>
            </a:r>
          </a:p>
        </p:txBody>
      </p:sp>
      <p:sp>
        <p:nvSpPr>
          <p:cNvPr id="4" name="Rectangle 3">
            <a:extLst>
              <a:ext uri="{FF2B5EF4-FFF2-40B4-BE49-F238E27FC236}">
                <a16:creationId xmlns:a16="http://schemas.microsoft.com/office/drawing/2014/main" id="{34271ABF-356A-4821-A0DD-BBEBD369BF9C}"/>
              </a:ext>
            </a:extLst>
          </p:cNvPr>
          <p:cNvSpPr/>
          <p:nvPr/>
        </p:nvSpPr>
        <p:spPr>
          <a:xfrm>
            <a:off x="74906" y="3585190"/>
            <a:ext cx="10906772" cy="2120068"/>
          </a:xfrm>
          <a:prstGeom prst="rect">
            <a:avLst/>
          </a:prstGeom>
        </p:spPr>
        <p:txBody>
          <a:bodyPr wrap="square">
            <a:spAutoFit/>
          </a:bodyPr>
          <a:lstStyle/>
          <a:p>
            <a:pPr marL="285750" indent="-285750" algn="just">
              <a:lnSpc>
                <a:spcPct val="150000"/>
              </a:lnSpc>
              <a:buFont typeface="Arial" panose="020B0604020202020204" pitchFamily="34" charset="0"/>
              <a:buChar char="•"/>
            </a:pPr>
            <a:r>
              <a:rPr lang="en-GB" dirty="0"/>
              <a:t> “</a:t>
            </a:r>
            <a:r>
              <a:rPr lang="en-GB" dirty="0">
                <a:latin typeface="Times New Roman" panose="02020603050405020304" pitchFamily="18" charset="0"/>
                <a:cs typeface="Times New Roman" panose="02020603050405020304" pitchFamily="18" charset="0"/>
              </a:rPr>
              <a:t>Inequalities in health often start from childhood because some people face poorer economic circumstances and environments, and fewer opportunities. Poverty and deprivation disadvantage people. They affect health and well being which affect education and economic prospects, which in turn affect health. The risk of unhealthy lifestyles becoming permanent is greater for young people in such circumstances.”</a:t>
            </a:r>
          </a:p>
          <a:p>
            <a:pPr marL="285750" indent="-285750" algn="just">
              <a:lnSpc>
                <a:spcPct val="150000"/>
              </a:lnSpc>
              <a:buFont typeface="Arial" panose="020B0604020202020204" pitchFamily="34" charset="0"/>
              <a:buChar char="•"/>
            </a:pPr>
            <a:endParaRPr lang="en-GB"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11128298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3283C3-C805-4B79-BB37-0BC0CCFAB2BB}"/>
              </a:ext>
            </a:extLst>
          </p:cNvPr>
          <p:cNvSpPr>
            <a:spLocks noGrp="1"/>
          </p:cNvSpPr>
          <p:nvPr>
            <p:ph type="title"/>
          </p:nvPr>
        </p:nvSpPr>
        <p:spPr>
          <a:xfrm>
            <a:off x="742950" y="100567"/>
            <a:ext cx="10515600" cy="1325563"/>
          </a:xfrm>
        </p:spPr>
        <p:txBody>
          <a:bodyPr/>
          <a:lstStyle/>
          <a:p>
            <a:r>
              <a:rPr lang="en-GB" b="1" u="sng" dirty="0"/>
              <a:t>What’s the policy on Wellbeing?</a:t>
            </a:r>
          </a:p>
        </p:txBody>
      </p:sp>
      <p:sp>
        <p:nvSpPr>
          <p:cNvPr id="3" name="Content Placeholder 2">
            <a:extLst>
              <a:ext uri="{FF2B5EF4-FFF2-40B4-BE49-F238E27FC236}">
                <a16:creationId xmlns:a16="http://schemas.microsoft.com/office/drawing/2014/main" id="{4D460C75-986F-40B6-9D42-BCCD037FF114}"/>
              </a:ext>
            </a:extLst>
          </p:cNvPr>
          <p:cNvSpPr>
            <a:spLocks noGrp="1"/>
          </p:cNvSpPr>
          <p:nvPr>
            <p:ph idx="1"/>
          </p:nvPr>
        </p:nvSpPr>
        <p:spPr>
          <a:xfrm>
            <a:off x="483094" y="1426130"/>
            <a:ext cx="10515600" cy="4351338"/>
          </a:xfrm>
        </p:spPr>
        <p:txBody>
          <a:bodyPr>
            <a:normAutofit/>
          </a:bodyPr>
          <a:lstStyle/>
          <a:p>
            <a:r>
              <a:rPr lang="en-GB" dirty="0"/>
              <a:t>This Act is about improving the social, economic, </a:t>
            </a:r>
            <a:r>
              <a:rPr lang="en-GB" b="1" dirty="0"/>
              <a:t>environmental</a:t>
            </a:r>
            <a:r>
              <a:rPr lang="en-GB" dirty="0"/>
              <a:t> and cultural well-being of Wales.</a:t>
            </a:r>
          </a:p>
          <a:p>
            <a:r>
              <a:rPr lang="en-GB" dirty="0"/>
              <a:t>This means to be worthy of our own values, recognising our own strengths and weaknesses in order to improve our wellbeing</a:t>
            </a:r>
          </a:p>
          <a:p>
            <a:endParaRPr lang="en-GB" dirty="0"/>
          </a:p>
          <a:p>
            <a:r>
              <a:rPr lang="en-GB" dirty="0"/>
              <a:t>First, it offers some space for analysing conflicting policy priorities to the extent that they are based on different assumptions about what it means for a person to ‘be well’ and about how this can be changed. Second, it draws on positive psychology to offer new ways of measuring what matters most to individuals. Third, it enriches analysis of opportunities and obstacles to policy reform. Fourth, it strengthens the case for decentralisation in the way development is managed. </a:t>
            </a:r>
          </a:p>
        </p:txBody>
      </p:sp>
    </p:spTree>
    <p:extLst>
      <p:ext uri="{BB962C8B-B14F-4D97-AF65-F5344CB8AC3E}">
        <p14:creationId xmlns:p14="http://schemas.microsoft.com/office/powerpoint/2010/main" val="389564502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9C0545-2AB2-41E2-B4B0-444DE7B33972}"/>
              </a:ext>
            </a:extLst>
          </p:cNvPr>
          <p:cNvSpPr>
            <a:spLocks noGrp="1"/>
          </p:cNvSpPr>
          <p:nvPr>
            <p:ph type="title"/>
          </p:nvPr>
        </p:nvSpPr>
        <p:spPr>
          <a:xfrm>
            <a:off x="838200" y="193675"/>
            <a:ext cx="10515600" cy="1325563"/>
          </a:xfrm>
        </p:spPr>
        <p:txBody>
          <a:bodyPr/>
          <a:lstStyle/>
          <a:p>
            <a:r>
              <a:rPr lang="en-GB" b="1" u="sng" dirty="0"/>
              <a:t>How do we use the term Wellbeing and how can we define it?</a:t>
            </a:r>
          </a:p>
        </p:txBody>
      </p:sp>
      <p:sp>
        <p:nvSpPr>
          <p:cNvPr id="3" name="Content Placeholder 2">
            <a:extLst>
              <a:ext uri="{FF2B5EF4-FFF2-40B4-BE49-F238E27FC236}">
                <a16:creationId xmlns:a16="http://schemas.microsoft.com/office/drawing/2014/main" id="{CC99162A-55A5-4F2B-BA13-660556988765}"/>
              </a:ext>
            </a:extLst>
          </p:cNvPr>
          <p:cNvSpPr>
            <a:spLocks noGrp="1"/>
          </p:cNvSpPr>
          <p:nvPr>
            <p:ph idx="1"/>
          </p:nvPr>
        </p:nvSpPr>
        <p:spPr/>
        <p:txBody>
          <a:bodyPr/>
          <a:lstStyle/>
          <a:p>
            <a:r>
              <a:rPr lang="en-GB" dirty="0"/>
              <a:t> Feel relatively confident in yourself</a:t>
            </a:r>
          </a:p>
          <a:p>
            <a:r>
              <a:rPr lang="en-GB" dirty="0"/>
              <a:t> Feel and express a range of emotions</a:t>
            </a:r>
          </a:p>
          <a:p>
            <a:r>
              <a:rPr lang="en-GB" dirty="0"/>
              <a:t> Build and maintain a good relationships with others</a:t>
            </a:r>
          </a:p>
          <a:p>
            <a:r>
              <a:rPr lang="en-GB" dirty="0"/>
              <a:t> Feel and engage with the world around you</a:t>
            </a:r>
          </a:p>
          <a:p>
            <a:r>
              <a:rPr lang="en-GB" dirty="0"/>
              <a:t> Live and work productively</a:t>
            </a:r>
          </a:p>
          <a:p>
            <a:r>
              <a:rPr lang="en-GB" dirty="0"/>
              <a:t> Cope with the stress of daily life</a:t>
            </a:r>
          </a:p>
          <a:p>
            <a:r>
              <a:rPr lang="en-GB" dirty="0"/>
              <a:t>Adapt and manage in times of change and uncertainty</a:t>
            </a:r>
          </a:p>
          <a:p>
            <a:endParaRPr lang="en-GB" dirty="0"/>
          </a:p>
          <a:p>
            <a:endParaRPr lang="en-GB" dirty="0"/>
          </a:p>
        </p:txBody>
      </p:sp>
    </p:spTree>
    <p:extLst>
      <p:ext uri="{BB962C8B-B14F-4D97-AF65-F5344CB8AC3E}">
        <p14:creationId xmlns:p14="http://schemas.microsoft.com/office/powerpoint/2010/main" val="301237892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7651BA-9BDE-4A83-B709-F242931C76DE}"/>
              </a:ext>
            </a:extLst>
          </p:cNvPr>
          <p:cNvSpPr>
            <a:spLocks noGrp="1"/>
          </p:cNvSpPr>
          <p:nvPr>
            <p:ph type="title"/>
          </p:nvPr>
        </p:nvSpPr>
        <p:spPr/>
        <p:txBody>
          <a:bodyPr/>
          <a:lstStyle/>
          <a:p>
            <a:r>
              <a:rPr lang="en-GB" b="1" u="sng" dirty="0"/>
              <a:t>How is Wellbeing used as a term of Social Policy?</a:t>
            </a:r>
          </a:p>
        </p:txBody>
      </p:sp>
      <p:sp>
        <p:nvSpPr>
          <p:cNvPr id="3" name="Content Placeholder 2">
            <a:extLst>
              <a:ext uri="{FF2B5EF4-FFF2-40B4-BE49-F238E27FC236}">
                <a16:creationId xmlns:a16="http://schemas.microsoft.com/office/drawing/2014/main" id="{3C93CDCC-7FB1-4C20-8A1C-FD123B077682}"/>
              </a:ext>
            </a:extLst>
          </p:cNvPr>
          <p:cNvSpPr>
            <a:spLocks noGrp="1"/>
          </p:cNvSpPr>
          <p:nvPr>
            <p:ph idx="1"/>
          </p:nvPr>
        </p:nvSpPr>
        <p:spPr/>
        <p:txBody>
          <a:bodyPr/>
          <a:lstStyle/>
          <a:p>
            <a:r>
              <a:rPr lang="en-GB" dirty="0"/>
              <a:t>Important areas of </a:t>
            </a:r>
            <a:r>
              <a:rPr lang="en-GB" b="1" dirty="0"/>
              <a:t>social policy</a:t>
            </a:r>
            <a:r>
              <a:rPr lang="en-GB" dirty="0"/>
              <a:t> are wellbeing and welfare, poverty reduction, </a:t>
            </a:r>
            <a:r>
              <a:rPr lang="en-GB" b="1" dirty="0"/>
              <a:t>social</a:t>
            </a:r>
            <a:r>
              <a:rPr lang="en-GB" dirty="0"/>
              <a:t> security, justice, unemployment insurance, living conditions, animal rights, pensions, health care, </a:t>
            </a:r>
            <a:r>
              <a:rPr lang="en-GB" b="1" dirty="0"/>
              <a:t>social</a:t>
            </a:r>
            <a:r>
              <a:rPr lang="en-GB" dirty="0"/>
              <a:t> housing, family </a:t>
            </a:r>
            <a:r>
              <a:rPr lang="en-GB" b="1" dirty="0"/>
              <a:t>policy</a:t>
            </a:r>
            <a:r>
              <a:rPr lang="en-GB" dirty="0"/>
              <a:t>, </a:t>
            </a:r>
            <a:r>
              <a:rPr lang="en-GB" b="1" dirty="0"/>
              <a:t>social</a:t>
            </a:r>
            <a:r>
              <a:rPr lang="en-GB" dirty="0"/>
              <a:t> care, child protection, </a:t>
            </a:r>
            <a:r>
              <a:rPr lang="en-GB" b="1" dirty="0"/>
              <a:t>social</a:t>
            </a:r>
            <a:r>
              <a:rPr lang="en-GB" dirty="0"/>
              <a:t> exclusion, education </a:t>
            </a:r>
            <a:r>
              <a:rPr lang="en-GB" b="1" dirty="0"/>
              <a:t>policy</a:t>
            </a:r>
            <a:r>
              <a:rPr lang="en-GB" dirty="0"/>
              <a:t>, crime and criminal justice.</a:t>
            </a:r>
          </a:p>
        </p:txBody>
      </p:sp>
    </p:spTree>
    <p:extLst>
      <p:ext uri="{BB962C8B-B14F-4D97-AF65-F5344CB8AC3E}">
        <p14:creationId xmlns:p14="http://schemas.microsoft.com/office/powerpoint/2010/main" val="342149189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CB0E5-2E56-4ADD-BA62-4F613689B54C}"/>
              </a:ext>
            </a:extLst>
          </p:cNvPr>
          <p:cNvSpPr>
            <a:spLocks noGrp="1"/>
          </p:cNvSpPr>
          <p:nvPr>
            <p:ph type="title"/>
          </p:nvPr>
        </p:nvSpPr>
        <p:spPr/>
        <p:txBody>
          <a:bodyPr/>
          <a:lstStyle/>
          <a:p>
            <a:endParaRPr lang="en-GB"/>
          </a:p>
        </p:txBody>
      </p:sp>
      <p:pic>
        <p:nvPicPr>
          <p:cNvPr id="5" name="Content Placeholder 4">
            <a:extLst>
              <a:ext uri="{FF2B5EF4-FFF2-40B4-BE49-F238E27FC236}">
                <a16:creationId xmlns:a16="http://schemas.microsoft.com/office/drawing/2014/main" id="{E6B42ACD-E48D-4BB4-92E5-6B935F23DA33}"/>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94803" y="275208"/>
            <a:ext cx="9117367" cy="6135501"/>
          </a:xfrm>
        </p:spPr>
      </p:pic>
    </p:spTree>
    <p:extLst>
      <p:ext uri="{BB962C8B-B14F-4D97-AF65-F5344CB8AC3E}">
        <p14:creationId xmlns:p14="http://schemas.microsoft.com/office/powerpoint/2010/main" val="373145849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9930C3-CE11-41F1-AE2B-C359877243E7}"/>
              </a:ext>
            </a:extLst>
          </p:cNvPr>
          <p:cNvSpPr>
            <a:spLocks noGrp="1"/>
          </p:cNvSpPr>
          <p:nvPr>
            <p:ph type="title"/>
          </p:nvPr>
        </p:nvSpPr>
        <p:spPr/>
        <p:txBody>
          <a:bodyPr/>
          <a:lstStyle/>
          <a:p>
            <a:r>
              <a:rPr lang="en-GB" b="1" u="sng" dirty="0"/>
              <a:t>References</a:t>
            </a:r>
          </a:p>
        </p:txBody>
      </p:sp>
      <p:sp>
        <p:nvSpPr>
          <p:cNvPr id="3" name="Content Placeholder 2">
            <a:extLst>
              <a:ext uri="{FF2B5EF4-FFF2-40B4-BE49-F238E27FC236}">
                <a16:creationId xmlns:a16="http://schemas.microsoft.com/office/drawing/2014/main" id="{D15C52C4-9D3C-4884-971F-49A92D61FF40}"/>
              </a:ext>
            </a:extLst>
          </p:cNvPr>
          <p:cNvSpPr>
            <a:spLocks noGrp="1"/>
          </p:cNvSpPr>
          <p:nvPr>
            <p:ph idx="1"/>
          </p:nvPr>
        </p:nvSpPr>
        <p:spPr/>
        <p:txBody>
          <a:bodyPr>
            <a:normAutofit/>
          </a:bodyPr>
          <a:lstStyle/>
          <a:p>
            <a:r>
              <a:rPr lang="en-GB" dirty="0"/>
              <a:t>IOSH wellbeing policy </a:t>
            </a:r>
            <a:r>
              <a:rPr lang="en-GB" dirty="0">
                <a:hlinkClick r:id="rId2"/>
              </a:rPr>
              <a:t>https://www.iosh.co.uk/Books-and-resources/IOSH-wellbeing-policy.aspx</a:t>
            </a:r>
            <a:r>
              <a:rPr lang="en-GB" dirty="0"/>
              <a:t> (2018)</a:t>
            </a:r>
          </a:p>
          <a:p>
            <a:r>
              <a:rPr lang="en-GB" dirty="0"/>
              <a:t>Beveridge quotes the “</a:t>
            </a:r>
            <a:r>
              <a:rPr lang="en-GB" b="1" dirty="0"/>
              <a:t>five</a:t>
            </a:r>
            <a:r>
              <a:rPr lang="en-GB" dirty="0"/>
              <a:t> "</a:t>
            </a:r>
            <a:r>
              <a:rPr lang="en-GB" b="1" dirty="0"/>
              <a:t>Giant Evils</a:t>
            </a:r>
            <a:r>
              <a:rPr lang="en-GB" dirty="0"/>
              <a:t>" in society: squalor, ignorance, want, idleness, and disease.” (1942)</a:t>
            </a:r>
            <a:r>
              <a:rPr lang="en-GB" dirty="0">
                <a:hlinkClick r:id="rId3"/>
              </a:rPr>
              <a:t> </a:t>
            </a:r>
          </a:p>
          <a:p>
            <a:r>
              <a:rPr lang="en-GB" dirty="0">
                <a:hlinkClick r:id="rId3"/>
              </a:rPr>
              <a:t>Welsh Government | Well-being of Future Generations (Wales) Act 2015</a:t>
            </a:r>
          </a:p>
          <a:p>
            <a:r>
              <a:rPr lang="en-GB" dirty="0"/>
              <a:t>SF </a:t>
            </a:r>
            <a:r>
              <a:rPr lang="en-GB" b="1" dirty="0" err="1"/>
              <a:t>Spicker</a:t>
            </a:r>
            <a:r>
              <a:rPr lang="en-GB" dirty="0"/>
              <a:t>, I Alon, A de Vries… - The Use of Human …, 1988 - books.google.com</a:t>
            </a:r>
          </a:p>
          <a:p>
            <a:r>
              <a:rPr lang="en-GB" dirty="0"/>
              <a:t>Wellbeing in Wales </a:t>
            </a:r>
            <a:r>
              <a:rPr lang="en-GB" dirty="0">
                <a:hlinkClick r:id="rId4"/>
              </a:rPr>
              <a:t>www.wales.nhs.uk/documents/file1-full-doc-e.pd</a:t>
            </a:r>
            <a:r>
              <a:rPr lang="en-GB" dirty="0"/>
              <a:t> (2002)</a:t>
            </a:r>
          </a:p>
          <a:p>
            <a:endParaRPr lang="en-GB" dirty="0"/>
          </a:p>
          <a:p>
            <a:endParaRPr lang="en-GB" dirty="0"/>
          </a:p>
        </p:txBody>
      </p:sp>
    </p:spTree>
    <p:extLst>
      <p:ext uri="{BB962C8B-B14F-4D97-AF65-F5344CB8AC3E}">
        <p14:creationId xmlns:p14="http://schemas.microsoft.com/office/powerpoint/2010/main" val="3933411573"/>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Facet</Template>
  <TotalTime>351</TotalTime>
  <Words>745</Words>
  <Application>Microsoft Office PowerPoint</Application>
  <PresentationFormat>Widescreen</PresentationFormat>
  <Paragraphs>50</Paragraphs>
  <Slides>10</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Arial</vt:lpstr>
      <vt:lpstr>Times New Roman</vt:lpstr>
      <vt:lpstr>Trebuchet MS</vt:lpstr>
      <vt:lpstr>Verdana</vt:lpstr>
      <vt:lpstr>Wingdings 3</vt:lpstr>
      <vt:lpstr>Facet</vt:lpstr>
      <vt:lpstr>What is a concept?</vt:lpstr>
      <vt:lpstr>Definitions of well being in policy</vt:lpstr>
      <vt:lpstr>Spicker and well being </vt:lpstr>
      <vt:lpstr>How does Welfare, Wellbeing and Poverty cross over?</vt:lpstr>
      <vt:lpstr>How is Wellbeing effected in Wales?</vt:lpstr>
      <vt:lpstr>What’s the policy on Wellbeing?</vt:lpstr>
      <vt:lpstr>How do we use the term Wellbeing and how can we define it?</vt:lpstr>
      <vt:lpstr>How is Wellbeing used as a term of Social Policy?</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What is a concept?</dc:title>
  <dc:creator>craig sims</dc:creator>
  <cp:lastModifiedBy>craig sims</cp:lastModifiedBy>
  <cp:revision>22</cp:revision>
  <cp:lastPrinted>2019-01-07T14:34:13Z</cp:lastPrinted>
  <dcterms:created xsi:type="dcterms:W3CDTF">2018-12-14T09:50:44Z</dcterms:created>
  <dcterms:modified xsi:type="dcterms:W3CDTF">2019-01-07T14:46:42Z</dcterms:modified>
</cp:coreProperties>
</file>