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AEFB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95"/>
    <p:restoredTop sz="94674"/>
  </p:normalViewPr>
  <p:slideViewPr>
    <p:cSldViewPr snapToGrid="0">
      <p:cViewPr varScale="1">
        <p:scale>
          <a:sx n="183" d="100"/>
          <a:sy n="183" d="100"/>
        </p:scale>
        <p:origin x="287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B9B5B5-E17F-3241-93C9-51C18AA0CA7C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0B0C89-D5FC-284E-B67D-58CA3DD52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856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1pPr>
    <a:lvl2pPr marL="322521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2pPr>
    <a:lvl3pPr marL="645044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3pPr>
    <a:lvl4pPr marL="967565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4pPr>
    <a:lvl5pPr marL="1290086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5pPr>
    <a:lvl6pPr marL="1612609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6pPr>
    <a:lvl7pPr marL="1935130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7pPr>
    <a:lvl8pPr marL="2257651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8pPr>
    <a:lvl9pPr marL="2580173" algn="l" defTabSz="645044" rtl="0" eaLnBrk="1" latinLnBrk="0" hangingPunct="1">
      <a:defRPr sz="84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0B0C89-D5FC-284E-B67D-58CA3DD52F2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758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959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021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777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7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280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454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520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21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438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740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78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717AC5-1ADF-604F-AE8C-1853474C61E2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9FCF3-2465-F749-92F5-6A143A176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265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.png"/><Relationship Id="rId18" Type="http://schemas.openxmlformats.org/officeDocument/2006/relationships/image" Target="../media/image14.svg"/><Relationship Id="rId26" Type="http://schemas.openxmlformats.org/officeDocument/2006/relationships/image" Target="../media/image22.sv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17.png"/><Relationship Id="rId34" Type="http://schemas.openxmlformats.org/officeDocument/2006/relationships/image" Target="../media/image30.png"/><Relationship Id="rId7" Type="http://schemas.openxmlformats.org/officeDocument/2006/relationships/image" Target="../media/image3.png"/><Relationship Id="rId12" Type="http://schemas.openxmlformats.org/officeDocument/2006/relationships/image" Target="../media/image8.svg"/><Relationship Id="rId17" Type="http://schemas.openxmlformats.org/officeDocument/2006/relationships/image" Target="../media/image13.png"/><Relationship Id="rId25" Type="http://schemas.openxmlformats.org/officeDocument/2006/relationships/image" Target="../media/image21.png"/><Relationship Id="rId33" Type="http://schemas.openxmlformats.org/officeDocument/2006/relationships/image" Target="../media/image29.svg"/><Relationship Id="rId2" Type="http://schemas.openxmlformats.org/officeDocument/2006/relationships/video" Target="../media/media1.mp4"/><Relationship Id="rId16" Type="http://schemas.openxmlformats.org/officeDocument/2006/relationships/image" Target="../media/image12.svg"/><Relationship Id="rId20" Type="http://schemas.openxmlformats.org/officeDocument/2006/relationships/image" Target="../media/image16.svg"/><Relationship Id="rId29" Type="http://schemas.openxmlformats.org/officeDocument/2006/relationships/image" Target="../media/image25.jpeg"/><Relationship Id="rId1" Type="http://schemas.microsoft.com/office/2007/relationships/media" Target="../media/media1.mp4"/><Relationship Id="rId6" Type="http://schemas.openxmlformats.org/officeDocument/2006/relationships/image" Target="../media/image2.jpg"/><Relationship Id="rId11" Type="http://schemas.openxmlformats.org/officeDocument/2006/relationships/image" Target="../media/image7.png"/><Relationship Id="rId24" Type="http://schemas.openxmlformats.org/officeDocument/2006/relationships/image" Target="../media/image20.svg"/><Relationship Id="rId32" Type="http://schemas.openxmlformats.org/officeDocument/2006/relationships/image" Target="../media/image28.png"/><Relationship Id="rId5" Type="http://schemas.openxmlformats.org/officeDocument/2006/relationships/image" Target="../media/image1.jpg"/><Relationship Id="rId15" Type="http://schemas.openxmlformats.org/officeDocument/2006/relationships/image" Target="../media/image11.png"/><Relationship Id="rId23" Type="http://schemas.openxmlformats.org/officeDocument/2006/relationships/image" Target="../media/image19.png"/><Relationship Id="rId28" Type="http://schemas.openxmlformats.org/officeDocument/2006/relationships/image" Target="../media/image24.svg"/><Relationship Id="rId36" Type="http://schemas.openxmlformats.org/officeDocument/2006/relationships/image" Target="../media/image32.png"/><Relationship Id="rId10" Type="http://schemas.openxmlformats.org/officeDocument/2006/relationships/image" Target="../media/image6.svg"/><Relationship Id="rId19" Type="http://schemas.openxmlformats.org/officeDocument/2006/relationships/image" Target="../media/image15.png"/><Relationship Id="rId31" Type="http://schemas.openxmlformats.org/officeDocument/2006/relationships/image" Target="../media/image27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Relationship Id="rId14" Type="http://schemas.openxmlformats.org/officeDocument/2006/relationships/image" Target="../media/image10.svg"/><Relationship Id="rId22" Type="http://schemas.openxmlformats.org/officeDocument/2006/relationships/image" Target="../media/image18.svg"/><Relationship Id="rId27" Type="http://schemas.openxmlformats.org/officeDocument/2006/relationships/image" Target="../media/image23.png"/><Relationship Id="rId30" Type="http://schemas.openxmlformats.org/officeDocument/2006/relationships/image" Target="../media/image26.png"/><Relationship Id="rId35" Type="http://schemas.openxmlformats.org/officeDocument/2006/relationships/image" Target="../media/image31.svg"/><Relationship Id="rId8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51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5" name="Picture 1054" descr="Megaphone">
            <a:extLst>
              <a:ext uri="{FF2B5EF4-FFF2-40B4-BE49-F238E27FC236}">
                <a16:creationId xmlns:a16="http://schemas.microsoft.com/office/drawing/2014/main" id="{827861C2-34B9-39B5-DB4D-E49633BD36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8406" y="855888"/>
            <a:ext cx="2313430" cy="1471793"/>
          </a:xfrm>
          <a:prstGeom prst="rect">
            <a:avLst/>
          </a:prstGeom>
        </p:spPr>
      </p:pic>
      <p:pic>
        <p:nvPicPr>
          <p:cNvPr id="1051" name="Picture 1050" descr="Man with hand on chin">
            <a:extLst>
              <a:ext uri="{FF2B5EF4-FFF2-40B4-BE49-F238E27FC236}">
                <a16:creationId xmlns:a16="http://schemas.microsoft.com/office/drawing/2014/main" id="{33EC7BA9-5085-D64C-2C76-0D239AC6D3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" y="927718"/>
            <a:ext cx="2121506" cy="3040334"/>
          </a:xfrm>
          <a:prstGeom prst="rect">
            <a:avLst/>
          </a:prstGeom>
        </p:spPr>
      </p:pic>
      <p:pic>
        <p:nvPicPr>
          <p:cNvPr id="29" name="Graphic 28" descr="Brain in head outline">
            <a:extLst>
              <a:ext uri="{FF2B5EF4-FFF2-40B4-BE49-F238E27FC236}">
                <a16:creationId xmlns:a16="http://schemas.microsoft.com/office/drawing/2014/main" id="{6BE39623-C4FC-88BA-0BC0-C1B58D6A2D8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387085" y="817915"/>
            <a:ext cx="489859" cy="489859"/>
          </a:xfrm>
          <a:prstGeom prst="rect">
            <a:avLst/>
          </a:prstGeom>
        </p:spPr>
      </p:pic>
      <p:pic>
        <p:nvPicPr>
          <p:cNvPr id="25" name="Graphic 24" descr="Heart with solid fill">
            <a:extLst>
              <a:ext uri="{FF2B5EF4-FFF2-40B4-BE49-F238E27FC236}">
                <a16:creationId xmlns:a16="http://schemas.microsoft.com/office/drawing/2014/main" id="{0DCBC6B5-4340-197D-9998-F3A45951F0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728239" y="1739976"/>
            <a:ext cx="489859" cy="48985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98DEEBB-18BB-BDC9-F7B3-5F7F38442F53}"/>
              </a:ext>
            </a:extLst>
          </p:cNvPr>
          <p:cNvSpPr/>
          <p:nvPr/>
        </p:nvSpPr>
        <p:spPr>
          <a:xfrm>
            <a:off x="55751" y="898376"/>
            <a:ext cx="2118392" cy="3118198"/>
          </a:xfrm>
          <a:prstGeom prst="rect">
            <a:avLst/>
          </a:prstGeom>
          <a:solidFill>
            <a:schemeClr val="bg1">
              <a:alpha val="61548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41" dirty="0">
                <a:solidFill>
                  <a:schemeClr val="tx1"/>
                </a:solidFill>
              </a:rPr>
              <a:t>CIPD (2025) found that mental ill health is still one of the biggest causes of long-term absence </a:t>
            </a:r>
          </a:p>
          <a:p>
            <a:pPr algn="ctr"/>
            <a:endParaRPr lang="en-GB" sz="641" dirty="0"/>
          </a:p>
          <a:p>
            <a:pPr algn="ctr"/>
            <a:r>
              <a:rPr lang="en-GB" sz="641" dirty="0">
                <a:solidFill>
                  <a:schemeClr val="tx1"/>
                </a:solidFill>
              </a:rPr>
              <a:t>According to Goleman and </a:t>
            </a:r>
            <a:r>
              <a:rPr lang="en-GB" sz="641" dirty="0" err="1">
                <a:solidFill>
                  <a:schemeClr val="tx1"/>
                </a:solidFill>
              </a:rPr>
              <a:t>Cherniss</a:t>
            </a:r>
            <a:r>
              <a:rPr lang="en-GB" sz="641" dirty="0">
                <a:solidFill>
                  <a:schemeClr val="tx1"/>
                </a:solidFill>
              </a:rPr>
              <a:t> (2024) modern organisations increasingly recognise that kindness and empathy can positively influence both employee wellbeing and workplace performance.</a:t>
            </a:r>
          </a:p>
          <a:p>
            <a:pPr algn="ctr"/>
            <a:endParaRPr lang="en-GB" sz="641" dirty="0">
              <a:solidFill>
                <a:schemeClr val="tx1"/>
              </a:solidFill>
            </a:endParaRPr>
          </a:p>
          <a:p>
            <a:pPr algn="ctr"/>
            <a:r>
              <a:rPr lang="en-GB" sz="641" dirty="0">
                <a:solidFill>
                  <a:schemeClr val="tx1"/>
                </a:solidFill>
              </a:rPr>
              <a:t> Edmondson (2019) argues that psychologically safe workplaces encourage employees to speak openly about challenges and wellbeing concerns, which may help reduce stress and long-term absence. </a:t>
            </a:r>
          </a:p>
          <a:p>
            <a:pPr algn="ctr"/>
            <a:endParaRPr lang="en-GB" sz="641" dirty="0">
              <a:solidFill>
                <a:schemeClr val="tx1"/>
              </a:solidFill>
            </a:endParaRPr>
          </a:p>
          <a:p>
            <a:pPr algn="ctr"/>
            <a:r>
              <a:rPr lang="en-GB" sz="641" dirty="0">
                <a:solidFill>
                  <a:schemeClr val="tx1"/>
                </a:solidFill>
              </a:rPr>
              <a:t>Perry's (2026) podcast, David </a:t>
            </a:r>
            <a:r>
              <a:rPr lang="en-GB" sz="641" dirty="0" err="1">
                <a:solidFill>
                  <a:schemeClr val="tx1"/>
                </a:solidFill>
              </a:rPr>
              <a:t>Beeney</a:t>
            </a:r>
            <a:r>
              <a:rPr lang="en-GB" sz="641" dirty="0">
                <a:solidFill>
                  <a:schemeClr val="tx1"/>
                </a:solidFill>
              </a:rPr>
              <a:t> stated that many senior managers view kindness as a soft leadership approach.</a:t>
            </a:r>
          </a:p>
          <a:p>
            <a:pPr algn="ctr"/>
            <a:endParaRPr lang="en-GB" sz="641" dirty="0">
              <a:solidFill>
                <a:schemeClr val="tx1"/>
              </a:solidFill>
            </a:endParaRPr>
          </a:p>
          <a:p>
            <a:pPr algn="ctr"/>
            <a:r>
              <a:rPr lang="en-GB" sz="641" dirty="0">
                <a:solidFill>
                  <a:schemeClr val="tx1"/>
                </a:solidFill>
              </a:rPr>
              <a:t>Barr (2022) states that leaders play an important role in creating workplace cultures where employees feel respected </a:t>
            </a:r>
          </a:p>
          <a:p>
            <a:pPr algn="ctr"/>
            <a:endParaRPr lang="en-GB" sz="641" dirty="0">
              <a:solidFill>
                <a:schemeClr val="tx1"/>
              </a:solidFill>
            </a:endParaRPr>
          </a:p>
          <a:p>
            <a:pPr algn="ctr"/>
            <a:r>
              <a:rPr lang="en-GB" sz="641" dirty="0">
                <a:solidFill>
                  <a:schemeClr val="tx1"/>
                </a:solidFill>
              </a:rPr>
              <a:t>Ramachandran </a:t>
            </a:r>
            <a:r>
              <a:rPr lang="en-GB" sz="641" i="1" dirty="0">
                <a:solidFill>
                  <a:schemeClr val="tx1"/>
                </a:solidFill>
              </a:rPr>
              <a:t>et al.</a:t>
            </a:r>
            <a:r>
              <a:rPr lang="en-GB" sz="641" dirty="0">
                <a:solidFill>
                  <a:schemeClr val="tx1"/>
                </a:solidFill>
              </a:rPr>
              <a:t> (2024) suggest that although compassionate leadership supports wellbeing and engagement, it may be challenging to implement consistently within highly competitive and target-driven workplaces.</a:t>
            </a:r>
          </a:p>
          <a:p>
            <a:pPr algn="ctr"/>
            <a:endParaRPr lang="en-GB" sz="562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8B3B8EC-65E7-0371-14B9-735640D27309}"/>
              </a:ext>
            </a:extLst>
          </p:cNvPr>
          <p:cNvSpPr/>
          <p:nvPr/>
        </p:nvSpPr>
        <p:spPr>
          <a:xfrm>
            <a:off x="6062860" y="849854"/>
            <a:ext cx="3057306" cy="2184258"/>
          </a:xfrm>
          <a:prstGeom prst="rect">
            <a:avLst/>
          </a:prstGeom>
          <a:solidFill>
            <a:schemeClr val="accent2">
              <a:lumMod val="20000"/>
              <a:lumOff val="80000"/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rgbClr val="C00000"/>
                </a:solidFill>
              </a:rPr>
              <a:t>                                                                           What I learned : </a:t>
            </a:r>
          </a:p>
          <a:p>
            <a:endParaRPr lang="en-GB" sz="562" dirty="0">
              <a:solidFill>
                <a:schemeClr val="tx1"/>
              </a:solidFill>
            </a:endParaRPr>
          </a:p>
          <a:p>
            <a:pPr marL="610213" lvl="1" indent="-153013">
              <a:buFont typeface="Wingdings" pitchFamily="2" charset="2"/>
              <a:buChar char="ü"/>
            </a:pPr>
            <a:r>
              <a:rPr lang="en-GB" sz="800" dirty="0">
                <a:solidFill>
                  <a:schemeClr val="tx1"/>
                </a:solidFill>
              </a:rPr>
              <a:t>Many employees hide personal struggles if trust is missing.</a:t>
            </a:r>
          </a:p>
          <a:p>
            <a:pPr marL="610213" lvl="1" indent="-153013">
              <a:buFont typeface="Wingdings" pitchFamily="2" charset="2"/>
              <a:buChar char="ü"/>
            </a:pPr>
            <a:r>
              <a:rPr lang="en-GB" sz="800" dirty="0">
                <a:solidFill>
                  <a:schemeClr val="tx1"/>
                </a:solidFill>
              </a:rPr>
              <a:t>Issues should be addressed early through private, empathic conversations. </a:t>
            </a:r>
          </a:p>
          <a:p>
            <a:pPr marL="610213" lvl="1" indent="-153013">
              <a:buFont typeface="Wingdings" pitchFamily="2" charset="2"/>
              <a:buChar char="ü"/>
            </a:pPr>
            <a:r>
              <a:rPr lang="en-GB" sz="800" dirty="0">
                <a:solidFill>
                  <a:schemeClr val="tx1"/>
                </a:solidFill>
              </a:rPr>
              <a:t>Kindness is not about avoiding accountability , it is about understanding, trust and open communication.</a:t>
            </a:r>
          </a:p>
          <a:p>
            <a:pPr algn="ctr"/>
            <a:endParaRPr lang="en-GB" sz="562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1AF3463-CC1C-418B-DE0B-A940CBC704FF}"/>
              </a:ext>
            </a:extLst>
          </p:cNvPr>
          <p:cNvSpPr/>
          <p:nvPr/>
        </p:nvSpPr>
        <p:spPr>
          <a:xfrm>
            <a:off x="2148435" y="842979"/>
            <a:ext cx="3907525" cy="1508926"/>
          </a:xfrm>
          <a:prstGeom prst="rect">
            <a:avLst/>
          </a:prstGeom>
          <a:solidFill>
            <a:schemeClr val="bg1">
              <a:alpha val="48972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1" algn="ctr"/>
            <a:r>
              <a:rPr lang="en-GB" sz="641" b="1" dirty="0">
                <a:solidFill>
                  <a:schemeClr val="tx1"/>
                </a:solidFill>
              </a:rPr>
              <a:t>Today’s workplaces are fast-paced , always connected and emotionally demanding. Increased workloads , constant technology and pressure to perform contribute to stress , burnout and mental ill health 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A489D-2D52-A9CB-59D8-B00BA4322FA3}"/>
              </a:ext>
            </a:extLst>
          </p:cNvPr>
          <p:cNvSpPr txBox="1"/>
          <p:nvPr/>
        </p:nvSpPr>
        <p:spPr>
          <a:xfrm>
            <a:off x="1891814" y="55770"/>
            <a:ext cx="5214184" cy="554639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en-GB" sz="1502" b="1" dirty="0">
                <a:latin typeface="Arial" panose="020B0604020202020204" pitchFamily="34" charset="0"/>
                <a:cs typeface="Arial" panose="020B0604020202020204" pitchFamily="34" charset="0"/>
              </a:rPr>
              <a:t>KINDNESS AND EMPATHY IN MODERN MANAGEMENT</a:t>
            </a:r>
          </a:p>
          <a:p>
            <a:pPr algn="ctr"/>
            <a:r>
              <a:rPr lang="en-GB" sz="1502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2" b="1" dirty="0">
                <a:latin typeface="Century Schoolbook" panose="02040604050505020304" pitchFamily="18" charset="0"/>
                <a:cs typeface="APPLE CHANCERY" panose="03020702040506060504" pitchFamily="66" charset="-79"/>
              </a:rPr>
              <a:t>Strength not softness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F275F1-ECCE-4B1F-8538-EBC1CEDD2BC1}"/>
              </a:ext>
            </a:extLst>
          </p:cNvPr>
          <p:cNvSpPr txBox="1"/>
          <p:nvPr/>
        </p:nvSpPr>
        <p:spPr>
          <a:xfrm>
            <a:off x="7483" y="664147"/>
            <a:ext cx="2113439" cy="1788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562" b="1" dirty="0">
                <a:solidFill>
                  <a:schemeClr val="bg1"/>
                </a:solidFill>
              </a:rPr>
              <a:t>                WHAT RESEARCH SAYS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9557483-4A0B-46D4-D6B7-ABC71A707013}"/>
              </a:ext>
            </a:extLst>
          </p:cNvPr>
          <p:cNvSpPr txBox="1"/>
          <p:nvPr/>
        </p:nvSpPr>
        <p:spPr>
          <a:xfrm>
            <a:off x="2120922" y="664147"/>
            <a:ext cx="3956074" cy="1788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562" b="1" dirty="0">
                <a:solidFill>
                  <a:schemeClr val="bg1"/>
                </a:solidFill>
              </a:rPr>
              <a:t>                     WHY IT MATTERS NOW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8DD1899-4924-6F02-EC72-80821D936760}"/>
              </a:ext>
            </a:extLst>
          </p:cNvPr>
          <p:cNvSpPr txBox="1"/>
          <p:nvPr/>
        </p:nvSpPr>
        <p:spPr>
          <a:xfrm>
            <a:off x="3973168" y="1193455"/>
            <a:ext cx="1829828" cy="406393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C00000"/>
                </a:solidFill>
              </a:rPr>
              <a:t>79% </a:t>
            </a:r>
            <a:r>
              <a:rPr lang="en-GB" sz="641" dirty="0"/>
              <a:t>of senior leaders view employee wellbeing as an important priority. CIPD (2025)</a:t>
            </a:r>
          </a:p>
        </p:txBody>
      </p:sp>
      <p:pic>
        <p:nvPicPr>
          <p:cNvPr id="22" name="Graphic 21" descr="Clipboard All Crosses outline">
            <a:extLst>
              <a:ext uri="{FF2B5EF4-FFF2-40B4-BE49-F238E27FC236}">
                <a16:creationId xmlns:a16="http://schemas.microsoft.com/office/drawing/2014/main" id="{44F46319-9A18-1FC0-312D-32DD0BB4AC1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519983" y="1135619"/>
            <a:ext cx="489859" cy="48985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A62C4C3-8220-EA79-2459-697821A3B724}"/>
              </a:ext>
            </a:extLst>
          </p:cNvPr>
          <p:cNvSpPr txBox="1"/>
          <p:nvPr/>
        </p:nvSpPr>
        <p:spPr>
          <a:xfrm>
            <a:off x="3682818" y="1705509"/>
            <a:ext cx="2373142" cy="553998"/>
          </a:xfrm>
          <a:prstGeom prst="rect">
            <a:avLst/>
          </a:prstGeom>
          <a:solidFill>
            <a:srgbClr val="C00000">
              <a:alpha val="33131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/>
              <a:t>Kindness and empathy are not soft skills .</a:t>
            </a:r>
          </a:p>
          <a:p>
            <a:pPr algn="ctr"/>
            <a:r>
              <a:rPr lang="en-GB" sz="1000" b="1" dirty="0"/>
              <a:t> They drive trust , engagement , wellbeing and performance </a:t>
            </a:r>
            <a:r>
              <a:rPr lang="en-GB" sz="1000" dirty="0"/>
              <a:t>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63F2E42-CE49-742A-D31F-619A6D5A61F2}"/>
              </a:ext>
            </a:extLst>
          </p:cNvPr>
          <p:cNvSpPr txBox="1"/>
          <p:nvPr/>
        </p:nvSpPr>
        <p:spPr>
          <a:xfrm>
            <a:off x="6067068" y="664147"/>
            <a:ext cx="3063187" cy="178832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562" b="1" dirty="0">
                <a:solidFill>
                  <a:schemeClr val="bg1"/>
                </a:solidFill>
              </a:rPr>
              <a:t>   KINDNESS EXERCISE : JORDAN AND AMIRA </a:t>
            </a:r>
          </a:p>
        </p:txBody>
      </p:sp>
      <p:pic>
        <p:nvPicPr>
          <p:cNvPr id="32" name="Graphic 31" descr="Male profile outline">
            <a:extLst>
              <a:ext uri="{FF2B5EF4-FFF2-40B4-BE49-F238E27FC236}">
                <a16:creationId xmlns:a16="http://schemas.microsoft.com/office/drawing/2014/main" id="{5B1D3D97-03D4-F438-0575-449611A7522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381772" y="878626"/>
            <a:ext cx="1059904" cy="656663"/>
          </a:xfrm>
          <a:prstGeom prst="rect">
            <a:avLst/>
          </a:prstGeom>
        </p:spPr>
      </p:pic>
      <p:sp>
        <p:nvSpPr>
          <p:cNvPr id="34" name="Oval Callout 33">
            <a:extLst>
              <a:ext uri="{FF2B5EF4-FFF2-40B4-BE49-F238E27FC236}">
                <a16:creationId xmlns:a16="http://schemas.microsoft.com/office/drawing/2014/main" id="{ABF6B1C4-CFDA-711D-0832-DAC26114A3CD}"/>
              </a:ext>
            </a:extLst>
          </p:cNvPr>
          <p:cNvSpPr/>
          <p:nvPr/>
        </p:nvSpPr>
        <p:spPr>
          <a:xfrm>
            <a:off x="7689235" y="906853"/>
            <a:ext cx="1341752" cy="656663"/>
          </a:xfrm>
          <a:prstGeom prst="wedgeEllipseCallout">
            <a:avLst>
              <a:gd name="adj1" fmla="val -83260"/>
              <a:gd name="adj2" fmla="val -14034"/>
            </a:avLst>
          </a:prstGeom>
          <a:solidFill>
            <a:schemeClr val="accent2">
              <a:lumMod val="20000"/>
              <a:lumOff val="80000"/>
              <a:alpha val="3137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562" dirty="0">
                <a:solidFill>
                  <a:schemeClr val="tx1"/>
                </a:solidFill>
              </a:rPr>
              <a:t>At first , Jordan appeared irresponsible . Later I learned that were carrying for a seriously ill parent and struggling emotionally . 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CF96F07-CEF8-7D01-E8F9-F6B2B9B7A8FF}"/>
              </a:ext>
            </a:extLst>
          </p:cNvPr>
          <p:cNvSpPr/>
          <p:nvPr/>
        </p:nvSpPr>
        <p:spPr>
          <a:xfrm>
            <a:off x="6762873" y="2518811"/>
            <a:ext cx="2174417" cy="456891"/>
          </a:xfrm>
          <a:prstGeom prst="roundRect">
            <a:avLst/>
          </a:prstGeom>
          <a:solidFill>
            <a:schemeClr val="accent1">
              <a:lumMod val="20000"/>
              <a:lumOff val="80000"/>
              <a:alpha val="31465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en-GB" sz="641" dirty="0">
                <a:solidFill>
                  <a:schemeClr val="tx1"/>
                </a:solidFill>
              </a:rPr>
              <a:t>Balancing empathy with deadlines, pressure, and performance expectations can be challenging for managers (Berger, Guo and Wick, 2024).</a:t>
            </a:r>
          </a:p>
        </p:txBody>
      </p:sp>
      <p:pic>
        <p:nvPicPr>
          <p:cNvPr id="40" name="Graphic 39" descr="Alarm Ringing outline">
            <a:extLst>
              <a:ext uri="{FF2B5EF4-FFF2-40B4-BE49-F238E27FC236}">
                <a16:creationId xmlns:a16="http://schemas.microsoft.com/office/drawing/2014/main" id="{FE8518EB-6E4D-7816-3E34-1EEC2A99B84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6801194" y="2479178"/>
            <a:ext cx="489859" cy="489859"/>
          </a:xfrm>
          <a:prstGeom prst="rect">
            <a:avLst/>
          </a:prstGeom>
        </p:spPr>
      </p:pic>
      <p:pic>
        <p:nvPicPr>
          <p:cNvPr id="48" name="Graphic 47" descr="Heart with pulse with solid fill">
            <a:extLst>
              <a:ext uri="{FF2B5EF4-FFF2-40B4-BE49-F238E27FC236}">
                <a16:creationId xmlns:a16="http://schemas.microsoft.com/office/drawing/2014/main" id="{6A093AC1-0D1A-6334-F41E-0847CBF5F86E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2857016" y="1587505"/>
            <a:ext cx="914400" cy="646210"/>
          </a:xfrm>
          <a:prstGeom prst="rect">
            <a:avLst/>
          </a:prstGeom>
        </p:spPr>
      </p:pic>
      <p:pic>
        <p:nvPicPr>
          <p:cNvPr id="57" name="Graphic 56" descr="Right Brain with solid fill">
            <a:extLst>
              <a:ext uri="{FF2B5EF4-FFF2-40B4-BE49-F238E27FC236}">
                <a16:creationId xmlns:a16="http://schemas.microsoft.com/office/drawing/2014/main" id="{52CF4484-554A-7DC0-05C4-A369D79EF97A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6941472" y="5616536"/>
            <a:ext cx="329052" cy="398933"/>
          </a:xfrm>
          <a:prstGeom prst="rect">
            <a:avLst/>
          </a:prstGeom>
        </p:spPr>
      </p:pic>
      <p:pic>
        <p:nvPicPr>
          <p:cNvPr id="61" name="Graphic 60" descr="Badge Heart with solid fill">
            <a:extLst>
              <a:ext uri="{FF2B5EF4-FFF2-40B4-BE49-F238E27FC236}">
                <a16:creationId xmlns:a16="http://schemas.microsoft.com/office/drawing/2014/main" id="{5545BBB1-6A7E-C1D1-41E9-32DD17F72F5D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6194539" y="2160421"/>
            <a:ext cx="329052" cy="334520"/>
          </a:xfrm>
          <a:prstGeom prst="rect">
            <a:avLst/>
          </a:prstGeom>
        </p:spPr>
      </p:pic>
      <p:sp>
        <p:nvSpPr>
          <p:cNvPr id="1024" name="TextBox 1023">
            <a:extLst>
              <a:ext uri="{FF2B5EF4-FFF2-40B4-BE49-F238E27FC236}">
                <a16:creationId xmlns:a16="http://schemas.microsoft.com/office/drawing/2014/main" id="{51EDDEC6-71F5-68E1-B0A8-399A5D9F74FE}"/>
              </a:ext>
            </a:extLst>
          </p:cNvPr>
          <p:cNvSpPr txBox="1"/>
          <p:nvPr/>
        </p:nvSpPr>
        <p:spPr>
          <a:xfrm>
            <a:off x="3986913" y="3033594"/>
            <a:ext cx="5157087" cy="178832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562" b="1" dirty="0">
                <a:solidFill>
                  <a:schemeClr val="bg1"/>
                </a:solidFill>
              </a:rPr>
              <a:t>  RELATIONAL STYLE MANAGEMENT </a:t>
            </a:r>
          </a:p>
        </p:txBody>
      </p:sp>
      <p:sp>
        <p:nvSpPr>
          <p:cNvPr id="1025" name="Rectangle 1024">
            <a:extLst>
              <a:ext uri="{FF2B5EF4-FFF2-40B4-BE49-F238E27FC236}">
                <a16:creationId xmlns:a16="http://schemas.microsoft.com/office/drawing/2014/main" id="{F2F3A758-7176-4279-FCC9-5CCFCECD8238}"/>
              </a:ext>
            </a:extLst>
          </p:cNvPr>
          <p:cNvSpPr/>
          <p:nvPr/>
        </p:nvSpPr>
        <p:spPr>
          <a:xfrm>
            <a:off x="4423670" y="3240157"/>
            <a:ext cx="4720330" cy="2318851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8" name="Graphic 1027" descr="Group of women with solid fill">
            <a:extLst>
              <a:ext uri="{FF2B5EF4-FFF2-40B4-BE49-F238E27FC236}">
                <a16:creationId xmlns:a16="http://schemas.microsoft.com/office/drawing/2014/main" id="{3D751D34-76FF-3B86-ABB3-0FAD9CC23B5C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4498906" y="3289817"/>
            <a:ext cx="598791" cy="726757"/>
          </a:xfrm>
          <a:prstGeom prst="rect">
            <a:avLst/>
          </a:prstGeom>
        </p:spPr>
      </p:pic>
      <p:sp>
        <p:nvSpPr>
          <p:cNvPr id="1029" name="TextBox 1028">
            <a:extLst>
              <a:ext uri="{FF2B5EF4-FFF2-40B4-BE49-F238E27FC236}">
                <a16:creationId xmlns:a16="http://schemas.microsoft.com/office/drawing/2014/main" id="{0EC6FD78-EA99-B835-96AA-B5A24F09116C}"/>
              </a:ext>
            </a:extLst>
          </p:cNvPr>
          <p:cNvSpPr txBox="1"/>
          <p:nvPr/>
        </p:nvSpPr>
        <p:spPr>
          <a:xfrm>
            <a:off x="5088659" y="3301878"/>
            <a:ext cx="3643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err="1"/>
              <a:t>Rakic</a:t>
            </a:r>
            <a:r>
              <a:rPr lang="en-GB" sz="1000" dirty="0"/>
              <a:t> and </a:t>
            </a:r>
            <a:r>
              <a:rPr lang="en-GB" sz="1000" dirty="0" err="1"/>
              <a:t>Barjaktarovic</a:t>
            </a:r>
            <a:r>
              <a:rPr lang="en-GB" sz="1000" dirty="0"/>
              <a:t> </a:t>
            </a:r>
            <a:r>
              <a:rPr lang="en-GB" sz="1000" dirty="0" err="1"/>
              <a:t>Rekocevic</a:t>
            </a:r>
            <a:r>
              <a:rPr lang="en-GB" sz="1000" dirty="0"/>
              <a:t> (2025) explain that modern leadership is about more than tasks and performance , it is about building strong relationship based on trust, fairness , support and communication . </a:t>
            </a:r>
          </a:p>
        </p:txBody>
      </p:sp>
      <p:sp>
        <p:nvSpPr>
          <p:cNvPr id="1030" name="Rounded Rectangle 1029">
            <a:extLst>
              <a:ext uri="{FF2B5EF4-FFF2-40B4-BE49-F238E27FC236}">
                <a16:creationId xmlns:a16="http://schemas.microsoft.com/office/drawing/2014/main" id="{121DF78F-37A6-7154-0EEB-AA9DA01D81B9}"/>
              </a:ext>
            </a:extLst>
          </p:cNvPr>
          <p:cNvSpPr/>
          <p:nvPr/>
        </p:nvSpPr>
        <p:spPr>
          <a:xfrm>
            <a:off x="4445478" y="4028635"/>
            <a:ext cx="4458492" cy="556814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solidFill>
                  <a:srgbClr val="C00000"/>
                </a:solidFill>
              </a:rPr>
              <a:t>When managers build supportive and trusting relationships, employees are more likely to feel motivated, engaged and committed . </a:t>
            </a:r>
          </a:p>
        </p:txBody>
      </p:sp>
      <p:sp>
        <p:nvSpPr>
          <p:cNvPr id="1031" name="Rounded Rectangle 1030">
            <a:extLst>
              <a:ext uri="{FF2B5EF4-FFF2-40B4-BE49-F238E27FC236}">
                <a16:creationId xmlns:a16="http://schemas.microsoft.com/office/drawing/2014/main" id="{9A80816A-FF94-7022-CF53-C21935568E0D}"/>
              </a:ext>
            </a:extLst>
          </p:cNvPr>
          <p:cNvSpPr/>
          <p:nvPr/>
        </p:nvSpPr>
        <p:spPr>
          <a:xfrm>
            <a:off x="4498906" y="4592323"/>
            <a:ext cx="4405064" cy="951227"/>
          </a:xfrm>
          <a:prstGeom prst="roundRect">
            <a:avLst>
              <a:gd name="adj" fmla="val 4002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1" algn="ctr"/>
            <a:r>
              <a:rPr lang="en-GB" sz="1000" dirty="0">
                <a:solidFill>
                  <a:schemeClr val="tx1"/>
                </a:solidFill>
              </a:rPr>
              <a:t>When organisational trust and support are lacking , employees may feel disconnected , stressed and less valued </a:t>
            </a:r>
            <a:r>
              <a:rPr lang="en-GB" sz="1000" dirty="0"/>
              <a:t>(Brewer, </a:t>
            </a:r>
            <a:r>
              <a:rPr lang="en-GB" sz="1000" dirty="0" err="1"/>
              <a:t>Dierkes</a:t>
            </a:r>
            <a:r>
              <a:rPr lang="en-GB" sz="1000" dirty="0"/>
              <a:t> and </a:t>
            </a:r>
            <a:r>
              <a:rPr lang="en-GB" sz="1000" dirty="0" err="1"/>
              <a:t>Norful</a:t>
            </a:r>
            <a:r>
              <a:rPr lang="en-GB" sz="1000" dirty="0"/>
              <a:t>, 2024).</a:t>
            </a:r>
            <a:endParaRPr lang="en-GB" sz="1000" dirty="0">
              <a:solidFill>
                <a:schemeClr val="tx1"/>
              </a:solidFill>
            </a:endParaRPr>
          </a:p>
          <a:p>
            <a:pPr lvl="1" algn="ctr"/>
            <a:endParaRPr lang="en-GB" sz="1000" dirty="0">
              <a:solidFill>
                <a:schemeClr val="tx1"/>
              </a:solidFill>
            </a:endParaRPr>
          </a:p>
          <a:p>
            <a:pPr lvl="1" algn="ctr"/>
            <a:r>
              <a:rPr lang="en-GB" sz="1000" b="1" dirty="0">
                <a:solidFill>
                  <a:schemeClr val="accent6">
                    <a:lumMod val="75000"/>
                  </a:schemeClr>
                </a:solidFill>
              </a:rPr>
              <a:t>Kindness , empathy and emotional intelligence are essential in modern management . </a:t>
            </a:r>
          </a:p>
        </p:txBody>
      </p:sp>
      <p:pic>
        <p:nvPicPr>
          <p:cNvPr id="1037" name="Graphic 1036" descr="Cycle with people with solid fill">
            <a:extLst>
              <a:ext uri="{FF2B5EF4-FFF2-40B4-BE49-F238E27FC236}">
                <a16:creationId xmlns:a16="http://schemas.microsoft.com/office/drawing/2014/main" id="{93F6F8B4-41CF-8C2F-8E78-8CC98A7FD8E9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4435019" y="4622275"/>
            <a:ext cx="914400" cy="914400"/>
          </a:xfrm>
          <a:prstGeom prst="rect">
            <a:avLst/>
          </a:prstGeom>
        </p:spPr>
      </p:pic>
      <p:sp>
        <p:nvSpPr>
          <p:cNvPr id="1038" name="Rectangle 1037">
            <a:extLst>
              <a:ext uri="{FF2B5EF4-FFF2-40B4-BE49-F238E27FC236}">
                <a16:creationId xmlns:a16="http://schemas.microsoft.com/office/drawing/2014/main" id="{C2DC2FD2-DCB6-EAB2-7081-4658F23DA749}"/>
              </a:ext>
            </a:extLst>
          </p:cNvPr>
          <p:cNvSpPr/>
          <p:nvPr/>
        </p:nvSpPr>
        <p:spPr>
          <a:xfrm>
            <a:off x="-5301" y="3968052"/>
            <a:ext cx="2121506" cy="2902811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1" algn="ctr"/>
            <a:r>
              <a:rPr lang="en-GB" sz="1200" b="1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1042" name="Graphic 1041" descr="Cheers outline">
            <a:extLst>
              <a:ext uri="{FF2B5EF4-FFF2-40B4-BE49-F238E27FC236}">
                <a16:creationId xmlns:a16="http://schemas.microsoft.com/office/drawing/2014/main" id="{06749240-C1D9-FB03-E307-CFDC098B9E33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23833" y="4294178"/>
            <a:ext cx="914400" cy="2300931"/>
          </a:xfrm>
          <a:prstGeom prst="rect">
            <a:avLst/>
          </a:prstGeom>
        </p:spPr>
      </p:pic>
      <p:sp>
        <p:nvSpPr>
          <p:cNvPr id="1043" name="TextBox 1042">
            <a:extLst>
              <a:ext uri="{FF2B5EF4-FFF2-40B4-BE49-F238E27FC236}">
                <a16:creationId xmlns:a16="http://schemas.microsoft.com/office/drawing/2014/main" id="{5A47F10F-A17D-432A-226A-B59EF01BB99E}"/>
              </a:ext>
            </a:extLst>
          </p:cNvPr>
          <p:cNvSpPr txBox="1"/>
          <p:nvPr/>
        </p:nvSpPr>
        <p:spPr>
          <a:xfrm>
            <a:off x="869155" y="4307042"/>
            <a:ext cx="114635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Kindness is not a weakness in leadership , it is a strengths that build healthier , more supportive and more engaged workplace culture. Modern managers must balance empathy with accountability , deadlines and organisational pressures to create environments where people can thrive . </a:t>
            </a:r>
          </a:p>
        </p:txBody>
      </p:sp>
      <p:sp>
        <p:nvSpPr>
          <p:cNvPr id="1044" name="TextBox 1043">
            <a:extLst>
              <a:ext uri="{FF2B5EF4-FFF2-40B4-BE49-F238E27FC236}">
                <a16:creationId xmlns:a16="http://schemas.microsoft.com/office/drawing/2014/main" id="{57BBB55B-669A-F80A-818B-4BACF334715F}"/>
              </a:ext>
            </a:extLst>
          </p:cNvPr>
          <p:cNvSpPr txBox="1"/>
          <p:nvPr/>
        </p:nvSpPr>
        <p:spPr>
          <a:xfrm>
            <a:off x="2113968" y="5543549"/>
            <a:ext cx="4705906" cy="178832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562" b="1" dirty="0">
                <a:solidFill>
                  <a:schemeClr val="bg1"/>
                </a:solidFill>
              </a:rPr>
              <a:t> KEY TAKEWAYS </a:t>
            </a:r>
          </a:p>
        </p:txBody>
      </p:sp>
      <p:pic>
        <p:nvPicPr>
          <p:cNvPr id="1056" name="Picture 4" descr="How the Brain Learns to Care">
            <a:extLst>
              <a:ext uri="{FF2B5EF4-FFF2-40B4-BE49-F238E27FC236}">
                <a16:creationId xmlns:a16="http://schemas.microsoft.com/office/drawing/2014/main" id="{D574878E-A2CC-15D0-3BD4-F8E0B9E728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874" y="5543549"/>
            <a:ext cx="2324126" cy="132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8" name="TextBox 1057">
            <a:extLst>
              <a:ext uri="{FF2B5EF4-FFF2-40B4-BE49-F238E27FC236}">
                <a16:creationId xmlns:a16="http://schemas.microsoft.com/office/drawing/2014/main" id="{CBE76232-828D-7596-7F11-640496F1A5BE}"/>
              </a:ext>
            </a:extLst>
          </p:cNvPr>
          <p:cNvSpPr txBox="1"/>
          <p:nvPr/>
        </p:nvSpPr>
        <p:spPr>
          <a:xfrm>
            <a:off x="2113968" y="5705388"/>
            <a:ext cx="4705906" cy="1015663"/>
          </a:xfrm>
          <a:prstGeom prst="rect">
            <a:avLst/>
          </a:prstGeom>
          <a:blipFill dpi="0" rotWithShape="1">
            <a:blip r:embed="rId30">
              <a:alphaModFix amt="51000"/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>
            <a:spAutoFit/>
          </a:bodyPr>
          <a:lstStyle/>
          <a:p>
            <a:pPr marL="171450" indent="-171450">
              <a:buFont typeface="Wingdings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Kindness builds trust and psychological safety . 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Empathy improves wellbeing, engagement and performance . 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Supportive leadership enhance relationships. 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Balance empathy with accountability and performance 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People are at the heart of every successful organisation . </a:t>
            </a:r>
          </a:p>
        </p:txBody>
      </p:sp>
      <p:pic>
        <p:nvPicPr>
          <p:cNvPr id="1063" name="Picture 14" descr="Leading with practical empathy: What skills do your managers need to thrive  in 2024? | Human Resources Director">
            <a:extLst>
              <a:ext uri="{FF2B5EF4-FFF2-40B4-BE49-F238E27FC236}">
                <a16:creationId xmlns:a16="http://schemas.microsoft.com/office/drawing/2014/main" id="{603DCB83-A86F-373E-1ABF-8A32ED730A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626" y="2340426"/>
            <a:ext cx="2085361" cy="66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5" name="Graphic 1064" descr="Two Hearts outline">
            <a:extLst>
              <a:ext uri="{FF2B5EF4-FFF2-40B4-BE49-F238E27FC236}">
                <a16:creationId xmlns:a16="http://schemas.microsoft.com/office/drawing/2014/main" id="{F0DE4352-6ABF-B312-3BAB-CF3A90B39D3C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96DAC541-7B7A-43D3-8B79-37D633B846F1}">
                <asvg:svgBlip xmlns:asvg="http://schemas.microsoft.com/office/drawing/2016/SVG/main" r:embed="rId33"/>
              </a:ext>
            </a:extLst>
          </a:blip>
          <a:stretch>
            <a:fillRect/>
          </a:stretch>
        </p:blipFill>
        <p:spPr>
          <a:xfrm>
            <a:off x="7591513" y="-20629"/>
            <a:ext cx="914400" cy="719900"/>
          </a:xfrm>
          <a:prstGeom prst="rect">
            <a:avLst/>
          </a:prstGeom>
        </p:spPr>
      </p:pic>
      <p:pic>
        <p:nvPicPr>
          <p:cNvPr id="1066" name="Graphic 1065" descr="Two Hearts outline">
            <a:extLst>
              <a:ext uri="{FF2B5EF4-FFF2-40B4-BE49-F238E27FC236}">
                <a16:creationId xmlns:a16="http://schemas.microsoft.com/office/drawing/2014/main" id="{ED8723AC-9580-32C1-0659-AE5C00AD57CC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96DAC541-7B7A-43D3-8B79-37D633B846F1}">
                <asvg:svgBlip xmlns:asvg="http://schemas.microsoft.com/office/drawing/2016/SVG/main" r:embed="rId33"/>
              </a:ext>
            </a:extLst>
          </a:blip>
          <a:stretch>
            <a:fillRect/>
          </a:stretch>
        </p:blipFill>
        <p:spPr>
          <a:xfrm>
            <a:off x="541645" y="-33110"/>
            <a:ext cx="914400" cy="719900"/>
          </a:xfrm>
          <a:prstGeom prst="rect">
            <a:avLst/>
          </a:prstGeom>
        </p:spPr>
      </p:pic>
      <p:sp>
        <p:nvSpPr>
          <p:cNvPr id="1077" name="Wave 1076">
            <a:extLst>
              <a:ext uri="{FF2B5EF4-FFF2-40B4-BE49-F238E27FC236}">
                <a16:creationId xmlns:a16="http://schemas.microsoft.com/office/drawing/2014/main" id="{E9E7618D-C35C-5D1E-C5FF-04A5585E3C7F}"/>
              </a:ext>
            </a:extLst>
          </p:cNvPr>
          <p:cNvSpPr/>
          <p:nvPr/>
        </p:nvSpPr>
        <p:spPr>
          <a:xfrm>
            <a:off x="2166928" y="2071091"/>
            <a:ext cx="1806240" cy="2036001"/>
          </a:xfrm>
          <a:prstGeom prst="wave">
            <a:avLst/>
          </a:prstGeom>
          <a:solidFill>
            <a:srgbClr val="C00000">
              <a:alpha val="36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solidFill>
                  <a:srgbClr val="C00000"/>
                </a:solidFill>
              </a:rPr>
              <a:t>Ahmad, </a:t>
            </a:r>
            <a:r>
              <a:rPr lang="en-GB" sz="1200" dirty="0" err="1">
                <a:solidFill>
                  <a:srgbClr val="C00000"/>
                </a:solidFill>
              </a:rPr>
              <a:t>Diyali</a:t>
            </a:r>
            <a:r>
              <a:rPr lang="en-GB" sz="1200" dirty="0">
                <a:solidFill>
                  <a:srgbClr val="C00000"/>
                </a:solidFill>
              </a:rPr>
              <a:t> and </a:t>
            </a:r>
            <a:r>
              <a:rPr lang="en-GB" sz="1200" dirty="0" err="1">
                <a:solidFill>
                  <a:srgbClr val="C00000"/>
                </a:solidFill>
              </a:rPr>
              <a:t>Guite</a:t>
            </a:r>
            <a:r>
              <a:rPr lang="en-GB" sz="1200" dirty="0">
                <a:solidFill>
                  <a:srgbClr val="C00000"/>
                </a:solidFill>
              </a:rPr>
              <a:t> (2025) note that modern workplaces may still contribute to stress, burnout, and emotional exhaustion.</a:t>
            </a:r>
          </a:p>
        </p:txBody>
      </p:sp>
      <p:pic>
        <p:nvPicPr>
          <p:cNvPr id="1079" name="Graphic 1078" descr="Comment Heart Break with solid fill">
            <a:extLst>
              <a:ext uri="{FF2B5EF4-FFF2-40B4-BE49-F238E27FC236}">
                <a16:creationId xmlns:a16="http://schemas.microsoft.com/office/drawing/2014/main" id="{C4F64D6B-3703-7984-3E2E-F1A74160D5B6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96DAC541-7B7A-43D3-8B79-37D633B846F1}">
                <asvg:svgBlip xmlns:asvg="http://schemas.microsoft.com/office/drawing/2016/SVG/main" r:embed="rId35"/>
              </a:ext>
            </a:extLst>
          </a:blip>
          <a:stretch>
            <a:fillRect/>
          </a:stretch>
        </p:blipFill>
        <p:spPr>
          <a:xfrm>
            <a:off x="2246763" y="2086071"/>
            <a:ext cx="544413" cy="544413"/>
          </a:xfrm>
          <a:prstGeom prst="rect">
            <a:avLst/>
          </a:prstGeom>
        </p:spPr>
      </p:pic>
      <p:sp>
        <p:nvSpPr>
          <p:cNvPr id="1080" name="TextBox 1079">
            <a:extLst>
              <a:ext uri="{FF2B5EF4-FFF2-40B4-BE49-F238E27FC236}">
                <a16:creationId xmlns:a16="http://schemas.microsoft.com/office/drawing/2014/main" id="{764679F0-2853-6007-566C-A0646941DDFE}"/>
              </a:ext>
            </a:extLst>
          </p:cNvPr>
          <p:cNvSpPr txBox="1"/>
          <p:nvPr/>
        </p:nvSpPr>
        <p:spPr>
          <a:xfrm>
            <a:off x="3990626" y="3213357"/>
            <a:ext cx="5129540" cy="233706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93" name="Video 1092">
            <a:hlinkClick r:id="" action="ppaction://media"/>
            <a:extLst>
              <a:ext uri="{FF2B5EF4-FFF2-40B4-BE49-F238E27FC236}">
                <a16:creationId xmlns:a16="http://schemas.microsoft.com/office/drawing/2014/main" id="{DF68D014-2789-AD24-E764-3941A8EDB5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2174125" y="3750078"/>
            <a:ext cx="1812788" cy="17925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C00000"/>
            </a:solidFill>
            <a:prstDash val="solid"/>
            <a:miter lim="800000"/>
          </a:ln>
          <a:effectLst>
            <a:glow rad="63500">
              <a:schemeClr val="accent2">
                <a:satMod val="175000"/>
                <a:alpha val="40000"/>
              </a:schemeClr>
            </a:glow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4760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303"/>
    </mc:Choice>
    <mc:Fallback xmlns="">
      <p:transition spd="slow" advTm="300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9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20224</TotalTime>
  <Words>533</Words>
  <Application>Microsoft Macintosh PowerPoint</Application>
  <PresentationFormat>On-screen Show (4:3)</PresentationFormat>
  <Paragraphs>43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Century Schoolbook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Aleksandra Szczecinska (2231076)</dc:creator>
  <cp:lastModifiedBy>Aleksandra Szczecinska (2231076)</cp:lastModifiedBy>
  <cp:revision>5</cp:revision>
  <dcterms:created xsi:type="dcterms:W3CDTF">2026-05-11T17:11:32Z</dcterms:created>
  <dcterms:modified xsi:type="dcterms:W3CDTF">2026-05-25T18:41:30Z</dcterms:modified>
</cp:coreProperties>
</file>