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3" r:id="rId2"/>
  </p:sldMasterIdLst>
  <p:notesMasterIdLst>
    <p:notesMasterId r:id="rId25"/>
  </p:notesMasterIdLst>
  <p:handoutMasterIdLst>
    <p:handoutMasterId r:id="rId26"/>
  </p:handoutMasterIdLst>
  <p:sldIdLst>
    <p:sldId id="681" r:id="rId3"/>
    <p:sldId id="666" r:id="rId4"/>
    <p:sldId id="624" r:id="rId5"/>
    <p:sldId id="719" r:id="rId6"/>
    <p:sldId id="779" r:id="rId7"/>
    <p:sldId id="718" r:id="rId8"/>
    <p:sldId id="767" r:id="rId9"/>
    <p:sldId id="685" r:id="rId10"/>
    <p:sldId id="686" r:id="rId11"/>
    <p:sldId id="687" r:id="rId12"/>
    <p:sldId id="688" r:id="rId13"/>
    <p:sldId id="680" r:id="rId14"/>
    <p:sldId id="689" r:id="rId15"/>
    <p:sldId id="784" r:id="rId16"/>
    <p:sldId id="734" r:id="rId17"/>
    <p:sldId id="738" r:id="rId18"/>
    <p:sldId id="736" r:id="rId19"/>
    <p:sldId id="739" r:id="rId20"/>
    <p:sldId id="801" r:id="rId21"/>
    <p:sldId id="786" r:id="rId22"/>
    <p:sldId id="691" r:id="rId23"/>
    <p:sldId id="800" r:id="rId24"/>
  </p:sldIdLst>
  <p:sldSz cx="9144000" cy="6858000" type="screen4x3"/>
  <p:notesSz cx="6797675" cy="9874250"/>
  <p:defaultTextStyle>
    <a:defPPr>
      <a:defRPr lang="en-GB"/>
    </a:defPPr>
    <a:lvl1pPr algn="l" rtl="0" eaLnBrk="0" fontAlgn="base" hangingPunct="0">
      <a:spcBef>
        <a:spcPct val="0"/>
      </a:spcBef>
      <a:spcAft>
        <a:spcPct val="0"/>
      </a:spcAft>
      <a:defRPr b="1" kern="1200">
        <a:solidFill>
          <a:schemeClr val="tx1"/>
        </a:solidFill>
        <a:latin typeface="ITC Avant Garde Std Bk" pitchFamily="34" charset="0"/>
        <a:ea typeface="+mn-ea"/>
        <a:cs typeface="+mn-cs"/>
      </a:defRPr>
    </a:lvl1pPr>
    <a:lvl2pPr marL="457200" algn="l" rtl="0" eaLnBrk="0" fontAlgn="base" hangingPunct="0">
      <a:spcBef>
        <a:spcPct val="0"/>
      </a:spcBef>
      <a:spcAft>
        <a:spcPct val="0"/>
      </a:spcAft>
      <a:defRPr b="1" kern="1200">
        <a:solidFill>
          <a:schemeClr val="tx1"/>
        </a:solidFill>
        <a:latin typeface="ITC Avant Garde Std Bk" pitchFamily="34" charset="0"/>
        <a:ea typeface="+mn-ea"/>
        <a:cs typeface="+mn-cs"/>
      </a:defRPr>
    </a:lvl2pPr>
    <a:lvl3pPr marL="914400" algn="l" rtl="0" eaLnBrk="0" fontAlgn="base" hangingPunct="0">
      <a:spcBef>
        <a:spcPct val="0"/>
      </a:spcBef>
      <a:spcAft>
        <a:spcPct val="0"/>
      </a:spcAft>
      <a:defRPr b="1" kern="1200">
        <a:solidFill>
          <a:schemeClr val="tx1"/>
        </a:solidFill>
        <a:latin typeface="ITC Avant Garde Std Bk" pitchFamily="34" charset="0"/>
        <a:ea typeface="+mn-ea"/>
        <a:cs typeface="+mn-cs"/>
      </a:defRPr>
    </a:lvl3pPr>
    <a:lvl4pPr marL="1371600" algn="l" rtl="0" eaLnBrk="0" fontAlgn="base" hangingPunct="0">
      <a:spcBef>
        <a:spcPct val="0"/>
      </a:spcBef>
      <a:spcAft>
        <a:spcPct val="0"/>
      </a:spcAft>
      <a:defRPr b="1" kern="1200">
        <a:solidFill>
          <a:schemeClr val="tx1"/>
        </a:solidFill>
        <a:latin typeface="ITC Avant Garde Std Bk" pitchFamily="34" charset="0"/>
        <a:ea typeface="+mn-ea"/>
        <a:cs typeface="+mn-cs"/>
      </a:defRPr>
    </a:lvl4pPr>
    <a:lvl5pPr marL="1828800" algn="l" rtl="0" eaLnBrk="0" fontAlgn="base" hangingPunct="0">
      <a:spcBef>
        <a:spcPct val="0"/>
      </a:spcBef>
      <a:spcAft>
        <a:spcPct val="0"/>
      </a:spcAft>
      <a:defRPr b="1" kern="1200">
        <a:solidFill>
          <a:schemeClr val="tx1"/>
        </a:solidFill>
        <a:latin typeface="ITC Avant Garde Std Bk" pitchFamily="34" charset="0"/>
        <a:ea typeface="+mn-ea"/>
        <a:cs typeface="+mn-cs"/>
      </a:defRPr>
    </a:lvl5pPr>
    <a:lvl6pPr marL="2286000" algn="l" defTabSz="914400" rtl="0" eaLnBrk="1" latinLnBrk="0" hangingPunct="1">
      <a:defRPr b="1" kern="1200">
        <a:solidFill>
          <a:schemeClr val="tx1"/>
        </a:solidFill>
        <a:latin typeface="ITC Avant Garde Std Bk" pitchFamily="34" charset="0"/>
        <a:ea typeface="+mn-ea"/>
        <a:cs typeface="+mn-cs"/>
      </a:defRPr>
    </a:lvl6pPr>
    <a:lvl7pPr marL="2743200" algn="l" defTabSz="914400" rtl="0" eaLnBrk="1" latinLnBrk="0" hangingPunct="1">
      <a:defRPr b="1" kern="1200">
        <a:solidFill>
          <a:schemeClr val="tx1"/>
        </a:solidFill>
        <a:latin typeface="ITC Avant Garde Std Bk" pitchFamily="34" charset="0"/>
        <a:ea typeface="+mn-ea"/>
        <a:cs typeface="+mn-cs"/>
      </a:defRPr>
    </a:lvl7pPr>
    <a:lvl8pPr marL="3200400" algn="l" defTabSz="914400" rtl="0" eaLnBrk="1" latinLnBrk="0" hangingPunct="1">
      <a:defRPr b="1" kern="1200">
        <a:solidFill>
          <a:schemeClr val="tx1"/>
        </a:solidFill>
        <a:latin typeface="ITC Avant Garde Std Bk" pitchFamily="34" charset="0"/>
        <a:ea typeface="+mn-ea"/>
        <a:cs typeface="+mn-cs"/>
      </a:defRPr>
    </a:lvl8pPr>
    <a:lvl9pPr marL="3657600" algn="l" defTabSz="914400" rtl="0" eaLnBrk="1" latinLnBrk="0" hangingPunct="1">
      <a:defRPr b="1" kern="1200">
        <a:solidFill>
          <a:schemeClr val="tx1"/>
        </a:solidFill>
        <a:latin typeface="ITC Avant Garde Std B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10">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92B2B"/>
    <a:srgbClr val="79CB18"/>
    <a:srgbClr val="DDDDDD"/>
    <a:srgbClr val="B2B2B2"/>
    <a:srgbClr val="FFFFFF"/>
    <a:srgbClr val="008BBD"/>
    <a:srgbClr val="F9F9F4"/>
    <a:srgbClr val="525C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8CB4C0-84F4-4468-90BF-428A0AC48920}" v="1" dt="2025-11-25T09:40:40.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980" autoAdjust="0"/>
    <p:restoredTop sz="91667" autoAdjust="0"/>
  </p:normalViewPr>
  <p:slideViewPr>
    <p:cSldViewPr>
      <p:cViewPr varScale="1">
        <p:scale>
          <a:sx n="73" d="100"/>
          <a:sy n="73" d="100"/>
        </p:scale>
        <p:origin x="1085" y="6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3384"/>
    </p:cViewPr>
  </p:sorterViewPr>
  <p:notesViewPr>
    <p:cSldViewPr>
      <p:cViewPr>
        <p:scale>
          <a:sx n="75" d="100"/>
          <a:sy n="75" d="100"/>
        </p:scale>
        <p:origin x="-2568" y="-426"/>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8FB8AC67-1FE1-4137-BC64-5BBD6FD2775C}"/>
    <pc:docChg chg="custSel addSld delSld modSld sldOrd modMainMaster">
      <pc:chgData name="Matthew Archer" userId="aad98465-9c59-4159-8df1-a13be7bdef7f" providerId="ADAL" clId="{8FB8AC67-1FE1-4137-BC64-5BBD6FD2775C}" dt="2024-11-18T13:22:17.108" v="78" actId="47"/>
      <pc:docMkLst>
        <pc:docMk/>
      </pc:docMkLst>
      <pc:sldChg chg="modSp mod ord modShow">
        <pc:chgData name="Matthew Archer" userId="aad98465-9c59-4159-8df1-a13be7bdef7f" providerId="ADAL" clId="{8FB8AC67-1FE1-4137-BC64-5BBD6FD2775C}" dt="2024-11-11T10:41:03.830" v="26" actId="729"/>
        <pc:sldMkLst>
          <pc:docMk/>
          <pc:sldMk cId="0" sldId="691"/>
        </pc:sldMkLst>
      </pc:sldChg>
      <pc:sldChg chg="del">
        <pc:chgData name="Matthew Archer" userId="aad98465-9c59-4159-8df1-a13be7bdef7f" providerId="ADAL" clId="{8FB8AC67-1FE1-4137-BC64-5BBD6FD2775C}" dt="2024-11-18T13:09:22.027" v="53" actId="47"/>
        <pc:sldMkLst>
          <pc:docMk/>
          <pc:sldMk cId="0" sldId="781"/>
        </pc:sldMkLst>
      </pc:sldChg>
      <pc:sldChg chg="del">
        <pc:chgData name="Matthew Archer" userId="aad98465-9c59-4159-8df1-a13be7bdef7f" providerId="ADAL" clId="{8FB8AC67-1FE1-4137-BC64-5BBD6FD2775C}" dt="2024-11-18T13:17:01.674" v="61" actId="2696"/>
        <pc:sldMkLst>
          <pc:docMk/>
          <pc:sldMk cId="1153995688" sldId="782"/>
        </pc:sldMkLst>
      </pc:sldChg>
      <pc:sldChg chg="del">
        <pc:chgData name="Matthew Archer" userId="aad98465-9c59-4159-8df1-a13be7bdef7f" providerId="ADAL" clId="{8FB8AC67-1FE1-4137-BC64-5BBD6FD2775C}" dt="2024-11-18T13:21:36.393" v="77" actId="47"/>
        <pc:sldMkLst>
          <pc:docMk/>
          <pc:sldMk cId="2916074455" sldId="783"/>
        </pc:sldMkLst>
      </pc:sldChg>
      <pc:sldChg chg="modSp mod">
        <pc:chgData name="Matthew Archer" userId="aad98465-9c59-4159-8df1-a13be7bdef7f" providerId="ADAL" clId="{8FB8AC67-1FE1-4137-BC64-5BBD6FD2775C}" dt="2024-11-11T09:06:38.338" v="11" actId="1035"/>
        <pc:sldMkLst>
          <pc:docMk/>
          <pc:sldMk cId="2751271724" sldId="784"/>
        </pc:sldMkLst>
      </pc:sldChg>
      <pc:sldChg chg="del">
        <pc:chgData name="Matthew Archer" userId="aad98465-9c59-4159-8df1-a13be7bdef7f" providerId="ADAL" clId="{8FB8AC67-1FE1-4137-BC64-5BBD6FD2775C}" dt="2024-11-18T13:22:17.108" v="78" actId="47"/>
        <pc:sldMkLst>
          <pc:docMk/>
          <pc:sldMk cId="425305864" sldId="785"/>
        </pc:sldMkLst>
      </pc:sldChg>
      <pc:sldChg chg="del">
        <pc:chgData name="Matthew Archer" userId="aad98465-9c59-4159-8df1-a13be7bdef7f" providerId="ADAL" clId="{8FB8AC67-1FE1-4137-BC64-5BBD6FD2775C}" dt="2024-11-11T09:14:04.960" v="13" actId="2696"/>
        <pc:sldMkLst>
          <pc:docMk/>
          <pc:sldMk cId="1805858165" sldId="799"/>
        </pc:sldMkLst>
      </pc:sldChg>
      <pc:sldChg chg="addSp delSp modSp add mod ord">
        <pc:chgData name="Matthew Archer" userId="aad98465-9c59-4159-8df1-a13be7bdef7f" providerId="ADAL" clId="{8FB8AC67-1FE1-4137-BC64-5BBD6FD2775C}" dt="2024-11-18T13:21:18.719" v="76"/>
        <pc:sldMkLst>
          <pc:docMk/>
          <pc:sldMk cId="3296788559" sldId="801"/>
        </pc:sldMkLst>
      </pc:sldChg>
      <pc:sldMasterChg chg="delSp modSldLayout">
        <pc:chgData name="Matthew Archer" userId="aad98465-9c59-4159-8df1-a13be7bdef7f" providerId="ADAL" clId="{8FB8AC67-1FE1-4137-BC64-5BBD6FD2775C}" dt="2024-11-11T10:41:31.162" v="29" actId="478"/>
        <pc:sldMasterMkLst>
          <pc:docMk/>
          <pc:sldMasterMk cId="0" sldId="2147483648"/>
        </pc:sldMasterMkLst>
        <pc:sldLayoutChg chg="delSp">
          <pc:chgData name="Matthew Archer" userId="aad98465-9c59-4159-8df1-a13be7bdef7f" providerId="ADAL" clId="{8FB8AC67-1FE1-4137-BC64-5BBD6FD2775C}" dt="2024-11-11T10:41:23.214" v="27" actId="478"/>
          <pc:sldLayoutMkLst>
            <pc:docMk/>
            <pc:sldMasterMk cId="0" sldId="2147483648"/>
            <pc:sldLayoutMk cId="4262776913" sldId="2147483661"/>
          </pc:sldLayoutMkLst>
        </pc:sldLayoutChg>
      </pc:sldMasterChg>
    </pc:docChg>
  </pc:docChgLst>
  <pc:docChgLst>
    <pc:chgData name="Matthew Archer" userId="aad98465-9c59-4159-8df1-a13be7bdef7f" providerId="ADAL" clId="{DDACC2BD-2885-405C-8076-C65D82DA6241}"/>
    <pc:docChg chg="custSel modSld">
      <pc:chgData name="Matthew Archer" userId="aad98465-9c59-4159-8df1-a13be7bdef7f" providerId="ADAL" clId="{DDACC2BD-2885-405C-8076-C65D82DA6241}" dt="2025-11-26T09:18:57.560" v="64" actId="3626"/>
      <pc:docMkLst>
        <pc:docMk/>
      </pc:docMkLst>
      <pc:sldChg chg="delSp">
        <pc:chgData name="Matthew Archer" userId="aad98465-9c59-4159-8df1-a13be7bdef7f" providerId="ADAL" clId="{DDACC2BD-2885-405C-8076-C65D82DA6241}" dt="2025-11-25T09:40:40.952" v="0" actId="478"/>
        <pc:sldMkLst>
          <pc:docMk/>
          <pc:sldMk cId="85743792" sldId="800"/>
        </pc:sldMkLst>
        <pc:spChg chg="del">
          <ac:chgData name="Matthew Archer" userId="aad98465-9c59-4159-8df1-a13be7bdef7f" providerId="ADAL" clId="{DDACC2BD-2885-405C-8076-C65D82DA6241}" dt="2025-11-25T09:40:40.952" v="0" actId="478"/>
          <ac:spMkLst>
            <pc:docMk/>
            <pc:sldMk cId="85743792" sldId="800"/>
            <ac:spMk id="3077" creationId="{DFAAB691-A4F7-3D85-B088-A1F41AA7C665}"/>
          </ac:spMkLst>
        </pc:spChg>
      </pc:sldChg>
      <pc:sldChg chg="modSp mod">
        <pc:chgData name="Matthew Archer" userId="aad98465-9c59-4159-8df1-a13be7bdef7f" providerId="ADAL" clId="{DDACC2BD-2885-405C-8076-C65D82DA6241}" dt="2025-11-26T09:18:57.560" v="64" actId="3626"/>
        <pc:sldMkLst>
          <pc:docMk/>
          <pc:sldMk cId="3296788559" sldId="801"/>
        </pc:sldMkLst>
        <pc:spChg chg="mod">
          <ac:chgData name="Matthew Archer" userId="aad98465-9c59-4159-8df1-a13be7bdef7f" providerId="ADAL" clId="{DDACC2BD-2885-405C-8076-C65D82DA6241}" dt="2025-11-26T09:18:50.859" v="62" actId="255"/>
          <ac:spMkLst>
            <pc:docMk/>
            <pc:sldMk cId="3296788559" sldId="801"/>
            <ac:spMk id="5" creationId="{2FB9D991-56A8-086C-D748-95A589E8DD17}"/>
          </ac:spMkLst>
        </pc:spChg>
        <pc:picChg chg="mod">
          <ac:chgData name="Matthew Archer" userId="aad98465-9c59-4159-8df1-a13be7bdef7f" providerId="ADAL" clId="{DDACC2BD-2885-405C-8076-C65D82DA6241}" dt="2025-11-26T09:18:57.560" v="64" actId="3626"/>
          <ac:picMkLst>
            <pc:docMk/>
            <pc:sldMk cId="3296788559" sldId="801"/>
            <ac:picMk id="6" creationId="{865F45E0-0156-A6E2-BC58-32EF2DE54828}"/>
          </ac:picMkLst>
        </pc:picChg>
        <pc:picChg chg="mod">
          <ac:chgData name="Matthew Archer" userId="aad98465-9c59-4159-8df1-a13be7bdef7f" providerId="ADAL" clId="{DDACC2BD-2885-405C-8076-C65D82DA6241}" dt="2025-11-26T09:18:54.880" v="63" actId="3626"/>
          <ac:picMkLst>
            <pc:docMk/>
            <pc:sldMk cId="3296788559" sldId="801"/>
            <ac:picMk id="7" creationId="{DCDA9E78-5212-1C2E-E50D-20902F219676}"/>
          </ac:picMkLst>
        </pc:picChg>
      </pc:sldChg>
    </pc:docChg>
  </pc:docChgLst>
  <pc:docChgLst>
    <pc:chgData name="Matthew Archer" userId="aad98465-9c59-4159-8df1-a13be7bdef7f" providerId="ADAL" clId="{D598878B-20B5-4510-8A08-13A97EB74BD3}"/>
    <pc:docChg chg="custSel addSld delSld modSld">
      <pc:chgData name="Matthew Archer" userId="aad98465-9c59-4159-8df1-a13be7bdef7f" providerId="ADAL" clId="{D598878B-20B5-4510-8A08-13A97EB74BD3}" dt="2024-02-26T17:39:59.915" v="201" actId="1076"/>
      <pc:docMkLst>
        <pc:docMk/>
      </pc:docMkLst>
      <pc:sldChg chg="modSp mod">
        <pc:chgData name="Matthew Archer" userId="aad98465-9c59-4159-8df1-a13be7bdef7f" providerId="ADAL" clId="{D598878B-20B5-4510-8A08-13A97EB74BD3}" dt="2024-01-30T08:44:43.478" v="0" actId="20577"/>
        <pc:sldMkLst>
          <pc:docMk/>
          <pc:sldMk cId="0" sldId="666"/>
        </pc:sldMkLst>
      </pc:sldChg>
      <pc:sldChg chg="addSp delSp modSp mod modNotesTx">
        <pc:chgData name="Matthew Archer" userId="aad98465-9c59-4159-8df1-a13be7bdef7f" providerId="ADAL" clId="{D598878B-20B5-4510-8A08-13A97EB74BD3}" dt="2024-02-26T17:35:51.427" v="146" actId="1076"/>
        <pc:sldMkLst>
          <pc:docMk/>
          <pc:sldMk cId="0" sldId="689"/>
        </pc:sldMkLst>
      </pc:sldChg>
      <pc:sldChg chg="add del">
        <pc:chgData name="Matthew Archer" userId="aad98465-9c59-4159-8df1-a13be7bdef7f" providerId="ADAL" clId="{D598878B-20B5-4510-8A08-13A97EB74BD3}" dt="2024-02-26T17:19:46.756" v="2" actId="2696"/>
        <pc:sldMkLst>
          <pc:docMk/>
          <pc:sldMk cId="689440101" sldId="782"/>
        </pc:sldMkLst>
      </pc:sldChg>
      <pc:sldChg chg="addSp delSp modSp add mod">
        <pc:chgData name="Matthew Archer" userId="aad98465-9c59-4159-8df1-a13be7bdef7f" providerId="ADAL" clId="{D598878B-20B5-4510-8A08-13A97EB74BD3}" dt="2024-02-26T17:23:09.116" v="22" actId="3626"/>
        <pc:sldMkLst>
          <pc:docMk/>
          <pc:sldMk cId="1153995688" sldId="782"/>
        </pc:sldMkLst>
      </pc:sldChg>
      <pc:sldChg chg="addSp delSp modSp add mod">
        <pc:chgData name="Matthew Archer" userId="aad98465-9c59-4159-8df1-a13be7bdef7f" providerId="ADAL" clId="{D598878B-20B5-4510-8A08-13A97EB74BD3}" dt="2024-02-26T17:23:01.130" v="21" actId="3626"/>
        <pc:sldMkLst>
          <pc:docMk/>
          <pc:sldMk cId="2916074455" sldId="783"/>
        </pc:sldMkLst>
      </pc:sldChg>
      <pc:sldChg chg="delSp modSp add mod modNotesTx">
        <pc:chgData name="Matthew Archer" userId="aad98465-9c59-4159-8df1-a13be7bdef7f" providerId="ADAL" clId="{D598878B-20B5-4510-8A08-13A97EB74BD3}" dt="2024-02-26T17:35:41.610" v="143" actId="1076"/>
        <pc:sldMkLst>
          <pc:docMk/>
          <pc:sldMk cId="2751271724" sldId="784"/>
        </pc:sldMkLst>
      </pc:sldChg>
      <pc:sldChg chg="addSp delSp modSp add mod">
        <pc:chgData name="Matthew Archer" userId="aad98465-9c59-4159-8df1-a13be7bdef7f" providerId="ADAL" clId="{D598878B-20B5-4510-8A08-13A97EB74BD3}" dt="2024-02-26T17:39:59.915" v="201" actId="1076"/>
        <pc:sldMkLst>
          <pc:docMk/>
          <pc:sldMk cId="425305864" sldId="785"/>
        </pc:sldMkLst>
      </pc:sldChg>
      <pc:sldChg chg="addSp delSp add mod modNotesTx">
        <pc:chgData name="Matthew Archer" userId="aad98465-9c59-4159-8df1-a13be7bdef7f" providerId="ADAL" clId="{D598878B-20B5-4510-8A08-13A97EB74BD3}" dt="2024-02-26T17:38:44.680" v="197"/>
        <pc:sldMkLst>
          <pc:docMk/>
          <pc:sldMk cId="2278033941" sldId="7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0130" name="Rectangle 2">
            <a:extLst>
              <a:ext uri="{FF2B5EF4-FFF2-40B4-BE49-F238E27FC236}">
                <a16:creationId xmlns:a16="http://schemas.microsoft.com/office/drawing/2014/main" id="{BADED524-5335-7F67-52ED-CEC856F5359F}"/>
              </a:ext>
            </a:extLst>
          </p:cNvPr>
          <p:cNvSpPr>
            <a:spLocks noGrp="1" noChangeArrowheads="1"/>
          </p:cNvSpPr>
          <p:nvPr>
            <p:ph type="hdr" sz="quarter"/>
          </p:nvPr>
        </p:nvSpPr>
        <p:spPr bwMode="auto">
          <a:xfrm>
            <a:off x="0"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1200131" name="Rectangle 3">
            <a:extLst>
              <a:ext uri="{FF2B5EF4-FFF2-40B4-BE49-F238E27FC236}">
                <a16:creationId xmlns:a16="http://schemas.microsoft.com/office/drawing/2014/main" id="{7A45F2B8-20CA-8D4F-670D-ED3EC78DF4C0}"/>
              </a:ext>
            </a:extLst>
          </p:cNvPr>
          <p:cNvSpPr>
            <a:spLocks noGrp="1" noChangeArrowheads="1"/>
          </p:cNvSpPr>
          <p:nvPr>
            <p:ph type="dt" sz="quarter" idx="1"/>
          </p:nvPr>
        </p:nvSpPr>
        <p:spPr bwMode="auto">
          <a:xfrm>
            <a:off x="3849688"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ltLang="en-US"/>
          </a:p>
        </p:txBody>
      </p:sp>
      <p:sp>
        <p:nvSpPr>
          <p:cNvPr id="1200132" name="Rectangle 4">
            <a:extLst>
              <a:ext uri="{FF2B5EF4-FFF2-40B4-BE49-F238E27FC236}">
                <a16:creationId xmlns:a16="http://schemas.microsoft.com/office/drawing/2014/main" id="{3837FA12-DDBA-86E6-E084-19AB04ECC915}"/>
              </a:ext>
            </a:extLst>
          </p:cNvPr>
          <p:cNvSpPr>
            <a:spLocks noGrp="1" noChangeArrowheads="1"/>
          </p:cNvSpPr>
          <p:nvPr>
            <p:ph type="ftr" sz="quarter" idx="2"/>
          </p:nvPr>
        </p:nvSpPr>
        <p:spPr bwMode="auto">
          <a:xfrm>
            <a:off x="0"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1200133" name="Rectangle 5">
            <a:extLst>
              <a:ext uri="{FF2B5EF4-FFF2-40B4-BE49-F238E27FC236}">
                <a16:creationId xmlns:a16="http://schemas.microsoft.com/office/drawing/2014/main" id="{84344DF5-7FB5-E8AA-3A02-82D2C7C216D9}"/>
              </a:ext>
            </a:extLst>
          </p:cNvPr>
          <p:cNvSpPr>
            <a:spLocks noGrp="1" noChangeArrowheads="1"/>
          </p:cNvSpPr>
          <p:nvPr>
            <p:ph type="sldNum" sz="quarter" idx="3"/>
          </p:nvPr>
        </p:nvSpPr>
        <p:spPr bwMode="auto">
          <a:xfrm>
            <a:off x="3849688"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pPr>
              <a:defRPr/>
            </a:pPr>
            <a:fld id="{6D06182A-EC18-48C1-86AA-F587A850548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05C92FDC-2E49-600A-CF90-E5BFC5B1BFF5}"/>
              </a:ext>
            </a:extLst>
          </p:cNvPr>
          <p:cNvSpPr>
            <a:spLocks noGrp="1" noChangeArrowheads="1"/>
          </p:cNvSpPr>
          <p:nvPr>
            <p:ph type="hdr" sz="quarter"/>
          </p:nvPr>
        </p:nvSpPr>
        <p:spPr bwMode="auto">
          <a:xfrm>
            <a:off x="0"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69635" name="Rectangle 3">
            <a:extLst>
              <a:ext uri="{FF2B5EF4-FFF2-40B4-BE49-F238E27FC236}">
                <a16:creationId xmlns:a16="http://schemas.microsoft.com/office/drawing/2014/main" id="{0A644313-3CE4-37F4-5380-221F8E03BF48}"/>
              </a:ext>
            </a:extLst>
          </p:cNvPr>
          <p:cNvSpPr>
            <a:spLocks noGrp="1" noChangeArrowheads="1"/>
          </p:cNvSpPr>
          <p:nvPr>
            <p:ph type="dt" idx="1"/>
          </p:nvPr>
        </p:nvSpPr>
        <p:spPr bwMode="auto">
          <a:xfrm>
            <a:off x="3849688" y="0"/>
            <a:ext cx="2946400" cy="493713"/>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ltLang="en-US"/>
          </a:p>
        </p:txBody>
      </p:sp>
      <p:sp>
        <p:nvSpPr>
          <p:cNvPr id="3076" name="Rectangle 4">
            <a:extLst>
              <a:ext uri="{FF2B5EF4-FFF2-40B4-BE49-F238E27FC236}">
                <a16:creationId xmlns:a16="http://schemas.microsoft.com/office/drawing/2014/main" id="{55902380-25BC-5026-F88E-1D3C358EA88C}"/>
              </a:ext>
            </a:extLst>
          </p:cNvPr>
          <p:cNvSpPr>
            <a:spLocks noGrp="1" noRot="1" noChangeAspect="1" noChangeArrowheads="1" noTextEdit="1"/>
          </p:cNvSpPr>
          <p:nvPr>
            <p:ph type="sldImg" idx="2"/>
          </p:nvPr>
        </p:nvSpPr>
        <p:spPr bwMode="auto">
          <a:xfrm>
            <a:off x="931863" y="741363"/>
            <a:ext cx="4935537" cy="370205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9637" name="Rectangle 5">
            <a:extLst>
              <a:ext uri="{FF2B5EF4-FFF2-40B4-BE49-F238E27FC236}">
                <a16:creationId xmlns:a16="http://schemas.microsoft.com/office/drawing/2014/main" id="{2FCD10EE-F36F-5AEE-E52E-2AE4E9190D4A}"/>
              </a:ext>
            </a:extLst>
          </p:cNvPr>
          <p:cNvSpPr>
            <a:spLocks noGrp="1" noChangeArrowheads="1"/>
          </p:cNvSpPr>
          <p:nvPr>
            <p:ph type="body" sz="quarter" idx="3"/>
          </p:nvPr>
        </p:nvSpPr>
        <p:spPr bwMode="auto">
          <a:xfrm>
            <a:off x="679450" y="4691063"/>
            <a:ext cx="5438775" cy="4443412"/>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69638" name="Rectangle 6">
            <a:extLst>
              <a:ext uri="{FF2B5EF4-FFF2-40B4-BE49-F238E27FC236}">
                <a16:creationId xmlns:a16="http://schemas.microsoft.com/office/drawing/2014/main" id="{39405C0C-712A-EEAC-4752-99B66196D353}"/>
              </a:ext>
            </a:extLst>
          </p:cNvPr>
          <p:cNvSpPr>
            <a:spLocks noGrp="1" noChangeArrowheads="1"/>
          </p:cNvSpPr>
          <p:nvPr>
            <p:ph type="ftr" sz="quarter" idx="4"/>
          </p:nvPr>
        </p:nvSpPr>
        <p:spPr bwMode="auto">
          <a:xfrm>
            <a:off x="0"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69639" name="Rectangle 7">
            <a:extLst>
              <a:ext uri="{FF2B5EF4-FFF2-40B4-BE49-F238E27FC236}">
                <a16:creationId xmlns:a16="http://schemas.microsoft.com/office/drawing/2014/main" id="{126F282B-D150-1A44-8AE8-CE950391CD43}"/>
              </a:ext>
            </a:extLst>
          </p:cNvPr>
          <p:cNvSpPr>
            <a:spLocks noGrp="1" noChangeArrowheads="1"/>
          </p:cNvSpPr>
          <p:nvPr>
            <p:ph type="sldNum" sz="quarter" idx="5"/>
          </p:nvPr>
        </p:nvSpPr>
        <p:spPr bwMode="auto">
          <a:xfrm>
            <a:off x="3849688" y="9378950"/>
            <a:ext cx="2946400" cy="493713"/>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pPr>
              <a:defRPr/>
            </a:pPr>
            <a:fld id="{D66E4D22-D5A4-4D59-BE57-D13C7CFA58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blogs.ubc.ca/grswwu/2013/04/19/the-virtual-water/"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53D66C69-4CBE-9A2A-7545-151C01967FB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E36ED4C-E6DB-4E9A-BB88-6D47B778FB3E}" type="slidenum">
              <a:rPr lang="en-GB" altLang="en-US" smtClean="0"/>
              <a:pPr>
                <a:spcBef>
                  <a:spcPct val="0"/>
                </a:spcBef>
              </a:pPr>
              <a:t>2</a:t>
            </a:fld>
            <a:endParaRPr lang="en-GB" altLang="en-US"/>
          </a:p>
        </p:txBody>
      </p:sp>
      <p:sp>
        <p:nvSpPr>
          <p:cNvPr id="8195" name="Rectangle 2">
            <a:extLst>
              <a:ext uri="{FF2B5EF4-FFF2-40B4-BE49-F238E27FC236}">
                <a16:creationId xmlns:a16="http://schemas.microsoft.com/office/drawing/2014/main" id="{B304D18D-BCAE-C2EC-642D-827208937B8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774C6767-6FC6-ACFB-71E6-9D24F7981D9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ecodesign strategies differ from tools. They are steps you may take to determine which are the best tools to use for the product and the company</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7C50994B-5AAA-2168-FB4D-643E833F3AD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AA87AA3-7971-4C77-A833-7F285E1EB2A7}" type="slidenum">
              <a:rPr lang="en-GB" altLang="en-US" smtClean="0"/>
              <a:pPr>
                <a:spcBef>
                  <a:spcPct val="0"/>
                </a:spcBef>
              </a:pPr>
              <a:t>3</a:t>
            </a:fld>
            <a:endParaRPr lang="en-GB" altLang="en-US"/>
          </a:p>
        </p:txBody>
      </p:sp>
      <p:sp>
        <p:nvSpPr>
          <p:cNvPr id="10243" name="Rectangle 2">
            <a:extLst>
              <a:ext uri="{FF2B5EF4-FFF2-40B4-BE49-F238E27FC236}">
                <a16:creationId xmlns:a16="http://schemas.microsoft.com/office/drawing/2014/main" id="{8BB025A4-AB22-0DA1-3227-BA3230BF009C}"/>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74A4121A-430C-FFF2-6D2D-7EF9920757B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b="1">
              <a:latin typeface="Arial" panose="020B0604020202020204" pitchFamily="34" charset="0"/>
            </a:endParaRPr>
          </a:p>
          <a:p>
            <a:pPr eaLnBrk="1" hangingPunct="1"/>
            <a:endParaRPr lang="en-US" altLang="en-US" b="1">
              <a:latin typeface="Arial" panose="020B0604020202020204" pitchFamily="34" charset="0"/>
            </a:endParaRPr>
          </a:p>
          <a:p>
            <a:pPr eaLnBrk="1" hangingPunct="1"/>
            <a:endParaRPr lang="en-GB" altLang="en-US">
              <a:latin typeface="Arial" panose="020B060402020202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2CD1462F-556A-3C7F-DE56-A311E618C27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073C05-0F68-4AAB-BD29-FED4D6A6C605}" type="slidenum">
              <a:rPr lang="en-GB" altLang="en-US" smtClean="0"/>
              <a:pPr>
                <a:spcBef>
                  <a:spcPct val="0"/>
                </a:spcBef>
              </a:pPr>
              <a:t>4</a:t>
            </a:fld>
            <a:endParaRPr lang="en-GB" altLang="en-US"/>
          </a:p>
        </p:txBody>
      </p:sp>
      <p:sp>
        <p:nvSpPr>
          <p:cNvPr id="12291" name="Rectangle 2">
            <a:extLst>
              <a:ext uri="{FF2B5EF4-FFF2-40B4-BE49-F238E27FC236}">
                <a16:creationId xmlns:a16="http://schemas.microsoft.com/office/drawing/2014/main" id="{17D62554-5BBC-FF63-E501-EAB10394DAC9}"/>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F1E8DBF8-D8A4-8108-429D-A44CE0AF14D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2C5EEB73-D36A-9B02-198F-B04B2BD95A7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FB86BFD-7812-4AED-99D9-BBF16707FD69}" type="slidenum">
              <a:rPr lang="en-GB" altLang="en-US" smtClean="0"/>
              <a:pPr>
                <a:spcBef>
                  <a:spcPct val="0"/>
                </a:spcBef>
              </a:pPr>
              <a:t>6</a:t>
            </a:fld>
            <a:endParaRPr lang="en-GB" altLang="en-US"/>
          </a:p>
        </p:txBody>
      </p:sp>
      <p:sp>
        <p:nvSpPr>
          <p:cNvPr id="15363" name="Rectangle 2">
            <a:extLst>
              <a:ext uri="{FF2B5EF4-FFF2-40B4-BE49-F238E27FC236}">
                <a16:creationId xmlns:a16="http://schemas.microsoft.com/office/drawing/2014/main" id="{52F81DAF-1775-3FA7-9EE2-EE2ECF8659C8}"/>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AED93BF2-B7DB-A865-BE66-FDF36229563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2E90CF07-B153-0566-A712-41CF9F6EEBE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89E65D2-06EE-4B10-9B12-627548534C50}" type="slidenum">
              <a:rPr lang="en-GB" altLang="en-US" smtClean="0"/>
              <a:pPr>
                <a:spcBef>
                  <a:spcPct val="0"/>
                </a:spcBef>
              </a:pPr>
              <a:t>7</a:t>
            </a:fld>
            <a:endParaRPr lang="en-GB" altLang="en-US"/>
          </a:p>
        </p:txBody>
      </p:sp>
      <p:sp>
        <p:nvSpPr>
          <p:cNvPr id="17411" name="Rectangle 2">
            <a:extLst>
              <a:ext uri="{FF2B5EF4-FFF2-40B4-BE49-F238E27FC236}">
                <a16:creationId xmlns:a16="http://schemas.microsoft.com/office/drawing/2014/main" id="{1B8298F2-A499-9AA2-7B6F-7BEF46E0A847}"/>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077A97B3-20A4-BBF1-826F-2CF2728663B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228600" indent="-228600" eaLnBrk="1" hangingPunct="1"/>
            <a:r>
              <a:rPr lang="en-US" altLang="en-US" b="1">
                <a:latin typeface="Arial" panose="020B0604020202020204" pitchFamily="34" charset="0"/>
              </a:rPr>
              <a:t>Notes:</a:t>
            </a:r>
          </a:p>
          <a:p>
            <a:pPr marL="228600" indent="-228600" eaLnBrk="1" hangingPunct="1"/>
            <a:endParaRPr lang="en-US" altLang="en-US">
              <a:latin typeface="Arial" panose="020B0604020202020204" pitchFamily="34" charset="0"/>
            </a:endParaRPr>
          </a:p>
          <a:p>
            <a:pPr marL="228600" indent="-228600" eaLnBrk="1" hangingPunct="1"/>
            <a:r>
              <a:rPr lang="en-US" altLang="en-US" b="1">
                <a:latin typeface="Arial" panose="020B0604020202020204" pitchFamily="34" charset="0"/>
              </a:rPr>
              <a:t>Web resources:</a:t>
            </a:r>
          </a:p>
          <a:p>
            <a:pPr marL="228600" indent="-228600" eaLnBrk="1" hangingPunct="1"/>
            <a:endParaRPr lang="en-US" altLang="en-US" b="1">
              <a:latin typeface="Arial" panose="020B0604020202020204" pitchFamily="34" charset="0"/>
            </a:endParaRPr>
          </a:p>
          <a:p>
            <a:pPr marL="228600" indent="-228600"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749D2320-C01B-E7C8-3E31-6521C7C7CD4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7CA139E-AE63-49BC-8670-74E77EBE6C2C}" type="slidenum">
              <a:rPr lang="en-GB" altLang="en-US" smtClean="0"/>
              <a:pPr>
                <a:spcBef>
                  <a:spcPct val="0"/>
                </a:spcBef>
              </a:pPr>
              <a:t>8</a:t>
            </a:fld>
            <a:endParaRPr lang="en-GB" altLang="en-US"/>
          </a:p>
        </p:txBody>
      </p:sp>
      <p:sp>
        <p:nvSpPr>
          <p:cNvPr id="19459" name="Rectangle 2">
            <a:extLst>
              <a:ext uri="{FF2B5EF4-FFF2-40B4-BE49-F238E27FC236}">
                <a16:creationId xmlns:a16="http://schemas.microsoft.com/office/drawing/2014/main" id="{F11BBD01-C8A9-E1F6-CB87-367B7EDA541C}"/>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FAA6CCA2-0B95-C6F9-F28A-89FF9D38673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FDD4DC56-AD03-C065-8A23-7F2290BBD05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9F1FD80-F222-4722-B43C-8D7174FCACA6}" type="slidenum">
              <a:rPr lang="en-GB" altLang="en-US" smtClean="0"/>
              <a:pPr>
                <a:spcBef>
                  <a:spcPct val="0"/>
                </a:spcBef>
              </a:pPr>
              <a:t>9</a:t>
            </a:fld>
            <a:endParaRPr lang="en-GB" altLang="en-US"/>
          </a:p>
        </p:txBody>
      </p:sp>
      <p:sp>
        <p:nvSpPr>
          <p:cNvPr id="21507" name="Rectangle 2">
            <a:extLst>
              <a:ext uri="{FF2B5EF4-FFF2-40B4-BE49-F238E27FC236}">
                <a16:creationId xmlns:a16="http://schemas.microsoft.com/office/drawing/2014/main" id="{F023A867-9D31-061E-EBA3-33B883ABE939}"/>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229559D4-B91B-672F-72D4-7F127FF7526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r>
              <a:rPr lang="en-US" altLang="en-US">
                <a:latin typeface="Arial" panose="020B0604020202020204" pitchFamily="34" charset="0"/>
              </a:rPr>
              <a:t>http://www.biothinking.com/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“BioThinking means looking at the world as a single system, and developing new ecology-derived techniques for industrial, organisational and sustainable design”.</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http://www.biothinking.com/</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824034DF-7CEF-FEC6-91B3-F715BC68D24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AC7F334-D910-4127-8192-D58214DBBDCA}" type="slidenum">
              <a:rPr lang="en-GB" altLang="en-US" smtClean="0"/>
              <a:pPr>
                <a:spcBef>
                  <a:spcPct val="0"/>
                </a:spcBef>
              </a:pPr>
              <a:t>10</a:t>
            </a:fld>
            <a:endParaRPr lang="en-GB" altLang="en-US"/>
          </a:p>
        </p:txBody>
      </p:sp>
      <p:sp>
        <p:nvSpPr>
          <p:cNvPr id="23555" name="Rectangle 2">
            <a:extLst>
              <a:ext uri="{FF2B5EF4-FFF2-40B4-BE49-F238E27FC236}">
                <a16:creationId xmlns:a16="http://schemas.microsoft.com/office/drawing/2014/main" id="{B55EAC69-EBF4-39F8-53A0-3AE678D7FE2E}"/>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6EDD8461-BA0D-1736-AC81-7F16218C6E1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product ecodesign benchmark means taking as a reference the “state of the art” in eco-design as regards a particular environmental aspect </a:t>
            </a:r>
            <a:endParaRPr lang="en-US" altLang="en-US">
              <a:latin typeface="Arial" panose="020B0604020202020204" pitchFamily="34" charset="0"/>
            </a:endParaRP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US" altLang="en-US" b="1">
              <a:latin typeface="Arial" panose="020B060402020202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A1E61A2B-3DC2-F63C-E7CE-0859E753306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516BF7-6F17-44EF-9D77-65DAC98E573E}" type="slidenum">
              <a:rPr lang="en-GB" altLang="en-US" smtClean="0"/>
              <a:pPr>
                <a:spcBef>
                  <a:spcPct val="0"/>
                </a:spcBef>
              </a:pPr>
              <a:t>11</a:t>
            </a:fld>
            <a:endParaRPr lang="en-GB" altLang="en-US"/>
          </a:p>
        </p:txBody>
      </p:sp>
      <p:sp>
        <p:nvSpPr>
          <p:cNvPr id="25603" name="Rectangle 2">
            <a:extLst>
              <a:ext uri="{FF2B5EF4-FFF2-40B4-BE49-F238E27FC236}">
                <a16:creationId xmlns:a16="http://schemas.microsoft.com/office/drawing/2014/main" id="{685728D6-3EF9-C77B-9F26-C6D257099044}"/>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12574C1F-AD72-6DE4-BB8B-184CB62A8FD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A spider diagram </a:t>
            </a:r>
            <a:r>
              <a:rPr lang="en-GB" altLang="en-US" b="1">
                <a:latin typeface="Arial" panose="020B0604020202020204" pitchFamily="34" charset="0"/>
              </a:rPr>
              <a:t>represents the relevant environmental aspects of a product's life cycle in different axes</a:t>
            </a:r>
            <a:r>
              <a:rPr lang="en-GB" altLang="en-US">
                <a:latin typeface="Arial" panose="020B0604020202020204" pitchFamily="34" charset="0"/>
              </a:rPr>
              <a:t>, which results in a web-like graph.</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This tool is normally used to </a:t>
            </a:r>
            <a:r>
              <a:rPr lang="en-GB" altLang="en-US" b="1">
                <a:latin typeface="Arial" panose="020B0604020202020204" pitchFamily="34" charset="0"/>
              </a:rPr>
              <a:t>compare different products or design options</a:t>
            </a:r>
            <a:r>
              <a:rPr lang="en-GB" altLang="en-US">
                <a:latin typeface="Arial" panose="020B0604020202020204" pitchFamily="34" charset="0"/>
              </a:rPr>
              <a:t>, and is particularly useful to view the results of an environmental assessment.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You can also </a:t>
            </a:r>
            <a:r>
              <a:rPr lang="en-GB" altLang="en-US" b="1">
                <a:latin typeface="Arial" panose="020B0604020202020204" pitchFamily="34" charset="0"/>
              </a:rPr>
              <a:t>create your own spider diagram adapted to any product</a:t>
            </a:r>
            <a:r>
              <a:rPr lang="en-GB" altLang="en-US">
                <a:latin typeface="Arial" panose="020B0604020202020204" pitchFamily="34" charset="0"/>
              </a:rPr>
              <a:t> depending on the available environmental information. In this case, you may select relevant environmental aspects related to the product's life cycle, such as the use of non-renewable materials, energy consumption during manufacturing or use, the greenhouse emissions produced during distribution etc.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Environmental aspects identified during implementation of an Environmental Management Systems (EMS) may be used as the axes, and then the spider diagram may be used for communication of the EMS as well.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A4084E06-BF85-4788-F2AE-912E3A4F4B9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A178F41-3A86-42E1-81D7-56FDC44F9149}" type="slidenum">
              <a:rPr lang="en-GB" altLang="en-US" smtClean="0"/>
              <a:pPr>
                <a:spcBef>
                  <a:spcPct val="0"/>
                </a:spcBef>
              </a:pPr>
              <a:t>12</a:t>
            </a:fld>
            <a:endParaRPr lang="en-GB" altLang="en-US"/>
          </a:p>
        </p:txBody>
      </p:sp>
      <p:sp>
        <p:nvSpPr>
          <p:cNvPr id="27651" name="Rectangle 2">
            <a:extLst>
              <a:ext uri="{FF2B5EF4-FFF2-40B4-BE49-F238E27FC236}">
                <a16:creationId xmlns:a16="http://schemas.microsoft.com/office/drawing/2014/main" id="{E22A342F-E2F0-46D9-E369-7781BD8A1182}"/>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4C24DC3C-0707-C591-3BC4-410D9C2240C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a:t>
            </a:r>
          </a:p>
          <a:p>
            <a:pPr eaLnBrk="1" hangingPunct="1"/>
            <a:r>
              <a:rPr lang="en-US" altLang="en-US">
                <a:latin typeface="Arial" panose="020B0604020202020204" pitchFamily="34" charset="0"/>
              </a:rPr>
              <a:t>IDSA</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r>
              <a:rPr lang="en-GB" altLang="en-US">
                <a:latin typeface="Arial" panose="020B0604020202020204" pitchFamily="34" charset="0"/>
              </a:rPr>
              <a:t>A spider diagram </a:t>
            </a:r>
            <a:r>
              <a:rPr lang="en-GB" altLang="en-US" b="1">
                <a:latin typeface="Arial" panose="020B0604020202020204" pitchFamily="34" charset="0"/>
              </a:rPr>
              <a:t>represents the relevant environmental aspects of a product's life cycle in different axes</a:t>
            </a:r>
            <a:r>
              <a:rPr lang="en-GB" altLang="en-US">
                <a:latin typeface="Arial" panose="020B0604020202020204" pitchFamily="34" charset="0"/>
              </a:rPr>
              <a:t>, which results in a web-like graph.</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This tool is normally used to </a:t>
            </a:r>
            <a:r>
              <a:rPr lang="en-GB" altLang="en-US" b="1">
                <a:latin typeface="Arial" panose="020B0604020202020204" pitchFamily="34" charset="0"/>
              </a:rPr>
              <a:t>compare different products or design options</a:t>
            </a:r>
            <a:r>
              <a:rPr lang="en-GB" altLang="en-US">
                <a:latin typeface="Arial" panose="020B0604020202020204" pitchFamily="34" charset="0"/>
              </a:rPr>
              <a:t>, and is particularly useful to view the results of an environmental assessment.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You can also </a:t>
            </a:r>
            <a:r>
              <a:rPr lang="en-GB" altLang="en-US" b="1">
                <a:latin typeface="Arial" panose="020B0604020202020204" pitchFamily="34" charset="0"/>
              </a:rPr>
              <a:t>create your own spider diagram adapted to any product</a:t>
            </a:r>
            <a:r>
              <a:rPr lang="en-GB" altLang="en-US">
                <a:latin typeface="Arial" panose="020B0604020202020204" pitchFamily="34" charset="0"/>
              </a:rPr>
              <a:t> depending on the available environmental information. In this case, you may select relevant environmental aspects related to the product's life cycle, such as the use of non-renewable materials, energy consumption during manufacturing or use, the greenhouse emissions produced during distribution etc.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Environmental aspects identified during implementation of an Environmental Management Systems (EMS) may be used as the axes, and then the spider diagram may be used for communication of the EMS as well. </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37E5BA4-6FF8-7B87-93EA-8EF118FB23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FA9BEAA-30C6-4FA2-9DC7-FDED71971E98}" type="slidenum">
              <a:rPr lang="en-GB" altLang="en-US" smtClean="0"/>
              <a:pPr>
                <a:spcBef>
                  <a:spcPct val="0"/>
                </a:spcBef>
              </a:pPr>
              <a:t>13</a:t>
            </a:fld>
            <a:endParaRPr lang="en-GB" altLang="en-US"/>
          </a:p>
        </p:txBody>
      </p:sp>
      <p:sp>
        <p:nvSpPr>
          <p:cNvPr id="29699" name="Rectangle 2">
            <a:extLst>
              <a:ext uri="{FF2B5EF4-FFF2-40B4-BE49-F238E27FC236}">
                <a16:creationId xmlns:a16="http://schemas.microsoft.com/office/drawing/2014/main" id="{A8D770FB-FD80-55DC-3569-5DF462AC767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9E4A44FD-0D7A-14B1-E2D6-11AD2202FE9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dirty="0">
                <a:latin typeface="Arial" panose="020B0604020202020204" pitchFamily="34" charset="0"/>
              </a:rPr>
              <a:t>Source: https://www.iso.org/standard/79064.html</a:t>
            </a:r>
          </a:p>
          <a:p>
            <a:pPr eaLnBrk="1" hangingPunct="1"/>
            <a:endParaRPr lang="en-US" altLang="en-US" b="1" dirty="0">
              <a:latin typeface="Arial" panose="020B0604020202020204" pitchFamily="34" charset="0"/>
            </a:endParaRPr>
          </a:p>
          <a:p>
            <a:pPr eaLnBrk="1" hangingPunct="1"/>
            <a:r>
              <a:rPr lang="en-US" altLang="en-US" b="1" dirty="0">
                <a:latin typeface="Arial" panose="020B0604020202020204" pitchFamily="34" charset="0"/>
              </a:rPr>
              <a:t>Notes: </a:t>
            </a:r>
            <a:r>
              <a:rPr lang="en-GB" altLang="en-US" b="1" dirty="0">
                <a:latin typeface="Arial" panose="020B0604020202020204" pitchFamily="34" charset="0"/>
              </a:rPr>
              <a:t>Abstract</a:t>
            </a:r>
          </a:p>
          <a:p>
            <a:pPr eaLnBrk="1" hangingPunct="1"/>
            <a:r>
              <a:rPr lang="en-GB" altLang="en-US" b="1" dirty="0">
                <a:latin typeface="Arial" panose="020B0604020202020204" pitchFamily="34" charset="0"/>
              </a:rPr>
              <a:t>IEC 62430:2019 describes principles, specifies requirements and provides guidance for organizations intending to integrate environmental aspects into the design and development in order to minimize the adverse environmental impacts of their products. This document applies to processes on how ECD (environmentally conscious design) are integrated into the design and development. This document applies to any organization, regardless of its size, type or sector. This document does not provide requirements for assessing the conformity of individual products. This horizontal standard is primarily intended for use by technical committees in the preparation of standards in accordance with the principles laid down in IEC Guide 108. One of the responsibilities of a technical committee is, wherever applicable, to make use of horizontal standards in the preparation of its publications. The contents of this horizontal standard will not apply unless specifically referred to or included in the relevant publications. IEC 62430:2019 cancels and replaces the first edition published in 2009. This edition constitutes a technical revision. This edition includes the following significant technical changes with respect to the previous edition: a) Scope is extended from electrotechnical product and systems to all products including services. b) As a consequence of the scope expansion, non-electrotechnical products, services in particular, are taken into account to modify requirements. c) Clause 6 is added as a guidance.</a:t>
            </a:r>
            <a:endParaRPr lang="en-US" altLang="en-US" b="1"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r>
              <a:rPr lang="en-US" altLang="en-US" b="1" dirty="0">
                <a:latin typeface="Arial" panose="020B0604020202020204" pitchFamily="34" charset="0"/>
              </a:rPr>
              <a:t>Web resources:</a:t>
            </a:r>
          </a:p>
          <a:p>
            <a:pPr eaLnBrk="1" hangingPunct="1"/>
            <a:endParaRPr lang="en-GB" altLang="en-US" dirty="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37E5BA4-6FF8-7B87-93EA-8EF118FB23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FA9BEAA-30C6-4FA2-9DC7-FDED71971E98}" type="slidenum">
              <a:rPr lang="en-GB" altLang="en-US" smtClean="0"/>
              <a:pPr>
                <a:spcBef>
                  <a:spcPct val="0"/>
                </a:spcBef>
              </a:pPr>
              <a:t>14</a:t>
            </a:fld>
            <a:endParaRPr lang="en-GB" altLang="en-US"/>
          </a:p>
        </p:txBody>
      </p:sp>
      <p:sp>
        <p:nvSpPr>
          <p:cNvPr id="29699" name="Rectangle 2">
            <a:extLst>
              <a:ext uri="{FF2B5EF4-FFF2-40B4-BE49-F238E27FC236}">
                <a16:creationId xmlns:a16="http://schemas.microsoft.com/office/drawing/2014/main" id="{A8D770FB-FD80-55DC-3569-5DF462AC767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9E4A44FD-0D7A-14B1-E2D6-11AD2202FE9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dirty="0">
                <a:latin typeface="Arial" panose="020B0604020202020204" pitchFamily="34" charset="0"/>
              </a:rPr>
              <a:t>Source: https://webstore.ansi.org/standards/iso/iec624302019</a:t>
            </a:r>
          </a:p>
          <a:p>
            <a:pPr eaLnBrk="1" hangingPunct="1"/>
            <a:endParaRPr lang="en-US" altLang="en-US" b="1" dirty="0">
              <a:latin typeface="Arial" panose="020B0604020202020204" pitchFamily="34" charset="0"/>
            </a:endParaRPr>
          </a:p>
          <a:p>
            <a:pPr eaLnBrk="1" hangingPunct="1"/>
            <a:r>
              <a:rPr lang="en-US" altLang="en-US" b="1" dirty="0">
                <a:latin typeface="Arial" panose="020B0604020202020204" pitchFamily="34" charset="0"/>
              </a:rPr>
              <a:t>Notes:</a:t>
            </a:r>
          </a:p>
          <a:p>
            <a:pPr eaLnBrk="1" hangingPunct="1"/>
            <a:r>
              <a:rPr lang="en-GB" altLang="en-US" dirty="0">
                <a:latin typeface="Arial" panose="020B0604020202020204" pitchFamily="34" charset="0"/>
              </a:rPr>
              <a:t>IEC 62430:2019</a:t>
            </a:r>
          </a:p>
          <a:p>
            <a:pPr eaLnBrk="1" hangingPunct="1"/>
            <a:r>
              <a:rPr lang="en-GB" altLang="en-US" dirty="0">
                <a:latin typeface="Arial" panose="020B0604020202020204" pitchFamily="34" charset="0"/>
              </a:rPr>
              <a:t>Environmentally Conscious Design (ECD) - Principles, Requirements And Guidance</a:t>
            </a:r>
          </a:p>
          <a:p>
            <a:pPr eaLnBrk="1" hangingPunct="1"/>
            <a:r>
              <a:rPr lang="en-GB" altLang="en-US" dirty="0">
                <a:latin typeface="Arial" panose="020B0604020202020204" pitchFamily="34" charset="0"/>
              </a:rPr>
              <a:t>IEC 62430:2019 describes principles, specifies requirements and provides guidance for organizations intending to integrate environmental aspects into the design and development in order to minimize the adverse environmental impacts of their </a:t>
            </a:r>
            <a:r>
              <a:rPr lang="en-GB" altLang="en-US" dirty="0" err="1">
                <a:latin typeface="Arial" panose="020B0604020202020204" pitchFamily="34" charset="0"/>
              </a:rPr>
              <a:t>products.This</a:t>
            </a:r>
            <a:r>
              <a:rPr lang="en-GB" altLang="en-US" dirty="0">
                <a:latin typeface="Arial" panose="020B0604020202020204" pitchFamily="34" charset="0"/>
              </a:rPr>
              <a:t> document applies to processes on how ECD (environmentally conscious design) are integrated into the design and development. This document applies to any organization, regardless of its size, type or </a:t>
            </a:r>
            <a:r>
              <a:rPr lang="en-GB" altLang="en-US" dirty="0" err="1">
                <a:latin typeface="Arial" panose="020B0604020202020204" pitchFamily="34" charset="0"/>
              </a:rPr>
              <a:t>sector.This</a:t>
            </a:r>
            <a:r>
              <a:rPr lang="en-GB" altLang="en-US" dirty="0">
                <a:latin typeface="Arial" panose="020B0604020202020204" pitchFamily="34" charset="0"/>
              </a:rPr>
              <a:t> document does not provide requirements for assessing the conformity of individual </a:t>
            </a:r>
            <a:r>
              <a:rPr lang="en-GB" altLang="en-US" dirty="0" err="1">
                <a:latin typeface="Arial" panose="020B0604020202020204" pitchFamily="34" charset="0"/>
              </a:rPr>
              <a:t>products.This</a:t>
            </a:r>
            <a:r>
              <a:rPr lang="en-GB" altLang="en-US" dirty="0">
                <a:latin typeface="Arial" panose="020B0604020202020204" pitchFamily="34" charset="0"/>
              </a:rPr>
              <a:t> horizontal standard is primarily intended for use by technical committees in the preparation of standards in accordance with the principles laid down in IEC Guide 108.One of the responsibilities of a technical committee is, wherever applicable, to make use of horizontal standards in the preparation of its publications. The contents of this horizontal standard will not apply unless specifically referred to or included in the relevant </a:t>
            </a:r>
            <a:r>
              <a:rPr lang="en-GB" altLang="en-US" dirty="0" err="1">
                <a:latin typeface="Arial" panose="020B0604020202020204" pitchFamily="34" charset="0"/>
              </a:rPr>
              <a:t>publications.IEC</a:t>
            </a:r>
            <a:r>
              <a:rPr lang="en-GB" altLang="en-US" dirty="0">
                <a:latin typeface="Arial" panose="020B0604020202020204" pitchFamily="34" charset="0"/>
              </a:rPr>
              <a:t> 62430:2019 cancels and replaces the first edition published in 2009. This edition constitutes a technical </a:t>
            </a:r>
            <a:r>
              <a:rPr lang="en-GB" altLang="en-US" dirty="0" err="1">
                <a:latin typeface="Arial" panose="020B0604020202020204" pitchFamily="34" charset="0"/>
              </a:rPr>
              <a:t>revision.This</a:t>
            </a:r>
            <a:r>
              <a:rPr lang="en-GB" altLang="en-US" dirty="0">
                <a:latin typeface="Arial" panose="020B0604020202020204" pitchFamily="34" charset="0"/>
              </a:rPr>
              <a:t> edition includes the following significant technical changes with respect to the previous </a:t>
            </a:r>
            <a:r>
              <a:rPr lang="en-GB" altLang="en-US" dirty="0" err="1">
                <a:latin typeface="Arial" panose="020B0604020202020204" pitchFamily="34" charset="0"/>
              </a:rPr>
              <a:t>edition:a</a:t>
            </a:r>
            <a:r>
              <a:rPr lang="en-GB" altLang="en-US" dirty="0">
                <a:latin typeface="Arial" panose="020B0604020202020204" pitchFamily="34" charset="0"/>
              </a:rPr>
              <a:t>) Scope is extended from electrotechnical product and systems to all products including </a:t>
            </a:r>
            <a:r>
              <a:rPr lang="en-GB" altLang="en-US" dirty="0" err="1">
                <a:latin typeface="Arial" panose="020B0604020202020204" pitchFamily="34" charset="0"/>
              </a:rPr>
              <a:t>services.b</a:t>
            </a:r>
            <a:r>
              <a:rPr lang="en-GB" altLang="en-US" dirty="0">
                <a:latin typeface="Arial" panose="020B0604020202020204" pitchFamily="34" charset="0"/>
              </a:rPr>
              <a:t>) As a consequence of the scope expansion, non-electrotechnical products, services in particular, are taken into account to modify </a:t>
            </a:r>
            <a:r>
              <a:rPr lang="en-GB" altLang="en-US" dirty="0" err="1">
                <a:latin typeface="Arial" panose="020B0604020202020204" pitchFamily="34" charset="0"/>
              </a:rPr>
              <a:t>requirements.c</a:t>
            </a:r>
            <a:r>
              <a:rPr lang="en-GB" altLang="en-US" dirty="0">
                <a:latin typeface="Arial" panose="020B0604020202020204" pitchFamily="34" charset="0"/>
              </a:rPr>
              <a:t>) Clause 6 is added as a guidance.</a:t>
            </a:r>
          </a:p>
        </p:txBody>
      </p:sp>
    </p:spTree>
    <p:extLst>
      <p:ext uri="{BB962C8B-B14F-4D97-AF65-F5344CB8AC3E}">
        <p14:creationId xmlns:p14="http://schemas.microsoft.com/office/powerpoint/2010/main" val="190047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06851E62-8D6E-55D6-8291-0E0196F121C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9C8CCE8-05E3-43E6-A65D-2B8BAA47BF0A}" type="slidenum">
              <a:rPr lang="en-GB" altLang="en-US" smtClean="0"/>
              <a:pPr>
                <a:spcBef>
                  <a:spcPct val="0"/>
                </a:spcBef>
              </a:pPr>
              <a:t>15</a:t>
            </a:fld>
            <a:endParaRPr lang="en-GB" altLang="en-US"/>
          </a:p>
        </p:txBody>
      </p:sp>
      <p:sp>
        <p:nvSpPr>
          <p:cNvPr id="31747" name="Rectangle 2">
            <a:extLst>
              <a:ext uri="{FF2B5EF4-FFF2-40B4-BE49-F238E27FC236}">
                <a16:creationId xmlns:a16="http://schemas.microsoft.com/office/drawing/2014/main" id="{C7DB5092-82E2-9D06-9FED-CD37A2000EE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70AE4CE0-81A1-4470-782D-85B86587997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Philips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18E5954E-B614-A0FB-C99D-4FB655B8705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90A1F39-6DF2-41D9-A415-E6FF2492921C}" type="slidenum">
              <a:rPr lang="en-GB" altLang="en-US" smtClean="0"/>
              <a:pPr>
                <a:spcBef>
                  <a:spcPct val="0"/>
                </a:spcBef>
              </a:pPr>
              <a:t>16</a:t>
            </a:fld>
            <a:endParaRPr lang="en-GB" altLang="en-US"/>
          </a:p>
        </p:txBody>
      </p:sp>
      <p:sp>
        <p:nvSpPr>
          <p:cNvPr id="33795" name="Rectangle 2">
            <a:extLst>
              <a:ext uri="{FF2B5EF4-FFF2-40B4-BE49-F238E27FC236}">
                <a16:creationId xmlns:a16="http://schemas.microsoft.com/office/drawing/2014/main" id="{62608810-2169-7C29-4197-7C0787C506A9}"/>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BE5BF0E6-0AD7-6088-E8CF-A60B2450F25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Philips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482659B6-917C-57B2-2384-87F57E6FFF3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CD8804-6417-4DF6-9DDD-83301C0447FE}" type="slidenum">
              <a:rPr lang="en-GB" altLang="en-US" smtClean="0"/>
              <a:pPr>
                <a:spcBef>
                  <a:spcPct val="0"/>
                </a:spcBef>
              </a:pPr>
              <a:t>17</a:t>
            </a:fld>
            <a:endParaRPr lang="en-GB" altLang="en-US"/>
          </a:p>
        </p:txBody>
      </p:sp>
      <p:sp>
        <p:nvSpPr>
          <p:cNvPr id="35843" name="Rectangle 2">
            <a:extLst>
              <a:ext uri="{FF2B5EF4-FFF2-40B4-BE49-F238E27FC236}">
                <a16:creationId xmlns:a16="http://schemas.microsoft.com/office/drawing/2014/main" id="{2123EA2D-3C06-D878-45EF-D67C60E2BABB}"/>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61F43E90-0CD6-D574-4C2B-6560A8BEA95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CFC04ECD-9203-C1F4-22C4-C76C2D2D86C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379A4D-55C9-40E6-BCB8-8DDFD01D4D8E}" type="slidenum">
              <a:rPr lang="en-GB" altLang="en-US" smtClean="0"/>
              <a:pPr>
                <a:spcBef>
                  <a:spcPct val="0"/>
                </a:spcBef>
              </a:pPr>
              <a:t>18</a:t>
            </a:fld>
            <a:endParaRPr lang="en-GB" altLang="en-US"/>
          </a:p>
        </p:txBody>
      </p:sp>
      <p:sp>
        <p:nvSpPr>
          <p:cNvPr id="37891" name="Rectangle 2">
            <a:extLst>
              <a:ext uri="{FF2B5EF4-FFF2-40B4-BE49-F238E27FC236}">
                <a16:creationId xmlns:a16="http://schemas.microsoft.com/office/drawing/2014/main" id="{C827DDAB-1876-1850-EBA6-F003DCFC8EF2}"/>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5475B103-F715-C154-3118-50D4359B6D5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r>
              <a:rPr lang="en-US" altLang="en-US">
                <a:latin typeface="Arial" panose="020B0604020202020204" pitchFamily="34" charset="0"/>
              </a:rPr>
              <a:t>Philips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37E5BA4-6FF8-7B87-93EA-8EF118FB23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FA9BEAA-30C6-4FA2-9DC7-FDED71971E98}" type="slidenum">
              <a:rPr lang="en-GB" altLang="en-US" smtClean="0"/>
              <a:pPr>
                <a:spcBef>
                  <a:spcPct val="0"/>
                </a:spcBef>
              </a:pPr>
              <a:t>19</a:t>
            </a:fld>
            <a:endParaRPr lang="en-GB" altLang="en-US"/>
          </a:p>
        </p:txBody>
      </p:sp>
      <p:sp>
        <p:nvSpPr>
          <p:cNvPr id="29699" name="Rectangle 2">
            <a:extLst>
              <a:ext uri="{FF2B5EF4-FFF2-40B4-BE49-F238E27FC236}">
                <a16:creationId xmlns:a16="http://schemas.microsoft.com/office/drawing/2014/main" id="{A8D770FB-FD80-55DC-3569-5DF462AC767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9E4A44FD-0D7A-14B1-E2D6-11AD2202FE9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dirty="0">
                <a:latin typeface="Arial" panose="020B0604020202020204" pitchFamily="34" charset="0"/>
              </a:rPr>
              <a:t>Source: https://webstore.ansi.org/standards/iso/iec624302019</a:t>
            </a:r>
          </a:p>
          <a:p>
            <a:pPr eaLnBrk="1" hangingPunct="1"/>
            <a:endParaRPr lang="en-US" altLang="en-US" b="1" dirty="0">
              <a:latin typeface="Arial" panose="020B0604020202020204" pitchFamily="34" charset="0"/>
            </a:endParaRPr>
          </a:p>
          <a:p>
            <a:pPr eaLnBrk="1" hangingPunct="1"/>
            <a:r>
              <a:rPr lang="en-US" altLang="en-US" b="1" dirty="0">
                <a:latin typeface="Arial" panose="020B0604020202020204" pitchFamily="34" charset="0"/>
              </a:rPr>
              <a:t>Notes:</a:t>
            </a:r>
          </a:p>
          <a:p>
            <a:pPr eaLnBrk="1" hangingPunct="1"/>
            <a:r>
              <a:rPr lang="en-GB" altLang="en-US" dirty="0">
                <a:latin typeface="Arial" panose="020B0604020202020204" pitchFamily="34" charset="0"/>
              </a:rPr>
              <a:t>IEC 62430:2019</a:t>
            </a:r>
          </a:p>
          <a:p>
            <a:pPr eaLnBrk="1" hangingPunct="1"/>
            <a:r>
              <a:rPr lang="en-GB" altLang="en-US" dirty="0">
                <a:latin typeface="Arial" panose="020B0604020202020204" pitchFamily="34" charset="0"/>
              </a:rPr>
              <a:t>Environmentally Conscious Design (ECD) - Principles, Requirements And Guidance</a:t>
            </a:r>
          </a:p>
          <a:p>
            <a:pPr eaLnBrk="1" hangingPunct="1"/>
            <a:r>
              <a:rPr lang="en-GB" altLang="en-US" dirty="0">
                <a:latin typeface="Arial" panose="020B0604020202020204" pitchFamily="34" charset="0"/>
              </a:rPr>
              <a:t>IEC 62430:2019 describes principles, specifies requirements and provides guidance for organizations intending to integrate environmental aspects into the design and development in order to minimize the adverse environmental impacts of their </a:t>
            </a:r>
            <a:r>
              <a:rPr lang="en-GB" altLang="en-US" dirty="0" err="1">
                <a:latin typeface="Arial" panose="020B0604020202020204" pitchFamily="34" charset="0"/>
              </a:rPr>
              <a:t>products.This</a:t>
            </a:r>
            <a:r>
              <a:rPr lang="en-GB" altLang="en-US" dirty="0">
                <a:latin typeface="Arial" panose="020B0604020202020204" pitchFamily="34" charset="0"/>
              </a:rPr>
              <a:t> document applies to processes on how ECD (environmentally conscious design) are integrated into the design and development. This document applies to any organization, regardless of its size, type or </a:t>
            </a:r>
            <a:r>
              <a:rPr lang="en-GB" altLang="en-US" dirty="0" err="1">
                <a:latin typeface="Arial" panose="020B0604020202020204" pitchFamily="34" charset="0"/>
              </a:rPr>
              <a:t>sector.This</a:t>
            </a:r>
            <a:r>
              <a:rPr lang="en-GB" altLang="en-US" dirty="0">
                <a:latin typeface="Arial" panose="020B0604020202020204" pitchFamily="34" charset="0"/>
              </a:rPr>
              <a:t> document does not provide requirements for assessing the conformity of individual </a:t>
            </a:r>
            <a:r>
              <a:rPr lang="en-GB" altLang="en-US" dirty="0" err="1">
                <a:latin typeface="Arial" panose="020B0604020202020204" pitchFamily="34" charset="0"/>
              </a:rPr>
              <a:t>products.This</a:t>
            </a:r>
            <a:r>
              <a:rPr lang="en-GB" altLang="en-US" dirty="0">
                <a:latin typeface="Arial" panose="020B0604020202020204" pitchFamily="34" charset="0"/>
              </a:rPr>
              <a:t> horizontal standard is primarily intended for use by technical committees in the preparation of standards in accordance with the principles laid down in IEC Guide 108.One of the responsibilities of a technical committee is, wherever applicable, to make use of horizontal standards in the preparation of its publications. The contents of this horizontal standard will not apply unless specifically referred to or included in the relevant </a:t>
            </a:r>
            <a:r>
              <a:rPr lang="en-GB" altLang="en-US" dirty="0" err="1">
                <a:latin typeface="Arial" panose="020B0604020202020204" pitchFamily="34" charset="0"/>
              </a:rPr>
              <a:t>publications.IEC</a:t>
            </a:r>
            <a:r>
              <a:rPr lang="en-GB" altLang="en-US" dirty="0">
                <a:latin typeface="Arial" panose="020B0604020202020204" pitchFamily="34" charset="0"/>
              </a:rPr>
              <a:t> 62430:2019 cancels and replaces the first edition published in 2009. This edition constitutes a technical </a:t>
            </a:r>
            <a:r>
              <a:rPr lang="en-GB" altLang="en-US" dirty="0" err="1">
                <a:latin typeface="Arial" panose="020B0604020202020204" pitchFamily="34" charset="0"/>
              </a:rPr>
              <a:t>revision.This</a:t>
            </a:r>
            <a:r>
              <a:rPr lang="en-GB" altLang="en-US" dirty="0">
                <a:latin typeface="Arial" panose="020B0604020202020204" pitchFamily="34" charset="0"/>
              </a:rPr>
              <a:t> edition includes the following significant technical changes with respect to the previous </a:t>
            </a:r>
            <a:r>
              <a:rPr lang="en-GB" altLang="en-US" dirty="0" err="1">
                <a:latin typeface="Arial" panose="020B0604020202020204" pitchFamily="34" charset="0"/>
              </a:rPr>
              <a:t>edition:a</a:t>
            </a:r>
            <a:r>
              <a:rPr lang="en-GB" altLang="en-US" dirty="0">
                <a:latin typeface="Arial" panose="020B0604020202020204" pitchFamily="34" charset="0"/>
              </a:rPr>
              <a:t>) Scope is extended from electrotechnical product and systems to all products including </a:t>
            </a:r>
            <a:r>
              <a:rPr lang="en-GB" altLang="en-US" dirty="0" err="1">
                <a:latin typeface="Arial" panose="020B0604020202020204" pitchFamily="34" charset="0"/>
              </a:rPr>
              <a:t>services.b</a:t>
            </a:r>
            <a:r>
              <a:rPr lang="en-GB" altLang="en-US" dirty="0">
                <a:latin typeface="Arial" panose="020B0604020202020204" pitchFamily="34" charset="0"/>
              </a:rPr>
              <a:t>) As a consequence of the scope expansion, non-electrotechnical products, services in particular, are taken into account to modify </a:t>
            </a:r>
            <a:r>
              <a:rPr lang="en-GB" altLang="en-US" dirty="0" err="1">
                <a:latin typeface="Arial" panose="020B0604020202020204" pitchFamily="34" charset="0"/>
              </a:rPr>
              <a:t>requirements.c</a:t>
            </a:r>
            <a:r>
              <a:rPr lang="en-GB" altLang="en-US" dirty="0">
                <a:latin typeface="Arial" panose="020B0604020202020204" pitchFamily="34" charset="0"/>
              </a:rPr>
              <a:t>) Clause 6 is added as a guidance.</a:t>
            </a:r>
          </a:p>
        </p:txBody>
      </p:sp>
    </p:spTree>
    <p:extLst>
      <p:ext uri="{BB962C8B-B14F-4D97-AF65-F5344CB8AC3E}">
        <p14:creationId xmlns:p14="http://schemas.microsoft.com/office/powerpoint/2010/main" val="32558361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BBDB6200-A20B-AE96-DAD3-7A3A0368A31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5ABF102-3E5A-4107-9308-3106AA8A2A6E}" type="slidenum">
              <a:rPr lang="en-GB" altLang="en-US" smtClean="0"/>
              <a:pPr>
                <a:spcBef>
                  <a:spcPct val="0"/>
                </a:spcBef>
              </a:pPr>
              <a:t>20</a:t>
            </a:fld>
            <a:endParaRPr lang="en-GB" altLang="en-US"/>
          </a:p>
        </p:txBody>
      </p:sp>
      <p:sp>
        <p:nvSpPr>
          <p:cNvPr id="39939" name="Rectangle 2">
            <a:extLst>
              <a:ext uri="{FF2B5EF4-FFF2-40B4-BE49-F238E27FC236}">
                <a16:creationId xmlns:a16="http://schemas.microsoft.com/office/drawing/2014/main" id="{32EF0295-4666-1A59-6112-39A34E130CFA}"/>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BF5EBCD8-9F01-19CF-D913-9843B97A1BC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dirty="0">
                <a:latin typeface="Arial" panose="020B0604020202020204" pitchFamily="34" charset="0"/>
              </a:rPr>
              <a:t>Source: </a:t>
            </a:r>
            <a:r>
              <a:rPr lang="en-GB" dirty="0">
                <a:hlinkClick r:id="rId3"/>
              </a:rPr>
              <a:t>The Virtual Water | W (ubc.ca)</a:t>
            </a:r>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r>
              <a:rPr lang="en-US" altLang="en-US" b="1" dirty="0">
                <a:latin typeface="Arial" panose="020B0604020202020204" pitchFamily="34" charset="0"/>
              </a:rPr>
              <a:t>Notes:</a:t>
            </a:r>
          </a:p>
          <a:p>
            <a:pPr eaLnBrk="1" hangingPunct="1"/>
            <a:endParaRPr lang="en-US" altLang="en-US" dirty="0">
              <a:latin typeface="Arial" panose="020B0604020202020204" pitchFamily="34" charset="0"/>
            </a:endParaRPr>
          </a:p>
          <a:p>
            <a:pPr eaLnBrk="1" hangingPunct="1"/>
            <a:r>
              <a:rPr lang="en-US" altLang="en-US" b="1" dirty="0">
                <a:latin typeface="Arial" panose="020B0604020202020204" pitchFamily="34" charset="0"/>
              </a:rPr>
              <a:t>Web resources:</a:t>
            </a:r>
          </a:p>
        </p:txBody>
      </p:sp>
    </p:spTree>
    <p:extLst>
      <p:ext uri="{BB962C8B-B14F-4D97-AF65-F5344CB8AC3E}">
        <p14:creationId xmlns:p14="http://schemas.microsoft.com/office/powerpoint/2010/main" val="26394575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B7EC9B8F-7B9F-2D3B-BFDD-8C9771A75E7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86BDE63-F71B-44F4-99A5-6DC40530522F}" type="slidenum">
              <a:rPr lang="en-GB" altLang="en-US" smtClean="0"/>
              <a:pPr>
                <a:spcBef>
                  <a:spcPct val="0"/>
                </a:spcBef>
              </a:pPr>
              <a:t>21</a:t>
            </a:fld>
            <a:endParaRPr lang="en-GB" altLang="en-US"/>
          </a:p>
        </p:txBody>
      </p:sp>
      <p:sp>
        <p:nvSpPr>
          <p:cNvPr id="41987" name="Rectangle 2">
            <a:extLst>
              <a:ext uri="{FF2B5EF4-FFF2-40B4-BE49-F238E27FC236}">
                <a16:creationId xmlns:a16="http://schemas.microsoft.com/office/drawing/2014/main" id="{7EAF0087-621C-62A8-8717-12BB7DD38918}"/>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16DEFCF-3F1C-888E-ABCA-7055E7B98CE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b="1">
                <a:latin typeface="Arial" panose="020B0604020202020204" pitchFamily="34" charset="0"/>
              </a:rPr>
              <a:t>Source: </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2776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90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681913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52400" y="2476500"/>
            <a:ext cx="4257675"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62475" y="2476500"/>
            <a:ext cx="4257675" cy="31686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45247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75715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40669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863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007071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5070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1936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3213" y="1828800"/>
            <a:ext cx="2166937" cy="38163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52400" y="1828800"/>
            <a:ext cx="6348413" cy="3816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221728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04540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2E1395D8-5F97-DA13-40A1-D6E64FD8CA45}"/>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004B86B4-4BC6-F845-41B2-34DFFF7765CA}"/>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0" name="Rectangle 25">
            <a:extLst>
              <a:ext uri="{FF2B5EF4-FFF2-40B4-BE49-F238E27FC236}">
                <a16:creationId xmlns:a16="http://schemas.microsoft.com/office/drawing/2014/main" id="{BCD7327E-1F93-BB1B-E5FB-C0C19FAD1D61}"/>
              </a:ext>
            </a:extLst>
          </p:cNvPr>
          <p:cNvSpPr>
            <a:spLocks noChangeArrowheads="1"/>
          </p:cNvSpPr>
          <p:nvPr/>
        </p:nvSpPr>
        <p:spPr bwMode="auto">
          <a:xfrm>
            <a:off x="250825" y="5949950"/>
            <a:ext cx="3241675" cy="792163"/>
          </a:xfrm>
          <a:prstGeom prst="rect">
            <a:avLst/>
          </a:prstGeom>
          <a:solidFill>
            <a:schemeClr val="bg1"/>
          </a:solidFill>
          <a:ln>
            <a:noFill/>
          </a:ln>
          <a:effectLst/>
        </p:spPr>
        <p:txBody>
          <a:bodyPr wrap="none" anchor="ctr"/>
          <a:lstStyle>
            <a:lvl1pPr eaLnBrk="0" hangingPunct="0">
              <a:defRPr b="1">
                <a:solidFill>
                  <a:schemeClr val="tx1"/>
                </a:solidFill>
                <a:latin typeface="ITC Avant Garde Std Bk" pitchFamily="34" charset="0"/>
              </a:defRPr>
            </a:lvl1pPr>
            <a:lvl2pPr marL="742950" indent="-285750" eaLnBrk="0" hangingPunct="0">
              <a:defRPr b="1">
                <a:solidFill>
                  <a:schemeClr val="tx1"/>
                </a:solidFill>
                <a:latin typeface="ITC Avant Garde Std Bk" pitchFamily="34" charset="0"/>
              </a:defRPr>
            </a:lvl2pPr>
            <a:lvl3pPr marL="1143000" indent="-228600" eaLnBrk="0" hangingPunct="0">
              <a:defRPr b="1">
                <a:solidFill>
                  <a:schemeClr val="tx1"/>
                </a:solidFill>
                <a:latin typeface="ITC Avant Garde Std Bk" pitchFamily="34" charset="0"/>
              </a:defRPr>
            </a:lvl3pPr>
            <a:lvl4pPr marL="1600200" indent="-228600" eaLnBrk="0" hangingPunct="0">
              <a:defRPr b="1">
                <a:solidFill>
                  <a:schemeClr val="tx1"/>
                </a:solidFill>
                <a:latin typeface="ITC Avant Garde Std Bk" pitchFamily="34" charset="0"/>
              </a:defRPr>
            </a:lvl4pPr>
            <a:lvl5pPr marL="2057400" indent="-228600" eaLnBrk="0" hangingPunct="0">
              <a:defRPr b="1">
                <a:solidFill>
                  <a:schemeClr val="tx1"/>
                </a:solidFill>
                <a:latin typeface="ITC Avant Garde Std Bk" pitchFamily="34" charset="0"/>
              </a:defRPr>
            </a:lvl5pPr>
            <a:lvl6pPr marL="2514600" indent="-228600" eaLnBrk="0" fontAlgn="base" hangingPunct="0">
              <a:spcBef>
                <a:spcPct val="0"/>
              </a:spcBef>
              <a:spcAft>
                <a:spcPct val="0"/>
              </a:spcAft>
              <a:defRPr b="1">
                <a:solidFill>
                  <a:schemeClr val="tx1"/>
                </a:solidFill>
                <a:latin typeface="ITC Avant Garde Std Bk" pitchFamily="34" charset="0"/>
              </a:defRPr>
            </a:lvl6pPr>
            <a:lvl7pPr marL="2971800" indent="-228600" eaLnBrk="0" fontAlgn="base" hangingPunct="0">
              <a:spcBef>
                <a:spcPct val="0"/>
              </a:spcBef>
              <a:spcAft>
                <a:spcPct val="0"/>
              </a:spcAft>
              <a:defRPr b="1">
                <a:solidFill>
                  <a:schemeClr val="tx1"/>
                </a:solidFill>
                <a:latin typeface="ITC Avant Garde Std Bk" pitchFamily="34" charset="0"/>
              </a:defRPr>
            </a:lvl7pPr>
            <a:lvl8pPr marL="3429000" indent="-228600" eaLnBrk="0" fontAlgn="base" hangingPunct="0">
              <a:spcBef>
                <a:spcPct val="0"/>
              </a:spcBef>
              <a:spcAft>
                <a:spcPct val="0"/>
              </a:spcAft>
              <a:defRPr b="1">
                <a:solidFill>
                  <a:schemeClr val="tx1"/>
                </a:solidFill>
                <a:latin typeface="ITC Avant Garde Std Bk" pitchFamily="34" charset="0"/>
              </a:defRPr>
            </a:lvl8pPr>
            <a:lvl9pPr marL="3886200" indent="-228600" eaLnBrk="0" fontAlgn="base" hangingPunct="0">
              <a:spcBef>
                <a:spcPct val="0"/>
              </a:spcBef>
              <a:spcAft>
                <a:spcPct val="0"/>
              </a:spcAft>
              <a:defRPr b="1">
                <a:solidFill>
                  <a:schemeClr val="tx1"/>
                </a:solidFill>
                <a:latin typeface="ITC Avant Garde Std Bk" pitchFamily="34" charset="0"/>
              </a:defRPr>
            </a:lvl9pPr>
          </a:lstStyle>
          <a:p>
            <a:pPr eaLnBrk="1" hangingPunct="1">
              <a:defRPr/>
            </a:pPr>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ITC Avant Garde Std Bk" pitchFamily="34" charset="0"/>
        </a:defRPr>
      </a:lvl2pPr>
      <a:lvl3pPr algn="l" rtl="0" eaLnBrk="0" fontAlgn="base" hangingPunct="0">
        <a:spcBef>
          <a:spcPct val="0"/>
        </a:spcBef>
        <a:spcAft>
          <a:spcPct val="0"/>
        </a:spcAft>
        <a:defRPr sz="2400" b="1">
          <a:solidFill>
            <a:srgbClr val="008BBD"/>
          </a:solidFill>
          <a:latin typeface="ITC Avant Garde Std Bk" pitchFamily="34" charset="0"/>
        </a:defRPr>
      </a:lvl3pPr>
      <a:lvl4pPr algn="l" rtl="0" eaLnBrk="0" fontAlgn="base" hangingPunct="0">
        <a:spcBef>
          <a:spcPct val="0"/>
        </a:spcBef>
        <a:spcAft>
          <a:spcPct val="0"/>
        </a:spcAft>
        <a:defRPr sz="2400" b="1">
          <a:solidFill>
            <a:srgbClr val="008BBD"/>
          </a:solidFill>
          <a:latin typeface="ITC Avant Garde Std Bk" pitchFamily="34" charset="0"/>
        </a:defRPr>
      </a:lvl4pPr>
      <a:lvl5pPr algn="l" rtl="0" eaLnBrk="0" fontAlgn="base" hangingPunct="0">
        <a:spcBef>
          <a:spcPct val="0"/>
        </a:spcBef>
        <a:spcAft>
          <a:spcPct val="0"/>
        </a:spcAft>
        <a:defRPr sz="2400" b="1">
          <a:solidFill>
            <a:srgbClr val="008BBD"/>
          </a:solidFill>
          <a:latin typeface="ITC Avant Garde Std Bk" pitchFamily="34" charset="0"/>
        </a:defRPr>
      </a:lvl5pPr>
      <a:lvl6pPr marL="457200" algn="l" rtl="0" fontAlgn="base">
        <a:spcBef>
          <a:spcPct val="0"/>
        </a:spcBef>
        <a:spcAft>
          <a:spcPct val="0"/>
        </a:spcAft>
        <a:defRPr sz="2400" b="1">
          <a:solidFill>
            <a:srgbClr val="008BBD"/>
          </a:solidFill>
          <a:latin typeface="ITC Avant Garde Std Bk" pitchFamily="34" charset="0"/>
        </a:defRPr>
      </a:lvl6pPr>
      <a:lvl7pPr marL="914400" algn="l" rtl="0" fontAlgn="base">
        <a:spcBef>
          <a:spcPct val="0"/>
        </a:spcBef>
        <a:spcAft>
          <a:spcPct val="0"/>
        </a:spcAft>
        <a:defRPr sz="2400" b="1">
          <a:solidFill>
            <a:srgbClr val="008BBD"/>
          </a:solidFill>
          <a:latin typeface="ITC Avant Garde Std Bk" pitchFamily="34" charset="0"/>
        </a:defRPr>
      </a:lvl7pPr>
      <a:lvl8pPr marL="1371600" algn="l" rtl="0" fontAlgn="base">
        <a:spcBef>
          <a:spcPct val="0"/>
        </a:spcBef>
        <a:spcAft>
          <a:spcPct val="0"/>
        </a:spcAft>
        <a:defRPr sz="2400" b="1">
          <a:solidFill>
            <a:srgbClr val="008BBD"/>
          </a:solidFill>
          <a:latin typeface="ITC Avant Garde Std Bk" pitchFamily="34" charset="0"/>
        </a:defRPr>
      </a:lvl8pPr>
      <a:lvl9pPr marL="1828800" algn="l" rtl="0" fontAlgn="base">
        <a:spcBef>
          <a:spcPct val="0"/>
        </a:spcBef>
        <a:spcAft>
          <a:spcPct val="0"/>
        </a:spcAft>
        <a:defRPr sz="2400" b="1">
          <a:solidFill>
            <a:srgbClr val="008BBD"/>
          </a:solidFill>
          <a:latin typeface="ITC Avant Garde Std Bk"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2ED2ABB4-0D05-1477-A618-C95E9B8195F4}"/>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493F4281-2566-24EF-4341-4F47D6BDA0EC}"/>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0" name="Rectangle 25">
            <a:extLst>
              <a:ext uri="{FF2B5EF4-FFF2-40B4-BE49-F238E27FC236}">
                <a16:creationId xmlns:a16="http://schemas.microsoft.com/office/drawing/2014/main" id="{1BDCE3DA-2F60-8B1D-0D1E-BFE70134CE4E}"/>
              </a:ext>
            </a:extLst>
          </p:cNvPr>
          <p:cNvSpPr>
            <a:spLocks noChangeArrowheads="1"/>
          </p:cNvSpPr>
          <p:nvPr userDrawn="1"/>
        </p:nvSpPr>
        <p:spPr bwMode="auto">
          <a:xfrm>
            <a:off x="250825" y="5949950"/>
            <a:ext cx="3241675" cy="792163"/>
          </a:xfrm>
          <a:prstGeom prst="rect">
            <a:avLst/>
          </a:prstGeom>
          <a:solidFill>
            <a:schemeClr val="bg1"/>
          </a:solidFill>
          <a:ln>
            <a:noFill/>
          </a:ln>
          <a:effectLst/>
        </p:spPr>
        <p:txBody>
          <a:bodyPr wrap="none" anchor="ctr"/>
          <a:lstStyle>
            <a:lvl1pPr eaLnBrk="0" hangingPunct="0">
              <a:defRPr b="1" u="sng">
                <a:solidFill>
                  <a:schemeClr val="tx1"/>
                </a:solidFill>
                <a:latin typeface="Century Gothic" panose="020B0502020202020204" pitchFamily="34" charset="0"/>
              </a:defRPr>
            </a:lvl1pPr>
            <a:lvl2pPr marL="742950" indent="-285750" eaLnBrk="0" hangingPunct="0">
              <a:defRPr b="1" u="sng">
                <a:solidFill>
                  <a:schemeClr val="tx1"/>
                </a:solidFill>
                <a:latin typeface="Century Gothic" panose="020B0502020202020204" pitchFamily="34" charset="0"/>
              </a:defRPr>
            </a:lvl2pPr>
            <a:lvl3pPr marL="1143000" indent="-228600" eaLnBrk="0" hangingPunct="0">
              <a:defRPr b="1" u="sng">
                <a:solidFill>
                  <a:schemeClr val="tx1"/>
                </a:solidFill>
                <a:latin typeface="Century Gothic" panose="020B0502020202020204" pitchFamily="34" charset="0"/>
              </a:defRPr>
            </a:lvl3pPr>
            <a:lvl4pPr marL="1600200" indent="-228600" eaLnBrk="0" hangingPunct="0">
              <a:defRPr b="1" u="sng">
                <a:solidFill>
                  <a:schemeClr val="tx1"/>
                </a:solidFill>
                <a:latin typeface="Century Gothic" panose="020B0502020202020204" pitchFamily="34" charset="0"/>
              </a:defRPr>
            </a:lvl4pPr>
            <a:lvl5pPr marL="2057400" indent="-228600" eaLnBrk="0" hangingPunct="0">
              <a:defRPr b="1" u="sng">
                <a:solidFill>
                  <a:schemeClr val="tx1"/>
                </a:solidFill>
                <a:latin typeface="Century Gothic" panose="020B0502020202020204" pitchFamily="34" charset="0"/>
              </a:defRPr>
            </a:lvl5pPr>
            <a:lvl6pPr marL="2514600" indent="-228600" eaLnBrk="0" fontAlgn="base" hangingPunct="0">
              <a:spcBef>
                <a:spcPct val="0"/>
              </a:spcBef>
              <a:spcAft>
                <a:spcPct val="0"/>
              </a:spcAft>
              <a:defRPr b="1" u="sng">
                <a:solidFill>
                  <a:schemeClr val="tx1"/>
                </a:solidFill>
                <a:latin typeface="Century Gothic" panose="020B0502020202020204" pitchFamily="34" charset="0"/>
              </a:defRPr>
            </a:lvl6pPr>
            <a:lvl7pPr marL="2971800" indent="-228600" eaLnBrk="0" fontAlgn="base" hangingPunct="0">
              <a:spcBef>
                <a:spcPct val="0"/>
              </a:spcBef>
              <a:spcAft>
                <a:spcPct val="0"/>
              </a:spcAft>
              <a:defRPr b="1" u="sng">
                <a:solidFill>
                  <a:schemeClr val="tx1"/>
                </a:solidFill>
                <a:latin typeface="Century Gothic" panose="020B0502020202020204" pitchFamily="34" charset="0"/>
              </a:defRPr>
            </a:lvl7pPr>
            <a:lvl8pPr marL="3429000" indent="-228600" eaLnBrk="0" fontAlgn="base" hangingPunct="0">
              <a:spcBef>
                <a:spcPct val="0"/>
              </a:spcBef>
              <a:spcAft>
                <a:spcPct val="0"/>
              </a:spcAft>
              <a:defRPr b="1" u="sng">
                <a:solidFill>
                  <a:schemeClr val="tx1"/>
                </a:solidFill>
                <a:latin typeface="Century Gothic" panose="020B0502020202020204" pitchFamily="34" charset="0"/>
              </a:defRPr>
            </a:lvl8pPr>
            <a:lvl9pPr marL="3886200" indent="-228600" eaLnBrk="0" fontAlgn="base" hangingPunct="0">
              <a:spcBef>
                <a:spcPct val="0"/>
              </a:spcBef>
              <a:spcAft>
                <a:spcPct val="0"/>
              </a:spcAft>
              <a:defRPr b="1" u="sng">
                <a:solidFill>
                  <a:schemeClr val="tx1"/>
                </a:solidFill>
                <a:latin typeface="Century Gothic" panose="020B0502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1678251674"/>
      </p:ext>
    </p:extLst>
  </p:cSld>
  <p:clrMap bg1="lt1" tx1="dk1" bg2="lt2" tx2="dk2" accent1="accent1" accent2="accent2" accent3="accent3" accent4="accent4" accent5="accent5" accent6="accent6" hlink="hlink" folHlink="folHlink"/>
  <p:sldLayoutIdLst>
    <p:sldLayoutId id="2147483684" r:id="rId1"/>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Century Gothic" pitchFamily="34" charset="0"/>
        </a:defRPr>
      </a:lvl2pPr>
      <a:lvl3pPr algn="l" rtl="0" eaLnBrk="0" fontAlgn="base" hangingPunct="0">
        <a:spcBef>
          <a:spcPct val="0"/>
        </a:spcBef>
        <a:spcAft>
          <a:spcPct val="0"/>
        </a:spcAft>
        <a:defRPr sz="2400" b="1">
          <a:solidFill>
            <a:srgbClr val="008BBD"/>
          </a:solidFill>
          <a:latin typeface="Century Gothic" pitchFamily="34" charset="0"/>
        </a:defRPr>
      </a:lvl3pPr>
      <a:lvl4pPr algn="l" rtl="0" eaLnBrk="0" fontAlgn="base" hangingPunct="0">
        <a:spcBef>
          <a:spcPct val="0"/>
        </a:spcBef>
        <a:spcAft>
          <a:spcPct val="0"/>
        </a:spcAft>
        <a:defRPr sz="2400" b="1">
          <a:solidFill>
            <a:srgbClr val="008BBD"/>
          </a:solidFill>
          <a:latin typeface="Century Gothic" pitchFamily="34" charset="0"/>
        </a:defRPr>
      </a:lvl4pPr>
      <a:lvl5pPr algn="l" rtl="0" eaLnBrk="0" fontAlgn="base" hangingPunct="0">
        <a:spcBef>
          <a:spcPct val="0"/>
        </a:spcBef>
        <a:spcAft>
          <a:spcPct val="0"/>
        </a:spcAft>
        <a:defRPr sz="2400" b="1">
          <a:solidFill>
            <a:srgbClr val="008BBD"/>
          </a:solidFill>
          <a:latin typeface="Century Gothic" pitchFamily="34"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hyperlink" Target="https://circularityblueprint.ikea.net/"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26.emf"/><Relationship Id="rId5" Type="http://schemas.openxmlformats.org/officeDocument/2006/relationships/image" Target="../media/image25.emf"/><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932ECF01-A6B1-C001-FB76-726634FCE4DF}"/>
              </a:ext>
            </a:extLst>
          </p:cNvPr>
          <p:cNvSpPr>
            <a:spLocks noChangeArrowheads="1"/>
          </p:cNvSpPr>
          <p:nvPr/>
        </p:nvSpPr>
        <p:spPr bwMode="auto">
          <a:xfrm>
            <a:off x="0" y="2505959"/>
            <a:ext cx="9144000" cy="1800225"/>
          </a:xfrm>
          <a:prstGeom prst="rect">
            <a:avLst/>
          </a:prstGeom>
          <a:solidFill>
            <a:srgbClr val="00B0F0"/>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1" i="0" u="sng" strike="noStrike" kern="1200" cap="none" spc="0" normalizeH="0" baseline="0" noProof="0">
              <a:ln>
                <a:noFill/>
              </a:ln>
              <a:solidFill>
                <a:srgbClr val="000000"/>
              </a:solidFill>
              <a:effectLst/>
              <a:uLnTx/>
              <a:uFillTx/>
              <a:latin typeface="Century Gothic" panose="020B0502020202090204" pitchFamily="34" charset="0"/>
              <a:ea typeface="+mn-ea"/>
              <a:cs typeface="+mn-cs"/>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2636912"/>
            <a:ext cx="9144000" cy="146706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Rounded MT Bold"/>
                <a:ea typeface="+mj-ea"/>
              </a:rPr>
              <a:t>DC:ST</a:t>
            </a: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2000" b="0" i="0" u="none" strike="noStrike" kern="0" cap="none" spc="15" normalizeH="0" baseline="0" noProof="0">
                <a:ln>
                  <a:noFill/>
                </a:ln>
                <a:solidFill>
                  <a:sysClr val="window" lastClr="FFFFFF"/>
                </a:solidFill>
                <a:effectLst/>
                <a:uLnTx/>
                <a:uFillTx/>
                <a:latin typeface="Arial Rounded MT Bold"/>
                <a:ea typeface="+mj-ea"/>
              </a:rPr>
              <a:t>DESIGN CIRCULARITY : </a:t>
            </a:r>
            <a:r>
              <a:rPr kumimoji="0" lang="en-GB" sz="2000" b="0" i="0" u="none" strike="noStrike" kern="0" cap="none" spc="15" normalizeH="0" baseline="0" noProof="0" dirty="0">
                <a:ln>
                  <a:noFill/>
                </a:ln>
                <a:solidFill>
                  <a:sysClr val="window" lastClr="FFFFFF"/>
                </a:solidFill>
                <a:effectLst/>
                <a:uLnTx/>
                <a:uFillTx/>
                <a:latin typeface="Arial Rounded MT Bold"/>
                <a:ea typeface="+mj-ea"/>
              </a:rPr>
              <a:t>SUSTAINABLE THINKING</a:t>
            </a:r>
          </a:p>
          <a:p>
            <a:pPr marL="12700" marR="0" lvl="0" indent="0" algn="ctr" defTabSz="914400" rtl="0" eaLnBrk="1" fontAlgn="auto" latinLnBrk="0" hangingPunct="1">
              <a:lnSpc>
                <a:spcPct val="100000"/>
              </a:lnSpc>
              <a:spcBef>
                <a:spcPts val="100"/>
              </a:spcBef>
              <a:spcAft>
                <a:spcPts val="0"/>
              </a:spcAft>
              <a:buClrTx/>
              <a:buSzTx/>
              <a:buFontTx/>
              <a:buNone/>
              <a:tabLst/>
              <a:defRPr/>
            </a:pP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1600" b="0" i="0" u="none" strike="noStrike" kern="0" cap="none" spc="15" normalizeH="0" baseline="0" noProof="0" dirty="0">
                <a:ln>
                  <a:noFill/>
                </a:ln>
                <a:solidFill>
                  <a:sysClr val="window" lastClr="FFFFFF"/>
                </a:solidFill>
                <a:effectLst/>
                <a:uLnTx/>
                <a:uFillTx/>
                <a:latin typeface="Arial Rounded MT Bold"/>
                <a:ea typeface="+mj-ea"/>
              </a:rPr>
              <a:t>M ARCHER</a:t>
            </a:r>
          </a:p>
        </p:txBody>
      </p:sp>
    </p:spTree>
    <p:extLst>
      <p:ext uri="{BB962C8B-B14F-4D97-AF65-F5344CB8AC3E}">
        <p14:creationId xmlns:p14="http://schemas.microsoft.com/office/powerpoint/2010/main" val="2311800749"/>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3E015E3-E2D9-2410-679D-E670194695F5}"/>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dirty="0"/>
              <a:t>7. </a:t>
            </a:r>
            <a:r>
              <a:rPr lang="en-GB" altLang="en-US" dirty="0" err="1"/>
              <a:t>g.design</a:t>
            </a:r>
            <a:r>
              <a:rPr lang="en-GB" altLang="en-US" dirty="0"/>
              <a:t> : design strategies</a:t>
            </a:r>
          </a:p>
        </p:txBody>
      </p:sp>
      <p:sp>
        <p:nvSpPr>
          <p:cNvPr id="7171" name="Rectangle 3">
            <a:extLst>
              <a:ext uri="{FF2B5EF4-FFF2-40B4-BE49-F238E27FC236}">
                <a16:creationId xmlns:a16="http://schemas.microsoft.com/office/drawing/2014/main" id="{EE2FCFAE-D2CF-742F-841C-57C80B041BFB}"/>
              </a:ext>
            </a:extLst>
          </p:cNvPr>
          <p:cNvSpPr>
            <a:spLocks noGrp="1" noChangeArrowheads="1"/>
          </p:cNvSpPr>
          <p:nvPr>
            <p:ph type="subTitle" idx="4294967295"/>
          </p:nvPr>
        </p:nvSpPr>
        <p:spPr>
          <a:xfrm>
            <a:off x="193675" y="2362200"/>
            <a:ext cx="8569325" cy="3505200"/>
          </a:xfrm>
        </p:spPr>
        <p:txBody>
          <a:bodyPr/>
          <a:lstStyle/>
          <a:p>
            <a:pPr marL="355600" indent="-355600" algn="l" eaLnBrk="1" hangingPunct="1"/>
            <a:r>
              <a:rPr lang="en-GB" altLang="en-US" b="1" dirty="0">
                <a:latin typeface="ITC Avant Garde Std Bk" pitchFamily="34" charset="0"/>
              </a:rPr>
              <a:t>key learning objective</a:t>
            </a:r>
            <a:r>
              <a:rPr lang="en-GB" altLang="en-US" dirty="0">
                <a:latin typeface="ITC Avant Garde Std Bk" pitchFamily="34" charset="0"/>
              </a:rPr>
              <a:t> : understand </a:t>
            </a:r>
            <a:r>
              <a:rPr lang="en-GB" altLang="en-US" dirty="0" err="1">
                <a:latin typeface="ITC Avant Garde Std Bk" pitchFamily="34" charset="0"/>
              </a:rPr>
              <a:t>ecodesign</a:t>
            </a:r>
            <a:r>
              <a:rPr lang="en-GB" altLang="en-US" dirty="0">
                <a:latin typeface="ITC Avant Garde Std Bk" pitchFamily="34" charset="0"/>
              </a:rPr>
              <a:t> strategies</a:t>
            </a:r>
          </a:p>
          <a:p>
            <a:pPr marL="355600" indent="-355600" algn="l" eaLnBrk="1" hangingPunct="1"/>
            <a:r>
              <a:rPr lang="en-GB" altLang="en-US" b="1" dirty="0">
                <a:latin typeface="ITC Avant Garde Std Bk" pitchFamily="34" charset="0"/>
              </a:rPr>
              <a:t>	</a:t>
            </a:r>
          </a:p>
          <a:p>
            <a:pPr marL="355600" indent="-355600" algn="l" eaLnBrk="1" hangingPunct="1">
              <a:buFontTx/>
              <a:buChar char="•"/>
            </a:pPr>
            <a:r>
              <a:rPr lang="en-GB" altLang="en-US" dirty="0">
                <a:latin typeface="ITC Avant Garde Std Bk" pitchFamily="34" charset="0"/>
              </a:rPr>
              <a:t>design trade-offs</a:t>
            </a:r>
          </a:p>
          <a:p>
            <a:pPr marL="355600" indent="-355600" algn="l" eaLnBrk="1" hangingPunct="1">
              <a:buFontTx/>
              <a:buChar char="•"/>
            </a:pPr>
            <a:r>
              <a:rPr lang="en-GB" altLang="en-US" dirty="0">
                <a:latin typeface="ITC Avant Garde Std Bk" pitchFamily="34" charset="0"/>
              </a:rPr>
              <a:t>six ‘RE’ philosophy</a:t>
            </a:r>
          </a:p>
          <a:p>
            <a:pPr marL="355600" indent="-355600" algn="l" eaLnBrk="1" hangingPunct="1">
              <a:buFontTx/>
              <a:buChar char="•"/>
            </a:pPr>
            <a:r>
              <a:rPr lang="en-GB" altLang="en-US" dirty="0">
                <a:latin typeface="ITC Avant Garde Std Bk" pitchFamily="34" charset="0"/>
              </a:rPr>
              <a:t>‘</a:t>
            </a:r>
            <a:r>
              <a:rPr lang="en-GB" altLang="en-US" dirty="0" err="1">
                <a:latin typeface="ITC Avant Garde Std Bk" pitchFamily="34" charset="0"/>
              </a:rPr>
              <a:t>biothinking</a:t>
            </a:r>
            <a:r>
              <a:rPr lang="en-GB" altLang="en-US" dirty="0">
                <a:latin typeface="ITC Avant Garde Std Bk" pitchFamily="34" charset="0"/>
              </a:rPr>
              <a:t>’</a:t>
            </a:r>
          </a:p>
          <a:p>
            <a:pPr marL="355600" indent="-355600" algn="l" eaLnBrk="1" hangingPunct="1">
              <a:buFontTx/>
              <a:buChar char="•"/>
            </a:pPr>
            <a:r>
              <a:rPr lang="en-GB" altLang="en-US">
                <a:latin typeface="ITC Avant Garde Std Bk" pitchFamily="34" charset="0"/>
              </a:rPr>
              <a:t>benchmarking tools</a:t>
            </a:r>
          </a:p>
          <a:p>
            <a:pPr marL="355600" indent="-355600" algn="l" eaLnBrk="1" hangingPunct="1">
              <a:buFontTx/>
              <a:buChar char="•"/>
            </a:pPr>
            <a:r>
              <a:rPr lang="en-GB" altLang="en-US" dirty="0">
                <a:latin typeface="ITC Avant Garde Std Bk" pitchFamily="34" charset="0"/>
              </a:rPr>
              <a:t>strategy wheels</a:t>
            </a:r>
          </a:p>
          <a:p>
            <a:pPr marL="355600" indent="-355600" algn="l" eaLnBrk="1" hangingPunct="1">
              <a:buFontTx/>
              <a:buChar char="•"/>
            </a:pPr>
            <a:r>
              <a:rPr lang="en-GB" altLang="en-US" dirty="0">
                <a:latin typeface="ITC Avant Garde Std Bk" pitchFamily="34" charset="0"/>
              </a:rPr>
              <a:t>standards</a:t>
            </a:r>
          </a:p>
          <a:p>
            <a:pPr marL="355600" indent="-355600" algn="l" eaLnBrk="1" hangingPunct="1"/>
            <a:endParaRPr lang="en-GB" altLang="en-US" dirty="0">
              <a:latin typeface="ITC Avant Garde Std Bk" pitchFamily="34" charset="0"/>
            </a:endParaRPr>
          </a:p>
          <a:p>
            <a:pPr marL="355600" indent="-355600" algn="l" eaLnBrk="1" hangingPunct="1"/>
            <a:endParaRPr lang="en-GB" altLang="en-US" dirty="0">
              <a:latin typeface="ITC Avant Garde Std Bk" pitchFamily="34" charset="0"/>
            </a:endParaRPr>
          </a:p>
          <a:p>
            <a:pPr marL="355600" indent="-355600" algn="l" eaLnBrk="1" hangingPunct="1"/>
            <a:endParaRPr lang="en-GB" altLang="en-US" dirty="0">
              <a:latin typeface="ITC Avant Garde Std Bk" pitchFamily="34" charset="0"/>
            </a:endParaRPr>
          </a:p>
        </p:txBody>
      </p:sp>
      <p:sp>
        <p:nvSpPr>
          <p:cNvPr id="7172" name="Rectangle 3">
            <a:extLst>
              <a:ext uri="{FF2B5EF4-FFF2-40B4-BE49-F238E27FC236}">
                <a16:creationId xmlns:a16="http://schemas.microsoft.com/office/drawing/2014/main" id="{C82F3229-1E26-2FEA-F305-2E5C87ABC430}"/>
              </a:ext>
            </a:extLst>
          </p:cNvPr>
          <p:cNvSpPr>
            <a:spLocks noChangeArrowheads="1"/>
          </p:cNvSpPr>
          <p:nvPr/>
        </p:nvSpPr>
        <p:spPr bwMode="auto">
          <a:xfrm>
            <a:off x="107950" y="115888"/>
            <a:ext cx="8928100" cy="172878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endParaRPr lang="en-US" altLang="en-US" u="sng">
              <a:solidFill>
                <a:schemeClr val="tx1"/>
              </a:solidFill>
              <a:latin typeface="Century Gothic" panose="020B0502020202020204" pitchFamily="34" charset="0"/>
            </a:endParaRPr>
          </a:p>
        </p:txBody>
      </p:sp>
      <p:sp>
        <p:nvSpPr>
          <p:cNvPr id="7173" name="Rectangle 4">
            <a:extLst>
              <a:ext uri="{FF2B5EF4-FFF2-40B4-BE49-F238E27FC236}">
                <a16:creationId xmlns:a16="http://schemas.microsoft.com/office/drawing/2014/main" id="{06C9CB3F-53F2-24E9-AA56-0A0880C148F9}"/>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endParaRPr lang="en-US" altLang="en-US" u="sng">
              <a:solidFill>
                <a:schemeClr val="tx1"/>
              </a:solidFill>
              <a:latin typeface="Century Gothic" panose="020B0502020202020204" pitchFamily="34" charset="0"/>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19">
            <a:extLst>
              <a:ext uri="{FF2B5EF4-FFF2-40B4-BE49-F238E27FC236}">
                <a16:creationId xmlns:a16="http://schemas.microsoft.com/office/drawing/2014/main" id="{AB081D4D-0D57-A4CE-8076-B92F4FA57433}"/>
              </a:ext>
            </a:extLst>
          </p:cNvPr>
          <p:cNvSpPr>
            <a:spLocks noChangeArrowheads="1"/>
          </p:cNvSpPr>
          <p:nvPr/>
        </p:nvSpPr>
        <p:spPr bwMode="auto">
          <a:xfrm>
            <a:off x="0" y="0"/>
            <a:ext cx="2411413" cy="2924175"/>
          </a:xfrm>
          <a:prstGeom prst="rect">
            <a:avLst/>
          </a:prstGeom>
          <a:solidFill>
            <a:srgbClr val="FF54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9219" name="Rectangle 20">
            <a:extLst>
              <a:ext uri="{FF2B5EF4-FFF2-40B4-BE49-F238E27FC236}">
                <a16:creationId xmlns:a16="http://schemas.microsoft.com/office/drawing/2014/main" id="{6BDBEC6E-A08A-EF60-F9F5-C2D940F1E3D2}"/>
              </a:ext>
            </a:extLst>
          </p:cNvPr>
          <p:cNvSpPr>
            <a:spLocks noChangeArrowheads="1"/>
          </p:cNvSpPr>
          <p:nvPr/>
        </p:nvSpPr>
        <p:spPr bwMode="auto">
          <a:xfrm>
            <a:off x="2305050" y="0"/>
            <a:ext cx="2411413" cy="2924175"/>
          </a:xfrm>
          <a:prstGeom prst="rect">
            <a:avLst/>
          </a:prstGeom>
          <a:solidFill>
            <a:srgbClr val="1885C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9220" name="Rectangle 21">
            <a:extLst>
              <a:ext uri="{FF2B5EF4-FFF2-40B4-BE49-F238E27FC236}">
                <a16:creationId xmlns:a16="http://schemas.microsoft.com/office/drawing/2014/main" id="{479115BA-6287-5AD6-19E2-003D7456A3C1}"/>
              </a:ext>
            </a:extLst>
          </p:cNvPr>
          <p:cNvSpPr>
            <a:spLocks noChangeArrowheads="1"/>
          </p:cNvSpPr>
          <p:nvPr/>
        </p:nvSpPr>
        <p:spPr bwMode="auto">
          <a:xfrm>
            <a:off x="4608513" y="0"/>
            <a:ext cx="2411412"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sp>
        <p:nvSpPr>
          <p:cNvPr id="9221" name="Rectangle 22">
            <a:extLst>
              <a:ext uri="{FF2B5EF4-FFF2-40B4-BE49-F238E27FC236}">
                <a16:creationId xmlns:a16="http://schemas.microsoft.com/office/drawing/2014/main" id="{4F5C98C3-41E7-52CD-5726-B6285A821F1F}"/>
              </a:ext>
            </a:extLst>
          </p:cNvPr>
          <p:cNvSpPr>
            <a:spLocks noChangeArrowheads="1"/>
          </p:cNvSpPr>
          <p:nvPr/>
        </p:nvSpPr>
        <p:spPr bwMode="auto">
          <a:xfrm>
            <a:off x="6840538" y="0"/>
            <a:ext cx="2303462" cy="2924175"/>
          </a:xfrm>
          <a:prstGeom prst="rect">
            <a:avLst/>
          </a:prstGeom>
          <a:solidFill>
            <a:srgbClr val="FC321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90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sz="2000" b="0">
              <a:solidFill>
                <a:schemeClr val="tx1"/>
              </a:solidFill>
              <a:latin typeface="Century Gothic" panose="020B0502020202020204" pitchFamily="34" charset="0"/>
            </a:endParaRPr>
          </a:p>
        </p:txBody>
      </p:sp>
      <p:sp>
        <p:nvSpPr>
          <p:cNvPr id="890887" name="Text Box 7">
            <a:extLst>
              <a:ext uri="{FF2B5EF4-FFF2-40B4-BE49-F238E27FC236}">
                <a16:creationId xmlns:a16="http://schemas.microsoft.com/office/drawing/2014/main" id="{D494C9CB-932F-FF43-D86D-D16A027A3D5E}"/>
              </a:ext>
            </a:extLst>
          </p:cNvPr>
          <p:cNvSpPr txBox="1">
            <a:spLocks noChangeArrowheads="1"/>
          </p:cNvSpPr>
          <p:nvPr/>
        </p:nvSpPr>
        <p:spPr bwMode="auto">
          <a:xfrm>
            <a:off x="144463" y="3001963"/>
            <a:ext cx="2087562"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20204" pitchFamily="34" charset="0"/>
                <a:cs typeface="Arial" panose="020B0604020202020204" pitchFamily="34" charset="0"/>
              </a:rPr>
              <a:t>investigate the  internal and external drivers for product or service (re)design.</a:t>
            </a:r>
          </a:p>
          <a:p>
            <a:pPr>
              <a:spcBef>
                <a:spcPct val="0"/>
              </a:spcBef>
              <a:buFontTx/>
              <a:buNone/>
            </a:pPr>
            <a:endParaRPr lang="en-US" altLang="en-US" sz="1600">
              <a:latin typeface="Century Gothic" panose="020B0502020202020204" pitchFamily="34" charset="0"/>
              <a:cs typeface="Arial" panose="020B0604020202020204" pitchFamily="34" charset="0"/>
            </a:endParaRPr>
          </a:p>
          <a:p>
            <a:pPr>
              <a:spcBef>
                <a:spcPct val="0"/>
              </a:spcBef>
              <a:buFontTx/>
              <a:buNone/>
            </a:pPr>
            <a:r>
              <a:rPr lang="en-US" altLang="en-US" sz="1600">
                <a:latin typeface="Century Gothic" panose="020B0502020202020204" pitchFamily="34" charset="0"/>
                <a:cs typeface="Arial" panose="020B0604020202020204" pitchFamily="34" charset="0"/>
              </a:rPr>
              <a:t>these drivers could include legislation, customers, new technology, competition.</a:t>
            </a:r>
          </a:p>
          <a:p>
            <a:pPr>
              <a:spcBef>
                <a:spcPct val="0"/>
              </a:spcBef>
              <a:buFontTx/>
              <a:buNone/>
            </a:pPr>
            <a:endParaRPr lang="en-US" altLang="en-US" sz="1600">
              <a:latin typeface="Century Gothic" panose="020B0502020202020204" pitchFamily="34" charset="0"/>
              <a:cs typeface="Arial" panose="020B0604020202020204" pitchFamily="34" charset="0"/>
            </a:endParaRPr>
          </a:p>
        </p:txBody>
      </p:sp>
      <p:sp>
        <p:nvSpPr>
          <p:cNvPr id="890888" name="Text Box 8">
            <a:extLst>
              <a:ext uri="{FF2B5EF4-FFF2-40B4-BE49-F238E27FC236}">
                <a16:creationId xmlns:a16="http://schemas.microsoft.com/office/drawing/2014/main" id="{A70EBF8B-B339-8141-1FDD-FC08E41490F1}"/>
              </a:ext>
            </a:extLst>
          </p:cNvPr>
          <p:cNvSpPr txBox="1">
            <a:spLocks noChangeArrowheads="1"/>
          </p:cNvSpPr>
          <p:nvPr/>
        </p:nvSpPr>
        <p:spPr bwMode="auto">
          <a:xfrm>
            <a:off x="2339975" y="3001963"/>
            <a:ext cx="2087563" cy="448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20204" pitchFamily="34" charset="0"/>
                <a:cs typeface="Arial" panose="020B0604020202020204" pitchFamily="34" charset="0"/>
              </a:rPr>
              <a:t>assess the environmental impacts of the product. </a:t>
            </a:r>
          </a:p>
          <a:p>
            <a:pPr>
              <a:spcBef>
                <a:spcPct val="0"/>
              </a:spcBef>
              <a:buFontTx/>
              <a:buNone/>
            </a:pPr>
            <a:endParaRPr lang="en-US" altLang="en-US" sz="1600">
              <a:latin typeface="Century Gothic" panose="020B0502020202020204" pitchFamily="34" charset="0"/>
              <a:cs typeface="Arial" panose="020B0604020202020204" pitchFamily="34" charset="0"/>
            </a:endParaRPr>
          </a:p>
          <a:p>
            <a:pPr>
              <a:spcBef>
                <a:spcPct val="0"/>
              </a:spcBef>
              <a:buFontTx/>
              <a:buNone/>
            </a:pPr>
            <a:r>
              <a:rPr lang="en-US" altLang="en-US" sz="1600">
                <a:latin typeface="Century Gothic" panose="020B0502020202020204" pitchFamily="34" charset="0"/>
                <a:cs typeface="Arial" panose="020B0604020202020204" pitchFamily="34" charset="0"/>
              </a:rPr>
              <a:t>map the product life cycle so you understand where these impacts occur. identify where materials and energy is used and where waste is produced.</a:t>
            </a:r>
          </a:p>
        </p:txBody>
      </p:sp>
      <p:sp>
        <p:nvSpPr>
          <p:cNvPr id="890889" name="Text Box 9">
            <a:extLst>
              <a:ext uri="{FF2B5EF4-FFF2-40B4-BE49-F238E27FC236}">
                <a16:creationId xmlns:a16="http://schemas.microsoft.com/office/drawing/2014/main" id="{93F14BCE-7A2E-BCB6-C3BA-A2CCFF817741}"/>
              </a:ext>
            </a:extLst>
          </p:cNvPr>
          <p:cNvSpPr txBox="1">
            <a:spLocks noChangeArrowheads="1"/>
          </p:cNvSpPr>
          <p:nvPr/>
        </p:nvSpPr>
        <p:spPr bwMode="auto">
          <a:xfrm>
            <a:off x="4643438" y="3001963"/>
            <a:ext cx="2087562" cy="5035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20204" pitchFamily="34" charset="0"/>
                <a:cs typeface="Arial" panose="020B0604020202020204" pitchFamily="34" charset="0"/>
              </a:rPr>
              <a:t>select ecodesign strategies that will allow designers to tackle the main environmental impacts.</a:t>
            </a:r>
          </a:p>
          <a:p>
            <a:pPr>
              <a:spcBef>
                <a:spcPct val="0"/>
              </a:spcBef>
              <a:buFontTx/>
              <a:buNone/>
            </a:pPr>
            <a:endParaRPr lang="en-US" altLang="en-US" sz="1600">
              <a:latin typeface="Century Gothic" panose="020B0502020202020204" pitchFamily="34" charset="0"/>
              <a:cs typeface="Arial" panose="020B0604020202020204" pitchFamily="34" charset="0"/>
            </a:endParaRPr>
          </a:p>
          <a:p>
            <a:pPr>
              <a:spcBef>
                <a:spcPct val="0"/>
              </a:spcBef>
              <a:buFontTx/>
              <a:buNone/>
            </a:pPr>
            <a:r>
              <a:rPr lang="en-US" altLang="en-US" sz="1600">
                <a:latin typeface="Century Gothic" panose="020B0502020202020204" pitchFamily="34" charset="0"/>
                <a:cs typeface="Arial" panose="020B0604020202020204" pitchFamily="34" charset="0"/>
              </a:rPr>
              <a:t>explore the compromises and trade-offs. involve others from marketing, sales, production, purchasing.</a:t>
            </a:r>
          </a:p>
        </p:txBody>
      </p:sp>
      <p:sp>
        <p:nvSpPr>
          <p:cNvPr id="890890" name="Text Box 10">
            <a:extLst>
              <a:ext uri="{FF2B5EF4-FFF2-40B4-BE49-F238E27FC236}">
                <a16:creationId xmlns:a16="http://schemas.microsoft.com/office/drawing/2014/main" id="{BBBACF54-8881-8CBB-6CC6-E2EF6DC5574B}"/>
              </a:ext>
            </a:extLst>
          </p:cNvPr>
          <p:cNvSpPr txBox="1">
            <a:spLocks noChangeArrowheads="1"/>
          </p:cNvSpPr>
          <p:nvPr/>
        </p:nvSpPr>
        <p:spPr bwMode="auto">
          <a:xfrm>
            <a:off x="6877050" y="3001963"/>
            <a:ext cx="2087563"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1600">
                <a:latin typeface="Century Gothic" panose="020B0502020202020204" pitchFamily="34" charset="0"/>
                <a:cs typeface="Arial" panose="020B0604020202020204" pitchFamily="34" charset="0"/>
              </a:rPr>
              <a:t>develop a clear brand and marketing strategy to reflect and communicate the environmental improvements.</a:t>
            </a:r>
          </a:p>
          <a:p>
            <a:pPr>
              <a:spcBef>
                <a:spcPct val="0"/>
              </a:spcBef>
              <a:buFontTx/>
              <a:buNone/>
            </a:pPr>
            <a:endParaRPr lang="en-US" altLang="en-US" sz="1600">
              <a:latin typeface="Century Gothic" panose="020B0502020202020204" pitchFamily="34" charset="0"/>
              <a:cs typeface="Arial" panose="020B0604020202020204" pitchFamily="34" charset="0"/>
            </a:endParaRPr>
          </a:p>
          <a:p>
            <a:pPr>
              <a:spcBef>
                <a:spcPct val="0"/>
              </a:spcBef>
              <a:buFontTx/>
              <a:buNone/>
            </a:pPr>
            <a:r>
              <a:rPr lang="en-US" altLang="en-US" sz="1600">
                <a:latin typeface="Century Gothic" panose="020B0502020202020204" pitchFamily="34" charset="0"/>
                <a:cs typeface="Arial" panose="020B0604020202020204" pitchFamily="34" charset="0"/>
              </a:rPr>
              <a:t>consider the product packaging and how this will impact upon the brand.</a:t>
            </a:r>
          </a:p>
        </p:txBody>
      </p:sp>
      <p:sp>
        <p:nvSpPr>
          <p:cNvPr id="9226" name="Text Box 3">
            <a:extLst>
              <a:ext uri="{FF2B5EF4-FFF2-40B4-BE49-F238E27FC236}">
                <a16:creationId xmlns:a16="http://schemas.microsoft.com/office/drawing/2014/main" id="{142BBB5C-6769-7B64-07F4-9ABBCB27EF6E}"/>
              </a:ext>
            </a:extLst>
          </p:cNvPr>
          <p:cNvSpPr txBox="1">
            <a:spLocks noChangeArrowheads="1"/>
          </p:cNvSpPr>
          <p:nvPr/>
        </p:nvSpPr>
        <p:spPr bwMode="auto">
          <a:xfrm>
            <a:off x="177800" y="2466975"/>
            <a:ext cx="1182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rethink</a:t>
            </a:r>
          </a:p>
        </p:txBody>
      </p:sp>
      <p:sp>
        <p:nvSpPr>
          <p:cNvPr id="9227" name="Text Box 4">
            <a:extLst>
              <a:ext uri="{FF2B5EF4-FFF2-40B4-BE49-F238E27FC236}">
                <a16:creationId xmlns:a16="http://schemas.microsoft.com/office/drawing/2014/main" id="{D1C9898D-DA81-1AB5-DD5E-59D4C66FF9BB}"/>
              </a:ext>
            </a:extLst>
          </p:cNvPr>
          <p:cNvSpPr txBox="1">
            <a:spLocks noChangeArrowheads="1"/>
          </p:cNvSpPr>
          <p:nvPr/>
        </p:nvSpPr>
        <p:spPr bwMode="auto">
          <a:xfrm>
            <a:off x="2362200" y="2466975"/>
            <a:ext cx="1114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assess</a:t>
            </a:r>
          </a:p>
        </p:txBody>
      </p:sp>
      <p:sp>
        <p:nvSpPr>
          <p:cNvPr id="9228" name="Text Box 5">
            <a:extLst>
              <a:ext uri="{FF2B5EF4-FFF2-40B4-BE49-F238E27FC236}">
                <a16:creationId xmlns:a16="http://schemas.microsoft.com/office/drawing/2014/main" id="{5DD01428-53D2-BEAA-6A22-F90E08746245}"/>
              </a:ext>
            </a:extLst>
          </p:cNvPr>
          <p:cNvSpPr txBox="1">
            <a:spLocks noChangeArrowheads="1"/>
          </p:cNvSpPr>
          <p:nvPr/>
        </p:nvSpPr>
        <p:spPr bwMode="auto">
          <a:xfrm>
            <a:off x="6911975" y="2466975"/>
            <a:ext cx="22685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communicate</a:t>
            </a:r>
          </a:p>
        </p:txBody>
      </p:sp>
      <p:sp>
        <p:nvSpPr>
          <p:cNvPr id="9229" name="Text Box 6">
            <a:extLst>
              <a:ext uri="{FF2B5EF4-FFF2-40B4-BE49-F238E27FC236}">
                <a16:creationId xmlns:a16="http://schemas.microsoft.com/office/drawing/2014/main" id="{5B66EA5B-B8CA-5D49-A382-DAF4CFCC9245}"/>
              </a:ext>
            </a:extLst>
          </p:cNvPr>
          <p:cNvSpPr txBox="1">
            <a:spLocks noChangeArrowheads="1"/>
          </p:cNvSpPr>
          <p:nvPr/>
        </p:nvSpPr>
        <p:spPr bwMode="auto">
          <a:xfrm>
            <a:off x="4714875" y="2466975"/>
            <a:ext cx="11715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design</a:t>
            </a:r>
          </a:p>
        </p:txBody>
      </p:sp>
      <p:sp>
        <p:nvSpPr>
          <p:cNvPr id="9230" name="Text Box 12">
            <a:extLst>
              <a:ext uri="{FF2B5EF4-FFF2-40B4-BE49-F238E27FC236}">
                <a16:creationId xmlns:a16="http://schemas.microsoft.com/office/drawing/2014/main" id="{917BCB39-5D6E-4E42-E3F4-3D760C2632A8}"/>
              </a:ext>
            </a:extLst>
          </p:cNvPr>
          <p:cNvSpPr txBox="1">
            <a:spLocks noChangeArrowheads="1"/>
          </p:cNvSpPr>
          <p:nvPr/>
        </p:nvSpPr>
        <p:spPr bwMode="auto">
          <a:xfrm>
            <a:off x="177800" y="1485900"/>
            <a:ext cx="11525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1.</a:t>
            </a:r>
          </a:p>
        </p:txBody>
      </p:sp>
      <p:sp>
        <p:nvSpPr>
          <p:cNvPr id="9231" name="Text Box 13">
            <a:extLst>
              <a:ext uri="{FF2B5EF4-FFF2-40B4-BE49-F238E27FC236}">
                <a16:creationId xmlns:a16="http://schemas.microsoft.com/office/drawing/2014/main" id="{77691479-1F2D-5B6C-C1C8-39A2678E5311}"/>
              </a:ext>
            </a:extLst>
          </p:cNvPr>
          <p:cNvSpPr txBox="1">
            <a:spLocks noChangeArrowheads="1"/>
          </p:cNvSpPr>
          <p:nvPr/>
        </p:nvSpPr>
        <p:spPr bwMode="auto">
          <a:xfrm>
            <a:off x="2384425" y="1485900"/>
            <a:ext cx="11525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2.</a:t>
            </a:r>
          </a:p>
        </p:txBody>
      </p:sp>
      <p:sp>
        <p:nvSpPr>
          <p:cNvPr id="9232" name="Text Box 14">
            <a:extLst>
              <a:ext uri="{FF2B5EF4-FFF2-40B4-BE49-F238E27FC236}">
                <a16:creationId xmlns:a16="http://schemas.microsoft.com/office/drawing/2014/main" id="{ECE0AD2A-F3AE-E26C-4B9B-AFC3A2BBDC1A}"/>
              </a:ext>
            </a:extLst>
          </p:cNvPr>
          <p:cNvSpPr txBox="1">
            <a:spLocks noChangeArrowheads="1"/>
          </p:cNvSpPr>
          <p:nvPr/>
        </p:nvSpPr>
        <p:spPr bwMode="auto">
          <a:xfrm>
            <a:off x="4721225" y="1485900"/>
            <a:ext cx="11525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3.</a:t>
            </a:r>
          </a:p>
        </p:txBody>
      </p:sp>
      <p:sp>
        <p:nvSpPr>
          <p:cNvPr id="9233" name="Text Box 15">
            <a:extLst>
              <a:ext uri="{FF2B5EF4-FFF2-40B4-BE49-F238E27FC236}">
                <a16:creationId xmlns:a16="http://schemas.microsoft.com/office/drawing/2014/main" id="{AB53EC90-8991-33FD-DC33-63F74F9177BB}"/>
              </a:ext>
            </a:extLst>
          </p:cNvPr>
          <p:cNvSpPr txBox="1">
            <a:spLocks noChangeArrowheads="1"/>
          </p:cNvSpPr>
          <p:nvPr/>
        </p:nvSpPr>
        <p:spPr bwMode="auto">
          <a:xfrm>
            <a:off x="6983413" y="1485900"/>
            <a:ext cx="1152525"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6600">
                <a:solidFill>
                  <a:schemeClr val="bg1"/>
                </a:solidFill>
                <a:latin typeface="ITC Avant Garde Std Bk" pitchFamily="34" charset="0"/>
              </a:rPr>
              <a:t>4.</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90887"/>
                                        </p:tgtEl>
                                        <p:attrNameLst>
                                          <p:attrName>style.visibility</p:attrName>
                                        </p:attrNameLst>
                                      </p:cBhvr>
                                      <p:to>
                                        <p:strVal val="visible"/>
                                      </p:to>
                                    </p:set>
                                    <p:animEffect transition="in" filter="fade">
                                      <p:cBhvr>
                                        <p:cTn id="7" dur="500"/>
                                        <p:tgtEl>
                                          <p:spTgt spid="89088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90888"/>
                                        </p:tgtEl>
                                        <p:attrNameLst>
                                          <p:attrName>style.visibility</p:attrName>
                                        </p:attrNameLst>
                                      </p:cBhvr>
                                      <p:to>
                                        <p:strVal val="visible"/>
                                      </p:to>
                                    </p:set>
                                    <p:animEffect transition="in" filter="fade">
                                      <p:cBhvr>
                                        <p:cTn id="12" dur="500"/>
                                        <p:tgtEl>
                                          <p:spTgt spid="89088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90889"/>
                                        </p:tgtEl>
                                        <p:attrNameLst>
                                          <p:attrName>style.visibility</p:attrName>
                                        </p:attrNameLst>
                                      </p:cBhvr>
                                      <p:to>
                                        <p:strVal val="visible"/>
                                      </p:to>
                                    </p:set>
                                    <p:animEffect transition="in" filter="fade">
                                      <p:cBhvr>
                                        <p:cTn id="17" dur="500"/>
                                        <p:tgtEl>
                                          <p:spTgt spid="89088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90890"/>
                                        </p:tgtEl>
                                        <p:attrNameLst>
                                          <p:attrName>style.visibility</p:attrName>
                                        </p:attrNameLst>
                                      </p:cBhvr>
                                      <p:to>
                                        <p:strVal val="visible"/>
                                      </p:to>
                                    </p:set>
                                    <p:animEffect transition="in" filter="fade">
                                      <p:cBhvr>
                                        <p:cTn id="22" dur="500"/>
                                        <p:tgtEl>
                                          <p:spTgt spid="8908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887" grpId="0"/>
      <p:bldP spid="890888" grpId="0"/>
      <p:bldP spid="890889" grpId="0"/>
      <p:bldP spid="890890"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6E6218C-B6D8-8347-420D-BD4885ED6268}"/>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11267" name="Rectangle 3">
            <a:extLst>
              <a:ext uri="{FF2B5EF4-FFF2-40B4-BE49-F238E27FC236}">
                <a16:creationId xmlns:a16="http://schemas.microsoft.com/office/drawing/2014/main" id="{BDC3D7F5-55A0-A3AF-748E-EF113E0DC9F5}"/>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11268" name="Rectangle 4">
            <a:extLst>
              <a:ext uri="{FF2B5EF4-FFF2-40B4-BE49-F238E27FC236}">
                <a16:creationId xmlns:a16="http://schemas.microsoft.com/office/drawing/2014/main" id="{9AFDE0E3-6647-53D5-F6B9-F4EC58485A47}"/>
              </a:ext>
            </a:extLst>
          </p:cNvPr>
          <p:cNvSpPr>
            <a:spLocks noChangeArrowheads="1"/>
          </p:cNvSpPr>
          <p:nvPr/>
        </p:nvSpPr>
        <p:spPr bwMode="auto">
          <a:xfrm>
            <a:off x="0" y="0"/>
            <a:ext cx="9144000" cy="6858000"/>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nchor="ctr"/>
          <a:lstStyle>
            <a:lvl1pPr marL="363538" indent="-363538">
              <a:spcBef>
                <a:spcPct val="20000"/>
              </a:spcBef>
              <a:buChar char="•"/>
              <a:defRPr>
                <a:solidFill>
                  <a:srgbClr val="525C54"/>
                </a:solidFill>
                <a:latin typeface="Arial" panose="020B0604020202020204" pitchFamily="34" charset="0"/>
              </a:defRPr>
            </a:lvl1pPr>
            <a:lvl2pPr marL="900113" indent="-357188">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spcBef>
                <a:spcPct val="0"/>
              </a:spcBef>
              <a:buFontTx/>
              <a:buNone/>
            </a:pPr>
            <a:r>
              <a:rPr lang="en-GB" altLang="en-US" sz="5400">
                <a:solidFill>
                  <a:schemeClr val="bg1"/>
                </a:solidFill>
                <a:latin typeface="ITC Avant Garde Std Bk" pitchFamily="34" charset="0"/>
              </a:rPr>
              <a:t>3. Design</a:t>
            </a:r>
            <a:endParaRPr lang="en-GB" altLang="en-US" sz="3200">
              <a:solidFill>
                <a:schemeClr val="bg1"/>
              </a:solidFill>
              <a:latin typeface="ITC Avant Garde Std Bk" pitchFamily="34" charset="0"/>
            </a:endParaRPr>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BF230FF-4C99-738F-9DA9-606F7ED5F7E7}"/>
              </a:ext>
            </a:extLst>
          </p:cNvPr>
          <p:cNvSpPr>
            <a:spLocks noGrp="1" noChangeArrowheads="1"/>
          </p:cNvSpPr>
          <p:nvPr>
            <p:ph type="title"/>
          </p:nvPr>
        </p:nvSpPr>
        <p:spPr/>
        <p:txBody>
          <a:bodyPr/>
          <a:lstStyle/>
          <a:p>
            <a:pPr eaLnBrk="1" hangingPunct="1"/>
            <a:endParaRPr lang="en-US" altLang="en-US"/>
          </a:p>
        </p:txBody>
      </p:sp>
      <p:sp>
        <p:nvSpPr>
          <p:cNvPr id="13315" name="Rectangle 3">
            <a:extLst>
              <a:ext uri="{FF2B5EF4-FFF2-40B4-BE49-F238E27FC236}">
                <a16:creationId xmlns:a16="http://schemas.microsoft.com/office/drawing/2014/main" id="{719064E9-5018-AA7C-B5C3-A368B6B3B40C}"/>
              </a:ext>
            </a:extLst>
          </p:cNvPr>
          <p:cNvSpPr>
            <a:spLocks noGrp="1" noChangeArrowheads="1"/>
          </p:cNvSpPr>
          <p:nvPr>
            <p:ph type="body" idx="1"/>
          </p:nvPr>
        </p:nvSpPr>
        <p:spPr/>
        <p:txBody>
          <a:bodyPr/>
          <a:lstStyle/>
          <a:p>
            <a:pPr eaLnBrk="1" hangingPunct="1"/>
            <a:endParaRPr lang="en-US" altLang="en-US"/>
          </a:p>
        </p:txBody>
      </p:sp>
      <p:pic>
        <p:nvPicPr>
          <p:cNvPr id="13316" name="Picture 4">
            <a:extLst>
              <a:ext uri="{FF2B5EF4-FFF2-40B4-BE49-F238E27FC236}">
                <a16:creationId xmlns:a16="http://schemas.microsoft.com/office/drawing/2014/main" id="{642BC105-9A42-2642-0AB3-ACAAC514E2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753" t="21921" r="19405" b="15714"/>
          <a:stretch>
            <a:fillRect/>
          </a:stretch>
        </p:blipFill>
        <p:spPr bwMode="auto">
          <a:xfrm>
            <a:off x="107950" y="620713"/>
            <a:ext cx="8964613" cy="583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38" name="Picture 10" descr="33012_9986">
            <a:extLst>
              <a:ext uri="{FF2B5EF4-FFF2-40B4-BE49-F238E27FC236}">
                <a16:creationId xmlns:a16="http://schemas.microsoft.com/office/drawing/2014/main" id="{E9105ADF-7D43-C32F-9B1B-3C03E601F9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5430"/>
          <a:stretch>
            <a:fillRect/>
          </a:stretch>
        </p:blipFill>
        <p:spPr bwMode="auto">
          <a:xfrm>
            <a:off x="0" y="1844675"/>
            <a:ext cx="9144000" cy="501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Rectangle 2">
            <a:extLst>
              <a:ext uri="{FF2B5EF4-FFF2-40B4-BE49-F238E27FC236}">
                <a16:creationId xmlns:a16="http://schemas.microsoft.com/office/drawing/2014/main" id="{96083034-6A56-7F81-487A-BF2D47A6F599}"/>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14340" name="Rectangle 3">
            <a:extLst>
              <a:ext uri="{FF2B5EF4-FFF2-40B4-BE49-F238E27FC236}">
                <a16:creationId xmlns:a16="http://schemas.microsoft.com/office/drawing/2014/main" id="{36793844-AA34-FF98-B191-03FE9B3A4FDC}"/>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14341" name="Rectangle 4">
            <a:extLst>
              <a:ext uri="{FF2B5EF4-FFF2-40B4-BE49-F238E27FC236}">
                <a16:creationId xmlns:a16="http://schemas.microsoft.com/office/drawing/2014/main" id="{4C7EAC43-E09B-DCAE-BC71-B23CED628973}"/>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55600" indent="-3556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strategy</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ecodesign strategies set out frameworks of decisions that will influence an approach to design</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some strategies can be complex and rigorous whereas some strategies are simple</a:t>
            </a:r>
          </a:p>
          <a:p>
            <a:pPr eaLnBrk="1" hangingPunct="1">
              <a:spcBef>
                <a:spcPct val="0"/>
              </a:spcBef>
              <a:buFontTx/>
              <a:buNone/>
            </a:pPr>
            <a:endParaRPr lang="en-GB" altLang="en-US" b="0">
              <a:solidFill>
                <a:schemeClr val="bg1"/>
              </a:solidFill>
              <a:latin typeface="ITC Avant Garde Std Bk" pitchFamily="34" charset="0"/>
            </a:endParaRPr>
          </a:p>
        </p:txBody>
      </p:sp>
      <p:sp>
        <p:nvSpPr>
          <p:cNvPr id="14342" name="Rectangle 5">
            <a:extLst>
              <a:ext uri="{FF2B5EF4-FFF2-40B4-BE49-F238E27FC236}">
                <a16:creationId xmlns:a16="http://schemas.microsoft.com/office/drawing/2014/main" id="{2FC7CC71-2CB2-3CC2-C6BA-B865FB39E152}"/>
              </a:ext>
            </a:extLst>
          </p:cNvPr>
          <p:cNvSpPr>
            <a:spLocks noChangeArrowheads="1"/>
          </p:cNvSpPr>
          <p:nvPr/>
        </p:nvSpPr>
        <p:spPr bwMode="auto">
          <a:xfrm>
            <a:off x="250825" y="3141663"/>
            <a:ext cx="8353425" cy="566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30000"/>
              </a:lnSpc>
              <a:spcBef>
                <a:spcPct val="0"/>
              </a:spcBef>
              <a:buFontTx/>
              <a:buNone/>
            </a:pPr>
            <a:endParaRPr lang="en-US" altLang="en-US" sz="2400" b="0">
              <a:latin typeface="ITC Avant Garde Std Bk" pitchFamily="34" charset="0"/>
            </a:endParaRPr>
          </a:p>
        </p:txBody>
      </p:sp>
      <p:sp>
        <p:nvSpPr>
          <p:cNvPr id="14343" name="Text Box 11">
            <a:extLst>
              <a:ext uri="{FF2B5EF4-FFF2-40B4-BE49-F238E27FC236}">
                <a16:creationId xmlns:a16="http://schemas.microsoft.com/office/drawing/2014/main" id="{55968921-B6D3-18BD-4158-37160B707864}"/>
              </a:ext>
            </a:extLst>
          </p:cNvPr>
          <p:cNvSpPr txBox="1">
            <a:spLocks noChangeArrowheads="1"/>
          </p:cNvSpPr>
          <p:nvPr/>
        </p:nvSpPr>
        <p:spPr bwMode="auto">
          <a:xfrm>
            <a:off x="144463" y="6597650"/>
            <a:ext cx="4932362"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StockXcng</a:t>
            </a: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F43B509-2777-30D0-C967-0129B70C81BA}"/>
              </a:ext>
            </a:extLst>
          </p:cNvPr>
          <p:cNvSpPr>
            <a:spLocks noChangeArrowheads="1"/>
          </p:cNvSpPr>
          <p:nvPr/>
        </p:nvSpPr>
        <p:spPr bwMode="auto">
          <a:xfrm>
            <a:off x="0" y="0"/>
            <a:ext cx="9144000" cy="2924175"/>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44000"/>
          <a:lstStyle>
            <a:lvl1pPr marL="533400" indent="-5334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b="0">
              <a:solidFill>
                <a:schemeClr val="bg1"/>
              </a:solidFill>
              <a:latin typeface="ITC Avant Garde Std Bk" pitchFamily="34" charset="0"/>
            </a:endParaRPr>
          </a:p>
        </p:txBody>
      </p:sp>
      <p:sp>
        <p:nvSpPr>
          <p:cNvPr id="16387" name="Rectangle 3">
            <a:extLst>
              <a:ext uri="{FF2B5EF4-FFF2-40B4-BE49-F238E27FC236}">
                <a16:creationId xmlns:a16="http://schemas.microsoft.com/office/drawing/2014/main" id="{B2228A18-18FD-C597-B126-EAC466DD5377}"/>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1950" indent="-36195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strategy: design trade offs</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design is often concerned with balancing trade offs arising from decisions</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While these trade offs depend on the product being designed there are some typical ones in ecodesign</a:t>
            </a:r>
          </a:p>
          <a:p>
            <a:pPr eaLnBrk="1" hangingPunct="1">
              <a:spcBef>
                <a:spcPct val="0"/>
              </a:spcBef>
              <a:buFontTx/>
              <a:buNone/>
            </a:pPr>
            <a:endParaRPr lang="en-GB" altLang="en-US">
              <a:solidFill>
                <a:schemeClr val="tx1"/>
              </a:solidFill>
              <a:latin typeface="ITC Avant Garde Std Bk" pitchFamily="34" charset="0"/>
            </a:endParaRPr>
          </a:p>
        </p:txBody>
      </p:sp>
      <p:sp>
        <p:nvSpPr>
          <p:cNvPr id="16388" name="Rectangle 4">
            <a:extLst>
              <a:ext uri="{FF2B5EF4-FFF2-40B4-BE49-F238E27FC236}">
                <a16:creationId xmlns:a16="http://schemas.microsoft.com/office/drawing/2014/main" id="{BD34C080-4B4F-6FE4-4B23-9B01F217DF0E}"/>
              </a:ext>
            </a:extLst>
          </p:cNvPr>
          <p:cNvSpPr>
            <a:spLocks noChangeArrowheads="1"/>
          </p:cNvSpPr>
          <p:nvPr/>
        </p:nvSpPr>
        <p:spPr bwMode="auto">
          <a:xfrm>
            <a:off x="250825" y="2420938"/>
            <a:ext cx="359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5349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buFontTx/>
              <a:buNone/>
            </a:pPr>
            <a:r>
              <a:rPr lang="en-GB" altLang="en-US" sz="2000">
                <a:solidFill>
                  <a:schemeClr val="bg1"/>
                </a:solidFill>
                <a:latin typeface="ITC Avant Garde Std Bk" pitchFamily="34" charset="0"/>
              </a:rPr>
              <a:t>making these choices</a:t>
            </a:r>
            <a:endParaRPr lang="en-GB" altLang="en-US" sz="2000" b="0">
              <a:latin typeface="ITC Avant Garde Std Bk" pitchFamily="34" charset="0"/>
            </a:endParaRPr>
          </a:p>
          <a:p>
            <a:pPr eaLnBrk="1" hangingPunct="1">
              <a:buFontTx/>
              <a:buNone/>
            </a:pPr>
            <a:endParaRPr lang="en-GB" altLang="en-US" sz="2000" b="0">
              <a:latin typeface="ITC Avant Garde Std Bk" pitchFamily="34" charset="0"/>
            </a:endParaRPr>
          </a:p>
          <a:p>
            <a:pPr eaLnBrk="1" hangingPunct="1">
              <a:buFontTx/>
              <a:buNone/>
            </a:pPr>
            <a:endParaRPr lang="en-GB" altLang="en-US" sz="2000" b="0">
              <a:latin typeface="ITC Avant Garde Std Bk" pitchFamily="34" charset="0"/>
            </a:endParaRPr>
          </a:p>
        </p:txBody>
      </p:sp>
      <p:sp>
        <p:nvSpPr>
          <p:cNvPr id="16389" name="Rectangle 5">
            <a:extLst>
              <a:ext uri="{FF2B5EF4-FFF2-40B4-BE49-F238E27FC236}">
                <a16:creationId xmlns:a16="http://schemas.microsoft.com/office/drawing/2014/main" id="{AB8ACB90-1C6C-34DB-289E-9AE1877C9336}"/>
              </a:ext>
            </a:extLst>
          </p:cNvPr>
          <p:cNvSpPr>
            <a:spLocks noChangeArrowheads="1"/>
          </p:cNvSpPr>
          <p:nvPr/>
        </p:nvSpPr>
        <p:spPr bwMode="auto">
          <a:xfrm>
            <a:off x="4314825" y="2420938"/>
            <a:ext cx="44338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5349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buFontTx/>
              <a:buNone/>
            </a:pPr>
            <a:r>
              <a:rPr lang="en-GB" altLang="en-US" sz="2000">
                <a:solidFill>
                  <a:schemeClr val="bg1"/>
                </a:solidFill>
                <a:latin typeface="ITC Avant Garde Std Bk" pitchFamily="34" charset="0"/>
              </a:rPr>
              <a:t>can sometimes mean….</a:t>
            </a:r>
            <a:endParaRPr lang="en-GB" altLang="en-US" sz="2000" b="0">
              <a:latin typeface="ITC Avant Garde Std Bk" pitchFamily="34" charset="0"/>
            </a:endParaRPr>
          </a:p>
        </p:txBody>
      </p:sp>
      <p:sp>
        <p:nvSpPr>
          <p:cNvPr id="1187846" name="Rectangle 6">
            <a:extLst>
              <a:ext uri="{FF2B5EF4-FFF2-40B4-BE49-F238E27FC236}">
                <a16:creationId xmlns:a16="http://schemas.microsoft.com/office/drawing/2014/main" id="{EC7E84DC-B7F9-D0B9-C245-77DFA2FEE33A}"/>
              </a:ext>
            </a:extLst>
          </p:cNvPr>
          <p:cNvSpPr>
            <a:spLocks noChangeArrowheads="1"/>
          </p:cNvSpPr>
          <p:nvPr/>
        </p:nvSpPr>
        <p:spPr bwMode="auto">
          <a:xfrm>
            <a:off x="250825" y="3068638"/>
            <a:ext cx="3590925" cy="2665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5349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30000"/>
              </a:lnSpc>
              <a:buFontTx/>
              <a:buNone/>
            </a:pPr>
            <a:r>
              <a:rPr lang="en-GB" altLang="en-US">
                <a:latin typeface="ITC Avant Garde Std Bk" pitchFamily="34" charset="0"/>
              </a:rPr>
              <a:t>using recycled materials</a:t>
            </a:r>
          </a:p>
          <a:p>
            <a:pPr eaLnBrk="1" hangingPunct="1">
              <a:lnSpc>
                <a:spcPct val="130000"/>
              </a:lnSpc>
              <a:buFontTx/>
              <a:buNone/>
            </a:pPr>
            <a:r>
              <a:rPr lang="en-GB" altLang="en-US">
                <a:latin typeface="ITC Avant Garde Std Bk" pitchFamily="34" charset="0"/>
              </a:rPr>
              <a:t>increasing energy efficiency</a:t>
            </a:r>
          </a:p>
          <a:p>
            <a:pPr eaLnBrk="1" hangingPunct="1">
              <a:lnSpc>
                <a:spcPct val="130000"/>
              </a:lnSpc>
              <a:buFontTx/>
              <a:buNone/>
            </a:pPr>
            <a:r>
              <a:rPr lang="en-GB" altLang="en-US">
                <a:latin typeface="ITC Avant Garde Std Bk" pitchFamily="34" charset="0"/>
              </a:rPr>
              <a:t>extending product life</a:t>
            </a:r>
          </a:p>
          <a:p>
            <a:pPr eaLnBrk="1" hangingPunct="1">
              <a:lnSpc>
                <a:spcPct val="130000"/>
              </a:lnSpc>
              <a:buFontTx/>
              <a:buNone/>
            </a:pPr>
            <a:r>
              <a:rPr lang="en-GB" altLang="en-US">
                <a:latin typeface="ITC Avant Garde Std Bk" pitchFamily="34" charset="0"/>
              </a:rPr>
              <a:t>design for disassembly</a:t>
            </a:r>
          </a:p>
          <a:p>
            <a:pPr eaLnBrk="1" hangingPunct="1">
              <a:lnSpc>
                <a:spcPct val="130000"/>
              </a:lnSpc>
              <a:buFontTx/>
              <a:buNone/>
            </a:pPr>
            <a:r>
              <a:rPr lang="en-GB" altLang="en-US">
                <a:latin typeface="ITC Avant Garde Std Bk" pitchFamily="34" charset="0"/>
              </a:rPr>
              <a:t>biodegradability</a:t>
            </a:r>
          </a:p>
          <a:p>
            <a:pPr eaLnBrk="1" hangingPunct="1">
              <a:lnSpc>
                <a:spcPct val="130000"/>
              </a:lnSpc>
              <a:buFontTx/>
              <a:buNone/>
            </a:pPr>
            <a:r>
              <a:rPr lang="en-GB" altLang="en-US">
                <a:latin typeface="ITC Avant Garde Std Bk" pitchFamily="34" charset="0"/>
              </a:rPr>
              <a:t>local production</a:t>
            </a:r>
          </a:p>
          <a:p>
            <a:pPr eaLnBrk="1" hangingPunct="1">
              <a:lnSpc>
                <a:spcPct val="130000"/>
              </a:lnSpc>
              <a:buFontTx/>
              <a:buNone/>
            </a:pPr>
            <a:r>
              <a:rPr lang="en-GB" altLang="en-US">
                <a:latin typeface="ITC Avant Garde Std Bk" pitchFamily="34" charset="0"/>
              </a:rPr>
              <a:t>leasing instead of owning </a:t>
            </a:r>
          </a:p>
          <a:p>
            <a:pPr eaLnBrk="1" hangingPunct="1">
              <a:lnSpc>
                <a:spcPct val="130000"/>
              </a:lnSpc>
              <a:buFontTx/>
              <a:buNone/>
            </a:pPr>
            <a:r>
              <a:rPr lang="en-GB" altLang="en-US">
                <a:latin typeface="ITC Avant Garde Std Bk" pitchFamily="34" charset="0"/>
              </a:rPr>
              <a:t>dematerialization</a:t>
            </a:r>
          </a:p>
          <a:p>
            <a:pPr eaLnBrk="1" hangingPunct="1">
              <a:lnSpc>
                <a:spcPct val="130000"/>
              </a:lnSpc>
              <a:buFontTx/>
              <a:buNone/>
            </a:pPr>
            <a:endParaRPr lang="en-GB" altLang="en-US">
              <a:latin typeface="ITC Avant Garde Std Bk" pitchFamily="34" charset="0"/>
            </a:endParaRPr>
          </a:p>
          <a:p>
            <a:pPr eaLnBrk="1" hangingPunct="1">
              <a:lnSpc>
                <a:spcPct val="130000"/>
              </a:lnSpc>
              <a:buFontTx/>
              <a:buNone/>
            </a:pPr>
            <a:endParaRPr lang="en-GB" altLang="en-US" b="0">
              <a:latin typeface="ITC Avant Garde Std Bk" pitchFamily="34" charset="0"/>
            </a:endParaRPr>
          </a:p>
          <a:p>
            <a:pPr eaLnBrk="1" hangingPunct="1">
              <a:lnSpc>
                <a:spcPct val="130000"/>
              </a:lnSpc>
              <a:buFontTx/>
              <a:buNone/>
            </a:pPr>
            <a:endParaRPr lang="en-GB" altLang="en-US" b="0">
              <a:latin typeface="ITC Avant Garde Std Bk" pitchFamily="34" charset="0"/>
            </a:endParaRPr>
          </a:p>
          <a:p>
            <a:pPr eaLnBrk="1" hangingPunct="1">
              <a:lnSpc>
                <a:spcPct val="130000"/>
              </a:lnSpc>
              <a:buFontTx/>
              <a:buNone/>
            </a:pPr>
            <a:endParaRPr lang="en-GB" altLang="en-US" b="0">
              <a:latin typeface="ITC Avant Garde Std Bk" pitchFamily="34" charset="0"/>
            </a:endParaRPr>
          </a:p>
        </p:txBody>
      </p:sp>
      <p:sp>
        <p:nvSpPr>
          <p:cNvPr id="1187847" name="Rectangle 7">
            <a:extLst>
              <a:ext uri="{FF2B5EF4-FFF2-40B4-BE49-F238E27FC236}">
                <a16:creationId xmlns:a16="http://schemas.microsoft.com/office/drawing/2014/main" id="{13F00CC0-BB53-A209-68AF-BB8C010878AC}"/>
              </a:ext>
            </a:extLst>
          </p:cNvPr>
          <p:cNvSpPr>
            <a:spLocks noChangeArrowheads="1"/>
          </p:cNvSpPr>
          <p:nvPr/>
        </p:nvSpPr>
        <p:spPr bwMode="auto">
          <a:xfrm>
            <a:off x="4314825" y="3068638"/>
            <a:ext cx="4829175" cy="2665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5349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30000"/>
              </a:lnSpc>
              <a:buFontTx/>
              <a:buNone/>
            </a:pPr>
            <a:r>
              <a:rPr lang="en-GB" altLang="en-US">
                <a:latin typeface="ITC Avant Garde Std Bk" pitchFamily="34" charset="0"/>
              </a:rPr>
              <a:t>lower tolerances &amp; specifications </a:t>
            </a:r>
          </a:p>
          <a:p>
            <a:pPr eaLnBrk="1" hangingPunct="1">
              <a:lnSpc>
                <a:spcPct val="130000"/>
              </a:lnSpc>
              <a:buFontTx/>
              <a:buNone/>
            </a:pPr>
            <a:r>
              <a:rPr lang="en-GB" altLang="en-US">
                <a:latin typeface="ITC Avant Garde Std Bk" pitchFamily="34" charset="0"/>
              </a:rPr>
              <a:t>higher electronic design costs</a:t>
            </a:r>
          </a:p>
          <a:p>
            <a:pPr eaLnBrk="1" hangingPunct="1">
              <a:lnSpc>
                <a:spcPct val="130000"/>
              </a:lnSpc>
              <a:buFontTx/>
              <a:buNone/>
            </a:pPr>
            <a:r>
              <a:rPr lang="en-GB" altLang="en-US">
                <a:latin typeface="ITC Avant Garde Std Bk" pitchFamily="34" charset="0"/>
              </a:rPr>
              <a:t>new product sales reduction </a:t>
            </a:r>
          </a:p>
          <a:p>
            <a:pPr eaLnBrk="1" hangingPunct="1">
              <a:lnSpc>
                <a:spcPct val="130000"/>
              </a:lnSpc>
              <a:buFontTx/>
              <a:buNone/>
            </a:pPr>
            <a:r>
              <a:rPr lang="en-GB" altLang="en-US">
                <a:latin typeface="ITC Avant Garde Std Bk" pitchFamily="34" charset="0"/>
              </a:rPr>
              <a:t>higher  production costs </a:t>
            </a:r>
          </a:p>
          <a:p>
            <a:pPr eaLnBrk="1" hangingPunct="1">
              <a:lnSpc>
                <a:spcPct val="130000"/>
              </a:lnSpc>
              <a:buFontTx/>
              <a:buNone/>
            </a:pPr>
            <a:r>
              <a:rPr lang="en-GB" altLang="en-US">
                <a:latin typeface="ITC Avant Garde Std Bk" pitchFamily="34" charset="0"/>
              </a:rPr>
              <a:t>shorter life, lower strength</a:t>
            </a:r>
          </a:p>
          <a:p>
            <a:pPr eaLnBrk="1" hangingPunct="1">
              <a:lnSpc>
                <a:spcPct val="130000"/>
              </a:lnSpc>
              <a:buFontTx/>
              <a:buNone/>
            </a:pPr>
            <a:r>
              <a:rPr lang="en-GB" altLang="en-US">
                <a:latin typeface="ITC Avant Garde Std Bk" pitchFamily="34" charset="0"/>
              </a:rPr>
              <a:t>fewer choices / less selection</a:t>
            </a:r>
          </a:p>
          <a:p>
            <a:pPr eaLnBrk="1" hangingPunct="1">
              <a:lnSpc>
                <a:spcPct val="130000"/>
              </a:lnSpc>
              <a:buFontTx/>
              <a:buNone/>
            </a:pPr>
            <a:r>
              <a:rPr lang="en-GB" altLang="en-US">
                <a:latin typeface="ITC Avant Garde Std Bk" pitchFamily="34" charset="0"/>
              </a:rPr>
              <a:t>increased transport impacts</a:t>
            </a:r>
          </a:p>
          <a:p>
            <a:pPr eaLnBrk="1" hangingPunct="1">
              <a:lnSpc>
                <a:spcPct val="130000"/>
              </a:lnSpc>
              <a:buFontTx/>
              <a:buNone/>
            </a:pPr>
            <a:r>
              <a:rPr lang="en-GB" altLang="en-US">
                <a:latin typeface="ITC Avant Garde Std Bk" pitchFamily="34" charset="0"/>
              </a:rPr>
              <a:t>fragility / shorter life</a:t>
            </a:r>
          </a:p>
        </p:txBody>
      </p:sp>
      <p:sp>
        <p:nvSpPr>
          <p:cNvPr id="16392" name="Text Box 8">
            <a:extLst>
              <a:ext uri="{FF2B5EF4-FFF2-40B4-BE49-F238E27FC236}">
                <a16:creationId xmlns:a16="http://schemas.microsoft.com/office/drawing/2014/main" id="{4375B96C-7176-A705-D8D2-E21F1D6BCF7B}"/>
              </a:ext>
            </a:extLst>
          </p:cNvPr>
          <p:cNvSpPr txBox="1">
            <a:spLocks noChangeArrowheads="1"/>
          </p:cNvSpPr>
          <p:nvPr/>
        </p:nvSpPr>
        <p:spPr bwMode="auto">
          <a:xfrm>
            <a:off x="0" y="6583363"/>
            <a:ext cx="4932363"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adapted from: IDSA – OKALA ecodesign guide</a:t>
            </a:r>
          </a:p>
        </p:txBody>
      </p:sp>
      <p:sp>
        <p:nvSpPr>
          <p:cNvPr id="16393" name="Line 9">
            <a:extLst>
              <a:ext uri="{FF2B5EF4-FFF2-40B4-BE49-F238E27FC236}">
                <a16:creationId xmlns:a16="http://schemas.microsoft.com/office/drawing/2014/main" id="{F00957A5-3372-0E2B-9402-7894577104E9}"/>
              </a:ext>
            </a:extLst>
          </p:cNvPr>
          <p:cNvSpPr>
            <a:spLocks noChangeShapeType="1"/>
          </p:cNvSpPr>
          <p:nvPr/>
        </p:nvSpPr>
        <p:spPr bwMode="auto">
          <a:xfrm>
            <a:off x="323850" y="3500438"/>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4" name="Line 10">
            <a:extLst>
              <a:ext uri="{FF2B5EF4-FFF2-40B4-BE49-F238E27FC236}">
                <a16:creationId xmlns:a16="http://schemas.microsoft.com/office/drawing/2014/main" id="{C7045509-C144-1017-FB13-E70BEA3C63A2}"/>
              </a:ext>
            </a:extLst>
          </p:cNvPr>
          <p:cNvSpPr>
            <a:spLocks noChangeShapeType="1"/>
          </p:cNvSpPr>
          <p:nvPr/>
        </p:nvSpPr>
        <p:spPr bwMode="auto">
          <a:xfrm>
            <a:off x="323850" y="3940175"/>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5" name="Line 11">
            <a:extLst>
              <a:ext uri="{FF2B5EF4-FFF2-40B4-BE49-F238E27FC236}">
                <a16:creationId xmlns:a16="http://schemas.microsoft.com/office/drawing/2014/main" id="{615645AA-5DD6-F60F-0C6A-2B5BCCC2612E}"/>
              </a:ext>
            </a:extLst>
          </p:cNvPr>
          <p:cNvSpPr>
            <a:spLocks noChangeShapeType="1"/>
          </p:cNvSpPr>
          <p:nvPr/>
        </p:nvSpPr>
        <p:spPr bwMode="auto">
          <a:xfrm>
            <a:off x="323850" y="4379913"/>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Line 12">
            <a:extLst>
              <a:ext uri="{FF2B5EF4-FFF2-40B4-BE49-F238E27FC236}">
                <a16:creationId xmlns:a16="http://schemas.microsoft.com/office/drawing/2014/main" id="{385CBA4B-2231-2439-DDF7-32AA16E85BD7}"/>
              </a:ext>
            </a:extLst>
          </p:cNvPr>
          <p:cNvSpPr>
            <a:spLocks noChangeShapeType="1"/>
          </p:cNvSpPr>
          <p:nvPr/>
        </p:nvSpPr>
        <p:spPr bwMode="auto">
          <a:xfrm>
            <a:off x="323850" y="4797425"/>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7" name="Line 13">
            <a:extLst>
              <a:ext uri="{FF2B5EF4-FFF2-40B4-BE49-F238E27FC236}">
                <a16:creationId xmlns:a16="http://schemas.microsoft.com/office/drawing/2014/main" id="{CFF35005-B1E9-941D-6481-1AC700D97C03}"/>
              </a:ext>
            </a:extLst>
          </p:cNvPr>
          <p:cNvSpPr>
            <a:spLocks noChangeShapeType="1"/>
          </p:cNvSpPr>
          <p:nvPr/>
        </p:nvSpPr>
        <p:spPr bwMode="auto">
          <a:xfrm>
            <a:off x="323850" y="5202238"/>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8" name="Line 14">
            <a:extLst>
              <a:ext uri="{FF2B5EF4-FFF2-40B4-BE49-F238E27FC236}">
                <a16:creationId xmlns:a16="http://schemas.microsoft.com/office/drawing/2014/main" id="{BD5D8461-2ED4-80BC-ED3D-402D9CC3C64F}"/>
              </a:ext>
            </a:extLst>
          </p:cNvPr>
          <p:cNvSpPr>
            <a:spLocks noChangeShapeType="1"/>
          </p:cNvSpPr>
          <p:nvPr/>
        </p:nvSpPr>
        <p:spPr bwMode="auto">
          <a:xfrm>
            <a:off x="323850" y="5594350"/>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9" name="Line 15">
            <a:extLst>
              <a:ext uri="{FF2B5EF4-FFF2-40B4-BE49-F238E27FC236}">
                <a16:creationId xmlns:a16="http://schemas.microsoft.com/office/drawing/2014/main" id="{BCD5E81A-15C5-B2D6-8671-9B0A0EEAD9D3}"/>
              </a:ext>
            </a:extLst>
          </p:cNvPr>
          <p:cNvSpPr>
            <a:spLocks noChangeShapeType="1"/>
          </p:cNvSpPr>
          <p:nvPr/>
        </p:nvSpPr>
        <p:spPr bwMode="auto">
          <a:xfrm>
            <a:off x="323850" y="6022975"/>
            <a:ext cx="84248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87846"/>
                                        </p:tgtEl>
                                        <p:attrNameLst>
                                          <p:attrName>style.visibility</p:attrName>
                                        </p:attrNameLst>
                                      </p:cBhvr>
                                      <p:to>
                                        <p:strVal val="visible"/>
                                      </p:to>
                                    </p:set>
                                    <p:animEffect transition="in" filter="fade">
                                      <p:cBhvr>
                                        <p:cTn id="7" dur="500"/>
                                        <p:tgtEl>
                                          <p:spTgt spid="118784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187847"/>
                                        </p:tgtEl>
                                        <p:attrNameLst>
                                          <p:attrName>style.visibility</p:attrName>
                                        </p:attrNameLst>
                                      </p:cBhvr>
                                      <p:to>
                                        <p:strVal val="visible"/>
                                      </p:to>
                                    </p:set>
                                    <p:animEffect transition="in" filter="fade">
                                      <p:cBhvr>
                                        <p:cTn id="12" dur="500"/>
                                        <p:tgtEl>
                                          <p:spTgt spid="11878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46" grpId="0"/>
      <p:bldP spid="1187847"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47EFE1E-C660-951A-23CD-2A8BC1A0388F}"/>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18435" name="Rectangle 3">
            <a:extLst>
              <a:ext uri="{FF2B5EF4-FFF2-40B4-BE49-F238E27FC236}">
                <a16:creationId xmlns:a16="http://schemas.microsoft.com/office/drawing/2014/main" id="{0122767B-AB0D-BB86-E44A-ED8E19D2C190}"/>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18436" name="Rectangle 4">
            <a:extLst>
              <a:ext uri="{FF2B5EF4-FFF2-40B4-BE49-F238E27FC236}">
                <a16:creationId xmlns:a16="http://schemas.microsoft.com/office/drawing/2014/main" id="{1813D11A-512B-6D35-C724-AAB3C6AB675A}"/>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55600" indent="-3556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strategy tools: rules of thumb</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rules of thumb are broad principles for making decisions or calculations</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they are very open but are simple entry points</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examples include 3Rs (reduce, reuse, recycle)</a:t>
            </a:r>
          </a:p>
          <a:p>
            <a:pPr eaLnBrk="1" hangingPunct="1">
              <a:spcBef>
                <a:spcPct val="0"/>
              </a:spcBef>
              <a:buFontTx/>
              <a:buNone/>
            </a:pPr>
            <a:endParaRPr lang="en-GB" altLang="en-US" b="0">
              <a:solidFill>
                <a:schemeClr val="bg1"/>
              </a:solidFill>
              <a:latin typeface="ITC Avant Garde Std Bk" pitchFamily="34" charset="0"/>
            </a:endParaRPr>
          </a:p>
        </p:txBody>
      </p:sp>
      <p:sp>
        <p:nvSpPr>
          <p:cNvPr id="18437" name="Rectangle 9">
            <a:extLst>
              <a:ext uri="{FF2B5EF4-FFF2-40B4-BE49-F238E27FC236}">
                <a16:creationId xmlns:a16="http://schemas.microsoft.com/office/drawing/2014/main" id="{900E4AFC-F1FA-191E-5CE0-6F916DB057DF}"/>
              </a:ext>
            </a:extLst>
          </p:cNvPr>
          <p:cNvSpPr>
            <a:spLocks noChangeArrowheads="1"/>
          </p:cNvSpPr>
          <p:nvPr/>
        </p:nvSpPr>
        <p:spPr bwMode="auto">
          <a:xfrm>
            <a:off x="250825" y="3141663"/>
            <a:ext cx="8353425" cy="287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lnSpc>
                <a:spcPct val="130000"/>
              </a:lnSpc>
              <a:spcBef>
                <a:spcPct val="0"/>
              </a:spcBef>
              <a:buFontTx/>
              <a:buNone/>
            </a:pPr>
            <a:r>
              <a:rPr lang="en-GB" altLang="en-US" sz="2000">
                <a:solidFill>
                  <a:srgbClr val="008BBD"/>
                </a:solidFill>
                <a:latin typeface="ITC Avant Garde Std Bk" pitchFamily="34" charset="0"/>
              </a:rPr>
              <a:t>re-think</a:t>
            </a:r>
            <a:r>
              <a:rPr lang="en-GB" altLang="en-US" sz="2000" b="0">
                <a:latin typeface="ITC Avant Garde Std Bk" pitchFamily="34" charset="0"/>
              </a:rPr>
              <a:t> the product and its functions</a:t>
            </a:r>
          </a:p>
          <a:p>
            <a:pPr eaLnBrk="1" hangingPunct="1">
              <a:lnSpc>
                <a:spcPct val="130000"/>
              </a:lnSpc>
              <a:spcBef>
                <a:spcPct val="0"/>
              </a:spcBef>
              <a:buFontTx/>
              <a:buNone/>
            </a:pPr>
            <a:r>
              <a:rPr lang="en-GB" altLang="en-US" sz="2000">
                <a:solidFill>
                  <a:srgbClr val="008BBD"/>
                </a:solidFill>
                <a:latin typeface="ITC Avant Garde Std Bk" pitchFamily="34" charset="0"/>
              </a:rPr>
              <a:t>re-duce</a:t>
            </a:r>
            <a:r>
              <a:rPr lang="en-GB" altLang="en-US" sz="2000" b="0">
                <a:latin typeface="ITC Avant Garde Std Bk" pitchFamily="34" charset="0"/>
              </a:rPr>
              <a:t> energy and material consumption </a:t>
            </a:r>
          </a:p>
          <a:p>
            <a:pPr eaLnBrk="1" hangingPunct="1">
              <a:lnSpc>
                <a:spcPct val="130000"/>
              </a:lnSpc>
              <a:spcBef>
                <a:spcPct val="0"/>
              </a:spcBef>
              <a:buFontTx/>
              <a:buNone/>
            </a:pPr>
            <a:r>
              <a:rPr lang="en-GB" altLang="en-US" sz="2000">
                <a:solidFill>
                  <a:srgbClr val="008BBD"/>
                </a:solidFill>
                <a:latin typeface="ITC Avant Garde Std Bk" pitchFamily="34" charset="0"/>
              </a:rPr>
              <a:t>re-place</a:t>
            </a:r>
            <a:r>
              <a:rPr lang="en-GB" altLang="en-US" sz="2000" b="0">
                <a:latin typeface="ITC Avant Garde Std Bk" pitchFamily="34" charset="0"/>
              </a:rPr>
              <a:t> harmful substances </a:t>
            </a:r>
          </a:p>
          <a:p>
            <a:pPr eaLnBrk="1" hangingPunct="1">
              <a:lnSpc>
                <a:spcPct val="130000"/>
              </a:lnSpc>
              <a:spcBef>
                <a:spcPct val="0"/>
              </a:spcBef>
              <a:buFontTx/>
              <a:buNone/>
            </a:pPr>
            <a:r>
              <a:rPr lang="en-GB" altLang="en-US" sz="2000">
                <a:solidFill>
                  <a:srgbClr val="008BBD"/>
                </a:solidFill>
                <a:latin typeface="ITC Avant Garde Std Bk" pitchFamily="34" charset="0"/>
              </a:rPr>
              <a:t>re-cycle</a:t>
            </a:r>
            <a:r>
              <a:rPr lang="en-GB" altLang="en-US" sz="2000" b="0">
                <a:latin typeface="ITC Avant Garde Std Bk" pitchFamily="34" charset="0"/>
              </a:rPr>
              <a:t> - select materials that can be recycled, and design for disassembly and recycling</a:t>
            </a:r>
          </a:p>
          <a:p>
            <a:pPr eaLnBrk="1" hangingPunct="1">
              <a:lnSpc>
                <a:spcPct val="130000"/>
              </a:lnSpc>
              <a:spcBef>
                <a:spcPct val="0"/>
              </a:spcBef>
              <a:buFontTx/>
              <a:buNone/>
            </a:pPr>
            <a:r>
              <a:rPr lang="en-GB" altLang="en-US" sz="2000">
                <a:solidFill>
                  <a:srgbClr val="008BBD"/>
                </a:solidFill>
                <a:latin typeface="ITC Avant Garde Std Bk" pitchFamily="34" charset="0"/>
              </a:rPr>
              <a:t>re-use</a:t>
            </a:r>
            <a:r>
              <a:rPr lang="en-GB" altLang="en-US" sz="2000" b="0">
                <a:latin typeface="ITC Avant Garde Std Bk" pitchFamily="34" charset="0"/>
              </a:rPr>
              <a:t> - design the product so parts can be reused</a:t>
            </a:r>
          </a:p>
          <a:p>
            <a:pPr eaLnBrk="1" hangingPunct="1">
              <a:lnSpc>
                <a:spcPct val="130000"/>
              </a:lnSpc>
              <a:spcBef>
                <a:spcPct val="0"/>
              </a:spcBef>
              <a:buFontTx/>
              <a:buNone/>
            </a:pPr>
            <a:r>
              <a:rPr lang="en-GB" altLang="en-US" sz="2000">
                <a:solidFill>
                  <a:srgbClr val="008BBD"/>
                </a:solidFill>
                <a:latin typeface="ITC Avant Garde Std Bk" pitchFamily="34" charset="0"/>
              </a:rPr>
              <a:t>re-pair</a:t>
            </a:r>
            <a:r>
              <a:rPr lang="en-GB" altLang="en-US" sz="2000" b="0">
                <a:latin typeface="ITC Avant Garde Std Bk" pitchFamily="34" charset="0"/>
              </a:rPr>
              <a:t> - make the product easy to repair for longer life</a:t>
            </a:r>
          </a:p>
        </p:txBody>
      </p:sp>
      <p:graphicFrame>
        <p:nvGraphicFramePr>
          <p:cNvPr id="1001628" name="Group 156">
            <a:extLst>
              <a:ext uri="{FF2B5EF4-FFF2-40B4-BE49-F238E27FC236}">
                <a16:creationId xmlns:a16="http://schemas.microsoft.com/office/drawing/2014/main" id="{B5052427-C244-1E5B-1825-D43AC87B5BAD}"/>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CEAC233-D962-C96E-0526-9881708EBC1E}"/>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20483" name="Rectangle 3">
            <a:extLst>
              <a:ext uri="{FF2B5EF4-FFF2-40B4-BE49-F238E27FC236}">
                <a16:creationId xmlns:a16="http://schemas.microsoft.com/office/drawing/2014/main" id="{92251DD1-5132-A3EA-A1F5-1309272463DE}"/>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20484" name="Rectangle 4">
            <a:extLst>
              <a:ext uri="{FF2B5EF4-FFF2-40B4-BE49-F238E27FC236}">
                <a16:creationId xmlns:a16="http://schemas.microsoft.com/office/drawing/2014/main" id="{3BFC194C-8847-A317-CEA2-7E550FB1C143}"/>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3538" indent="-363538">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strategy tools: Biothinking</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five design requirements for sustainable products </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using the basic protocols followed by natural systems</a:t>
            </a:r>
          </a:p>
          <a:p>
            <a:pPr eaLnBrk="1" hangingPunct="1">
              <a:spcBef>
                <a:spcPct val="0"/>
              </a:spcBef>
              <a:buFontTx/>
              <a:buNone/>
            </a:pPr>
            <a:endParaRPr lang="en-GB" altLang="en-US" b="0">
              <a:solidFill>
                <a:schemeClr val="bg1"/>
              </a:solidFill>
              <a:latin typeface="ITC Avant Garde Std Bk" pitchFamily="34" charset="0"/>
            </a:endParaRPr>
          </a:p>
        </p:txBody>
      </p:sp>
      <p:sp>
        <p:nvSpPr>
          <p:cNvPr id="20485" name="Text Box 5">
            <a:extLst>
              <a:ext uri="{FF2B5EF4-FFF2-40B4-BE49-F238E27FC236}">
                <a16:creationId xmlns:a16="http://schemas.microsoft.com/office/drawing/2014/main" id="{8D1EC9D1-0C48-0047-9E46-AF7C159B87B6}"/>
              </a:ext>
            </a:extLst>
          </p:cNvPr>
          <p:cNvSpPr txBox="1">
            <a:spLocks noChangeArrowheads="1"/>
          </p:cNvSpPr>
          <p:nvPr/>
        </p:nvSpPr>
        <p:spPr bwMode="auto">
          <a:xfrm>
            <a:off x="107950" y="2370138"/>
            <a:ext cx="1092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cyclic</a:t>
            </a:r>
          </a:p>
        </p:txBody>
      </p:sp>
      <p:sp>
        <p:nvSpPr>
          <p:cNvPr id="20486" name="Text Box 6">
            <a:extLst>
              <a:ext uri="{FF2B5EF4-FFF2-40B4-BE49-F238E27FC236}">
                <a16:creationId xmlns:a16="http://schemas.microsoft.com/office/drawing/2014/main" id="{C606101E-C963-B6A7-F126-3D75CFE5983E}"/>
              </a:ext>
            </a:extLst>
          </p:cNvPr>
          <p:cNvSpPr txBox="1">
            <a:spLocks noChangeArrowheads="1"/>
          </p:cNvSpPr>
          <p:nvPr/>
        </p:nvSpPr>
        <p:spPr bwMode="auto">
          <a:xfrm>
            <a:off x="2051050" y="2370138"/>
            <a:ext cx="884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solar</a:t>
            </a:r>
          </a:p>
        </p:txBody>
      </p:sp>
      <p:sp>
        <p:nvSpPr>
          <p:cNvPr id="20487" name="Text Box 7">
            <a:extLst>
              <a:ext uri="{FF2B5EF4-FFF2-40B4-BE49-F238E27FC236}">
                <a16:creationId xmlns:a16="http://schemas.microsoft.com/office/drawing/2014/main" id="{BEA184EA-4B26-4177-A812-E8F82624827D}"/>
              </a:ext>
            </a:extLst>
          </p:cNvPr>
          <p:cNvSpPr txBox="1">
            <a:spLocks noChangeArrowheads="1"/>
          </p:cNvSpPr>
          <p:nvPr/>
        </p:nvSpPr>
        <p:spPr bwMode="auto">
          <a:xfrm>
            <a:off x="5657850" y="2370138"/>
            <a:ext cx="1362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efficient</a:t>
            </a:r>
          </a:p>
        </p:txBody>
      </p:sp>
      <p:sp>
        <p:nvSpPr>
          <p:cNvPr id="20488" name="Text Box 8">
            <a:extLst>
              <a:ext uri="{FF2B5EF4-FFF2-40B4-BE49-F238E27FC236}">
                <a16:creationId xmlns:a16="http://schemas.microsoft.com/office/drawing/2014/main" id="{25900CFA-BC47-BB0C-141B-5F26C9CD6BCB}"/>
              </a:ext>
            </a:extLst>
          </p:cNvPr>
          <p:cNvSpPr txBox="1">
            <a:spLocks noChangeArrowheads="1"/>
          </p:cNvSpPr>
          <p:nvPr/>
        </p:nvSpPr>
        <p:spPr bwMode="auto">
          <a:xfrm>
            <a:off x="3851275" y="2370138"/>
            <a:ext cx="800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safe</a:t>
            </a:r>
          </a:p>
        </p:txBody>
      </p:sp>
      <p:sp>
        <p:nvSpPr>
          <p:cNvPr id="20489" name="Text Box 15">
            <a:extLst>
              <a:ext uri="{FF2B5EF4-FFF2-40B4-BE49-F238E27FC236}">
                <a16:creationId xmlns:a16="http://schemas.microsoft.com/office/drawing/2014/main" id="{70A07B0F-5DBB-FC62-4B80-B486AE0D9111}"/>
              </a:ext>
            </a:extLst>
          </p:cNvPr>
          <p:cNvSpPr txBox="1">
            <a:spLocks noChangeArrowheads="1"/>
          </p:cNvSpPr>
          <p:nvPr/>
        </p:nvSpPr>
        <p:spPr bwMode="auto">
          <a:xfrm>
            <a:off x="7404100" y="2370138"/>
            <a:ext cx="1055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US" altLang="en-US" sz="2400">
                <a:solidFill>
                  <a:schemeClr val="bg1"/>
                </a:solidFill>
                <a:latin typeface="Century Gothic" panose="020B0502020202020204" pitchFamily="34" charset="0"/>
                <a:cs typeface="Arial" panose="020B0604020202020204" pitchFamily="34" charset="0"/>
              </a:rPr>
              <a:t>social</a:t>
            </a:r>
          </a:p>
        </p:txBody>
      </p:sp>
      <p:grpSp>
        <p:nvGrpSpPr>
          <p:cNvPr id="20490" name="Group 20">
            <a:extLst>
              <a:ext uri="{FF2B5EF4-FFF2-40B4-BE49-F238E27FC236}">
                <a16:creationId xmlns:a16="http://schemas.microsoft.com/office/drawing/2014/main" id="{B43CC7AE-F841-5DF9-C996-A57A66989868}"/>
              </a:ext>
            </a:extLst>
          </p:cNvPr>
          <p:cNvGrpSpPr>
            <a:grpSpLocks/>
          </p:cNvGrpSpPr>
          <p:nvPr/>
        </p:nvGrpSpPr>
        <p:grpSpPr bwMode="auto">
          <a:xfrm>
            <a:off x="0" y="5516563"/>
            <a:ext cx="9144000" cy="717550"/>
            <a:chOff x="0" y="3793"/>
            <a:chExt cx="6917" cy="544"/>
          </a:xfrm>
        </p:grpSpPr>
        <p:pic>
          <p:nvPicPr>
            <p:cNvPr id="20515" name="Picture 16" descr="The image “http://www.biothinking.com/clog2.gif” cannot be displayed, because it contains errors.">
              <a:extLst>
                <a:ext uri="{FF2B5EF4-FFF2-40B4-BE49-F238E27FC236}">
                  <a16:creationId xmlns:a16="http://schemas.microsoft.com/office/drawing/2014/main" id="{12ED2E1C-3437-99B1-4D60-DC8C953FAE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884" b="32109"/>
            <a:stretch>
              <a:fillRect/>
            </a:stretch>
          </p:blipFill>
          <p:spPr bwMode="auto">
            <a:xfrm>
              <a:off x="2200" y="3793"/>
              <a:ext cx="2400" cy="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6" name="Picture 17" descr="The image “http://www.biothinking.com/clog2.gif” cannot be displayed, because it contains errors.">
              <a:extLst>
                <a:ext uri="{FF2B5EF4-FFF2-40B4-BE49-F238E27FC236}">
                  <a16:creationId xmlns:a16="http://schemas.microsoft.com/office/drawing/2014/main" id="{D84DE921-2CF8-96AF-D28D-CE9D76ED42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7891"/>
            <a:stretch>
              <a:fillRect/>
            </a:stretch>
          </p:blipFill>
          <p:spPr bwMode="auto">
            <a:xfrm>
              <a:off x="4517" y="3820"/>
              <a:ext cx="2400" cy="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7" name="Picture 18" descr="The image “http://www.biothinking.com/clog2.gif” cannot be displayed, because it contains errors.">
              <a:extLst>
                <a:ext uri="{FF2B5EF4-FFF2-40B4-BE49-F238E27FC236}">
                  <a16:creationId xmlns:a16="http://schemas.microsoft.com/office/drawing/2014/main" id="{CBD746E3-D865-C854-A88A-9355922F52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9116"/>
            <a:stretch>
              <a:fillRect/>
            </a:stretch>
          </p:blipFill>
          <p:spPr bwMode="auto">
            <a:xfrm>
              <a:off x="0" y="3866"/>
              <a:ext cx="2400" cy="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0491" name="Text Box 21">
            <a:extLst>
              <a:ext uri="{FF2B5EF4-FFF2-40B4-BE49-F238E27FC236}">
                <a16:creationId xmlns:a16="http://schemas.microsoft.com/office/drawing/2014/main" id="{65FFDAC3-71F3-C38A-9F77-1F68F196C9CA}"/>
              </a:ext>
            </a:extLst>
          </p:cNvPr>
          <p:cNvSpPr txBox="1">
            <a:spLocks noChangeArrowheads="1"/>
          </p:cNvSpPr>
          <p:nvPr/>
        </p:nvSpPr>
        <p:spPr bwMode="auto">
          <a:xfrm>
            <a:off x="144463" y="3001963"/>
            <a:ext cx="1763712"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sz="1600" b="0">
                <a:solidFill>
                  <a:schemeClr val="tx1"/>
                </a:solidFill>
                <a:latin typeface="Century Gothic" panose="020B0502020202020204" pitchFamily="34" charset="0"/>
                <a:cs typeface="Arial" panose="020B0604020202020204" pitchFamily="34" charset="0"/>
              </a:rPr>
              <a:t>products made from organic materials that are recyclable, compostable or closed loop.</a:t>
            </a:r>
            <a:endParaRPr lang="en-US" altLang="en-US" sz="1600" b="0">
              <a:solidFill>
                <a:schemeClr val="tx1"/>
              </a:solidFill>
              <a:latin typeface="Century Gothic" panose="020B0502020202020204" pitchFamily="34" charset="0"/>
              <a:cs typeface="Arial" panose="020B0604020202020204" pitchFamily="34" charset="0"/>
            </a:endParaRPr>
          </a:p>
        </p:txBody>
      </p:sp>
      <p:sp>
        <p:nvSpPr>
          <p:cNvPr id="20492" name="Text Box 25">
            <a:extLst>
              <a:ext uri="{FF2B5EF4-FFF2-40B4-BE49-F238E27FC236}">
                <a16:creationId xmlns:a16="http://schemas.microsoft.com/office/drawing/2014/main" id="{752DB3E8-05F9-1E54-5C36-AB11C0CCF243}"/>
              </a:ext>
            </a:extLst>
          </p:cNvPr>
          <p:cNvSpPr txBox="1">
            <a:spLocks noChangeArrowheads="1"/>
          </p:cNvSpPr>
          <p:nvPr/>
        </p:nvSpPr>
        <p:spPr bwMode="auto">
          <a:xfrm>
            <a:off x="1979613" y="3001963"/>
            <a:ext cx="1763712"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sz="1600" b="0">
                <a:solidFill>
                  <a:schemeClr val="tx1"/>
                </a:solidFill>
                <a:latin typeface="Century Gothic" panose="020B0502020202020204" pitchFamily="34" charset="0"/>
                <a:cs typeface="Arial" panose="020B0604020202020204" pitchFamily="34" charset="0"/>
              </a:rPr>
              <a:t>products uses solar energy or other forms of renewable energy that are cyclic and safe, both during use &amp; manufacture</a:t>
            </a:r>
            <a:endParaRPr lang="en-US" altLang="en-US" sz="1600" b="0">
              <a:solidFill>
                <a:schemeClr val="tx1"/>
              </a:solidFill>
              <a:latin typeface="Century Gothic" panose="020B0502020202020204" pitchFamily="34" charset="0"/>
              <a:cs typeface="Arial" panose="020B0604020202020204" pitchFamily="34" charset="0"/>
            </a:endParaRPr>
          </a:p>
        </p:txBody>
      </p:sp>
      <p:sp>
        <p:nvSpPr>
          <p:cNvPr id="20493" name="Text Box 26">
            <a:extLst>
              <a:ext uri="{FF2B5EF4-FFF2-40B4-BE49-F238E27FC236}">
                <a16:creationId xmlns:a16="http://schemas.microsoft.com/office/drawing/2014/main" id="{C463B94F-7947-7FCE-C515-E22EDA9CE6C8}"/>
              </a:ext>
            </a:extLst>
          </p:cNvPr>
          <p:cNvSpPr txBox="1">
            <a:spLocks noChangeArrowheads="1"/>
          </p:cNvSpPr>
          <p:nvPr/>
        </p:nvSpPr>
        <p:spPr bwMode="auto">
          <a:xfrm>
            <a:off x="3830638" y="3001963"/>
            <a:ext cx="1763712"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sz="1600" b="0">
                <a:solidFill>
                  <a:schemeClr val="tx1"/>
                </a:solidFill>
                <a:latin typeface="Century Gothic" panose="020B0502020202020204" pitchFamily="34" charset="0"/>
                <a:cs typeface="Arial" panose="020B0604020202020204" pitchFamily="34" charset="0"/>
              </a:rPr>
              <a:t>products are non-toxic in use and disposal.</a:t>
            </a:r>
          </a:p>
          <a:p>
            <a:pPr>
              <a:spcBef>
                <a:spcPct val="0"/>
              </a:spcBef>
              <a:buFontTx/>
              <a:buNone/>
            </a:pPr>
            <a:endParaRPr lang="en-GB" altLang="en-US" sz="1600" b="0">
              <a:solidFill>
                <a:schemeClr val="tx1"/>
              </a:solidFill>
              <a:latin typeface="Century Gothic" panose="020B0502020202020204" pitchFamily="34" charset="0"/>
              <a:cs typeface="Arial" panose="020B0604020202020204" pitchFamily="34" charset="0"/>
            </a:endParaRPr>
          </a:p>
          <a:p>
            <a:pPr>
              <a:spcBef>
                <a:spcPct val="0"/>
              </a:spcBef>
              <a:buFontTx/>
              <a:buNone/>
            </a:pPr>
            <a:r>
              <a:rPr lang="en-GB" altLang="en-US" sz="1600" b="0">
                <a:solidFill>
                  <a:schemeClr val="tx1"/>
                </a:solidFill>
                <a:latin typeface="Century Gothic" panose="020B0502020202020204" pitchFamily="34" charset="0"/>
                <a:cs typeface="Arial" panose="020B0604020202020204" pitchFamily="34" charset="0"/>
              </a:rPr>
              <a:t>manufacture does not involve toxic emissions or the disruption of ecosystems.</a:t>
            </a:r>
            <a:endParaRPr lang="en-US" altLang="en-US" sz="1600" b="0">
              <a:solidFill>
                <a:schemeClr val="tx1"/>
              </a:solidFill>
              <a:latin typeface="Century Gothic" panose="020B0502020202020204" pitchFamily="34" charset="0"/>
              <a:cs typeface="Arial" panose="020B0604020202020204" pitchFamily="34" charset="0"/>
            </a:endParaRPr>
          </a:p>
        </p:txBody>
      </p:sp>
      <p:sp>
        <p:nvSpPr>
          <p:cNvPr id="20494" name="Text Box 27">
            <a:extLst>
              <a:ext uri="{FF2B5EF4-FFF2-40B4-BE49-F238E27FC236}">
                <a16:creationId xmlns:a16="http://schemas.microsoft.com/office/drawing/2014/main" id="{F8BBBE0D-2401-AB69-F3B6-1FBAD08890AC}"/>
              </a:ext>
            </a:extLst>
          </p:cNvPr>
          <p:cNvSpPr txBox="1">
            <a:spLocks noChangeArrowheads="1"/>
          </p:cNvSpPr>
          <p:nvPr/>
        </p:nvSpPr>
        <p:spPr bwMode="auto">
          <a:xfrm>
            <a:off x="5651500" y="3001963"/>
            <a:ext cx="1763713"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sz="1600" b="0">
                <a:solidFill>
                  <a:schemeClr val="tx1"/>
                </a:solidFill>
                <a:latin typeface="Century Gothic" panose="020B0502020202020204" pitchFamily="34" charset="0"/>
                <a:cs typeface="Arial" panose="020B0604020202020204" pitchFamily="34" charset="0"/>
              </a:rPr>
              <a:t>efficiency in manufacture and use is improved.</a:t>
            </a:r>
          </a:p>
        </p:txBody>
      </p:sp>
      <p:sp>
        <p:nvSpPr>
          <p:cNvPr id="20495" name="Text Box 28">
            <a:extLst>
              <a:ext uri="{FF2B5EF4-FFF2-40B4-BE49-F238E27FC236}">
                <a16:creationId xmlns:a16="http://schemas.microsoft.com/office/drawing/2014/main" id="{61F5C352-410E-8F8A-5241-798CFD44E0DE}"/>
              </a:ext>
            </a:extLst>
          </p:cNvPr>
          <p:cNvSpPr txBox="1">
            <a:spLocks noChangeArrowheads="1"/>
          </p:cNvSpPr>
          <p:nvPr/>
        </p:nvSpPr>
        <p:spPr bwMode="auto">
          <a:xfrm>
            <a:off x="7451725" y="3001963"/>
            <a:ext cx="1763713" cy="4211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spcBef>
                <a:spcPct val="0"/>
              </a:spcBef>
              <a:buFontTx/>
              <a:buNone/>
            </a:pPr>
            <a:r>
              <a:rPr lang="en-GB" altLang="en-US" sz="1600" b="0">
                <a:solidFill>
                  <a:schemeClr val="tx1"/>
                </a:solidFill>
                <a:latin typeface="Century Gothic" panose="020B0502020202020204" pitchFamily="34" charset="0"/>
                <a:cs typeface="Arial" panose="020B0604020202020204" pitchFamily="34" charset="0"/>
              </a:rPr>
              <a:t>products, components &amp; raw materials manufactured under fair and just conditions</a:t>
            </a:r>
            <a:endParaRPr lang="en-US" altLang="en-US" sz="1600" b="0">
              <a:solidFill>
                <a:schemeClr val="tx1"/>
              </a:solidFill>
              <a:latin typeface="Century Gothic" panose="020B0502020202020204" pitchFamily="34" charset="0"/>
              <a:cs typeface="Arial" panose="020B0604020202020204" pitchFamily="34" charset="0"/>
            </a:endParaRPr>
          </a:p>
        </p:txBody>
      </p:sp>
      <p:graphicFrame>
        <p:nvGraphicFramePr>
          <p:cNvPr id="1003549" name="Group 29">
            <a:extLst>
              <a:ext uri="{FF2B5EF4-FFF2-40B4-BE49-F238E27FC236}">
                <a16:creationId xmlns:a16="http://schemas.microsoft.com/office/drawing/2014/main" id="{46C796C1-529C-019A-978D-95F58580DD7D}"/>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439844D-674C-8679-A6F2-A59E194EC0AA}"/>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22531" name="Rectangle 3">
            <a:extLst>
              <a:ext uri="{FF2B5EF4-FFF2-40B4-BE49-F238E27FC236}">
                <a16:creationId xmlns:a16="http://schemas.microsoft.com/office/drawing/2014/main" id="{A9C05B1B-5F58-E208-BE32-30583B60B034}"/>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22532" name="Rectangle 4">
            <a:extLst>
              <a:ext uri="{FF2B5EF4-FFF2-40B4-BE49-F238E27FC236}">
                <a16:creationId xmlns:a16="http://schemas.microsoft.com/office/drawing/2014/main" id="{9F700E87-0F8B-6836-A44F-D589FA128181}"/>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3538" indent="-363538">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strategy tools: benchmarking</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benchmarking is a structured approach to examining and comparing, from an environmental perspective, the processes supporting different design activities. </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environmental benchmarking is an environmental management tool</a:t>
            </a:r>
          </a:p>
        </p:txBody>
      </p:sp>
      <p:pic>
        <p:nvPicPr>
          <p:cNvPr id="22533" name="Picture 12" descr="logo_philips">
            <a:extLst>
              <a:ext uri="{FF2B5EF4-FFF2-40B4-BE49-F238E27FC236}">
                <a16:creationId xmlns:a16="http://schemas.microsoft.com/office/drawing/2014/main" id="{2450CF9D-33C3-292C-A3C8-574FC5A6C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900738"/>
            <a:ext cx="1223962" cy="31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13" descr="philips-5">
            <a:extLst>
              <a:ext uri="{FF2B5EF4-FFF2-40B4-BE49-F238E27FC236}">
                <a16:creationId xmlns:a16="http://schemas.microsoft.com/office/drawing/2014/main" id="{A40FE613-8D26-2B69-EA11-EEFF4E1A39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900" y="3235325"/>
            <a:ext cx="8532813"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05614" name="Group 46">
            <a:extLst>
              <a:ext uri="{FF2B5EF4-FFF2-40B4-BE49-F238E27FC236}">
                <a16:creationId xmlns:a16="http://schemas.microsoft.com/office/drawing/2014/main" id="{E6CF4609-2200-2C9F-A075-733B54F0A590}"/>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FD1FA6F1-4704-4F01-6E13-F8C14FCC205B}"/>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24579" name="Rectangle 3">
            <a:extLst>
              <a:ext uri="{FF2B5EF4-FFF2-40B4-BE49-F238E27FC236}">
                <a16:creationId xmlns:a16="http://schemas.microsoft.com/office/drawing/2014/main" id="{CD3B4C0E-6E00-EC34-DF6E-9FE109FA5FBD}"/>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24580" name="Rectangle 4">
            <a:extLst>
              <a:ext uri="{FF2B5EF4-FFF2-40B4-BE49-F238E27FC236}">
                <a16:creationId xmlns:a16="http://schemas.microsoft.com/office/drawing/2014/main" id="{0A4A26F4-32DB-F66B-2A52-88180FB4C994}"/>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3538" indent="-363538">
              <a:spcBef>
                <a:spcPct val="20000"/>
              </a:spcBef>
              <a:buChar char="•"/>
              <a:defRPr>
                <a:solidFill>
                  <a:srgbClr val="525C54"/>
                </a:solidFill>
                <a:latin typeface="Arial" panose="020B0604020202020204" pitchFamily="34" charset="0"/>
              </a:defRPr>
            </a:lvl1pPr>
            <a:lvl2pPr marL="900113" indent="-357188">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a:solidFill>
                  <a:schemeClr val="bg1"/>
                </a:solidFill>
                <a:latin typeface="ITC Avant Garde Std Bk" pitchFamily="34" charset="0"/>
              </a:rPr>
              <a:t>strategy tools: strategy wheels</a:t>
            </a:r>
          </a:p>
          <a:p>
            <a:pPr eaLnBrk="1" hangingPunct="1">
              <a:spcBef>
                <a:spcPct val="0"/>
              </a:spcBef>
              <a:buFontTx/>
              <a:buNone/>
            </a:pPr>
            <a:endParaRPr lang="en-GB" altLang="en-US">
              <a:solidFill>
                <a:schemeClr val="bg1"/>
              </a:solidFill>
              <a:latin typeface="ITC Avant Garde Std Bk" pitchFamily="34" charset="0"/>
            </a:endParaRPr>
          </a:p>
          <a:p>
            <a:pPr eaLnBrk="1" hangingPunct="1">
              <a:spcBef>
                <a:spcPct val="0"/>
              </a:spcBef>
            </a:pPr>
            <a:r>
              <a:rPr lang="en-GB" altLang="en-US" b="0">
                <a:solidFill>
                  <a:schemeClr val="bg1"/>
                </a:solidFill>
                <a:latin typeface="ITC Avant Garde Std Bk" pitchFamily="34" charset="0"/>
              </a:rPr>
              <a:t>provide a basic framework that you can use systematically to review the entire life cycle of a product.  It is a tool that can:</a:t>
            </a:r>
          </a:p>
          <a:p>
            <a:pPr eaLnBrk="1" hangingPunct="1">
              <a:spcBef>
                <a:spcPct val="0"/>
              </a:spcBef>
            </a:pPr>
            <a:endParaRPr lang="en-GB" altLang="en-US" b="0">
              <a:solidFill>
                <a:schemeClr val="bg1"/>
              </a:solidFill>
              <a:latin typeface="ITC Avant Garde Std Bk" pitchFamily="34" charset="0"/>
            </a:endParaRPr>
          </a:p>
          <a:p>
            <a:pPr lvl="1" eaLnBrk="1" hangingPunct="1">
              <a:spcBef>
                <a:spcPct val="0"/>
              </a:spcBef>
              <a:buFontTx/>
              <a:buChar char="•"/>
            </a:pPr>
            <a:r>
              <a:rPr lang="en-GB" altLang="en-US" b="0">
                <a:solidFill>
                  <a:schemeClr val="bg1"/>
                </a:solidFill>
                <a:latin typeface="ITC Avant Garde Std Bk" pitchFamily="34" charset="0"/>
              </a:rPr>
              <a:t>stimulate the creative design process.</a:t>
            </a:r>
          </a:p>
          <a:p>
            <a:pPr lvl="1" eaLnBrk="1" hangingPunct="1">
              <a:spcBef>
                <a:spcPct val="0"/>
              </a:spcBef>
              <a:buFontTx/>
              <a:buChar char="•"/>
            </a:pPr>
            <a:r>
              <a:rPr lang="en-GB" altLang="en-US" b="0">
                <a:solidFill>
                  <a:schemeClr val="bg1"/>
                </a:solidFill>
                <a:latin typeface="ITC Avant Garde Std Bk" pitchFamily="34" charset="0"/>
              </a:rPr>
              <a:t>assist in visualizing current environmental performance.</a:t>
            </a:r>
          </a:p>
          <a:p>
            <a:pPr lvl="1" eaLnBrk="1" hangingPunct="1">
              <a:spcBef>
                <a:spcPct val="0"/>
              </a:spcBef>
              <a:buFontTx/>
              <a:buChar char="•"/>
            </a:pPr>
            <a:r>
              <a:rPr lang="en-GB" altLang="en-US" b="0">
                <a:solidFill>
                  <a:schemeClr val="bg1"/>
                </a:solidFill>
                <a:latin typeface="ITC Avant Garde Std Bk" pitchFamily="34" charset="0"/>
              </a:rPr>
              <a:t>highlight opportunities for improvement.</a:t>
            </a:r>
          </a:p>
          <a:p>
            <a:pPr eaLnBrk="1" hangingPunct="1">
              <a:spcBef>
                <a:spcPct val="0"/>
              </a:spcBef>
            </a:pPr>
            <a:endParaRPr lang="en-GB" altLang="en-US" b="0">
              <a:solidFill>
                <a:schemeClr val="bg1"/>
              </a:solidFill>
              <a:latin typeface="ITC Avant Garde Std Bk" pitchFamily="34" charset="0"/>
            </a:endParaRPr>
          </a:p>
          <a:p>
            <a:pPr eaLnBrk="1" hangingPunct="1">
              <a:spcBef>
                <a:spcPct val="0"/>
              </a:spcBef>
              <a:buFontTx/>
              <a:buNone/>
            </a:pPr>
            <a:endParaRPr lang="en-GB" altLang="en-US">
              <a:solidFill>
                <a:schemeClr val="bg1"/>
              </a:solidFill>
              <a:latin typeface="ITC Avant Garde Std Bk" pitchFamily="34" charset="0"/>
            </a:endParaRPr>
          </a:p>
        </p:txBody>
      </p:sp>
      <p:pic>
        <p:nvPicPr>
          <p:cNvPr id="24581" name="Picture 9" descr="wheel">
            <a:extLst>
              <a:ext uri="{FF2B5EF4-FFF2-40B4-BE49-F238E27FC236}">
                <a16:creationId xmlns:a16="http://schemas.microsoft.com/office/drawing/2014/main" id="{F93DC3DA-6F9F-641A-F839-9A59F6E64F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775" y="3141663"/>
            <a:ext cx="2806700"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10" descr="strategy">
            <a:extLst>
              <a:ext uri="{FF2B5EF4-FFF2-40B4-BE49-F238E27FC236}">
                <a16:creationId xmlns:a16="http://schemas.microsoft.com/office/drawing/2014/main" id="{1D01B823-6C21-DF6F-3230-4B065CC4F7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3284538"/>
            <a:ext cx="4032250"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07658" name="Group 42">
            <a:extLst>
              <a:ext uri="{FF2B5EF4-FFF2-40B4-BE49-F238E27FC236}">
                <a16:creationId xmlns:a16="http://schemas.microsoft.com/office/drawing/2014/main" id="{F9434323-5B15-0F6A-BAEA-CAB17669A195}"/>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solidFill>
                      <a:srgbClr val="F92B2B"/>
                    </a:solidFill>
                  </a:tcPr>
                </a:tc>
                <a:extLst>
                  <a:ext uri="{0D108BD9-81ED-4DB2-BD59-A6C34878D82A}">
                    <a16:rowId xmlns:a16="http://schemas.microsoft.com/office/drawing/2014/main" val="10001"/>
                  </a:ext>
                </a:extLst>
              </a:tr>
            </a:tbl>
          </a:graphicData>
        </a:graphic>
      </p:graphicFrame>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14D88C19-826C-E1B3-4206-D88150829BCE}"/>
              </a:ext>
            </a:extLst>
          </p:cNvPr>
          <p:cNvSpPr>
            <a:spLocks noChangeArrowheads="1"/>
          </p:cNvSpPr>
          <p:nvPr/>
        </p:nvSpPr>
        <p:spPr bwMode="auto">
          <a:xfrm>
            <a:off x="2411413" y="4868863"/>
            <a:ext cx="6732587" cy="198913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a:solidFill>
                <a:schemeClr val="tx1"/>
              </a:solidFill>
              <a:latin typeface="ITC Avant Garde Std Bk" pitchFamily="34" charset="0"/>
            </a:endParaRPr>
          </a:p>
        </p:txBody>
      </p:sp>
      <p:grpSp>
        <p:nvGrpSpPr>
          <p:cNvPr id="26627" name="Group 6">
            <a:extLst>
              <a:ext uri="{FF2B5EF4-FFF2-40B4-BE49-F238E27FC236}">
                <a16:creationId xmlns:a16="http://schemas.microsoft.com/office/drawing/2014/main" id="{7A580158-DF4C-A6EC-9310-FA31FA7BDEC6}"/>
              </a:ext>
            </a:extLst>
          </p:cNvPr>
          <p:cNvGrpSpPr>
            <a:grpSpLocks/>
          </p:cNvGrpSpPr>
          <p:nvPr/>
        </p:nvGrpSpPr>
        <p:grpSpPr bwMode="auto">
          <a:xfrm>
            <a:off x="215900" y="1295400"/>
            <a:ext cx="8820150" cy="4365625"/>
            <a:chOff x="0" y="363"/>
            <a:chExt cx="7053" cy="3491"/>
          </a:xfrm>
        </p:grpSpPr>
        <p:pic>
          <p:nvPicPr>
            <p:cNvPr id="26628" name="Picture 3" descr="wheel2">
              <a:extLst>
                <a:ext uri="{FF2B5EF4-FFF2-40B4-BE49-F238E27FC236}">
                  <a16:creationId xmlns:a16="http://schemas.microsoft.com/office/drawing/2014/main" id="{8B24A9A6-CC32-43A3-E537-AAEF7953AC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3"/>
              <a:ext cx="3491" cy="3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5" descr="wheels3">
              <a:extLst>
                <a:ext uri="{FF2B5EF4-FFF2-40B4-BE49-F238E27FC236}">
                  <a16:creationId xmlns:a16="http://schemas.microsoft.com/office/drawing/2014/main" id="{C17E0268-EAC4-B773-1E34-4DD7BCD400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2" y="363"/>
              <a:ext cx="3491" cy="3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5" name="Rectangle 2">
            <a:extLst>
              <a:ext uri="{FF2B5EF4-FFF2-40B4-BE49-F238E27FC236}">
                <a16:creationId xmlns:a16="http://schemas.microsoft.com/office/drawing/2014/main" id="{F8DDB662-3CD6-3D8C-CDB5-C70209BFB537}"/>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28676" name="Rectangle 3">
            <a:extLst>
              <a:ext uri="{FF2B5EF4-FFF2-40B4-BE49-F238E27FC236}">
                <a16:creationId xmlns:a16="http://schemas.microsoft.com/office/drawing/2014/main" id="{AB732E82-2BEE-9E5B-7304-5FCAF84F2857}"/>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28677" name="Rectangle 4">
            <a:extLst>
              <a:ext uri="{FF2B5EF4-FFF2-40B4-BE49-F238E27FC236}">
                <a16:creationId xmlns:a16="http://schemas.microsoft.com/office/drawing/2014/main" id="{AE439276-E2C9-E59A-82C0-9DB50848BFEE}"/>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3538" indent="-363538">
              <a:spcBef>
                <a:spcPct val="20000"/>
              </a:spcBef>
              <a:buChar char="•"/>
              <a:defRPr>
                <a:solidFill>
                  <a:srgbClr val="525C54"/>
                </a:solidFill>
                <a:latin typeface="Arial" panose="020B0604020202020204" pitchFamily="34" charset="0"/>
              </a:defRPr>
            </a:lvl1pPr>
            <a:lvl2pPr marL="900113" indent="-357188">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strategy tools: standards</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a technical standard is a formal document that set uniform engineering or technical criteria, methods, processes and practices. </a:t>
            </a:r>
          </a:p>
          <a:p>
            <a:pPr eaLnBrk="1" hangingPunct="1">
              <a:spcBef>
                <a:spcPct val="0"/>
              </a:spcBef>
            </a:pPr>
            <a:endParaRPr lang="en-GB" altLang="en-US" b="0"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examples of </a:t>
            </a:r>
            <a:r>
              <a:rPr lang="en-GB" altLang="en-US" b="0" dirty="0" err="1">
                <a:solidFill>
                  <a:schemeClr val="bg1"/>
                </a:solidFill>
                <a:latin typeface="ITC Avant Garde Std Bk" pitchFamily="34" charset="0"/>
              </a:rPr>
              <a:t>ecodesign</a:t>
            </a:r>
            <a:r>
              <a:rPr lang="en-GB" altLang="en-US" b="0" dirty="0">
                <a:solidFill>
                  <a:schemeClr val="bg1"/>
                </a:solidFill>
                <a:latin typeface="ITC Avant Garde Std Bk" pitchFamily="34" charset="0"/>
              </a:rPr>
              <a:t> related standards include : </a:t>
            </a:r>
            <a:r>
              <a:rPr lang="en-GB" altLang="en-US" dirty="0">
                <a:solidFill>
                  <a:schemeClr val="bg1"/>
                </a:solidFill>
                <a:latin typeface="ITC Avant Garde Std Bk" pitchFamily="34" charset="0"/>
              </a:rPr>
              <a:t>ISO 9001, BS EN IEC 62430,…..</a:t>
            </a:r>
          </a:p>
        </p:txBody>
      </p:sp>
      <p:graphicFrame>
        <p:nvGraphicFramePr>
          <p:cNvPr id="1009704" name="Group 40">
            <a:extLst>
              <a:ext uri="{FF2B5EF4-FFF2-40B4-BE49-F238E27FC236}">
                <a16:creationId xmlns:a16="http://schemas.microsoft.com/office/drawing/2014/main" id="{1917F9C2-E92A-151B-A672-C0C2BE5BB4CD}"/>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3" name="Picture 2">
            <a:extLst>
              <a:ext uri="{FF2B5EF4-FFF2-40B4-BE49-F238E27FC236}">
                <a16:creationId xmlns:a16="http://schemas.microsoft.com/office/drawing/2014/main" id="{2E5C806B-2832-A1B3-EBDA-20D9ADC43263}"/>
              </a:ext>
            </a:extLst>
          </p:cNvPr>
          <p:cNvPicPr>
            <a:picLocks noChangeAspect="1"/>
          </p:cNvPicPr>
          <p:nvPr/>
        </p:nvPicPr>
        <p:blipFill>
          <a:blip r:embed="rId3"/>
          <a:stretch>
            <a:fillRect/>
          </a:stretch>
        </p:blipFill>
        <p:spPr>
          <a:xfrm>
            <a:off x="3202070" y="3277330"/>
            <a:ext cx="2739859" cy="2762980"/>
          </a:xfrm>
          <a:prstGeom prst="rect">
            <a:avLst/>
          </a:prstGeom>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5" name="Rectangle 2">
            <a:extLst>
              <a:ext uri="{FF2B5EF4-FFF2-40B4-BE49-F238E27FC236}">
                <a16:creationId xmlns:a16="http://schemas.microsoft.com/office/drawing/2014/main" id="{F8DDB662-3CD6-3D8C-CDB5-C70209BFB537}"/>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28676" name="Rectangle 3">
            <a:extLst>
              <a:ext uri="{FF2B5EF4-FFF2-40B4-BE49-F238E27FC236}">
                <a16:creationId xmlns:a16="http://schemas.microsoft.com/office/drawing/2014/main" id="{AB732E82-2BEE-9E5B-7304-5FCAF84F2857}"/>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28677" name="Rectangle 4">
            <a:extLst>
              <a:ext uri="{FF2B5EF4-FFF2-40B4-BE49-F238E27FC236}">
                <a16:creationId xmlns:a16="http://schemas.microsoft.com/office/drawing/2014/main" id="{AE439276-E2C9-E59A-82C0-9DB50848BFEE}"/>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3538" indent="-363538">
              <a:spcBef>
                <a:spcPct val="20000"/>
              </a:spcBef>
              <a:buChar char="•"/>
              <a:defRPr>
                <a:solidFill>
                  <a:srgbClr val="525C54"/>
                </a:solidFill>
                <a:latin typeface="Arial" panose="020B0604020202020204" pitchFamily="34" charset="0"/>
              </a:defRPr>
            </a:lvl1pPr>
            <a:lvl2pPr marL="900113" indent="-357188">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strategy tools: standards</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a technical standard is a formal document that set uniform engineering or technical criteria, methods, processes and practices. </a:t>
            </a:r>
          </a:p>
          <a:p>
            <a:pPr eaLnBrk="1" hangingPunct="1">
              <a:spcBef>
                <a:spcPct val="0"/>
              </a:spcBef>
            </a:pPr>
            <a:endParaRPr lang="en-GB" altLang="en-US" b="0"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examples of </a:t>
            </a:r>
            <a:r>
              <a:rPr lang="en-GB" altLang="en-US" b="0" dirty="0" err="1">
                <a:solidFill>
                  <a:schemeClr val="bg1"/>
                </a:solidFill>
                <a:latin typeface="ITC Avant Garde Std Bk" pitchFamily="34" charset="0"/>
              </a:rPr>
              <a:t>ecodesign</a:t>
            </a:r>
            <a:r>
              <a:rPr lang="en-GB" altLang="en-US" b="0" dirty="0">
                <a:solidFill>
                  <a:schemeClr val="bg1"/>
                </a:solidFill>
                <a:latin typeface="ITC Avant Garde Std Bk" pitchFamily="34" charset="0"/>
              </a:rPr>
              <a:t> related standards include : </a:t>
            </a:r>
            <a:r>
              <a:rPr lang="en-GB" altLang="en-US" dirty="0">
                <a:solidFill>
                  <a:schemeClr val="bg1"/>
                </a:solidFill>
                <a:latin typeface="ITC Avant Garde Std Bk" pitchFamily="34" charset="0"/>
              </a:rPr>
              <a:t>ISO 9001, BS EN IEC 62430,…..</a:t>
            </a:r>
          </a:p>
        </p:txBody>
      </p:sp>
      <p:graphicFrame>
        <p:nvGraphicFramePr>
          <p:cNvPr id="1009704" name="Group 40">
            <a:extLst>
              <a:ext uri="{FF2B5EF4-FFF2-40B4-BE49-F238E27FC236}">
                <a16:creationId xmlns:a16="http://schemas.microsoft.com/office/drawing/2014/main" id="{1917F9C2-E92A-151B-A672-C0C2BE5BB4CD}"/>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4" name="Picture 3">
            <a:extLst>
              <a:ext uri="{FF2B5EF4-FFF2-40B4-BE49-F238E27FC236}">
                <a16:creationId xmlns:a16="http://schemas.microsoft.com/office/drawing/2014/main" id="{364C09DE-639C-86EB-01DB-B19264B01BAC}"/>
              </a:ext>
            </a:extLst>
          </p:cNvPr>
          <p:cNvPicPr>
            <a:picLocks noChangeAspect="1"/>
          </p:cNvPicPr>
          <p:nvPr/>
        </p:nvPicPr>
        <p:blipFill>
          <a:blip r:embed="rId3"/>
          <a:stretch>
            <a:fillRect/>
          </a:stretch>
        </p:blipFill>
        <p:spPr>
          <a:xfrm>
            <a:off x="3482276" y="3121718"/>
            <a:ext cx="2179448" cy="3083919"/>
          </a:xfrm>
          <a:prstGeom prst="rect">
            <a:avLst/>
          </a:prstGeom>
          <a:ln>
            <a:solidFill>
              <a:schemeClr val="tx1"/>
            </a:solidFill>
          </a:ln>
        </p:spPr>
      </p:pic>
    </p:spTree>
    <p:extLst>
      <p:ext uri="{BB962C8B-B14F-4D97-AF65-F5344CB8AC3E}">
        <p14:creationId xmlns:p14="http://schemas.microsoft.com/office/powerpoint/2010/main" val="275127172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22" name="Picture 1">
            <a:extLst>
              <a:ext uri="{FF2B5EF4-FFF2-40B4-BE49-F238E27FC236}">
                <a16:creationId xmlns:a16="http://schemas.microsoft.com/office/drawing/2014/main" id="{10851E44-E337-72BF-D2EA-5D5CDFB672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2270125"/>
            <a:ext cx="2703512" cy="231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Rectangle 5">
            <a:extLst>
              <a:ext uri="{FF2B5EF4-FFF2-40B4-BE49-F238E27FC236}">
                <a16:creationId xmlns:a16="http://schemas.microsoft.com/office/drawing/2014/main" id="{39557063-60FE-C560-09C5-0BD1C4D0D0EB}"/>
              </a:ext>
            </a:extLst>
          </p:cNvPr>
          <p:cNvSpPr>
            <a:spLocks noChangeArrowheads="1"/>
          </p:cNvSpPr>
          <p:nvPr/>
        </p:nvSpPr>
        <p:spPr bwMode="auto">
          <a:xfrm>
            <a:off x="193675" y="995363"/>
            <a:ext cx="7473950" cy="4872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1950" indent="-361950">
              <a:spcBef>
                <a:spcPct val="20000"/>
              </a:spcBef>
              <a:buChar char="•"/>
              <a:defRPr>
                <a:solidFill>
                  <a:srgbClr val="525C54"/>
                </a:solidFill>
                <a:latin typeface="Arial" panose="020B0604020202020204" pitchFamily="34" charset="0"/>
              </a:defRPr>
            </a:lvl1pPr>
            <a:lvl2pPr marL="7127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buFontTx/>
              <a:buNone/>
            </a:pPr>
            <a:r>
              <a:rPr lang="en-GB" altLang="en-US">
                <a:latin typeface="ITC Avant Garde Std Bk" pitchFamily="34" charset="0"/>
              </a:rPr>
              <a:t>Green Products from Philips</a:t>
            </a:r>
          </a:p>
          <a:p>
            <a:pPr eaLnBrk="1" hangingPunct="1">
              <a:buFontTx/>
              <a:buNone/>
            </a:pPr>
            <a:endParaRPr lang="en-GB" altLang="en-US">
              <a:latin typeface="ITC Avant Garde Std Bk" pitchFamily="34" charset="0"/>
            </a:endParaRPr>
          </a:p>
        </p:txBody>
      </p:sp>
      <p:pic>
        <p:nvPicPr>
          <p:cNvPr id="30724" name="Picture 6" descr="logo_philips">
            <a:extLst>
              <a:ext uri="{FF2B5EF4-FFF2-40B4-BE49-F238E27FC236}">
                <a16:creationId xmlns:a16="http://schemas.microsoft.com/office/drawing/2014/main" id="{B7D20C88-D503-BEBE-7BC1-035C7EB1AA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60350"/>
            <a:ext cx="16573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13" descr="brightview-16048">
            <a:extLst>
              <a:ext uri="{FF2B5EF4-FFF2-40B4-BE49-F238E27FC236}">
                <a16:creationId xmlns:a16="http://schemas.microsoft.com/office/drawing/2014/main" id="{1ED6C53E-02E0-CF86-3D94-919BF6A2F3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4138" y="2827338"/>
            <a:ext cx="1714500"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14" descr="master_compact-16043">
            <a:extLst>
              <a:ext uri="{FF2B5EF4-FFF2-40B4-BE49-F238E27FC236}">
                <a16:creationId xmlns:a16="http://schemas.microsoft.com/office/drawing/2014/main" id="{63E1E4A0-48F2-CA6F-D145-B4986A54D1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68825" y="2611438"/>
            <a:ext cx="1714500"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15" descr="cineos_flat_tv-16046">
            <a:extLst>
              <a:ext uri="{FF2B5EF4-FFF2-40B4-BE49-F238E27FC236}">
                <a16:creationId xmlns:a16="http://schemas.microsoft.com/office/drawing/2014/main" id="{C32481A3-E2CE-58C9-D8B8-60399CE38C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56388" y="2611438"/>
            <a:ext cx="171450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8" name="Text Box 16">
            <a:extLst>
              <a:ext uri="{FF2B5EF4-FFF2-40B4-BE49-F238E27FC236}">
                <a16:creationId xmlns:a16="http://schemas.microsoft.com/office/drawing/2014/main" id="{58884440-277E-6A18-4034-7678A735F488}"/>
              </a:ext>
            </a:extLst>
          </p:cNvPr>
          <p:cNvSpPr txBox="1">
            <a:spLocks noChangeArrowheads="1"/>
          </p:cNvSpPr>
          <p:nvPr/>
        </p:nvSpPr>
        <p:spPr bwMode="auto">
          <a:xfrm>
            <a:off x="7200900" y="6597650"/>
            <a:ext cx="4932363"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philips</a:t>
            </a:r>
          </a:p>
        </p:txBody>
      </p:sp>
      <p:sp>
        <p:nvSpPr>
          <p:cNvPr id="30729" name="Rectangle 17">
            <a:extLst>
              <a:ext uri="{FF2B5EF4-FFF2-40B4-BE49-F238E27FC236}">
                <a16:creationId xmlns:a16="http://schemas.microsoft.com/office/drawing/2014/main" id="{2783B121-757D-3AFE-6C83-8E36B50F67B1}"/>
              </a:ext>
            </a:extLst>
          </p:cNvPr>
          <p:cNvSpPr>
            <a:spLocks noChangeArrowheads="1"/>
          </p:cNvSpPr>
          <p:nvPr/>
        </p:nvSpPr>
        <p:spPr bwMode="auto">
          <a:xfrm>
            <a:off x="5597525" y="333375"/>
            <a:ext cx="32289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Benchmarking Case Study</a:t>
            </a:r>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2770" name="Picture 7" descr="724">
            <a:extLst>
              <a:ext uri="{FF2B5EF4-FFF2-40B4-BE49-F238E27FC236}">
                <a16:creationId xmlns:a16="http://schemas.microsoft.com/office/drawing/2014/main" id="{17E82467-E0FA-5AD8-8D40-94781885CE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9318" b="8049"/>
          <a:stretch>
            <a:fillRect/>
          </a:stretch>
        </p:blipFill>
        <p:spPr bwMode="auto">
          <a:xfrm>
            <a:off x="4494213" y="1844675"/>
            <a:ext cx="4398962" cy="501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Rectangle 2">
            <a:extLst>
              <a:ext uri="{FF2B5EF4-FFF2-40B4-BE49-F238E27FC236}">
                <a16:creationId xmlns:a16="http://schemas.microsoft.com/office/drawing/2014/main" id="{EC102C61-4939-A239-BA82-27C135402190}"/>
              </a:ext>
            </a:extLst>
          </p:cNvPr>
          <p:cNvSpPr>
            <a:spLocks noChangeArrowheads="1"/>
          </p:cNvSpPr>
          <p:nvPr/>
        </p:nvSpPr>
        <p:spPr bwMode="auto">
          <a:xfrm>
            <a:off x="193675" y="1773238"/>
            <a:ext cx="5314950"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1950" indent="-361950">
              <a:spcBef>
                <a:spcPct val="20000"/>
              </a:spcBef>
              <a:buChar char="•"/>
              <a:defRPr>
                <a:solidFill>
                  <a:srgbClr val="525C54"/>
                </a:solidFill>
                <a:latin typeface="Arial" panose="020B0604020202020204" pitchFamily="34" charset="0"/>
              </a:defRPr>
            </a:lvl1pPr>
            <a:lvl2pPr marL="7127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buFontTx/>
              <a:buNone/>
            </a:pPr>
            <a:r>
              <a:rPr lang="en-GB" altLang="en-US">
                <a:latin typeface="ITC Avant Garde Std Bk" pitchFamily="34" charset="0"/>
              </a:rPr>
              <a:t>DECT 525</a:t>
            </a:r>
          </a:p>
          <a:p>
            <a:pPr eaLnBrk="1" hangingPunct="1">
              <a:buFontTx/>
              <a:buNone/>
            </a:pPr>
            <a:endParaRPr lang="en-GB" altLang="en-US">
              <a:latin typeface="ITC Avant Garde Std Bk" pitchFamily="34" charset="0"/>
            </a:endParaRPr>
          </a:p>
          <a:p>
            <a:pPr eaLnBrk="1" hangingPunct="1"/>
            <a:r>
              <a:rPr lang="en-GB" altLang="en-US" b="0">
                <a:latin typeface="ITC Avant Garde Std Bk" pitchFamily="34" charset="0"/>
              </a:rPr>
              <a:t>consumes 54% less energy </a:t>
            </a:r>
          </a:p>
          <a:p>
            <a:pPr eaLnBrk="1" hangingPunct="1"/>
            <a:r>
              <a:rPr lang="en-GB" altLang="en-US" b="0">
                <a:latin typeface="ITC Avant Garde Std Bk" pitchFamily="34" charset="0"/>
              </a:rPr>
              <a:t>uses 14% less packaging </a:t>
            </a:r>
          </a:p>
          <a:p>
            <a:pPr eaLnBrk="1" hangingPunct="1"/>
            <a:r>
              <a:rPr lang="en-GB" altLang="en-US" b="0">
                <a:latin typeface="ITC Avant Garde Std Bk" pitchFamily="34" charset="0"/>
              </a:rPr>
              <a:t>33% lighter</a:t>
            </a:r>
          </a:p>
          <a:p>
            <a:pPr eaLnBrk="1" hangingPunct="1"/>
            <a:r>
              <a:rPr lang="en-GB" altLang="en-US" b="0">
                <a:latin typeface="ITC Avant Garde Std Bk" pitchFamily="34" charset="0"/>
              </a:rPr>
              <a:t>improves recycling and disposal by 12%. </a:t>
            </a:r>
          </a:p>
          <a:p>
            <a:pPr eaLnBrk="1" hangingPunct="1"/>
            <a:r>
              <a:rPr lang="en-GB" altLang="en-US" b="0">
                <a:latin typeface="ITC Avant Garde Std Bk" pitchFamily="34" charset="0"/>
              </a:rPr>
              <a:t>eliminated cadmium, lead and mercury</a:t>
            </a:r>
          </a:p>
        </p:txBody>
      </p:sp>
      <p:pic>
        <p:nvPicPr>
          <p:cNvPr id="32772" name="Picture 3" descr="logo_philips">
            <a:extLst>
              <a:ext uri="{FF2B5EF4-FFF2-40B4-BE49-F238E27FC236}">
                <a16:creationId xmlns:a16="http://schemas.microsoft.com/office/drawing/2014/main" id="{A6F2DFF5-6EE1-9D91-9499-F3FC499483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60350"/>
            <a:ext cx="16573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5" descr="dec525">
            <a:extLst>
              <a:ext uri="{FF2B5EF4-FFF2-40B4-BE49-F238E27FC236}">
                <a16:creationId xmlns:a16="http://schemas.microsoft.com/office/drawing/2014/main" id="{1EDD0160-5D95-37F0-8E3F-7136E3FA4A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5300663"/>
            <a:ext cx="2870200" cy="82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4" name="Text Box 9">
            <a:extLst>
              <a:ext uri="{FF2B5EF4-FFF2-40B4-BE49-F238E27FC236}">
                <a16:creationId xmlns:a16="http://schemas.microsoft.com/office/drawing/2014/main" id="{90A28DE3-D55E-487F-7E4A-B331106B2CDB}"/>
              </a:ext>
            </a:extLst>
          </p:cNvPr>
          <p:cNvSpPr txBox="1">
            <a:spLocks noChangeArrowheads="1"/>
          </p:cNvSpPr>
          <p:nvPr/>
        </p:nvSpPr>
        <p:spPr bwMode="auto">
          <a:xfrm>
            <a:off x="7200900" y="6597650"/>
            <a:ext cx="4932363"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image source: philips</a:t>
            </a:r>
          </a:p>
        </p:txBody>
      </p:sp>
      <p:sp>
        <p:nvSpPr>
          <p:cNvPr id="32775" name="Rectangle 10">
            <a:extLst>
              <a:ext uri="{FF2B5EF4-FFF2-40B4-BE49-F238E27FC236}">
                <a16:creationId xmlns:a16="http://schemas.microsoft.com/office/drawing/2014/main" id="{D8F4CBAF-B02F-578D-A89E-3FDF52B7B647}"/>
              </a:ext>
            </a:extLst>
          </p:cNvPr>
          <p:cNvSpPr>
            <a:spLocks noChangeArrowheads="1"/>
          </p:cNvSpPr>
          <p:nvPr/>
        </p:nvSpPr>
        <p:spPr bwMode="auto">
          <a:xfrm>
            <a:off x="5597525" y="333375"/>
            <a:ext cx="32289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Benchmarking Case Study</a:t>
            </a: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4818" name="Picture 6" descr="philips">
            <a:extLst>
              <a:ext uri="{FF2B5EF4-FFF2-40B4-BE49-F238E27FC236}">
                <a16:creationId xmlns:a16="http://schemas.microsoft.com/office/drawing/2014/main" id="{069529D3-B039-9581-22A2-CBBC08BE41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392"/>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19" name="Picture 5" descr="logo_philips">
            <a:extLst>
              <a:ext uri="{FF2B5EF4-FFF2-40B4-BE49-F238E27FC236}">
                <a16:creationId xmlns:a16="http://schemas.microsoft.com/office/drawing/2014/main" id="{94869E59-DC40-E9F7-5C7D-B205ECC30D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60350"/>
            <a:ext cx="16573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CBA7C158-714B-B8DC-87D7-A6C1008459FE}"/>
              </a:ext>
            </a:extLst>
          </p:cNvPr>
          <p:cNvSpPr>
            <a:spLocks noChangeArrowheads="1"/>
          </p:cNvSpPr>
          <p:nvPr/>
        </p:nvSpPr>
        <p:spPr bwMode="auto">
          <a:xfrm>
            <a:off x="323850" y="1039813"/>
            <a:ext cx="8689975" cy="5557837"/>
          </a:xfrm>
          <a:prstGeom prst="rect">
            <a:avLst/>
          </a:prstGeom>
          <a:noFill/>
          <a:ln>
            <a:noFill/>
          </a:ln>
          <a:effectLst/>
        </p:spPr>
        <p:txBody>
          <a:bodyPr/>
          <a:lstStyle>
            <a:lvl1pPr marL="361950" indent="-361950">
              <a:spcBef>
                <a:spcPct val="20000"/>
              </a:spcBef>
              <a:buChar char="•"/>
              <a:defRPr>
                <a:solidFill>
                  <a:srgbClr val="525C54"/>
                </a:solidFill>
                <a:latin typeface="Arial" panose="020B0604020202020204" pitchFamily="34" charset="0"/>
              </a:defRPr>
            </a:lvl1pPr>
            <a:lvl2pPr marL="7127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buFontTx/>
              <a:buNone/>
              <a:defRPr/>
            </a:pPr>
            <a:r>
              <a:rPr lang="en-GB" altLang="en-US" dirty="0">
                <a:latin typeface="ITC Avant Garde Std Bk" pitchFamily="34" charset="0"/>
              </a:rPr>
              <a:t>Green Products from Philips</a:t>
            </a:r>
          </a:p>
          <a:p>
            <a:pPr eaLnBrk="1" hangingPunct="1">
              <a:buFontTx/>
              <a:buNone/>
              <a:defRPr/>
            </a:pPr>
            <a:endParaRPr lang="en-GB" altLang="en-US" dirty="0">
              <a:latin typeface="ITC Avant Garde Std Bk" pitchFamily="34" charset="0"/>
            </a:endParaRPr>
          </a:p>
          <a:p>
            <a:pPr marL="0" indent="0" eaLnBrk="1" hangingPunct="1">
              <a:buFontTx/>
              <a:buNone/>
              <a:defRPr/>
            </a:pPr>
            <a:r>
              <a:rPr lang="en-GB" altLang="en-US" b="0" dirty="0">
                <a:latin typeface="ITC Avant Garde Std Bk" pitchFamily="34" charset="0"/>
              </a:rPr>
              <a:t>Philips Green Products are designed to reduce their environmental impact, focusing on 4 key areas. Discover below a selection of products which also include at least 20% recycled plastics rate, and even up to 75% for some of these products.</a:t>
            </a:r>
          </a:p>
          <a:p>
            <a:pPr marL="0" indent="0" eaLnBrk="1" hangingPunct="1">
              <a:buFontTx/>
              <a:buNone/>
              <a:defRPr/>
            </a:pPr>
            <a:endParaRPr lang="en-GB" altLang="en-US" b="0" dirty="0">
              <a:latin typeface="ITC Avant Garde Std Bk" pitchFamily="34" charset="0"/>
            </a:endParaRPr>
          </a:p>
          <a:p>
            <a:pPr marL="781050" lvl="2" indent="0" eaLnBrk="1" hangingPunct="1">
              <a:buFontTx/>
              <a:buNone/>
              <a:defRPr/>
            </a:pPr>
            <a:r>
              <a:rPr lang="en-GB" altLang="en-US" b="0" dirty="0">
                <a:latin typeface="ITC Avant Garde Std Bk" pitchFamily="34" charset="0"/>
              </a:rPr>
              <a:t>Energy Efficiency: </a:t>
            </a:r>
            <a:r>
              <a:rPr lang="en-GB" altLang="en-US" sz="1400" b="0" dirty="0">
                <a:latin typeface="ITC Avant Garde Std Bk" pitchFamily="34" charset="0"/>
              </a:rPr>
              <a:t>Features include ECO mode, automatic shut off, efficient batteries and charger</a:t>
            </a:r>
          </a:p>
          <a:p>
            <a:pPr marL="781050" lvl="2" indent="0" eaLnBrk="1" hangingPunct="1">
              <a:buFontTx/>
              <a:buNone/>
              <a:defRPr/>
            </a:pPr>
            <a:r>
              <a:rPr lang="en-GB" altLang="en-US" sz="1400" b="0" dirty="0">
                <a:latin typeface="ITC Avant Garde Std Bk" pitchFamily="34" charset="0"/>
              </a:rPr>
              <a:t>Respectful packaging.</a:t>
            </a:r>
          </a:p>
          <a:p>
            <a:pPr marL="0" indent="0" eaLnBrk="1" hangingPunct="1">
              <a:buFontTx/>
              <a:buNone/>
              <a:defRPr/>
            </a:pPr>
            <a:r>
              <a:rPr lang="en-GB" altLang="en-US" b="0" dirty="0">
                <a:latin typeface="ITC Avant Garde Std Bk" pitchFamily="34" charset="0"/>
              </a:rPr>
              <a:t> </a:t>
            </a:r>
          </a:p>
          <a:p>
            <a:pPr marL="781050" lvl="2" indent="0" eaLnBrk="1" hangingPunct="1">
              <a:buFontTx/>
              <a:buNone/>
              <a:defRPr/>
            </a:pPr>
            <a:r>
              <a:rPr lang="en-GB" altLang="en-US" b="0" dirty="0">
                <a:latin typeface="ITC Avant Garde Std Bk" pitchFamily="34" charset="0"/>
              </a:rPr>
              <a:t>Respectful Packaging: </a:t>
            </a:r>
            <a:r>
              <a:rPr lang="en-GB" altLang="en-US" sz="1400" b="0" dirty="0">
                <a:latin typeface="ITC Avant Garde Std Bk" pitchFamily="34" charset="0"/>
              </a:rPr>
              <a:t>&gt;75% recycled cardboard or FSC certified cardboard Circular design.</a:t>
            </a:r>
          </a:p>
          <a:p>
            <a:pPr marL="0" indent="0" eaLnBrk="1" hangingPunct="1">
              <a:buFontTx/>
              <a:buNone/>
              <a:defRPr/>
            </a:pPr>
            <a:r>
              <a:rPr lang="en-GB" altLang="en-US" b="0" dirty="0">
                <a:latin typeface="ITC Avant Garde Std Bk" pitchFamily="34" charset="0"/>
              </a:rPr>
              <a:t> </a:t>
            </a:r>
          </a:p>
          <a:p>
            <a:pPr marL="781050" lvl="2" indent="0" eaLnBrk="1" hangingPunct="1">
              <a:buFontTx/>
              <a:buNone/>
              <a:defRPr/>
            </a:pPr>
            <a:endParaRPr lang="en-GB" altLang="en-US" b="0" dirty="0">
              <a:latin typeface="ITC Avant Garde Std Bk" pitchFamily="34" charset="0"/>
            </a:endParaRPr>
          </a:p>
          <a:p>
            <a:pPr marL="781050" lvl="2" indent="0" eaLnBrk="1" hangingPunct="1">
              <a:buFontTx/>
              <a:buNone/>
              <a:defRPr/>
            </a:pPr>
            <a:r>
              <a:rPr lang="en-GB" altLang="en-US" b="0" dirty="0">
                <a:latin typeface="ITC Avant Garde Std Bk" pitchFamily="34" charset="0"/>
              </a:rPr>
              <a:t>Circular Design: </a:t>
            </a:r>
            <a:r>
              <a:rPr lang="en-GB" altLang="en-US" sz="1400" b="0" dirty="0">
                <a:latin typeface="ITC Avant Garde Std Bk" pitchFamily="34" charset="0"/>
              </a:rPr>
              <a:t>Facilitating repairs, reuse of materials (&gt;20% recycled plastics) and refurbishment</a:t>
            </a:r>
          </a:p>
          <a:p>
            <a:pPr marL="781050" lvl="2" indent="0" eaLnBrk="1" hangingPunct="1">
              <a:buFontTx/>
              <a:buNone/>
              <a:defRPr/>
            </a:pPr>
            <a:r>
              <a:rPr lang="en-GB" altLang="en-US" sz="1400" b="0" dirty="0">
                <a:latin typeface="ITC Avant Garde Std Bk" pitchFamily="34" charset="0"/>
              </a:rPr>
              <a:t>Hazardous substances</a:t>
            </a:r>
          </a:p>
          <a:p>
            <a:pPr marL="0" indent="0" eaLnBrk="1" hangingPunct="1">
              <a:buFontTx/>
              <a:buNone/>
              <a:defRPr/>
            </a:pPr>
            <a:r>
              <a:rPr lang="en-GB" altLang="en-US" b="0" dirty="0">
                <a:latin typeface="ITC Avant Garde Std Bk" pitchFamily="34" charset="0"/>
              </a:rPr>
              <a:t> </a:t>
            </a:r>
          </a:p>
          <a:p>
            <a:pPr marL="781050" lvl="2" indent="0" eaLnBrk="1" hangingPunct="1">
              <a:buFontTx/>
              <a:buNone/>
              <a:defRPr/>
            </a:pPr>
            <a:r>
              <a:rPr lang="en-GB" altLang="en-US" b="0" dirty="0">
                <a:latin typeface="ITC Avant Garde Std Bk" pitchFamily="34" charset="0"/>
              </a:rPr>
              <a:t>Hazardous substances: </a:t>
            </a:r>
            <a:r>
              <a:rPr lang="en-GB" altLang="en-US" sz="1400" b="0" dirty="0">
                <a:latin typeface="ITC Avant Garde Std Bk" pitchFamily="34" charset="0"/>
              </a:rPr>
              <a:t>Avoid PVC, BFR, BPA</a:t>
            </a:r>
          </a:p>
        </p:txBody>
      </p:sp>
      <p:pic>
        <p:nvPicPr>
          <p:cNvPr id="36867" name="Picture 3" descr="logo_philips">
            <a:extLst>
              <a:ext uri="{FF2B5EF4-FFF2-40B4-BE49-F238E27FC236}">
                <a16:creationId xmlns:a16="http://schemas.microsoft.com/office/drawing/2014/main" id="{E1B9600D-5542-6756-42E1-B34B98C9F6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260350"/>
            <a:ext cx="16573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 Box 11">
            <a:extLst>
              <a:ext uri="{FF2B5EF4-FFF2-40B4-BE49-F238E27FC236}">
                <a16:creationId xmlns:a16="http://schemas.microsoft.com/office/drawing/2014/main" id="{E60CF3BC-9BA8-24E3-5CBE-B140E2A36028}"/>
              </a:ext>
            </a:extLst>
          </p:cNvPr>
          <p:cNvSpPr txBox="1">
            <a:spLocks noChangeArrowheads="1"/>
          </p:cNvSpPr>
          <p:nvPr/>
        </p:nvSpPr>
        <p:spPr bwMode="auto">
          <a:xfrm>
            <a:off x="7200900" y="6524625"/>
            <a:ext cx="1403350" cy="276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sz="1200" b="0">
                <a:solidFill>
                  <a:schemeClr val="tx1"/>
                </a:solidFill>
                <a:latin typeface="ITC Avant Garde Std Bk" pitchFamily="34" charset="0"/>
              </a:rPr>
              <a:t>source: philips</a:t>
            </a:r>
          </a:p>
        </p:txBody>
      </p:sp>
      <p:sp>
        <p:nvSpPr>
          <p:cNvPr id="36869" name="Rectangle 12">
            <a:extLst>
              <a:ext uri="{FF2B5EF4-FFF2-40B4-BE49-F238E27FC236}">
                <a16:creationId xmlns:a16="http://schemas.microsoft.com/office/drawing/2014/main" id="{10AA5887-001B-4105-941B-D02D5F90C746}"/>
              </a:ext>
            </a:extLst>
          </p:cNvPr>
          <p:cNvSpPr>
            <a:spLocks noChangeArrowheads="1"/>
          </p:cNvSpPr>
          <p:nvPr/>
        </p:nvSpPr>
        <p:spPr bwMode="auto">
          <a:xfrm>
            <a:off x="5597525" y="333375"/>
            <a:ext cx="32289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r" eaLnBrk="1" hangingPunct="1">
              <a:spcBef>
                <a:spcPct val="0"/>
              </a:spcBef>
              <a:buFontTx/>
              <a:buNone/>
            </a:pPr>
            <a:r>
              <a:rPr lang="en-GB" altLang="en-US">
                <a:solidFill>
                  <a:srgbClr val="008BBD"/>
                </a:solidFill>
                <a:latin typeface="ITC Avant Garde Std Bk" pitchFamily="34" charset="0"/>
              </a:rPr>
              <a:t>Benchmarking Case Study</a:t>
            </a:r>
          </a:p>
        </p:txBody>
      </p:sp>
      <p:pic>
        <p:nvPicPr>
          <p:cNvPr id="36870" name="Picture 8" descr="Energy">
            <a:extLst>
              <a:ext uri="{FF2B5EF4-FFF2-40B4-BE49-F238E27FC236}">
                <a16:creationId xmlns:a16="http://schemas.microsoft.com/office/drawing/2014/main" id="{761ADA80-74B3-418F-B92B-81A6CA25D8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675" y="2762250"/>
            <a:ext cx="6667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1" name="Picture 10" descr="Respectful packaging">
            <a:extLst>
              <a:ext uri="{FF2B5EF4-FFF2-40B4-BE49-F238E27FC236}">
                <a16:creationId xmlns:a16="http://schemas.microsoft.com/office/drawing/2014/main" id="{8C12731C-54BB-1537-A24E-FDBF898B2C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7675" y="3716338"/>
            <a:ext cx="6667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2" name="Picture 12" descr="Circular design">
            <a:extLst>
              <a:ext uri="{FF2B5EF4-FFF2-40B4-BE49-F238E27FC236}">
                <a16:creationId xmlns:a16="http://schemas.microsoft.com/office/drawing/2014/main" id="{AC8ADA61-AB77-4A56-1370-422B381AE1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7675" y="4665663"/>
            <a:ext cx="6667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3" name="Picture 14" descr="Hazardous substances">
            <a:extLst>
              <a:ext uri="{FF2B5EF4-FFF2-40B4-BE49-F238E27FC236}">
                <a16:creationId xmlns:a16="http://schemas.microsoft.com/office/drawing/2014/main" id="{3D462A2B-C46B-E3E3-F0A6-DCCE2A072E5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7675" y="5578475"/>
            <a:ext cx="66675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5" name="Rectangle 2">
            <a:extLst>
              <a:ext uri="{FF2B5EF4-FFF2-40B4-BE49-F238E27FC236}">
                <a16:creationId xmlns:a16="http://schemas.microsoft.com/office/drawing/2014/main" id="{F8DDB662-3CD6-3D8C-CDB5-C70209BFB537}"/>
              </a:ext>
            </a:extLst>
          </p:cNvPr>
          <p:cNvSpPr>
            <a:spLocks noGrp="1" noChangeArrowheads="1"/>
          </p:cNvSpPr>
          <p:nvPr>
            <p:ph type="ctrTitle" idx="4294967295"/>
          </p:nvPr>
        </p:nvSpPr>
        <p:spPr>
          <a:xfrm>
            <a:off x="193675" y="1828800"/>
            <a:ext cx="8950325" cy="504825"/>
          </a:xfrm>
        </p:spPr>
        <p:txBody>
          <a:bodyPr/>
          <a:lstStyle/>
          <a:p>
            <a:pPr eaLnBrk="1" hangingPunct="1"/>
            <a:r>
              <a:rPr lang="en-GB" altLang="en-US"/>
              <a:t>6. ecodesign strategies</a:t>
            </a:r>
          </a:p>
        </p:txBody>
      </p:sp>
      <p:sp>
        <p:nvSpPr>
          <p:cNvPr id="28676" name="Rectangle 3">
            <a:extLst>
              <a:ext uri="{FF2B5EF4-FFF2-40B4-BE49-F238E27FC236}">
                <a16:creationId xmlns:a16="http://schemas.microsoft.com/office/drawing/2014/main" id="{AB732E82-2BEE-9E5B-7304-5FCAF84F2857}"/>
              </a:ext>
            </a:extLst>
          </p:cNvPr>
          <p:cNvSpPr>
            <a:spLocks noGrp="1" noChangeArrowheads="1"/>
          </p:cNvSpPr>
          <p:nvPr>
            <p:ph type="subTitle" idx="4294967295"/>
          </p:nvPr>
        </p:nvSpPr>
        <p:spPr>
          <a:xfrm>
            <a:off x="193675" y="2362200"/>
            <a:ext cx="8569325" cy="3505200"/>
          </a:xfrm>
        </p:spPr>
        <p:txBody>
          <a:bodyPr/>
          <a:lstStyle/>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a:p>
            <a:pPr algn="l" eaLnBrk="1" hangingPunct="1"/>
            <a:endParaRPr lang="en-GB" altLang="en-US">
              <a:latin typeface="ITC Avant Garde Std Bk" pitchFamily="34" charset="0"/>
            </a:endParaRPr>
          </a:p>
        </p:txBody>
      </p:sp>
      <p:sp>
        <p:nvSpPr>
          <p:cNvPr id="28677" name="Rectangle 4">
            <a:extLst>
              <a:ext uri="{FF2B5EF4-FFF2-40B4-BE49-F238E27FC236}">
                <a16:creationId xmlns:a16="http://schemas.microsoft.com/office/drawing/2014/main" id="{AE439276-E2C9-E59A-82C0-9DB50848BFEE}"/>
              </a:ext>
            </a:extLst>
          </p:cNvPr>
          <p:cNvSpPr>
            <a:spLocks noChangeArrowheads="1"/>
          </p:cNvSpPr>
          <p:nvPr/>
        </p:nvSpPr>
        <p:spPr bwMode="auto">
          <a:xfrm>
            <a:off x="0" y="0"/>
            <a:ext cx="9144000" cy="2924175"/>
          </a:xfrm>
          <a:prstGeom prst="rect">
            <a:avLst/>
          </a:prstGeom>
          <a:solidFill>
            <a:srgbClr val="79CB1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62000" rIns="162000" bIns="162000"/>
          <a:lstStyle>
            <a:lvl1pPr marL="363538" indent="-363538">
              <a:spcBef>
                <a:spcPct val="20000"/>
              </a:spcBef>
              <a:buChar char="•"/>
              <a:defRPr>
                <a:solidFill>
                  <a:srgbClr val="525C54"/>
                </a:solidFill>
                <a:latin typeface="Arial" panose="020B0604020202020204" pitchFamily="34" charset="0"/>
              </a:defRPr>
            </a:lvl1pPr>
            <a:lvl2pPr marL="900113" indent="-357188">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r>
              <a:rPr lang="en-GB" altLang="en-US" sz="3600" dirty="0">
                <a:solidFill>
                  <a:schemeClr val="bg1"/>
                </a:solidFill>
                <a:latin typeface="ITC Avant Garde Std Bk" pitchFamily="34" charset="0"/>
              </a:rPr>
              <a:t>strategy tools: design guides</a:t>
            </a:r>
          </a:p>
          <a:p>
            <a:pPr eaLnBrk="1" hangingPunct="1">
              <a:spcBef>
                <a:spcPct val="0"/>
              </a:spcBef>
              <a:buFontTx/>
              <a:buNone/>
            </a:pPr>
            <a:endParaRPr lang="en-GB" altLang="en-US"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a technical standard is a formal document that set uniform engineering or technical criteria, methods, processes and practices. </a:t>
            </a:r>
          </a:p>
          <a:p>
            <a:pPr eaLnBrk="1" hangingPunct="1">
              <a:spcBef>
                <a:spcPct val="0"/>
              </a:spcBef>
            </a:pPr>
            <a:endParaRPr lang="en-GB" altLang="en-US" b="0" dirty="0">
              <a:solidFill>
                <a:schemeClr val="bg1"/>
              </a:solidFill>
              <a:latin typeface="ITC Avant Garde Std Bk" pitchFamily="34" charset="0"/>
            </a:endParaRPr>
          </a:p>
          <a:p>
            <a:pPr eaLnBrk="1" hangingPunct="1">
              <a:spcBef>
                <a:spcPct val="0"/>
              </a:spcBef>
            </a:pPr>
            <a:r>
              <a:rPr lang="en-GB" altLang="en-US" b="0" dirty="0">
                <a:solidFill>
                  <a:schemeClr val="bg1"/>
                </a:solidFill>
                <a:latin typeface="ITC Avant Garde Std Bk" pitchFamily="34" charset="0"/>
              </a:rPr>
              <a:t>examples of </a:t>
            </a:r>
            <a:r>
              <a:rPr lang="en-GB" altLang="en-US" b="0" dirty="0" err="1">
                <a:solidFill>
                  <a:schemeClr val="bg1"/>
                </a:solidFill>
                <a:latin typeface="ITC Avant Garde Std Bk" pitchFamily="34" charset="0"/>
              </a:rPr>
              <a:t>ecodesign</a:t>
            </a:r>
            <a:r>
              <a:rPr lang="en-GB" altLang="en-US" b="0" dirty="0">
                <a:solidFill>
                  <a:schemeClr val="bg1"/>
                </a:solidFill>
                <a:latin typeface="ITC Avant Garde Std Bk" pitchFamily="34" charset="0"/>
              </a:rPr>
              <a:t> related standards include : </a:t>
            </a:r>
            <a:r>
              <a:rPr lang="en-GB" altLang="en-US" dirty="0">
                <a:solidFill>
                  <a:schemeClr val="bg1"/>
                </a:solidFill>
                <a:latin typeface="ITC Avant Garde Std Bk" pitchFamily="34" charset="0"/>
              </a:rPr>
              <a:t>ISO 9001, BS EN IEC 62430,…..</a:t>
            </a:r>
          </a:p>
        </p:txBody>
      </p:sp>
      <p:graphicFrame>
        <p:nvGraphicFramePr>
          <p:cNvPr id="1009704" name="Group 40">
            <a:extLst>
              <a:ext uri="{FF2B5EF4-FFF2-40B4-BE49-F238E27FC236}">
                <a16:creationId xmlns:a16="http://schemas.microsoft.com/office/drawing/2014/main" id="{1917F9C2-E92A-151B-A672-C0C2BE5BB4CD}"/>
              </a:ext>
            </a:extLst>
          </p:cNvPr>
          <p:cNvGraphicFramePr>
            <a:graphicFrameLocks noGrp="1"/>
          </p:cNvGraphicFramePr>
          <p:nvPr/>
        </p:nvGraphicFramePr>
        <p:xfrm>
          <a:off x="0" y="6381750"/>
          <a:ext cx="9144000" cy="492125"/>
        </p:xfrm>
        <a:graphic>
          <a:graphicData uri="http://schemas.openxmlformats.org/drawingml/2006/table">
            <a:tbl>
              <a:tblPr/>
              <a:tblGrid>
                <a:gridCol w="1476375">
                  <a:extLst>
                    <a:ext uri="{9D8B030D-6E8A-4147-A177-3AD203B41FA5}">
                      <a16:colId xmlns:a16="http://schemas.microsoft.com/office/drawing/2014/main" val="20000"/>
                    </a:ext>
                  </a:extLst>
                </a:gridCol>
                <a:gridCol w="1571625">
                  <a:extLst>
                    <a:ext uri="{9D8B030D-6E8A-4147-A177-3AD203B41FA5}">
                      <a16:colId xmlns:a16="http://schemas.microsoft.com/office/drawing/2014/main" val="20001"/>
                    </a:ext>
                  </a:extLst>
                </a:gridCol>
                <a:gridCol w="1525588">
                  <a:extLst>
                    <a:ext uri="{9D8B030D-6E8A-4147-A177-3AD203B41FA5}">
                      <a16:colId xmlns:a16="http://schemas.microsoft.com/office/drawing/2014/main" val="20002"/>
                    </a:ext>
                  </a:extLst>
                </a:gridCol>
                <a:gridCol w="1522412">
                  <a:extLst>
                    <a:ext uri="{9D8B030D-6E8A-4147-A177-3AD203B41FA5}">
                      <a16:colId xmlns:a16="http://schemas.microsoft.com/office/drawing/2014/main" val="20003"/>
                    </a:ext>
                  </a:extLst>
                </a:gridCol>
                <a:gridCol w="1524000">
                  <a:extLst>
                    <a:ext uri="{9D8B030D-6E8A-4147-A177-3AD203B41FA5}">
                      <a16:colId xmlns:a16="http://schemas.microsoft.com/office/drawing/2014/main" val="20004"/>
                    </a:ext>
                  </a:extLst>
                </a:gridCol>
                <a:gridCol w="1524000">
                  <a:extLst>
                    <a:ext uri="{9D8B030D-6E8A-4147-A177-3AD203B41FA5}">
                      <a16:colId xmlns:a16="http://schemas.microsoft.com/office/drawing/2014/main" val="20005"/>
                    </a:ext>
                  </a:extLst>
                </a:gridCol>
              </a:tblGrid>
              <a:tr h="15716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Analysis/planning</a:t>
                      </a:r>
                      <a:endParaRPr kumimoji="0" lang="en-GB" altLang="en-US" sz="900" b="1" i="0" u="none" strike="noStrike" cap="none" normalizeH="0" baseline="0">
                        <a:ln>
                          <a:noFill/>
                        </a:ln>
                        <a:solidFill>
                          <a:schemeClr val="tx1"/>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Concept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Detailed design</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Prototype/testing</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Market launch</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900" b="1" i="0" u="none" strike="noStrike" cap="none" normalizeH="0" baseline="0">
                          <a:ln>
                            <a:noFill/>
                          </a:ln>
                          <a:solidFill>
                            <a:schemeClr val="tx1"/>
                          </a:solidFill>
                          <a:effectLst/>
                          <a:latin typeface="ITC Avant Garde Std Bk" pitchFamily="34" charset="0"/>
                          <a:cs typeface="Times New Roman" pitchFamily="18" charset="0"/>
                        </a:rPr>
                        <a:t>Product review</a:t>
                      </a:r>
                      <a:endParaRPr kumimoji="0" lang="en-GB" altLang="en-US" sz="900" b="1" i="0" u="none" strike="noStrike" cap="none" normalizeH="0" baseline="0">
                        <a:ln>
                          <a:noFill/>
                        </a:ln>
                        <a:solidFill>
                          <a:schemeClr val="tx1"/>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w="12700" cap="flat" cmpd="sng" algn="ctr">
                      <a:solidFill>
                        <a:schemeClr val="bg2"/>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2635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cap="flat">
                      <a:noFill/>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solidFill>
                      <a:srgbClr val="F92B2B"/>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w="9525" cap="flat" cmpd="sng" algn="ctr">
                      <a:solidFill>
                        <a:schemeClr val="bg2"/>
                      </a:solidFill>
                      <a:prstDash val="solid"/>
                      <a:round/>
                      <a:headEnd type="none" w="med" len="med"/>
                      <a:tailEnd type="none" w="med" len="med"/>
                    </a:lnR>
                    <a:lnT>
                      <a:noFill/>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marL="1333500">
                        <a:spcBef>
                          <a:spcPct val="20000"/>
                        </a:spcBef>
                        <a:defRPr sz="1600">
                          <a:solidFill>
                            <a:srgbClr val="525C54"/>
                          </a:solidFill>
                          <a:latin typeface="Arial" charset="0"/>
                        </a:defRPr>
                      </a:lvl4pPr>
                      <a:lvl5pPr marL="1752600">
                        <a:spcBef>
                          <a:spcPct val="20000"/>
                        </a:spcBef>
                        <a:defRPr sz="1600">
                          <a:solidFill>
                            <a:srgbClr val="525C54"/>
                          </a:solidFill>
                          <a:latin typeface="Arial" charset="0"/>
                        </a:defRPr>
                      </a:lvl5pPr>
                      <a:lvl6pPr marL="2209800" fontAlgn="base">
                        <a:spcBef>
                          <a:spcPct val="20000"/>
                        </a:spcBef>
                        <a:spcAft>
                          <a:spcPct val="0"/>
                        </a:spcAft>
                        <a:defRPr sz="1600">
                          <a:solidFill>
                            <a:srgbClr val="525C54"/>
                          </a:solidFill>
                          <a:latin typeface="Arial" charset="0"/>
                        </a:defRPr>
                      </a:lvl6pPr>
                      <a:lvl7pPr marL="2667000" fontAlgn="base">
                        <a:spcBef>
                          <a:spcPct val="20000"/>
                        </a:spcBef>
                        <a:spcAft>
                          <a:spcPct val="0"/>
                        </a:spcAft>
                        <a:defRPr sz="1600">
                          <a:solidFill>
                            <a:srgbClr val="525C54"/>
                          </a:solidFill>
                          <a:latin typeface="Arial" charset="0"/>
                        </a:defRPr>
                      </a:lvl7pPr>
                      <a:lvl8pPr marL="3124200" fontAlgn="base">
                        <a:spcBef>
                          <a:spcPct val="20000"/>
                        </a:spcBef>
                        <a:spcAft>
                          <a:spcPct val="0"/>
                        </a:spcAft>
                        <a:defRPr sz="1600">
                          <a:solidFill>
                            <a:srgbClr val="525C54"/>
                          </a:solidFill>
                          <a:latin typeface="Arial" charset="0"/>
                        </a:defRPr>
                      </a:lvl8pPr>
                      <a:lvl9pPr marL="3581400"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900" b="0" i="0" u="none" strike="noStrike" cap="none" normalizeH="0" baseline="0">
                        <a:ln>
                          <a:noFill/>
                        </a:ln>
                        <a:solidFill>
                          <a:srgbClr val="525C54"/>
                        </a:solidFill>
                        <a:effectLst/>
                        <a:latin typeface="Arial" charset="0"/>
                      </a:endParaRPr>
                    </a:p>
                  </a:txBody>
                  <a:tcPr horzOverflow="overflow">
                    <a:lnL w="9525" cap="flat" cmpd="sng" algn="ctr">
                      <a:solidFill>
                        <a:schemeClr val="bg2"/>
                      </a:solidFill>
                      <a:prstDash val="solid"/>
                      <a:round/>
                      <a:headEnd type="none" w="med" len="med"/>
                      <a:tailEnd type="none" w="med" len="med"/>
                    </a:lnL>
                    <a:lnR cap="flat">
                      <a:noFill/>
                    </a:lnR>
                    <a:lnT>
                      <a:noFill/>
                    </a:lnT>
                    <a:lnB cap="flat">
                      <a:noFill/>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3" name="Picture 1">
            <a:hlinkClick r:id="rId3"/>
            <a:extLst>
              <a:ext uri="{FF2B5EF4-FFF2-40B4-BE49-F238E27FC236}">
                <a16:creationId xmlns:a16="http://schemas.microsoft.com/office/drawing/2014/main" id="{36FA7820-5A7C-1F18-4A36-E636993E04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36" y="3770860"/>
            <a:ext cx="2857500"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2FB9D991-56A8-086C-D748-95A589E8DD17}"/>
              </a:ext>
            </a:extLst>
          </p:cNvPr>
          <p:cNvSpPr>
            <a:spLocks noChangeArrowheads="1"/>
          </p:cNvSpPr>
          <p:nvPr/>
        </p:nvSpPr>
        <p:spPr bwMode="auto">
          <a:xfrm>
            <a:off x="0" y="5779596"/>
            <a:ext cx="9144000"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61950" indent="-361950">
              <a:spcBef>
                <a:spcPct val="20000"/>
              </a:spcBef>
              <a:buChar char="•"/>
              <a:defRPr>
                <a:solidFill>
                  <a:srgbClr val="525C54"/>
                </a:solidFill>
                <a:latin typeface="Arial" panose="020B0604020202020204" pitchFamily="34" charset="0"/>
              </a:defRPr>
            </a:lvl1pPr>
            <a:lvl2pPr marL="712788"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333500" indent="-228600">
              <a:spcBef>
                <a:spcPct val="20000"/>
              </a:spcBef>
              <a:buChar char="–"/>
              <a:defRPr>
                <a:solidFill>
                  <a:srgbClr val="525C54"/>
                </a:solidFill>
                <a:latin typeface="Arial" panose="020B0604020202020204" pitchFamily="34" charset="0"/>
              </a:defRPr>
            </a:lvl4pPr>
            <a:lvl5pPr marL="1752600" indent="-228600">
              <a:spcBef>
                <a:spcPct val="20000"/>
              </a:spcBef>
              <a:buChar char="»"/>
              <a:defRPr>
                <a:solidFill>
                  <a:srgbClr val="525C54"/>
                </a:solidFill>
                <a:latin typeface="Arial" panose="020B0604020202020204" pitchFamily="34" charset="0"/>
              </a:defRPr>
            </a:lvl5pPr>
            <a:lvl6pPr marL="2209800" indent="-228600" eaLnBrk="0" fontAlgn="base" hangingPunct="0">
              <a:spcBef>
                <a:spcPct val="20000"/>
              </a:spcBef>
              <a:spcAft>
                <a:spcPct val="0"/>
              </a:spcAft>
              <a:buChar char="»"/>
              <a:defRPr>
                <a:solidFill>
                  <a:srgbClr val="525C54"/>
                </a:solidFill>
                <a:latin typeface="Arial" panose="020B0604020202020204" pitchFamily="34" charset="0"/>
              </a:defRPr>
            </a:lvl6pPr>
            <a:lvl7pPr marL="2667000" indent="-228600" eaLnBrk="0" fontAlgn="base" hangingPunct="0">
              <a:spcBef>
                <a:spcPct val="20000"/>
              </a:spcBef>
              <a:spcAft>
                <a:spcPct val="0"/>
              </a:spcAft>
              <a:buChar char="»"/>
              <a:defRPr>
                <a:solidFill>
                  <a:srgbClr val="525C54"/>
                </a:solidFill>
                <a:latin typeface="Arial" panose="020B0604020202020204" pitchFamily="34" charset="0"/>
              </a:defRPr>
            </a:lvl7pPr>
            <a:lvl8pPr marL="3124200" indent="-228600" eaLnBrk="0" fontAlgn="base" hangingPunct="0">
              <a:spcBef>
                <a:spcPct val="20000"/>
              </a:spcBef>
              <a:spcAft>
                <a:spcPct val="0"/>
              </a:spcAft>
              <a:buChar char="»"/>
              <a:defRPr>
                <a:solidFill>
                  <a:srgbClr val="525C54"/>
                </a:solidFill>
                <a:latin typeface="Arial" panose="020B0604020202020204" pitchFamily="34" charset="0"/>
              </a:defRPr>
            </a:lvl8pPr>
            <a:lvl9pPr marL="35814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algn="ctr" eaLnBrk="1" hangingPunct="1">
              <a:buFontTx/>
              <a:buNone/>
            </a:pPr>
            <a:r>
              <a:rPr lang="en-GB" altLang="en-US" dirty="0">
                <a:latin typeface="ITC Avant Garde Std Bk" pitchFamily="34" charset="0"/>
              </a:rPr>
              <a:t>Designing for a circular future</a:t>
            </a:r>
          </a:p>
          <a:p>
            <a:pPr algn="ctr" eaLnBrk="1" hangingPunct="1">
              <a:buFontTx/>
              <a:buNone/>
            </a:pPr>
            <a:r>
              <a:rPr lang="en-GB" altLang="en-US" sz="1200" dirty="0">
                <a:latin typeface="ITC Avant Garde Std Bk" pitchFamily="34" charset="0"/>
              </a:rPr>
              <a:t>Guides available in D4M Resources Tab (Moodle)</a:t>
            </a:r>
          </a:p>
          <a:p>
            <a:pPr algn="ctr" eaLnBrk="1" hangingPunct="1">
              <a:buFontTx/>
              <a:buNone/>
            </a:pPr>
            <a:endParaRPr lang="en-GB" altLang="en-US" b="0" dirty="0">
              <a:latin typeface="ITC Avant Garde Std Bk" pitchFamily="34" charset="0"/>
            </a:endParaRPr>
          </a:p>
        </p:txBody>
      </p:sp>
      <p:pic>
        <p:nvPicPr>
          <p:cNvPr id="6" name="Picture 5">
            <a:extLst>
              <a:ext uri="{FF2B5EF4-FFF2-40B4-BE49-F238E27FC236}">
                <a16:creationId xmlns:a16="http://schemas.microsoft.com/office/drawing/2014/main" id="{865F45E0-0156-A6E2-BC58-32EF2DE54828}"/>
              </a:ext>
            </a:extLst>
          </p:cNvPr>
          <p:cNvPicPr>
            <a:picLocks noChangeAspect="1"/>
          </p:cNvPicPr>
          <p:nvPr/>
        </p:nvPicPr>
        <p:blipFill>
          <a:blip r:embed="rId5"/>
          <a:stretch>
            <a:fillRect/>
          </a:stretch>
        </p:blipFill>
        <p:spPr>
          <a:xfrm>
            <a:off x="3671537" y="3189439"/>
            <a:ext cx="2219336" cy="2563283"/>
          </a:xfrm>
          <a:prstGeom prst="rect">
            <a:avLst/>
          </a:prstGeom>
        </p:spPr>
      </p:pic>
      <p:pic>
        <p:nvPicPr>
          <p:cNvPr id="7" name="Picture 6">
            <a:extLst>
              <a:ext uri="{FF2B5EF4-FFF2-40B4-BE49-F238E27FC236}">
                <a16:creationId xmlns:a16="http://schemas.microsoft.com/office/drawing/2014/main" id="{DCDA9E78-5212-1C2E-E50D-20902F219676}"/>
              </a:ext>
            </a:extLst>
          </p:cNvPr>
          <p:cNvPicPr>
            <a:picLocks noChangeAspect="1"/>
          </p:cNvPicPr>
          <p:nvPr/>
        </p:nvPicPr>
        <p:blipFill>
          <a:blip r:embed="rId6"/>
          <a:stretch>
            <a:fillRect/>
          </a:stretch>
        </p:blipFill>
        <p:spPr>
          <a:xfrm>
            <a:off x="6169088" y="3399994"/>
            <a:ext cx="2219336" cy="2209248"/>
          </a:xfrm>
          <a:prstGeom prst="rect">
            <a:avLst/>
          </a:prstGeom>
        </p:spPr>
      </p:pic>
    </p:spTree>
    <p:extLst>
      <p:ext uri="{BB962C8B-B14F-4D97-AF65-F5344CB8AC3E}">
        <p14:creationId xmlns:p14="http://schemas.microsoft.com/office/powerpoint/2010/main" val="3296788559"/>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4F240B-5CAD-3290-54DF-F0DB625450FA}"/>
              </a:ext>
            </a:extLst>
          </p:cNvPr>
          <p:cNvPicPr>
            <a:picLocks noChangeAspect="1"/>
          </p:cNvPicPr>
          <p:nvPr/>
        </p:nvPicPr>
        <p:blipFill>
          <a:blip r:embed="rId3"/>
          <a:stretch>
            <a:fillRect/>
          </a:stretch>
        </p:blipFill>
        <p:spPr>
          <a:xfrm>
            <a:off x="0" y="194799"/>
            <a:ext cx="9144000" cy="6468402"/>
          </a:xfrm>
          <a:prstGeom prst="rect">
            <a:avLst/>
          </a:prstGeom>
        </p:spPr>
      </p:pic>
    </p:spTree>
    <p:extLst>
      <p:ext uri="{BB962C8B-B14F-4D97-AF65-F5344CB8AC3E}">
        <p14:creationId xmlns:p14="http://schemas.microsoft.com/office/powerpoint/2010/main" val="2278033941"/>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DC67D65-ECCE-C54E-E654-9719B887A1FC}"/>
              </a:ext>
            </a:extLst>
          </p:cNvPr>
          <p:cNvSpPr>
            <a:spLocks noChangeArrowheads="1"/>
          </p:cNvSpPr>
          <p:nvPr/>
        </p:nvSpPr>
        <p:spPr bwMode="auto">
          <a:xfrm>
            <a:off x="0" y="0"/>
            <a:ext cx="9144000" cy="6858000"/>
          </a:xfrm>
          <a:prstGeom prst="rect">
            <a:avLst/>
          </a:prstGeom>
          <a:solidFill>
            <a:srgbClr val="1885CB"/>
          </a:solidFill>
          <a:ln>
            <a:noFill/>
          </a:ln>
          <a:effectLst/>
          <a:extLs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144000"/>
          <a:lstStyle>
            <a:lvl1pPr marL="533400" indent="-533400">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b="0">
              <a:solidFill>
                <a:schemeClr val="bg1"/>
              </a:solidFill>
              <a:latin typeface="ITC Avant Garde Std Bk" pitchFamily="34" charset="0"/>
            </a:endParaRPr>
          </a:p>
        </p:txBody>
      </p:sp>
      <p:graphicFrame>
        <p:nvGraphicFramePr>
          <p:cNvPr id="1013763" name="Group 3">
            <a:extLst>
              <a:ext uri="{FF2B5EF4-FFF2-40B4-BE49-F238E27FC236}">
                <a16:creationId xmlns:a16="http://schemas.microsoft.com/office/drawing/2014/main" id="{FE74501A-549F-B49E-191B-2A968DBBB36E}"/>
              </a:ext>
            </a:extLst>
          </p:cNvPr>
          <p:cNvGraphicFramePr>
            <a:graphicFrameLocks noGrp="1"/>
          </p:cNvGraphicFramePr>
          <p:nvPr>
            <p:extLst>
              <p:ext uri="{D42A27DB-BD31-4B8C-83A1-F6EECF244321}">
                <p14:modId xmlns:p14="http://schemas.microsoft.com/office/powerpoint/2010/main" val="3439380098"/>
              </p:ext>
            </p:extLst>
          </p:nvPr>
        </p:nvGraphicFramePr>
        <p:xfrm>
          <a:off x="179388" y="765175"/>
          <a:ext cx="8675687" cy="2835275"/>
        </p:xfrm>
        <a:graphic>
          <a:graphicData uri="http://schemas.openxmlformats.org/drawingml/2006/table">
            <a:tbl>
              <a:tblPr/>
              <a:tblGrid>
                <a:gridCol w="1190625">
                  <a:extLst>
                    <a:ext uri="{9D8B030D-6E8A-4147-A177-3AD203B41FA5}">
                      <a16:colId xmlns:a16="http://schemas.microsoft.com/office/drawing/2014/main" val="20000"/>
                    </a:ext>
                  </a:extLst>
                </a:gridCol>
                <a:gridCol w="5829300">
                  <a:extLst>
                    <a:ext uri="{9D8B030D-6E8A-4147-A177-3AD203B41FA5}">
                      <a16:colId xmlns:a16="http://schemas.microsoft.com/office/drawing/2014/main" val="20001"/>
                    </a:ext>
                  </a:extLst>
                </a:gridCol>
                <a:gridCol w="1655762">
                  <a:extLst>
                    <a:ext uri="{9D8B030D-6E8A-4147-A177-3AD203B41FA5}">
                      <a16:colId xmlns:a16="http://schemas.microsoft.com/office/drawing/2014/main" val="20002"/>
                    </a:ext>
                  </a:extLst>
                </a:gridCol>
              </a:tblGrid>
              <a:tr h="289625">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cap="none" normalizeH="0" baseline="0">
                          <a:ln>
                            <a:noFill/>
                          </a:ln>
                          <a:solidFill>
                            <a:schemeClr val="tx1"/>
                          </a:solidFill>
                          <a:effectLst/>
                          <a:latin typeface="ITC Avant Garde Std Bk" pitchFamily="34" charset="0"/>
                          <a:ea typeface="Times New Roman" pitchFamily="18" charset="0"/>
                          <a:cs typeface="Tahoma" pitchFamily="34" charset="0"/>
                        </a:rPr>
                        <a:t>Name</a:t>
                      </a:r>
                      <a:endParaRPr kumimoji="0" lang="en-GB" altLang="en-US" sz="2000" b="0" i="0" u="none" strike="noStrike" cap="none" normalizeH="0" baseline="0">
                        <a:ln>
                          <a:noFill/>
                        </a:ln>
                        <a:solidFill>
                          <a:schemeClr val="tx1"/>
                        </a:solidFill>
                        <a:effectLst/>
                        <a:latin typeface="Arial" charset="0"/>
                        <a:ea typeface="Times New Roman" pitchFamily="18" charset="0"/>
                        <a:cs typeface="Tahoma" pitchFamily="34" charset="0"/>
                      </a:endParaRPr>
                    </a:p>
                  </a:txBody>
                  <a:tcPr marT="45730" marB="45730" horzOverflow="overflow">
                    <a:lnL cap="flat">
                      <a:noFill/>
                    </a:lnL>
                    <a:lnR>
                      <a:noFill/>
                    </a:lnR>
                    <a:lnT cap="flat">
                      <a:noFill/>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cap="none" normalizeH="0" baseline="0">
                          <a:ln>
                            <a:noFill/>
                          </a:ln>
                          <a:solidFill>
                            <a:schemeClr val="tx1"/>
                          </a:solidFill>
                          <a:effectLst/>
                          <a:latin typeface="ITC Avant Garde Std Bk" pitchFamily="34" charset="0"/>
                          <a:ea typeface="Times New Roman" pitchFamily="18" charset="0"/>
                          <a:cs typeface="Tahoma" pitchFamily="34" charset="0"/>
                        </a:rPr>
                        <a:t>Description</a:t>
                      </a:r>
                      <a:endParaRPr kumimoji="0" lang="en-GB" altLang="en-US" sz="2000" b="0" i="0" u="none" strike="noStrike" cap="none" normalizeH="0" baseline="0">
                        <a:ln>
                          <a:noFill/>
                        </a:ln>
                        <a:solidFill>
                          <a:schemeClr val="tx1"/>
                        </a:solidFill>
                        <a:effectLst/>
                        <a:latin typeface="Arial" charset="0"/>
                        <a:ea typeface="Times New Roman" pitchFamily="18" charset="0"/>
                        <a:cs typeface="Tahoma" pitchFamily="34" charset="0"/>
                      </a:endParaRPr>
                    </a:p>
                  </a:txBody>
                  <a:tcPr marT="45730" marB="45730" horzOverflow="overflow">
                    <a:lnL>
                      <a:noFill/>
                    </a:lnL>
                    <a:lnR>
                      <a:noFill/>
                    </a:lnR>
                    <a:lnT cap="flat">
                      <a:noFill/>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300" b="1" i="0" u="none" strike="noStrike" cap="none" normalizeH="0" baseline="0">
                          <a:ln>
                            <a:noFill/>
                          </a:ln>
                          <a:solidFill>
                            <a:schemeClr val="tx1"/>
                          </a:solidFill>
                          <a:effectLst/>
                          <a:latin typeface="ITC Avant Garde Std Bk" pitchFamily="34" charset="0"/>
                          <a:ea typeface="Times New Roman" pitchFamily="18" charset="0"/>
                          <a:cs typeface="Tahoma" pitchFamily="34" charset="0"/>
                        </a:rPr>
                        <a:t>Source/contact</a:t>
                      </a:r>
                      <a:endParaRPr kumimoji="0" lang="en-GB" altLang="en-US" sz="2000" b="0" i="0" u="none" strike="noStrike" cap="none" normalizeH="0" baseline="0">
                        <a:ln>
                          <a:noFill/>
                        </a:ln>
                        <a:solidFill>
                          <a:schemeClr val="tx1"/>
                        </a:solidFill>
                        <a:effectLst/>
                        <a:latin typeface="Arial" charset="0"/>
                        <a:ea typeface="Times New Roman" pitchFamily="18" charset="0"/>
                        <a:cs typeface="Tahoma" pitchFamily="34" charset="0"/>
                      </a:endParaRPr>
                    </a:p>
                  </a:txBody>
                  <a:tcPr marT="45730" marB="45730" horzOverflow="overflow">
                    <a:lnL>
                      <a:noFill/>
                    </a:lnL>
                    <a:lnR cap="flat">
                      <a:noFill/>
                    </a:lnR>
                    <a:lnT cap="flat">
                      <a:noFill/>
                    </a:lnT>
                    <a:lnB w="12700" cap="flat" cmpd="sng" algn="ctr">
                      <a:solidFill>
                        <a:schemeClr val="bg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59449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bg1"/>
                          </a:solidFill>
                          <a:effectLst/>
                          <a:latin typeface="ITC Avant Garde Std Bk" pitchFamily="34" charset="0"/>
                        </a:rPr>
                        <a:t>Environmental Footprint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100" b="1" i="0" u="none" strike="noStrike" cap="none" normalizeH="0" baseline="0">
                        <a:ln>
                          <a:noFill/>
                        </a:ln>
                        <a:solidFill>
                          <a:schemeClr val="bg1"/>
                        </a:solidFill>
                        <a:effectLst/>
                        <a:latin typeface="ITC Avant Garde Std Bk" pitchFamily="34" charset="0"/>
                      </a:endParaRPr>
                    </a:p>
                  </a:txBody>
                  <a:tcPr marT="45730" marB="45730" horzOverflow="overflow">
                    <a:lnL cap="flat">
                      <a:noFill/>
                    </a:lnL>
                    <a:lnR>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Environmental fields emphasis resource depletion and waste disposal</a:t>
                      </a:r>
                    </a:p>
                  </a:txBody>
                  <a:tcPr marT="45730" marB="45730" horzOverflow="overflow">
                    <a:lnL>
                      <a:noFill/>
                    </a:lnL>
                    <a:lnR>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PA Consulting</a:t>
                      </a:r>
                      <a:endParaRPr kumimoji="0" lang="fr-FR" altLang="en-US" sz="1100" b="0" i="0" u="none" strike="noStrike" cap="none" normalizeH="0" baseline="0">
                        <a:ln>
                          <a:noFill/>
                        </a:ln>
                        <a:solidFill>
                          <a:schemeClr val="bg1"/>
                        </a:solidFill>
                        <a:effectLst/>
                        <a:latin typeface="ITC Avant Garde Std Bk" pitchFamily="34" charset="0"/>
                      </a:endParaRPr>
                    </a:p>
                  </a:txBody>
                  <a:tcPr marT="45730" marB="45730" horzOverflow="overflow">
                    <a:lnL>
                      <a:noFill/>
                    </a:lnL>
                    <a:lnR cap="flat">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62171">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bg1"/>
                          </a:solidFill>
                          <a:effectLst/>
                          <a:latin typeface="ITC Avant Garde Std Bk" pitchFamily="34" charset="0"/>
                        </a:rPr>
                        <a:t>LIDS Wheel</a:t>
                      </a:r>
                    </a:p>
                  </a:txBody>
                  <a:tcPr marT="45730" marB="45730" horzOverflow="overflow">
                    <a:lnL cap="flat">
                      <a:noFill/>
                    </a:lnL>
                    <a:lnR>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Gives designer an overview of environmental improvement potential</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Can be used with MET Matrix and Ecodesign checklist, and in workshops and brainstorming sessions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100" b="0" i="0" u="none" strike="noStrike" cap="none" normalizeH="0" baseline="0">
                        <a:ln>
                          <a:noFill/>
                        </a:ln>
                        <a:solidFill>
                          <a:schemeClr val="bg1"/>
                        </a:solidFill>
                        <a:effectLst/>
                        <a:latin typeface="ITC Avant Garde Std Bk" pitchFamily="34" charset="0"/>
                      </a:endParaRPr>
                    </a:p>
                  </a:txBody>
                  <a:tcPr marT="45730" marB="45730" horzOverflow="overflow">
                    <a:lnL>
                      <a:noFill/>
                    </a:lnL>
                    <a:lnR>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fr-FR" altLang="en-US" sz="1100" b="0" i="0" u="none" strike="noStrike" cap="none" normalizeH="0" baseline="0" dirty="0" err="1">
                          <a:ln>
                            <a:noFill/>
                          </a:ln>
                          <a:solidFill>
                            <a:schemeClr val="bg1"/>
                          </a:solidFill>
                          <a:effectLst/>
                          <a:latin typeface="ITC Avant Garde Std Bk" pitchFamily="34" charset="0"/>
                        </a:rPr>
                        <a:t>Brezet</a:t>
                      </a:r>
                      <a:r>
                        <a:rPr kumimoji="0" lang="fr-FR" altLang="en-US" sz="1100" b="0" i="0" u="none" strike="noStrike" cap="none" normalizeH="0" baseline="0" dirty="0">
                          <a:ln>
                            <a:noFill/>
                          </a:ln>
                          <a:solidFill>
                            <a:schemeClr val="bg1"/>
                          </a:solidFill>
                          <a:effectLst/>
                          <a:latin typeface="ITC Avant Garde Std Bk" pitchFamily="34" charset="0"/>
                        </a:rPr>
                        <a:t>/Van </a:t>
                      </a:r>
                      <a:r>
                        <a:rPr kumimoji="0" lang="fr-FR" altLang="en-US" sz="1100" b="0" i="0" u="none" strike="noStrike" cap="none" normalizeH="0" baseline="0" dirty="0" err="1">
                          <a:ln>
                            <a:noFill/>
                          </a:ln>
                          <a:solidFill>
                            <a:schemeClr val="bg1"/>
                          </a:solidFill>
                          <a:effectLst/>
                          <a:latin typeface="ITC Avant Garde Std Bk" pitchFamily="34" charset="0"/>
                        </a:rPr>
                        <a:t>Hemel</a:t>
                      </a:r>
                      <a:r>
                        <a:rPr kumimoji="0" lang="fr-FR" altLang="en-US" sz="1100" b="0" i="0" u="none" strike="noStrike" cap="none" normalizeH="0" baseline="0" dirty="0">
                          <a:ln>
                            <a:noFill/>
                          </a:ln>
                          <a:solidFill>
                            <a:schemeClr val="bg1"/>
                          </a:solidFill>
                          <a:effectLst/>
                          <a:latin typeface="ITC Avant Garde Std Bk" pitchFamily="34" charset="0"/>
                        </a:rPr>
                        <a:t> </a:t>
                      </a:r>
                    </a:p>
                  </a:txBody>
                  <a:tcPr marT="45730" marB="45730" horzOverflow="overflow">
                    <a:lnL>
                      <a:noFill/>
                    </a:lnL>
                    <a:lnR cap="flat">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449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bg1"/>
                          </a:solidFill>
                          <a:effectLst/>
                          <a:latin typeface="ITC Avant Garde Std Bk" pitchFamily="34" charset="0"/>
                        </a:rPr>
                        <a:t>Spider-diagram, e(c)oncept</a:t>
                      </a:r>
                    </a:p>
                  </a:txBody>
                  <a:tcPr marT="45730" marB="45730" horzOverflow="overflow">
                    <a:lnL cap="flat">
                      <a:noFill/>
                    </a:lnL>
                    <a:lnR>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Uses a flexible set of criteria according to focus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May be used in a workshop</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100" b="0" i="0" u="none" strike="noStrike" cap="none" normalizeH="0" baseline="0">
                        <a:ln>
                          <a:noFill/>
                        </a:ln>
                        <a:solidFill>
                          <a:schemeClr val="bg1"/>
                        </a:solidFill>
                        <a:effectLst/>
                        <a:latin typeface="ITC Avant Garde Std Bk" pitchFamily="34" charset="0"/>
                      </a:endParaRPr>
                    </a:p>
                  </a:txBody>
                  <a:tcPr marT="45730" marB="45730" horzOverflow="overflow">
                    <a:lnL>
                      <a:noFill/>
                    </a:lnL>
                    <a:lnR>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E(c)oncept, Germany</a:t>
                      </a:r>
                    </a:p>
                  </a:txBody>
                  <a:tcPr marT="45730" marB="45730" horzOverflow="overflow">
                    <a:lnL>
                      <a:noFill/>
                    </a:lnL>
                    <a:lnR cap="flat">
                      <a:noFill/>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94493">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1" i="0" u="none" strike="noStrike" cap="none" normalizeH="0" baseline="0">
                          <a:ln>
                            <a:noFill/>
                          </a:ln>
                          <a:solidFill>
                            <a:schemeClr val="bg1"/>
                          </a:solidFill>
                          <a:effectLst/>
                          <a:latin typeface="ITC Avant Garde Std Bk" pitchFamily="34" charset="0"/>
                        </a:rPr>
                        <a:t>Eco-Compass</a:t>
                      </a:r>
                    </a:p>
                  </a:txBody>
                  <a:tcPr marT="45730" marB="45730" horzOverflow="overflow">
                    <a:lnL cap="flat">
                      <a:noFill/>
                    </a:lnL>
                    <a:lnR>
                      <a:noFill/>
                    </a:lnR>
                    <a:lnT w="12700" cap="flat" cmpd="sng" algn="ctr">
                      <a:solidFill>
                        <a:schemeClr val="bg1"/>
                      </a:solidFill>
                      <a:prstDash val="solid"/>
                      <a:round/>
                      <a:headEnd type="none" w="med" len="med"/>
                      <a:tailEnd type="none" w="med" len="med"/>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Developed as part of Dow’s Eco-Innovation process.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bg1"/>
                          </a:solidFill>
                          <a:effectLst/>
                          <a:latin typeface="ITC Avant Garde Std Bk" pitchFamily="34" charset="0"/>
                        </a:rPr>
                        <a:t>Holistic description of a product’s environmental impacts according to chosen criteria.</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100" b="0" i="0" u="none" strike="noStrike" cap="none" normalizeH="0" baseline="0">
                        <a:ln>
                          <a:noFill/>
                        </a:ln>
                        <a:solidFill>
                          <a:schemeClr val="bg1"/>
                        </a:solidFill>
                        <a:effectLst/>
                        <a:latin typeface="ITC Avant Garde Std Bk" pitchFamily="34" charset="0"/>
                      </a:endParaRPr>
                    </a:p>
                  </a:txBody>
                  <a:tcPr marT="45730" marB="45730" horzOverflow="overflow">
                    <a:lnL>
                      <a:noFill/>
                    </a:lnL>
                    <a:lnR>
                      <a:noFill/>
                    </a:lnR>
                    <a:lnT w="12700" cap="flat" cmpd="sng" algn="ctr">
                      <a:solidFill>
                        <a:schemeClr val="bg1"/>
                      </a:solidFill>
                      <a:prstDash val="solid"/>
                      <a:round/>
                      <a:headEnd type="none" w="med" len="med"/>
                      <a:tailEnd type="none" w="med" len="med"/>
                    </a:lnT>
                    <a:lnB cap="flat">
                      <a:noFill/>
                    </a:lnB>
                    <a:lnTlToBr>
                      <a:noFill/>
                    </a:lnTlToBr>
                    <a:lnBlToTr>
                      <a:noFill/>
                    </a:lnBlToTr>
                    <a:noFill/>
                  </a:tcPr>
                </a:tc>
                <a:tc>
                  <a:txBody>
                    <a:bodyPr/>
                    <a:lstStyle>
                      <a:lvl1pPr>
                        <a:spcBef>
                          <a:spcPct val="20000"/>
                        </a:spcBef>
                        <a:defRPr sz="1600">
                          <a:solidFill>
                            <a:srgbClr val="525C54"/>
                          </a:solidFill>
                          <a:latin typeface="Arial" charset="0"/>
                        </a:defRPr>
                      </a:lvl1pPr>
                      <a:lvl2pPr>
                        <a:spcBef>
                          <a:spcPct val="20000"/>
                        </a:spcBef>
                        <a:defRPr sz="1600">
                          <a:solidFill>
                            <a:srgbClr val="525C54"/>
                          </a:solidFill>
                          <a:latin typeface="Arial" charset="0"/>
                        </a:defRPr>
                      </a:lvl2pPr>
                      <a:lvl3pPr>
                        <a:spcBef>
                          <a:spcPct val="20000"/>
                        </a:spcBef>
                        <a:defRPr sz="1600">
                          <a:solidFill>
                            <a:srgbClr val="525C54"/>
                          </a:solidFill>
                          <a:latin typeface="Arial" charset="0"/>
                        </a:defRPr>
                      </a:lvl3pPr>
                      <a:lvl4pPr>
                        <a:spcBef>
                          <a:spcPct val="20000"/>
                        </a:spcBef>
                        <a:defRPr sz="1600">
                          <a:solidFill>
                            <a:srgbClr val="525C54"/>
                          </a:solidFill>
                          <a:latin typeface="Arial" charset="0"/>
                        </a:defRPr>
                      </a:lvl4pPr>
                      <a:lvl5pPr>
                        <a:spcBef>
                          <a:spcPct val="20000"/>
                        </a:spcBef>
                        <a:defRPr sz="1600">
                          <a:solidFill>
                            <a:srgbClr val="525C54"/>
                          </a:solidFill>
                          <a:latin typeface="Arial" charset="0"/>
                        </a:defRPr>
                      </a:lvl5pPr>
                      <a:lvl6pPr fontAlgn="base">
                        <a:spcBef>
                          <a:spcPct val="20000"/>
                        </a:spcBef>
                        <a:spcAft>
                          <a:spcPct val="0"/>
                        </a:spcAft>
                        <a:defRPr sz="1600">
                          <a:solidFill>
                            <a:srgbClr val="525C54"/>
                          </a:solidFill>
                          <a:latin typeface="Arial" charset="0"/>
                        </a:defRPr>
                      </a:lvl6pPr>
                      <a:lvl7pPr fontAlgn="base">
                        <a:spcBef>
                          <a:spcPct val="20000"/>
                        </a:spcBef>
                        <a:spcAft>
                          <a:spcPct val="0"/>
                        </a:spcAft>
                        <a:defRPr sz="1600">
                          <a:solidFill>
                            <a:srgbClr val="525C54"/>
                          </a:solidFill>
                          <a:latin typeface="Arial" charset="0"/>
                        </a:defRPr>
                      </a:lvl7pPr>
                      <a:lvl8pPr fontAlgn="base">
                        <a:spcBef>
                          <a:spcPct val="20000"/>
                        </a:spcBef>
                        <a:spcAft>
                          <a:spcPct val="0"/>
                        </a:spcAft>
                        <a:defRPr sz="1600">
                          <a:solidFill>
                            <a:srgbClr val="525C54"/>
                          </a:solidFill>
                          <a:latin typeface="Arial" charset="0"/>
                        </a:defRPr>
                      </a:lvl8pPr>
                      <a:lvl9pPr fontAlgn="base">
                        <a:spcBef>
                          <a:spcPct val="20000"/>
                        </a:spcBef>
                        <a:spcAft>
                          <a:spcPct val="0"/>
                        </a:spcAft>
                        <a:defRPr sz="1600">
                          <a:solidFill>
                            <a:srgbClr val="525C54"/>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bg1"/>
                          </a:solidFill>
                          <a:effectLst/>
                          <a:latin typeface="ITC Avant Garde Std Bk" pitchFamily="34" charset="0"/>
                        </a:rPr>
                        <a:t>Developed by Dow Europe see </a:t>
                      </a:r>
                      <a:r>
                        <a:rPr kumimoji="0" lang="en-GB" altLang="en-US" sz="1100" b="0" i="0" u="none" strike="noStrike" cap="none" normalizeH="0" baseline="0" dirty="0" err="1">
                          <a:ln>
                            <a:noFill/>
                          </a:ln>
                          <a:solidFill>
                            <a:schemeClr val="bg1"/>
                          </a:solidFill>
                          <a:effectLst/>
                          <a:latin typeface="ITC Avant Garde Std Bk" pitchFamily="34" charset="0"/>
                        </a:rPr>
                        <a:t>Fussler</a:t>
                      </a:r>
                      <a:r>
                        <a:rPr kumimoji="0" lang="en-GB" altLang="en-US" sz="1100" b="0" i="0" u="none" strike="noStrike" cap="none" normalizeH="0" baseline="0" dirty="0">
                          <a:ln>
                            <a:noFill/>
                          </a:ln>
                          <a:solidFill>
                            <a:schemeClr val="bg1"/>
                          </a:solidFill>
                          <a:effectLst/>
                          <a:latin typeface="ITC Avant Garde Std Bk" pitchFamily="34" charset="0"/>
                        </a:rPr>
                        <a:t> &amp; James</a:t>
                      </a:r>
                    </a:p>
                  </a:txBody>
                  <a:tcPr marT="45730" marB="45730" horzOverflow="overflow">
                    <a:lnL>
                      <a:noFill/>
                    </a:lnL>
                    <a:lnR cap="flat">
                      <a:noFill/>
                    </a:lnR>
                    <a:lnT w="12700" cap="flat" cmpd="sng" algn="ctr">
                      <a:solidFill>
                        <a:schemeClr val="bg1"/>
                      </a:solidFill>
                      <a:prstDash val="solid"/>
                      <a:round/>
                      <a:headEnd type="none" w="med" len="med"/>
                      <a:tailEnd type="none" w="med" len="med"/>
                    </a:lnT>
                    <a:lnB cap="flat">
                      <a:noFill/>
                    </a:lnB>
                    <a:lnTlToBr>
                      <a:noFill/>
                    </a:lnTlToBr>
                    <a:lnBlToTr>
                      <a:noFill/>
                    </a:lnBlToTr>
                    <a:noFill/>
                  </a:tcPr>
                </a:tc>
                <a:extLst>
                  <a:ext uri="{0D108BD9-81ED-4DB2-BD59-A6C34878D82A}">
                    <a16:rowId xmlns:a16="http://schemas.microsoft.com/office/drawing/2014/main" val="10004"/>
                  </a:ext>
                </a:extLst>
              </a:tr>
            </a:tbl>
          </a:graphicData>
        </a:graphic>
      </p:graphicFrame>
      <p:sp>
        <p:nvSpPr>
          <p:cNvPr id="40983" name="Rectangle 37">
            <a:extLst>
              <a:ext uri="{FF2B5EF4-FFF2-40B4-BE49-F238E27FC236}">
                <a16:creationId xmlns:a16="http://schemas.microsoft.com/office/drawing/2014/main" id="{A8DBAA1A-F5E0-2341-C323-AFA6E98775AF}"/>
              </a:ext>
            </a:extLst>
          </p:cNvPr>
          <p:cNvSpPr>
            <a:spLocks noChangeArrowheads="1"/>
          </p:cNvSpPr>
          <p:nvPr/>
        </p:nvSpPr>
        <p:spPr bwMode="auto">
          <a:xfrm>
            <a:off x="0" y="70199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0"/>
              </a:spcBef>
              <a:buFontTx/>
              <a:buNone/>
            </a:pPr>
            <a:endParaRPr lang="en-US" altLang="en-US" b="0">
              <a:solidFill>
                <a:schemeClr val="tx1"/>
              </a:solidFill>
            </a:endParaRPr>
          </a:p>
        </p:txBody>
      </p:sp>
      <p:sp>
        <p:nvSpPr>
          <p:cNvPr id="40984" name="Text Box 38">
            <a:extLst>
              <a:ext uri="{FF2B5EF4-FFF2-40B4-BE49-F238E27FC236}">
                <a16:creationId xmlns:a16="http://schemas.microsoft.com/office/drawing/2014/main" id="{19D509FD-B828-7ECF-D07D-B9ABB51727C3}"/>
              </a:ext>
            </a:extLst>
          </p:cNvPr>
          <p:cNvSpPr txBox="1">
            <a:spLocks noChangeArrowheads="1"/>
          </p:cNvSpPr>
          <p:nvPr/>
        </p:nvSpPr>
        <p:spPr bwMode="auto">
          <a:xfrm>
            <a:off x="179388" y="188913"/>
            <a:ext cx="48974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eaLnBrk="1" hangingPunct="1">
              <a:spcBef>
                <a:spcPct val="50000"/>
              </a:spcBef>
              <a:buFontTx/>
              <a:buNone/>
            </a:pPr>
            <a:r>
              <a:rPr lang="en-GB" altLang="en-US">
                <a:solidFill>
                  <a:schemeClr val="bg1"/>
                </a:solidFill>
                <a:latin typeface="ITC Avant Garde Std Bk" pitchFamily="34" charset="0"/>
              </a:rPr>
              <a:t>other spider-web and polar diagrams</a:t>
            </a: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object 19">
            <a:extLst>
              <a:ext uri="{FF2B5EF4-FFF2-40B4-BE49-F238E27FC236}">
                <a16:creationId xmlns:a16="http://schemas.microsoft.com/office/drawing/2014/main" id="{0749E255-3807-ACFF-1C1C-3E15906FBD8D}"/>
              </a:ext>
            </a:extLst>
          </p:cNvPr>
          <p:cNvSpPr txBox="1">
            <a:spLocks/>
          </p:cNvSpPr>
          <p:nvPr/>
        </p:nvSpPr>
        <p:spPr>
          <a:xfrm>
            <a:off x="0" y="3114811"/>
            <a:ext cx="9144000" cy="628377"/>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panose="020B0604020202020204" pitchFamily="34" charset="0"/>
                <a:ea typeface="+mj-ea"/>
                <a:cs typeface="Arial" panose="020B0604020202020204" pitchFamily="34" charset="0"/>
              </a:rPr>
              <a:t>THANK YOU</a:t>
            </a:r>
            <a:endParaRPr kumimoji="0" lang="en-GB" sz="1600" b="0" i="0" u="none" strike="noStrike" kern="0" cap="none" spc="15" normalizeH="0" baseline="0" noProof="0" dirty="0">
              <a:ln>
                <a:noFill/>
              </a:ln>
              <a:solidFill>
                <a:sysClr val="window" lastClr="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85743792"/>
      </p:ext>
    </p:extLst>
  </p:cSld>
  <p:clrMapOvr>
    <a:masterClrMapping/>
  </p:clrMapOvr>
  <p:transition>
    <p:fade/>
  </p:transition>
</p:sld>
</file>

<file path=ppt/theme/theme1.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ITC Avant Garde Std B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ITC Avant Garde Std Bk"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ITC Avant Garde Std Bk"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sng"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sng"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Eco Presentation_blu_nofr</Template>
  <TotalTime>37538</TotalTime>
  <Words>2447</Words>
  <Application>Microsoft Office PowerPoint</Application>
  <PresentationFormat>On-screen Show (4:3)</PresentationFormat>
  <Paragraphs>380</Paragraphs>
  <Slides>22</Slides>
  <Notes>21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ITC Avant Garde Std Bk</vt:lpstr>
      <vt:lpstr>Arial</vt:lpstr>
      <vt:lpstr>Arial Rounded MT Bold</vt:lpstr>
      <vt:lpstr>Century Gothic</vt:lpstr>
      <vt:lpstr>Eco Presentation_blu_nofr</vt:lpstr>
      <vt:lpstr>2_Eco Presentation_blu_nofr</vt:lpstr>
      <vt:lpstr>PowerPoint Presentation</vt:lpstr>
      <vt:lpstr>7. g.design : design strategies</vt:lpstr>
      <vt:lpstr>PowerPoint Presentation</vt:lpstr>
      <vt:lpstr>6. ecodesign strategies</vt:lpstr>
      <vt:lpstr>PowerPoint Presentation</vt:lpstr>
      <vt:lpstr>6. ecodesign strategies</vt:lpstr>
      <vt:lpstr>PowerPoint Presentation</vt:lpstr>
      <vt:lpstr>6. ecodesign strategies</vt:lpstr>
      <vt:lpstr>6. ecodesign strategies</vt:lpstr>
      <vt:lpstr>6. ecodesign strategies</vt:lpstr>
      <vt:lpstr>6. ecodesign strategies</vt:lpstr>
      <vt:lpstr>PowerPoint Presentation</vt:lpstr>
      <vt:lpstr>6. ecodesign strategies</vt:lpstr>
      <vt:lpstr>6. ecodesign strategies</vt:lpstr>
      <vt:lpstr>PowerPoint Presentation</vt:lpstr>
      <vt:lpstr>PowerPoint Presentation</vt:lpstr>
      <vt:lpstr>PowerPoint Presentation</vt:lpstr>
      <vt:lpstr>PowerPoint Presentation</vt:lpstr>
      <vt:lpstr>6. ecodesign strategies</vt:lpstr>
      <vt:lpstr>PowerPoint Presentation</vt:lpstr>
      <vt:lpstr>PowerPoint Presentation</vt:lpstr>
      <vt:lpstr>PowerPoint Presentation</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ECODESIGN OPPORTUNITIES IN FASHION &amp; TEXTILES</dc:title>
  <dc:creator>Standalone</dc:creator>
  <cp:lastModifiedBy>Matthew Archer</cp:lastModifiedBy>
  <cp:revision>344</cp:revision>
  <dcterms:created xsi:type="dcterms:W3CDTF">2007-02-27T09:16:04Z</dcterms:created>
  <dcterms:modified xsi:type="dcterms:W3CDTF">2025-11-26T09:19:02Z</dcterms:modified>
</cp:coreProperties>
</file>