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 id="2147484255" r:id="rId5"/>
    <p:sldMasterId id="2147484259" r:id="rId6"/>
  </p:sldMasterIdLst>
  <p:notesMasterIdLst>
    <p:notesMasterId r:id="rId26"/>
  </p:notesMasterIdLst>
  <p:sldIdLst>
    <p:sldId id="724" r:id="rId7"/>
    <p:sldId id="725" r:id="rId8"/>
    <p:sldId id="294" r:id="rId9"/>
    <p:sldId id="723" r:id="rId10"/>
    <p:sldId id="715" r:id="rId11"/>
    <p:sldId id="717" r:id="rId12"/>
    <p:sldId id="716" r:id="rId13"/>
    <p:sldId id="718" r:id="rId14"/>
    <p:sldId id="618" r:id="rId15"/>
    <p:sldId id="619" r:id="rId16"/>
    <p:sldId id="620" r:id="rId17"/>
    <p:sldId id="726" r:id="rId18"/>
    <p:sldId id="727" r:id="rId19"/>
    <p:sldId id="613" r:id="rId20"/>
    <p:sldId id="612" r:id="rId21"/>
    <p:sldId id="614" r:id="rId22"/>
    <p:sldId id="615" r:id="rId23"/>
    <p:sldId id="622" r:id="rId24"/>
    <p:sldId id="27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k Bell-Davies" initials="MB" lastIdx="1" clrIdx="0">
    <p:extLst>
      <p:ext uri="{19B8F6BF-5375-455C-9EA6-DF929625EA0E}">
        <p15:presenceInfo xmlns:p15="http://schemas.microsoft.com/office/powerpoint/2012/main" userId="S::m.bell-davies@uwtsd.ac.uk::cf4517c8-733c-4d00-a9de-ac3b52b5471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01"/>
    <p:restoredTop sz="88435"/>
  </p:normalViewPr>
  <p:slideViewPr>
    <p:cSldViewPr snapToGrid="0" snapToObjects="1">
      <p:cViewPr>
        <p:scale>
          <a:sx n="88" d="100"/>
          <a:sy n="88" d="100"/>
        </p:scale>
        <p:origin x="712" y="68"/>
      </p:cViewPr>
      <p:guideLst/>
    </p:cSldViewPr>
  </p:slideViewPr>
  <p:notesTextViewPr>
    <p:cViewPr>
      <p:scale>
        <a:sx n="1" d="1"/>
        <a:sy n="1" d="1"/>
      </p:scale>
      <p:origin x="0" y="0"/>
    </p:cViewPr>
  </p:notesTextViewPr>
  <p:sorterViewPr>
    <p:cViewPr>
      <p:scale>
        <a:sx n="93" d="100"/>
        <a:sy n="93"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826A2C-5479-944A-8225-4D3982AB50B4}"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6B352B-CE58-8244-A246-7FE01DB8FCC2}" type="slidenum">
              <a:rPr lang="en-US" smtClean="0"/>
              <a:t>‹#›</a:t>
            </a:fld>
            <a:endParaRPr lang="en-US"/>
          </a:p>
        </p:txBody>
      </p:sp>
    </p:spTree>
    <p:extLst>
      <p:ext uri="{BB962C8B-B14F-4D97-AF65-F5344CB8AC3E}">
        <p14:creationId xmlns:p14="http://schemas.microsoft.com/office/powerpoint/2010/main" val="373836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7E67E19-4B33-464F-92BF-C1EC9789906C}" type="slidenum">
              <a:rPr lang="en-GB" altLang="en-US" smtClean="0"/>
              <a:pPr/>
              <a:t>1</a:t>
            </a:fld>
            <a:endParaRPr lang="en-GB" altLang="en-US"/>
          </a:p>
        </p:txBody>
      </p:sp>
    </p:spTree>
    <p:extLst>
      <p:ext uri="{BB962C8B-B14F-4D97-AF65-F5344CB8AC3E}">
        <p14:creationId xmlns:p14="http://schemas.microsoft.com/office/powerpoint/2010/main" val="34965583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E67E19-4B33-464F-92BF-C1EC9789906C}" type="slidenum">
              <a:rPr lang="en-GB" altLang="en-US" smtClean="0"/>
              <a:pPr/>
              <a:t>2</a:t>
            </a:fld>
            <a:endParaRPr lang="en-GB" altLang="en-US"/>
          </a:p>
        </p:txBody>
      </p:sp>
    </p:spTree>
    <p:extLst>
      <p:ext uri="{BB962C8B-B14F-4D97-AF65-F5344CB8AC3E}">
        <p14:creationId xmlns:p14="http://schemas.microsoft.com/office/powerpoint/2010/main" val="5009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Initially developed by the UK government to manage larger project</a:t>
            </a:r>
          </a:p>
          <a:p>
            <a:endParaRPr lang="en-GB" dirty="0"/>
          </a:p>
          <a:p>
            <a:endParaRPr lang="en-GB" dirty="0"/>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18881842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Initially developed by the UK government to manage larger project</a:t>
            </a:r>
          </a:p>
          <a:p>
            <a:endParaRPr lang="en-GB" dirty="0"/>
          </a:p>
          <a:p>
            <a:endParaRPr lang="en-GB" dirty="0"/>
          </a:p>
        </p:txBody>
      </p:sp>
      <p:sp>
        <p:nvSpPr>
          <p:cNvPr id="4" name="Slide Number Placeholder 3"/>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482758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Initially developed by the UK government to manage larger project</a:t>
            </a:r>
          </a:p>
          <a:p>
            <a:endParaRPr lang="en-GB" dirty="0"/>
          </a:p>
          <a:p>
            <a:endParaRPr lang="en-GB" dirty="0"/>
          </a:p>
        </p:txBody>
      </p:sp>
      <p:sp>
        <p:nvSpPr>
          <p:cNvPr id="4" name="Slide Number Placeholder 3"/>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251232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Sometimes there are 5 stages shown in a project life cycle</a:t>
            </a:r>
            <a:br>
              <a:rPr lang="en-US" altLang="en-US" dirty="0"/>
            </a:br>
            <a:endParaRPr lang="en-US" altLang="en-US" dirty="0"/>
          </a:p>
          <a:p>
            <a:pPr eaLnBrk="1" hangingPunct="1"/>
            <a:r>
              <a:rPr lang="en-US" altLang="en-US" b="1" dirty="0"/>
              <a:t>Initiating</a:t>
            </a:r>
            <a:br>
              <a:rPr lang="en-US" altLang="en-US" b="1" dirty="0"/>
            </a:br>
            <a:r>
              <a:rPr lang="en-US" altLang="en-US" dirty="0"/>
              <a:t>identifying team roles as spoken previously this can be done using models such as Belbin's roles – choosing the  Leadership (motivational/ Visionary)and supportive management in place (administrative ensuring things are done on time)</a:t>
            </a:r>
          </a:p>
          <a:p>
            <a:pPr eaLnBrk="1" hangingPunct="1"/>
            <a:br>
              <a:rPr lang="en-US" altLang="en-US" dirty="0"/>
            </a:br>
            <a:r>
              <a:rPr lang="en-US" altLang="en-US" b="1" dirty="0"/>
              <a:t>Plan</a:t>
            </a:r>
            <a:br>
              <a:rPr lang="en-US" altLang="en-US" b="1" dirty="0"/>
            </a:br>
            <a:r>
              <a:rPr lang="en-US" altLang="en-US" dirty="0"/>
              <a:t>Structure of work – Description of what will be done/ goals and objectives/ what will measures of success be)</a:t>
            </a:r>
          </a:p>
          <a:p>
            <a:pPr eaLnBrk="1" hangingPunct="1"/>
            <a:r>
              <a:rPr lang="en-US" altLang="en-US" dirty="0"/>
              <a:t>Work break down structure – list all the tasks to complete the activities  (what budget and resources required (staff)</a:t>
            </a:r>
          </a:p>
          <a:p>
            <a:pPr eaLnBrk="1" hangingPunct="1"/>
            <a:r>
              <a:rPr lang="en-US" altLang="en-US" dirty="0"/>
              <a:t>assigning and delegating responsibilities – this can be done following the Hersey and Blanchard’s (1969) situational leadership model guiding the teams through the various stages of </a:t>
            </a:r>
            <a:r>
              <a:rPr lang="en-US" altLang="en-US" dirty="0" err="1"/>
              <a:t>Tuckmans</a:t>
            </a:r>
            <a:r>
              <a:rPr lang="en-US" altLang="en-US" dirty="0"/>
              <a:t>’ effective team model and formulating a schedule</a:t>
            </a:r>
          </a:p>
          <a:p>
            <a:pPr eaLnBrk="1" hangingPunct="1"/>
            <a:br>
              <a:rPr lang="en-US" altLang="en-US" dirty="0"/>
            </a:br>
            <a:r>
              <a:rPr lang="en-US" altLang="en-US" b="1" dirty="0"/>
              <a:t>Executing &amp; Monitoring </a:t>
            </a:r>
            <a:r>
              <a:rPr lang="en-US" altLang="en-US" dirty="0"/>
              <a:t>(often considered together) </a:t>
            </a:r>
          </a:p>
          <a:p>
            <a:pPr eaLnBrk="1" hangingPunct="1"/>
            <a:r>
              <a:rPr lang="en-US" altLang="en-US" dirty="0"/>
              <a:t>Guiding / monitoring and controlling the functions</a:t>
            </a:r>
          </a:p>
          <a:p>
            <a:pPr eaLnBrk="1" hangingPunct="1"/>
            <a:r>
              <a:rPr lang="en-US" altLang="en-US" dirty="0"/>
              <a:t>How things are going against the plan and changes to be made to meet the schedule Quality</a:t>
            </a:r>
          </a:p>
          <a:p>
            <a:pPr eaLnBrk="1" hangingPunct="1"/>
            <a:r>
              <a:rPr lang="en-US" altLang="en-US" dirty="0"/>
              <a:t>Ensuring within budget and completed all activities within Time</a:t>
            </a:r>
          </a:p>
          <a:p>
            <a:pPr eaLnBrk="1" hangingPunct="1"/>
            <a:endParaRPr lang="en-US" altLang="en-US" dirty="0"/>
          </a:p>
          <a:p>
            <a:pPr eaLnBrk="1" hangingPunct="1"/>
            <a:r>
              <a:rPr lang="en-US" altLang="en-US" b="1" dirty="0"/>
              <a:t>Completion</a:t>
            </a:r>
            <a:r>
              <a:rPr lang="en-US" altLang="en-US" dirty="0"/>
              <a:t> – de briefing what worked from plan what can be changed for future. </a:t>
            </a:r>
          </a:p>
          <a:p>
            <a:pPr eaLnBrk="1" hangingPunct="1"/>
            <a:endParaRPr lang="en-US" altLang="en-US" dirty="0"/>
          </a:p>
          <a:p>
            <a:pPr eaLnBrk="1" hangingPunct="1"/>
            <a:r>
              <a:rPr lang="en-US" altLang="en-US" dirty="0"/>
              <a:t>Additionally:</a:t>
            </a:r>
            <a:br>
              <a:rPr lang="en-US" altLang="en-US" dirty="0"/>
            </a:br>
            <a:r>
              <a:rPr lang="en-GB" altLang="en-US" dirty="0">
                <a:latin typeface="Arial" panose="020B0604020202020204" pitchFamily="34" charset="0"/>
                <a:cs typeface="Arial" panose="020B0604020202020204" pitchFamily="34" charset="0"/>
              </a:rPr>
              <a:t>Conception Phase (The Idea)</a:t>
            </a:r>
          </a:p>
          <a:p>
            <a:pPr eaLnBrk="1" hangingPunct="1"/>
            <a:r>
              <a:rPr lang="en-GB" altLang="en-US" dirty="0">
                <a:latin typeface="Arial" panose="020B0604020202020204" pitchFamily="34" charset="0"/>
                <a:cs typeface="Arial" panose="020B0604020202020204" pitchFamily="34" charset="0"/>
              </a:rPr>
              <a:t>Definition Phase (The Plan)</a:t>
            </a:r>
          </a:p>
          <a:p>
            <a:pPr eaLnBrk="1" hangingPunct="1"/>
            <a:r>
              <a:rPr lang="en-GB" altLang="en-US" dirty="0">
                <a:latin typeface="Arial" panose="020B0604020202020204" pitchFamily="34" charset="0"/>
                <a:cs typeface="Arial" panose="020B0604020202020204" pitchFamily="34" charset="0"/>
              </a:rPr>
              <a:t>Initiation Phase (The Team)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anose="020B0604020202020204" pitchFamily="34" charset="0"/>
                <a:cs typeface="Arial" panose="020B0604020202020204" pitchFamily="34" charset="0"/>
              </a:rPr>
              <a:t>Implementation Phase (The Work</a:t>
            </a:r>
            <a:r>
              <a:rPr lang="en-GB" alt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anose="020B0604020202020204" pitchFamily="34" charset="0"/>
              </a:rPr>
              <a:t>Evaluation Phase (The Wrap-up)</a:t>
            </a:r>
          </a:p>
          <a:p>
            <a:pPr eaLnBrk="1" hangingPunct="1"/>
            <a:endParaRPr lang="en-US" altLang="en-US" dirty="0"/>
          </a:p>
          <a:p>
            <a:pPr eaLnBrk="1" hangingPunct="1"/>
            <a:r>
              <a:rPr lang="en-US" altLang="en-US" dirty="0"/>
              <a:t>Conception/definition and initiation phase are all part of the planning process encompassing </a:t>
            </a:r>
          </a:p>
          <a:p>
            <a:pPr eaLnBrk="1" hangingPunct="1"/>
            <a:r>
              <a:rPr lang="en-US" altLang="en-US" dirty="0"/>
              <a:t>project details goals, objectives, deliverables, identifying resources and teams, listing details of work schedule</a:t>
            </a:r>
          </a:p>
          <a:p>
            <a:pPr eaLnBrk="1" hangingPunct="1"/>
            <a:endParaRPr lang="en-US" altLang="en-US" dirty="0"/>
          </a:p>
          <a:p>
            <a:pPr eaLnBrk="1" hangingPunct="1"/>
            <a:r>
              <a:rPr lang="en-US" altLang="en-US" dirty="0"/>
              <a:t>The implementation phase is the doing and monitoring the progress continuously.  </a:t>
            </a:r>
          </a:p>
          <a:p>
            <a:pPr eaLnBrk="1" hangingPunct="1"/>
            <a:r>
              <a:rPr lang="en-US" altLang="en-US" dirty="0"/>
              <a:t>This includes needing to adjust things if need be to maintaining the quality, while remaining in the budget and on time.</a:t>
            </a:r>
            <a:br>
              <a:rPr lang="en-US" altLang="en-US" dirty="0"/>
            </a:br>
            <a:endParaRPr lang="en-US" altLang="en-US" dirty="0"/>
          </a:p>
          <a:p>
            <a:pPr eaLnBrk="1" hangingPunct="1"/>
            <a:r>
              <a:rPr lang="en-US" altLang="en-US" dirty="0"/>
              <a:t>Evaluation phase is very important part of the review process to see what worked and what can be improved for future.</a:t>
            </a:r>
          </a:p>
          <a:p>
            <a:pPr eaLnBrk="1" hangingPunct="1"/>
            <a:endParaRPr lang="en-GB" altLang="en-US" dirty="0">
              <a:latin typeface="Arial" panose="020B0604020202020204" pitchFamily="34" charset="0"/>
              <a:cs typeface="Arial" panose="020B0604020202020204" pitchFamily="34" charset="0"/>
            </a:endParaRPr>
          </a:p>
          <a:p>
            <a:pPr eaLnBrk="1" hangingPunct="1"/>
            <a:endParaRPr lang="en-US" alt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4228790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simple life-cycle of a project – there are many others out there but this is a reasonable one.</a:t>
            </a:r>
          </a:p>
          <a:p>
            <a:endParaRPr lang="en-GB" altLang="en-US" dirty="0"/>
          </a:p>
          <a:p>
            <a:r>
              <a:rPr lang="en-GB" altLang="en-US" dirty="0"/>
              <a:t>Initiation – the selection of projects – where do projects come from in your organisation, how are they signed off or rejected?</a:t>
            </a:r>
          </a:p>
          <a:p>
            <a:endParaRPr lang="en-GB" altLang="en-US" dirty="0"/>
          </a:p>
          <a:p>
            <a:r>
              <a:rPr lang="en-GB" altLang="en-US" dirty="0"/>
              <a:t>Planning – the creation of the plan – usually by the Project Manager. We’ll explore more of this later</a:t>
            </a:r>
          </a:p>
          <a:p>
            <a:endParaRPr lang="en-GB" altLang="en-US" dirty="0"/>
          </a:p>
          <a:p>
            <a:r>
              <a:rPr lang="en-GB" altLang="en-US" dirty="0"/>
              <a:t>Execute  - the doing </a:t>
            </a:r>
          </a:p>
          <a:p>
            <a:endParaRPr lang="en-GB" altLang="en-US" dirty="0"/>
          </a:p>
          <a:p>
            <a:r>
              <a:rPr lang="en-GB" altLang="en-US" dirty="0"/>
              <a:t>Control – measuring to decide if the project is on-track</a:t>
            </a:r>
          </a:p>
          <a:p>
            <a:endParaRPr lang="en-GB" altLang="en-US" dirty="0"/>
          </a:p>
          <a:p>
            <a:r>
              <a:rPr lang="en-GB" altLang="en-US" dirty="0"/>
              <a:t>Close – lessons learned for next time</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1376392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five step model makes things look very tidy and suggests that each stage is the same.</a:t>
            </a:r>
          </a:p>
          <a:p>
            <a:r>
              <a:rPr lang="en-GB" altLang="en-US" dirty="0"/>
              <a:t>In practice the cycle probably has Initiate and Close while everything else repeats in a loop, as things are tried and adjusted.</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3685885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Agile project management follows the same general principles of project management but flows in a continuous learning and improvement cycles/iterations toward the end goal</a:t>
            </a:r>
          </a:p>
        </p:txBody>
      </p:sp>
      <p:sp>
        <p:nvSpPr>
          <p:cNvPr id="4" name="Slide Number Placeholder 3"/>
          <p:cNvSpPr>
            <a:spLocks noGrp="1"/>
          </p:cNvSpPr>
          <p:nvPr>
            <p:ph type="sldNum" sz="quarter" idx="5"/>
          </p:nvPr>
        </p:nvSpPr>
        <p:spPr/>
        <p:txBody>
          <a:bodyPr/>
          <a:lstStyle/>
          <a:p>
            <a:fld id="{166B352B-CE58-8244-A246-7FE01DB8FCC2}" type="slidenum">
              <a:rPr lang="en-US" smtClean="0"/>
              <a:t>12</a:t>
            </a:fld>
            <a:endParaRPr lang="en-US"/>
          </a:p>
        </p:txBody>
      </p:sp>
    </p:spTree>
    <p:extLst>
      <p:ext uri="{BB962C8B-B14F-4D97-AF65-F5344CB8AC3E}">
        <p14:creationId xmlns:p14="http://schemas.microsoft.com/office/powerpoint/2010/main" val="4259032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1E2E"/>
                </a:solidFill>
                <a:effectLst/>
                <a:highlight>
                  <a:srgbClr val="FFFFFF"/>
                </a:highlight>
                <a:latin typeface="Google Sans"/>
              </a:rPr>
              <a:t>Agile project management is well-suited for projects that need to adapt quickly or have uncertain requirements. It can be used on almost any large-scale project in any industry, but it's especially useful for projects that:</a:t>
            </a:r>
          </a:p>
          <a:p>
            <a:pPr algn="l">
              <a:buFont typeface="Arial" panose="020B0604020202020204" pitchFamily="34" charset="0"/>
              <a:buChar char="•"/>
            </a:pPr>
            <a:r>
              <a:rPr lang="en-GB" b="0" i="0" dirty="0">
                <a:solidFill>
                  <a:srgbClr val="001E2E"/>
                </a:solidFill>
                <a:effectLst/>
                <a:highlight>
                  <a:srgbClr val="FFFFFF"/>
                </a:highlight>
                <a:latin typeface="Google Sans"/>
              </a:rPr>
              <a:t>Lack clear requirements</a:t>
            </a:r>
          </a:p>
          <a:p>
            <a:pPr algn="l">
              <a:buFont typeface="Arial" panose="020B0604020202020204" pitchFamily="34" charset="0"/>
              <a:buChar char="•"/>
            </a:pPr>
            <a:r>
              <a:rPr lang="en-GB" b="0" i="0" dirty="0">
                <a:solidFill>
                  <a:srgbClr val="001E2E"/>
                </a:solidFill>
                <a:effectLst/>
                <a:highlight>
                  <a:srgbClr val="FFFFFF"/>
                </a:highlight>
                <a:latin typeface="Google Sans"/>
              </a:rPr>
              <a:t>Agile is a good choice when a project doesn't have explicit constraints, timelines, or available resources.</a:t>
            </a:r>
          </a:p>
          <a:p>
            <a:pPr algn="l">
              <a:buFont typeface="Arial" panose="020B0604020202020204" pitchFamily="34" charset="0"/>
              <a:buChar char="•"/>
            </a:pPr>
            <a:r>
              <a:rPr lang="en-GB" b="0" i="0" dirty="0">
                <a:solidFill>
                  <a:srgbClr val="001E2E"/>
                </a:solidFill>
                <a:effectLst/>
                <a:highlight>
                  <a:srgbClr val="FFFFFF"/>
                </a:highlight>
                <a:latin typeface="Google Sans"/>
              </a:rPr>
              <a:t>Evolve</a:t>
            </a:r>
          </a:p>
          <a:p>
            <a:pPr algn="l">
              <a:buFont typeface="Arial" panose="020B0604020202020204" pitchFamily="34" charset="0"/>
              <a:buChar char="•"/>
            </a:pPr>
            <a:r>
              <a:rPr lang="en-GB" b="0" i="0" dirty="0">
                <a:solidFill>
                  <a:srgbClr val="001E2E"/>
                </a:solidFill>
                <a:effectLst/>
                <a:highlight>
                  <a:srgbClr val="FFFFFF"/>
                </a:highlight>
                <a:latin typeface="Google Sans"/>
              </a:rPr>
              <a:t>Agile allows for more flexibility in the budget and timeline as the project develops.</a:t>
            </a:r>
          </a:p>
          <a:p>
            <a:pPr algn="l">
              <a:buFont typeface="Arial" panose="020B0604020202020204" pitchFamily="34" charset="0"/>
              <a:buChar char="•"/>
            </a:pPr>
            <a:r>
              <a:rPr lang="en-GB" b="0" i="0" dirty="0">
                <a:solidFill>
                  <a:srgbClr val="001E2E"/>
                </a:solidFill>
                <a:effectLst/>
                <a:highlight>
                  <a:srgbClr val="FFFFFF"/>
                </a:highlight>
                <a:latin typeface="Google Sans"/>
              </a:rPr>
              <a:t>Involve research or testing</a:t>
            </a:r>
          </a:p>
          <a:p>
            <a:pPr algn="l">
              <a:buFont typeface="Arial" panose="020B0604020202020204" pitchFamily="34" charset="0"/>
              <a:buChar char="•"/>
            </a:pPr>
            <a:r>
              <a:rPr lang="en-GB" b="0" i="0" dirty="0" err="1">
                <a:solidFill>
                  <a:srgbClr val="001E2E"/>
                </a:solidFill>
                <a:effectLst/>
                <a:highlight>
                  <a:srgbClr val="FFFFFF"/>
                </a:highlight>
                <a:latin typeface="Google Sans"/>
              </a:rPr>
              <a:t>Agile's</a:t>
            </a:r>
            <a:r>
              <a:rPr lang="en-GB" b="0" i="0" dirty="0">
                <a:solidFill>
                  <a:srgbClr val="001E2E"/>
                </a:solidFill>
                <a:effectLst/>
                <a:highlight>
                  <a:srgbClr val="FFFFFF"/>
                </a:highlight>
                <a:latin typeface="Google Sans"/>
              </a:rPr>
              <a:t> iterative approach to testing allows for regular feedback and rapid adjustments. </a:t>
            </a:r>
          </a:p>
        </p:txBody>
      </p:sp>
      <p:sp>
        <p:nvSpPr>
          <p:cNvPr id="4" name="Slide Number Placeholder 3"/>
          <p:cNvSpPr>
            <a:spLocks noGrp="1"/>
          </p:cNvSpPr>
          <p:nvPr>
            <p:ph type="sldNum" sz="quarter" idx="5"/>
          </p:nvPr>
        </p:nvSpPr>
        <p:spPr/>
        <p:txBody>
          <a:bodyPr/>
          <a:lstStyle/>
          <a:p>
            <a:fld id="{166B352B-CE58-8244-A246-7FE01DB8FCC2}" type="slidenum">
              <a:rPr lang="en-US" smtClean="0"/>
              <a:t>13</a:t>
            </a:fld>
            <a:endParaRPr lang="en-US"/>
          </a:p>
        </p:txBody>
      </p:sp>
    </p:spTree>
    <p:extLst>
      <p:ext uri="{BB962C8B-B14F-4D97-AF65-F5344CB8AC3E}">
        <p14:creationId xmlns:p14="http://schemas.microsoft.com/office/powerpoint/2010/main" val="41448471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200" dirty="0">
                <a:latin typeface="Arial" panose="020B0604020202020204" pitchFamily="34" charset="0"/>
              </a:rPr>
              <a:t>Identify product </a:t>
            </a:r>
            <a:r>
              <a:rPr lang="en-GB" altLang="en-US" sz="1200" dirty="0">
                <a:solidFill>
                  <a:srgbClr val="FF0000"/>
                </a:solidFill>
                <a:latin typeface="Arial" panose="020B0604020202020204" pitchFamily="34" charset="0"/>
              </a:rPr>
              <a:t>deliverables</a:t>
            </a:r>
          </a:p>
          <a:p>
            <a:pPr eaLnBrk="1" hangingPunct="1"/>
            <a:r>
              <a:rPr lang="en-GB" altLang="en-US" sz="1200" dirty="0">
                <a:latin typeface="Arial" panose="020B0604020202020204" pitchFamily="34" charset="0"/>
              </a:rPr>
              <a:t>Assign </a:t>
            </a:r>
            <a:r>
              <a:rPr lang="en-GB" altLang="en-US" sz="1200" dirty="0">
                <a:solidFill>
                  <a:srgbClr val="FF0000"/>
                </a:solidFill>
                <a:latin typeface="Arial" panose="020B0604020202020204" pitchFamily="34" charset="0"/>
              </a:rPr>
              <a:t>people to project roles</a:t>
            </a:r>
            <a:r>
              <a:rPr lang="en-GB" altLang="en-US" sz="1200" dirty="0">
                <a:latin typeface="Arial" panose="020B0604020202020204" pitchFamily="34" charset="0"/>
              </a:rPr>
              <a:t>, ensure they are available when needed. </a:t>
            </a:r>
            <a:r>
              <a:rPr lang="en-GB" altLang="en-US" sz="1200" dirty="0">
                <a:solidFill>
                  <a:srgbClr val="FF0000"/>
                </a:solidFill>
                <a:latin typeface="Arial" panose="020B0604020202020204" pitchFamily="34" charset="0"/>
              </a:rPr>
              <a:t>Negotiation</a:t>
            </a:r>
            <a:r>
              <a:rPr lang="en-GB" altLang="en-US" sz="1200" dirty="0">
                <a:latin typeface="Arial" panose="020B0604020202020204" pitchFamily="34" charset="0"/>
              </a:rPr>
              <a:t> may be necessary.</a:t>
            </a:r>
          </a:p>
          <a:p>
            <a:pPr eaLnBrk="1" hangingPunct="1"/>
            <a:r>
              <a:rPr lang="en-GB" altLang="en-US" sz="1200" dirty="0">
                <a:latin typeface="Arial" panose="020B0604020202020204" pitchFamily="34" charset="0"/>
              </a:rPr>
              <a:t>Give and explain all tasks to team members.</a:t>
            </a:r>
          </a:p>
          <a:p>
            <a:pPr eaLnBrk="1" hangingPunct="1"/>
            <a:r>
              <a:rPr lang="en-GB" altLang="en-US" sz="1200" dirty="0">
                <a:latin typeface="Arial" panose="020B0604020202020204" pitchFamily="34" charset="0"/>
              </a:rPr>
              <a:t>Set up </a:t>
            </a:r>
            <a:r>
              <a:rPr lang="en-GB" altLang="en-US" sz="1200" dirty="0">
                <a:solidFill>
                  <a:srgbClr val="FF0000"/>
                </a:solidFill>
                <a:latin typeface="Arial" panose="020B0604020202020204" pitchFamily="34" charset="0"/>
              </a:rPr>
              <a:t>systems</a:t>
            </a:r>
            <a:r>
              <a:rPr lang="en-GB" altLang="en-US" sz="1200" dirty="0">
                <a:latin typeface="Arial" panose="020B0604020202020204" pitchFamily="34" charset="0"/>
              </a:rPr>
              <a:t> and accounts to </a:t>
            </a:r>
            <a:r>
              <a:rPr lang="en-GB" altLang="en-US" sz="1200" dirty="0">
                <a:solidFill>
                  <a:srgbClr val="FF0000"/>
                </a:solidFill>
                <a:latin typeface="Arial" panose="020B0604020202020204" pitchFamily="34" charset="0"/>
              </a:rPr>
              <a:t>track</a:t>
            </a:r>
            <a:r>
              <a:rPr lang="en-GB" altLang="en-US" sz="1200" dirty="0">
                <a:latin typeface="Arial" panose="020B0604020202020204" pitchFamily="34" charset="0"/>
              </a:rPr>
              <a:t> personnel information and financial expenditure. </a:t>
            </a:r>
          </a:p>
          <a:p>
            <a:pPr eaLnBrk="1" hangingPunct="1"/>
            <a:r>
              <a:rPr lang="en-GB" altLang="en-US" sz="1200" dirty="0">
                <a:latin typeface="Arial" panose="020B0604020202020204" pitchFamily="34" charset="0"/>
              </a:rPr>
              <a:t>Announce the project’s </a:t>
            </a:r>
            <a:r>
              <a:rPr lang="en-GB" altLang="en-US" sz="1200" dirty="0">
                <a:solidFill>
                  <a:srgbClr val="FF0000"/>
                </a:solidFill>
                <a:latin typeface="Arial" panose="020B0604020202020204" pitchFamily="34" charset="0"/>
              </a:rPr>
              <a:t>start</a:t>
            </a:r>
            <a:r>
              <a:rPr lang="en-GB" altLang="en-US" sz="1200" dirty="0">
                <a:latin typeface="Arial" panose="020B0604020202020204" pitchFamily="34" charset="0"/>
              </a:rPr>
              <a:t>, what it will produce.  When it will start when it will </a:t>
            </a:r>
            <a:r>
              <a:rPr lang="en-GB" altLang="en-US" sz="1200" dirty="0">
                <a:solidFill>
                  <a:srgbClr val="FF0000"/>
                </a:solidFill>
                <a:latin typeface="Arial" panose="020B0604020202020204" pitchFamily="34" charset="0"/>
              </a:rPr>
              <a:t>finish</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during the Initiation or conceptual phase, project managers are required to develop, e.g. the preliminary </a:t>
            </a:r>
            <a:r>
              <a:rPr lang="en-GB" altLang="en-US" dirty="0">
                <a:solidFill>
                  <a:srgbClr val="FF0000"/>
                </a:solidFill>
              </a:rPr>
              <a:t>scope</a:t>
            </a:r>
            <a:r>
              <a:rPr lang="en-GB" altLang="en-US" dirty="0"/>
              <a:t> definition</a:t>
            </a:r>
            <a:endParaRPr lang="en-US" alt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14</a:t>
            </a:fld>
            <a:endParaRPr lang="en-US"/>
          </a:p>
        </p:txBody>
      </p:sp>
    </p:spTree>
    <p:extLst>
      <p:ext uri="{BB962C8B-B14F-4D97-AF65-F5344CB8AC3E}">
        <p14:creationId xmlns:p14="http://schemas.microsoft.com/office/powerpoint/2010/main" val="39308487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latin typeface="Arial" panose="020B0604020202020204" pitchFamily="34" charset="0"/>
                <a:cs typeface="Arial" panose="020B0604020202020204" pitchFamily="34" charset="0"/>
              </a:rPr>
              <a:t>Work Breakdown structure –breaking work into small chunks</a:t>
            </a:r>
          </a:p>
          <a:p>
            <a:r>
              <a:rPr lang="en-GB" altLang="en-US" sz="1200" dirty="0">
                <a:latin typeface="Arial" panose="020B0604020202020204" pitchFamily="34" charset="0"/>
                <a:cs typeface="Arial" panose="020B0604020202020204" pitchFamily="34" charset="0"/>
              </a:rPr>
              <a:t>Project plan – Schedule of how they link together – remember the dependencies</a:t>
            </a:r>
          </a:p>
          <a:p>
            <a:r>
              <a:rPr lang="en-GB" altLang="en-US" sz="1200" dirty="0">
                <a:latin typeface="Arial" panose="020B0604020202020204" pitchFamily="34" charset="0"/>
                <a:cs typeface="Arial" panose="020B0604020202020204" pitchFamily="34" charset="0"/>
              </a:rPr>
              <a:t>Budget</a:t>
            </a:r>
          </a:p>
          <a:p>
            <a:r>
              <a:rPr lang="en-GB" altLang="en-US" sz="1200" dirty="0">
                <a:latin typeface="Arial" panose="020B0604020202020204" pitchFamily="34" charset="0"/>
                <a:cs typeface="Arial" panose="020B0604020202020204" pitchFamily="34" charset="0"/>
              </a:rPr>
              <a:t>Resource requirements</a:t>
            </a:r>
          </a:p>
          <a:p>
            <a:r>
              <a:rPr lang="en-GB" altLang="en-US" sz="1200" dirty="0">
                <a:latin typeface="Arial" panose="020B0604020202020204" pitchFamily="34" charset="0"/>
                <a:cs typeface="Arial" panose="020B0604020202020204" pitchFamily="34" charset="0"/>
              </a:rPr>
              <a:t>Risk Assessments/Plan - Risks</a:t>
            </a:r>
          </a:p>
          <a:p>
            <a:r>
              <a:rPr lang="en-GB" altLang="en-US" sz="1200" dirty="0">
                <a:latin typeface="Arial" panose="020B0604020202020204" pitchFamily="34" charset="0"/>
                <a:cs typeface="Arial" panose="020B0604020202020204" pitchFamily="34" charset="0"/>
              </a:rPr>
              <a:t>Procurement plan – Resource requirement</a:t>
            </a:r>
          </a:p>
          <a:p>
            <a:r>
              <a:rPr lang="en-GB" altLang="en-US" sz="1200" dirty="0">
                <a:latin typeface="Arial" panose="020B0604020202020204" pitchFamily="34" charset="0"/>
                <a:cs typeface="Arial" panose="020B0604020202020204" pitchFamily="34" charset="0"/>
              </a:rPr>
              <a:t>Communication plans – Stake holder analysis</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15</a:t>
            </a:fld>
            <a:endParaRPr lang="en-US"/>
          </a:p>
        </p:txBody>
      </p:sp>
    </p:spTree>
    <p:extLst>
      <p:ext uri="{BB962C8B-B14F-4D97-AF65-F5344CB8AC3E}">
        <p14:creationId xmlns:p14="http://schemas.microsoft.com/office/powerpoint/2010/main" val="3242813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solidFill>
                  <a:srgbClr val="FF0000"/>
                </a:solidFill>
                <a:latin typeface="Arial" panose="020B0604020202020204" pitchFamily="34" charset="0"/>
              </a:rPr>
              <a:t>Doing the tasks </a:t>
            </a:r>
            <a:r>
              <a:rPr lang="en-GB" altLang="en-US" dirty="0">
                <a:latin typeface="Arial" panose="020B0604020202020204" pitchFamily="34" charset="0"/>
              </a:rPr>
              <a:t>as laid out in your </a:t>
            </a:r>
            <a:r>
              <a:rPr lang="en-GB" altLang="en-US" dirty="0">
                <a:solidFill>
                  <a:srgbClr val="FF0000"/>
                </a:solidFill>
                <a:latin typeface="Arial" panose="020B0604020202020204" pitchFamily="34" charset="0"/>
              </a:rPr>
              <a:t>plan</a:t>
            </a:r>
          </a:p>
          <a:p>
            <a:pPr eaLnBrk="1" hangingPunct="1"/>
            <a:r>
              <a:rPr lang="en-GB" altLang="en-US" dirty="0">
                <a:latin typeface="Arial" panose="020B0604020202020204" pitchFamily="34" charset="0"/>
              </a:rPr>
              <a:t>Regularly </a:t>
            </a:r>
            <a:r>
              <a:rPr lang="en-GB" altLang="en-US" dirty="0">
                <a:solidFill>
                  <a:srgbClr val="FF0000"/>
                </a:solidFill>
                <a:latin typeface="Arial" panose="020B0604020202020204" pitchFamily="34" charset="0"/>
              </a:rPr>
              <a:t>comparing</a:t>
            </a:r>
            <a:r>
              <a:rPr lang="en-GB" altLang="en-US" dirty="0">
                <a:latin typeface="Arial" panose="020B0604020202020204" pitchFamily="34" charset="0"/>
              </a:rPr>
              <a:t> the actual </a:t>
            </a:r>
            <a:r>
              <a:rPr lang="en-GB" altLang="en-US" dirty="0">
                <a:solidFill>
                  <a:srgbClr val="FF0000"/>
                </a:solidFill>
                <a:latin typeface="Arial" panose="020B0604020202020204" pitchFamily="34" charset="0"/>
              </a:rPr>
              <a:t>performance</a:t>
            </a:r>
            <a:r>
              <a:rPr lang="en-GB" altLang="en-US" dirty="0">
                <a:latin typeface="Arial" panose="020B0604020202020204" pitchFamily="34" charset="0"/>
              </a:rPr>
              <a:t> with the </a:t>
            </a:r>
            <a:r>
              <a:rPr lang="en-GB" altLang="en-US" dirty="0">
                <a:solidFill>
                  <a:srgbClr val="FF0000"/>
                </a:solidFill>
                <a:latin typeface="Arial" panose="020B0604020202020204" pitchFamily="34" charset="0"/>
              </a:rPr>
              <a:t>plan</a:t>
            </a:r>
            <a:r>
              <a:rPr lang="en-GB" altLang="en-US" dirty="0">
                <a:latin typeface="Arial" panose="020B0604020202020204" pitchFamily="34" charset="0"/>
              </a:rPr>
              <a:t>, knowing and anticipating when things are not going according to schedule</a:t>
            </a:r>
          </a:p>
          <a:p>
            <a:pPr eaLnBrk="1" hangingPunct="1"/>
            <a:r>
              <a:rPr lang="en-GB" altLang="en-US" dirty="0">
                <a:solidFill>
                  <a:srgbClr val="FF0000"/>
                </a:solidFill>
                <a:latin typeface="Arial" panose="020B0604020202020204" pitchFamily="34" charset="0"/>
              </a:rPr>
              <a:t>Fixing</a:t>
            </a:r>
            <a:r>
              <a:rPr lang="en-GB" altLang="en-US" dirty="0">
                <a:latin typeface="Arial" panose="020B0604020202020204" pitchFamily="34" charset="0"/>
              </a:rPr>
              <a:t> </a:t>
            </a:r>
            <a:r>
              <a:rPr lang="en-GB" altLang="en-US" dirty="0">
                <a:solidFill>
                  <a:srgbClr val="FF0000"/>
                </a:solidFill>
                <a:latin typeface="Arial" panose="020B0604020202020204" pitchFamily="34" charset="0"/>
              </a:rPr>
              <a:t>problems</a:t>
            </a:r>
            <a:r>
              <a:rPr lang="en-GB" altLang="en-US" dirty="0">
                <a:latin typeface="Arial" panose="020B0604020202020204" pitchFamily="34" charset="0"/>
              </a:rPr>
              <a:t> that arise.</a:t>
            </a:r>
          </a:p>
          <a:p>
            <a:pPr eaLnBrk="1" hangingPunct="1"/>
            <a:r>
              <a:rPr lang="en-GB" altLang="en-US" dirty="0">
                <a:latin typeface="Arial" panose="020B0604020202020204" pitchFamily="34" charset="0"/>
              </a:rPr>
              <a:t>Keeping everyone </a:t>
            </a:r>
            <a:r>
              <a:rPr lang="en-GB" altLang="en-US" dirty="0">
                <a:solidFill>
                  <a:srgbClr val="FF0000"/>
                </a:solidFill>
                <a:latin typeface="Arial" panose="020B0604020202020204" pitchFamily="34" charset="0"/>
              </a:rPr>
              <a:t>informed</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16</a:t>
            </a:fld>
            <a:endParaRPr lang="en-US"/>
          </a:p>
        </p:txBody>
      </p:sp>
    </p:spTree>
    <p:extLst>
      <p:ext uri="{BB962C8B-B14F-4D97-AF65-F5344CB8AC3E}">
        <p14:creationId xmlns:p14="http://schemas.microsoft.com/office/powerpoint/2010/main" val="9316989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latin typeface="Arial" panose="020B0604020202020204" pitchFamily="34" charset="0"/>
              </a:rPr>
              <a:t>Get the </a:t>
            </a:r>
            <a:r>
              <a:rPr lang="en-GB" altLang="en-US" dirty="0">
                <a:solidFill>
                  <a:srgbClr val="FF0000"/>
                </a:solidFill>
                <a:latin typeface="Arial" panose="020B0604020202020204" pitchFamily="34" charset="0"/>
              </a:rPr>
              <a:t>customer’s</a:t>
            </a:r>
            <a:r>
              <a:rPr lang="en-GB" altLang="en-US" dirty="0">
                <a:latin typeface="Arial" panose="020B0604020202020204" pitchFamily="34" charset="0"/>
              </a:rPr>
              <a:t> </a:t>
            </a:r>
            <a:r>
              <a:rPr lang="en-GB" altLang="en-US" dirty="0">
                <a:solidFill>
                  <a:srgbClr val="FF0000"/>
                </a:solidFill>
                <a:latin typeface="Arial" panose="020B0604020202020204" pitchFamily="34" charset="0"/>
              </a:rPr>
              <a:t>approval</a:t>
            </a:r>
            <a:r>
              <a:rPr lang="en-GB" altLang="en-US" dirty="0">
                <a:latin typeface="Arial" panose="020B0604020202020204" pitchFamily="34" charset="0"/>
              </a:rPr>
              <a:t> of final results.</a:t>
            </a:r>
          </a:p>
          <a:p>
            <a:pPr eaLnBrk="1" hangingPunct="1"/>
            <a:r>
              <a:rPr lang="en-GB" altLang="en-US" dirty="0">
                <a:latin typeface="Arial" panose="020B0604020202020204" pitchFamily="34" charset="0"/>
              </a:rPr>
              <a:t>There may be formal project hand over to the client</a:t>
            </a:r>
          </a:p>
          <a:p>
            <a:pPr eaLnBrk="1" hangingPunct="1"/>
            <a:r>
              <a:rPr lang="en-GB" altLang="en-US" dirty="0">
                <a:latin typeface="Arial" panose="020B0604020202020204" pitchFamily="34" charset="0"/>
              </a:rPr>
              <a:t>Complete any paperwork.</a:t>
            </a:r>
          </a:p>
          <a:p>
            <a:pPr eaLnBrk="1" hangingPunct="1"/>
            <a:r>
              <a:rPr lang="en-GB" altLang="en-US" dirty="0">
                <a:latin typeface="Arial" panose="020B0604020202020204" pitchFamily="34" charset="0"/>
              </a:rPr>
              <a:t>Hold a post project evaluation to recognise </a:t>
            </a:r>
            <a:r>
              <a:rPr lang="en-GB" altLang="en-US" dirty="0">
                <a:solidFill>
                  <a:srgbClr val="FF0000"/>
                </a:solidFill>
                <a:latin typeface="Arial" panose="020B0604020202020204" pitchFamily="34" charset="0"/>
              </a:rPr>
              <a:t>achievements</a:t>
            </a:r>
            <a:r>
              <a:rPr lang="en-GB" altLang="en-US" dirty="0">
                <a:latin typeface="Arial" panose="020B0604020202020204" pitchFamily="34" charset="0"/>
              </a:rPr>
              <a:t> and discuss </a:t>
            </a:r>
            <a:r>
              <a:rPr lang="en-GB" altLang="en-US" dirty="0">
                <a:solidFill>
                  <a:srgbClr val="FF0000"/>
                </a:solidFill>
                <a:latin typeface="Arial" panose="020B0604020202020204" pitchFamily="34" charset="0"/>
              </a:rPr>
              <a:t>lessons</a:t>
            </a:r>
            <a:r>
              <a:rPr lang="en-GB" altLang="en-US" dirty="0">
                <a:latin typeface="Arial" panose="020B0604020202020204" pitchFamily="34" charset="0"/>
              </a:rPr>
              <a:t> </a:t>
            </a:r>
            <a:r>
              <a:rPr lang="en-GB" altLang="en-US" dirty="0">
                <a:solidFill>
                  <a:srgbClr val="FF0000"/>
                </a:solidFill>
                <a:latin typeface="Arial" panose="020B0604020202020204" pitchFamily="34" charset="0"/>
              </a:rPr>
              <a:t>learned</a:t>
            </a:r>
          </a:p>
          <a:p>
            <a:pPr eaLnBrk="1" hangingPunct="1"/>
            <a:endParaRPr lang="en-GB" altLang="en-US" dirty="0">
              <a:solidFill>
                <a:srgbClr val="FF0000"/>
              </a:solidFill>
              <a:latin typeface="Arial" panose="020B0604020202020204" pitchFamily="34" charset="0"/>
            </a:endParaRPr>
          </a:p>
          <a:p>
            <a:pPr eaLnBrk="1" hangingPunct="1"/>
            <a:r>
              <a:rPr lang="en-GB" altLang="en-US" dirty="0"/>
              <a:t>monitoring and </a:t>
            </a:r>
            <a:r>
              <a:rPr lang="en-GB" altLang="en-US" b="1" dirty="0"/>
              <a:t>evaluation</a:t>
            </a:r>
            <a:r>
              <a:rPr lang="en-GB" altLang="en-US" dirty="0"/>
              <a:t> of  activities are significantly correlated with project </a:t>
            </a:r>
            <a:r>
              <a:rPr lang="en-GB" altLang="en-US" b="1" dirty="0"/>
              <a:t>success</a:t>
            </a:r>
            <a:r>
              <a:rPr lang="en-GB" altLang="en-US" dirty="0"/>
              <a:t> measures</a:t>
            </a:r>
          </a:p>
          <a:p>
            <a:pPr eaLnBrk="1" hangingPunct="1"/>
            <a:br>
              <a:rPr lang="en-GB" altLang="en-US" dirty="0"/>
            </a:br>
            <a:r>
              <a:rPr lang="en-GB" altLang="en-US" dirty="0"/>
              <a:t>The use of </a:t>
            </a:r>
            <a:r>
              <a:rPr lang="en-GB" altLang="en-US" b="1" dirty="0"/>
              <a:t>check list </a:t>
            </a:r>
            <a:r>
              <a:rPr lang="en-GB" altLang="en-US" dirty="0"/>
              <a:t>also contributes to the success in terms of  completing all relevant paper work with the intended customers to ensure their satisfaction</a:t>
            </a:r>
          </a:p>
          <a:p>
            <a:pPr eaLnBrk="1" hangingPunct="1"/>
            <a:br>
              <a:rPr lang="en-GB" altLang="en-US" dirty="0"/>
            </a:br>
            <a:r>
              <a:rPr lang="en-GB" altLang="en-US" dirty="0"/>
              <a:t>Evaluating </a:t>
            </a:r>
            <a:r>
              <a:rPr lang="en-GB" altLang="en-US" b="1" dirty="0"/>
              <a:t>lessons learned </a:t>
            </a:r>
            <a:r>
              <a:rPr lang="en-GB" altLang="en-US" dirty="0"/>
              <a:t>and milestone analysis showing significant contribution to project success measures </a:t>
            </a:r>
          </a:p>
          <a:p>
            <a:pPr eaLnBrk="1" hangingPunct="1"/>
            <a:br>
              <a:rPr lang="en-GB" altLang="en-US" dirty="0"/>
            </a:br>
            <a:r>
              <a:rPr lang="en-GB" altLang="en-US" dirty="0"/>
              <a:t>The use of lessons learned facilitated the learning and </a:t>
            </a:r>
            <a:r>
              <a:rPr lang="en-GB" altLang="en-US" b="1" dirty="0"/>
              <a:t>knowledge dissemination</a:t>
            </a:r>
          </a:p>
          <a:p>
            <a:pPr eaLnBrk="1" hangingPunct="1"/>
            <a:br>
              <a:rPr lang="en-GB" altLang="en-US" dirty="0"/>
            </a:br>
            <a:r>
              <a:rPr lang="en-GB" altLang="en-US" dirty="0"/>
              <a:t>The records of what went right, what went wrong and the analysis and response to them will benefit future projects.</a:t>
            </a:r>
            <a:endParaRPr lang="en-US" altLang="en-US" dirty="0"/>
          </a:p>
          <a:p>
            <a:pPr eaLnBrk="1" hangingPunct="1"/>
            <a:endParaRPr lang="en-GB" altLang="en-US" dirty="0">
              <a:solidFill>
                <a:srgbClr val="FF0000"/>
              </a:solidFill>
              <a:latin typeface="Arial" panose="020B0604020202020204" pitchFamily="34" charset="0"/>
            </a:endParaRPr>
          </a:p>
          <a:p>
            <a:pPr eaLnBrk="1" hangingPunct="1"/>
            <a:endParaRPr lang="en-GB" altLang="en-US" dirty="0">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17</a:t>
            </a:fld>
            <a:endParaRPr lang="en-US"/>
          </a:p>
        </p:txBody>
      </p:sp>
    </p:spTree>
    <p:extLst>
      <p:ext uri="{BB962C8B-B14F-4D97-AF65-F5344CB8AC3E}">
        <p14:creationId xmlns:p14="http://schemas.microsoft.com/office/powerpoint/2010/main" val="2864203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Times" pitchFamily="2" charset="0"/>
              </a:rPr>
              <a:t>A graphical representation of project life cycle Cost vs time showing maximum cost and staffing is required during the end of planning the as the implementation begins until the close to the completing phase – this can help us to plan our resources properly against the time line.</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18</a:t>
            </a:fld>
            <a:endParaRPr lang="en-US"/>
          </a:p>
        </p:txBody>
      </p:sp>
    </p:spTree>
    <p:extLst>
      <p:ext uri="{BB962C8B-B14F-4D97-AF65-F5344CB8AC3E}">
        <p14:creationId xmlns:p14="http://schemas.microsoft.com/office/powerpoint/2010/main" val="19336030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19</a:t>
            </a:fld>
            <a:endParaRPr lang="en-US"/>
          </a:p>
        </p:txBody>
      </p:sp>
    </p:spTree>
    <p:extLst>
      <p:ext uri="{BB962C8B-B14F-4D97-AF65-F5344CB8AC3E}">
        <p14:creationId xmlns:p14="http://schemas.microsoft.com/office/powerpoint/2010/main" val="2675264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89528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838200" y="153693"/>
            <a:ext cx="10515600" cy="905324"/>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838200" y="1072027"/>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09886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838200" y="6356351"/>
            <a:ext cx="2743200" cy="365125"/>
          </a:xfrm>
          <a:prstGeom prst="rect">
            <a:avLst/>
          </a:prstGeom>
        </p:spPr>
        <p:txBody>
          <a:bodyPr/>
          <a:lstStyle/>
          <a:p>
            <a:fld id="{76F97E76-EFB2-4AF3-AA78-C4BDCD222E78}" type="datetime1">
              <a:rPr lang="en-GB" smtClean="0"/>
              <a:t>24/07/2024</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666346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838200" y="6356351"/>
            <a:ext cx="2743200" cy="365125"/>
          </a:xfrm>
          <a:prstGeom prst="rect">
            <a:avLst/>
          </a:prstGeom>
        </p:spPr>
        <p:txBody>
          <a:bodyPr/>
          <a:lstStyle/>
          <a:p>
            <a:fld id="{2A74A07F-3A93-4B0D-B98F-18F7D6B6F8F9}" type="datetime1">
              <a:rPr lang="en-GB" smtClean="0"/>
              <a:t>24/07/2024</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864978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838200" y="6356351"/>
            <a:ext cx="2743200" cy="365125"/>
          </a:xfrm>
          <a:prstGeom prst="rect">
            <a:avLst/>
          </a:prstGeom>
        </p:spPr>
        <p:txBody>
          <a:bodyPr/>
          <a:lstStyle/>
          <a:p>
            <a:fld id="{ADC19E6F-DAA7-45F5-B261-DD074588C1C0}" type="datetime1">
              <a:rPr lang="en-GB" smtClean="0"/>
              <a:t>24/07/2024</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111275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838200" y="6356351"/>
            <a:ext cx="2743200" cy="365125"/>
          </a:xfrm>
          <a:prstGeom prst="rect">
            <a:avLst/>
          </a:prstGeom>
        </p:spPr>
        <p:txBody>
          <a:bodyPr/>
          <a:lstStyle/>
          <a:p>
            <a:fld id="{7706A818-4D65-4773-95B1-ACD3D376FA51}" type="datetime1">
              <a:rPr lang="en-GB" smtClean="0"/>
              <a:t>24/07/2024</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345317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838200" y="6356351"/>
            <a:ext cx="2743200" cy="365125"/>
          </a:xfrm>
          <a:prstGeom prst="rect">
            <a:avLst/>
          </a:prstGeom>
        </p:spPr>
        <p:txBody>
          <a:bodyPr/>
          <a:lstStyle/>
          <a:p>
            <a:fld id="{555BDFB3-B3CA-4774-A124-EED5487DA404}" type="datetime1">
              <a:rPr lang="en-GB" smtClean="0"/>
              <a:t>24/07/2024</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58232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838200" y="6356351"/>
            <a:ext cx="2743200" cy="365125"/>
          </a:xfrm>
          <a:prstGeom prst="rect">
            <a:avLst/>
          </a:prstGeom>
        </p:spPr>
        <p:txBody>
          <a:bodyPr/>
          <a:lstStyle/>
          <a:p>
            <a:fld id="{407E4E5F-8B6A-428A-AFA4-33B6B75F534E}" type="datetime1">
              <a:rPr lang="en-GB" smtClean="0"/>
              <a:t>24/07/2024</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154233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838200" y="6356351"/>
            <a:ext cx="2743200" cy="365125"/>
          </a:xfrm>
          <a:prstGeom prst="rect">
            <a:avLst/>
          </a:prstGeom>
        </p:spPr>
        <p:txBody>
          <a:bodyPr/>
          <a:lstStyle/>
          <a:p>
            <a:fld id="{3D4F45BF-86A6-4971-9911-E4ECF186F714}" type="datetime1">
              <a:rPr lang="en-GB" smtClean="0"/>
              <a:t>24/07/2024</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163037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838200" y="6356351"/>
            <a:ext cx="2743200" cy="365125"/>
          </a:xfrm>
          <a:prstGeom prst="rect">
            <a:avLst/>
          </a:prstGeom>
        </p:spPr>
        <p:txBody>
          <a:bodyPr/>
          <a:lstStyle/>
          <a:p>
            <a:fld id="{D369EA52-3928-4B5E-A0EE-C76291E66012}" type="datetime1">
              <a:rPr lang="en-GB" smtClean="0"/>
              <a:t>24/07/2024</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69138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838200" y="6356351"/>
            <a:ext cx="2743200" cy="365125"/>
          </a:xfrm>
          <a:prstGeom prst="rect">
            <a:avLst/>
          </a:prstGeom>
        </p:spPr>
        <p:txBody>
          <a:bodyPr/>
          <a:lstStyle/>
          <a:p>
            <a:fld id="{005ED639-EB68-42BD-BAA3-182B0CBB6A30}" type="datetime1">
              <a:rPr lang="en-GB" smtClean="0"/>
              <a:t>24/07/2024</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8610600" y="6356351"/>
            <a:ext cx="2743200" cy="365125"/>
          </a:xfrm>
          <a:prstGeom prst="rect">
            <a:avLst/>
          </a:prstGeom>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1881715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3" y="1516015"/>
            <a:ext cx="5173716"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62630133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524000" y="1122363"/>
            <a:ext cx="9144000" cy="2387600"/>
          </a:xfrm>
        </p:spPr>
        <p:txBody>
          <a:bodyPr anchor="b"/>
          <a:lstStyle>
            <a:lvl1pPr algn="ctr">
              <a:defRPr sz="2531"/>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524000" y="3602038"/>
            <a:ext cx="9144000" cy="1655762"/>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24/07/2024</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903018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26361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58637355"/>
      </p:ext>
    </p:extLst>
  </p:cSld>
  <p:clrMap bg1="lt1" tx1="dk1" bg2="lt2" tx2="dk2" accent1="accent1" accent2="accent2" accent3="accent3" accent4="accent4" accent5="accent5" accent6="accent6" hlink="hlink" folHlink="folHlink"/>
  <p:sldLayoutIdLst>
    <p:sldLayoutId id="2147484256" r:id="rId1"/>
  </p:sldLayoutIdLst>
  <p:hf hdr="0" ftr="0" dt="0"/>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610796"/>
      </p:ext>
    </p:extLst>
  </p:cSld>
  <p:clrMap bg1="lt1" tx1="dk1" bg2="lt2" tx2="dk2" accent1="accent1" accent2="accent2" accent3="accent3" accent4="accent4" accent5="accent5" accent6="accent6" hlink="hlink" folHlink="folHlink"/>
  <p:sldLayoutIdLst>
    <p:sldLayoutId id="2147484261"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1814276" y="2320054"/>
            <a:ext cx="4098845" cy="2394823"/>
          </a:xfrm>
        </p:spPr>
        <p:txBody>
          <a:bodyPr>
            <a:noAutofit/>
          </a:bodyPr>
          <a:lstStyle/>
          <a:p>
            <a:pPr>
              <a:defRPr/>
            </a:pPr>
            <a:r>
              <a:rPr lang="en-GB" sz="1800" dirty="0">
                <a:ea typeface="Calibri" panose="020F0502020204030204" pitchFamily="34" charset="0"/>
              </a:rPr>
              <a:t>BA Applied Leadership and Management in the Workplace </a:t>
            </a:r>
            <a:br>
              <a:rPr lang="en-GB" sz="1800" b="1" dirty="0">
                <a:ea typeface="Calibri" panose="020F0502020204030204" pitchFamily="34" charset="0"/>
              </a:rPr>
            </a:br>
            <a:br>
              <a:rPr lang="en-GB" altLang="en-US" sz="1800" dirty="0"/>
            </a:br>
            <a:br>
              <a:rPr lang="en-GB" altLang="en-US" sz="1800" dirty="0"/>
            </a:br>
            <a:r>
              <a:rPr lang="en-GB" altLang="en-US" sz="1800" dirty="0"/>
              <a:t>Module: BMSK5014</a:t>
            </a:r>
            <a:br>
              <a:rPr lang="en-GB" altLang="en-US" sz="1800" dirty="0"/>
            </a:br>
            <a:r>
              <a:rPr lang="en-GB" sz="1800" i="0" dirty="0">
                <a:effectLst/>
              </a:rPr>
              <a:t>Managing Projects</a:t>
            </a:r>
            <a:br>
              <a:rPr lang="en-GB" sz="3200" b="1" i="0" dirty="0">
                <a:solidFill>
                  <a:srgbClr val="1D2125"/>
                </a:solidFill>
                <a:effectLst/>
                <a:latin typeface="-apple-system"/>
              </a:rPr>
            </a:br>
            <a:br>
              <a:rPr lang="en-GB" sz="1800" dirty="0"/>
            </a:br>
            <a:br>
              <a:rPr lang="en-GB" sz="1800" dirty="0"/>
            </a:br>
            <a:br>
              <a:rPr lang="en-GB" sz="1800" b="1" dirty="0"/>
            </a:br>
            <a:endParaRPr lang="en-GB" altLang="en-US" sz="18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2667000" y="3904587"/>
            <a:ext cx="6858000" cy="1086844"/>
          </a:xfrm>
        </p:spPr>
        <p:txBody>
          <a:bodyPr/>
          <a:lstStyle/>
          <a:p>
            <a:r>
              <a:rPr lang="en-GB" sz="3300" dirty="0">
                <a:solidFill>
                  <a:srgbClr val="FFFFFF"/>
                </a:solidFill>
                <a:latin typeface="Calibri Light" panose="020F0302020204030204" pitchFamily="34" charset="0"/>
              </a:rPr>
              <a:t>Blended Learning </a:t>
            </a:r>
            <a:r>
              <a:rPr lang="en-GB" sz="3300" dirty="0">
                <a:solidFill>
                  <a:srgbClr val="000000"/>
                </a:solidFill>
                <a:latin typeface="Calibri Light" panose="020F0302020204030204" pitchFamily="34" charset="0"/>
              </a:rPr>
              <a:t>​</a:t>
            </a:r>
            <a:br>
              <a:rPr lang="en-GB" sz="3300" dirty="0">
                <a:solidFill>
                  <a:srgbClr val="000000"/>
                </a:solidFill>
                <a:latin typeface="Calibri Light" panose="020F0302020204030204" pitchFamily="34" charset="0"/>
              </a:rPr>
            </a:br>
            <a:r>
              <a:rPr lang="en-GB" sz="3300" dirty="0">
                <a:solidFill>
                  <a:srgbClr val="FFFFFF"/>
                </a:solidFill>
                <a:latin typeface="Calibri Light" panose="020F0302020204030204" pitchFamily="34" charset="0"/>
              </a:rPr>
              <a:t>Session 2</a:t>
            </a:r>
            <a:endParaRPr lang="en-GB" sz="33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EC9E1AB-77C6-AD4E-9722-2095CBBCD264}"/>
              </a:ext>
            </a:extLst>
          </p:cNvPr>
          <p:cNvSpPr>
            <a:spLocks noGrp="1"/>
          </p:cNvSpPr>
          <p:nvPr>
            <p:ph type="title"/>
          </p:nvPr>
        </p:nvSpPr>
        <p:spPr>
          <a:xfrm>
            <a:off x="2318658" y="119743"/>
            <a:ext cx="7772400" cy="1143000"/>
          </a:xfrm>
        </p:spPr>
        <p:txBody>
          <a:bodyPr/>
          <a:lstStyle/>
          <a:p>
            <a:r>
              <a:rPr lang="en-GB" altLang="en-US" dirty="0">
                <a:latin typeface="Arial" panose="020B0604020202020204" pitchFamily="34" charset="0"/>
                <a:cs typeface="Arial" panose="020B0604020202020204" pitchFamily="34" charset="0"/>
              </a:rPr>
              <a:t>Session 2</a:t>
            </a:r>
          </a:p>
        </p:txBody>
      </p:sp>
      <p:sp>
        <p:nvSpPr>
          <p:cNvPr id="9" name="Content Placeholder 2">
            <a:extLst>
              <a:ext uri="{FF2B5EF4-FFF2-40B4-BE49-F238E27FC236}">
                <a16:creationId xmlns:a16="http://schemas.microsoft.com/office/drawing/2014/main" id="{94A1FA51-585C-7E41-B375-9319551BAEE2}"/>
              </a:ext>
            </a:extLst>
          </p:cNvPr>
          <p:cNvSpPr>
            <a:spLocks noGrp="1"/>
          </p:cNvSpPr>
          <p:nvPr>
            <p:ph idx="1"/>
          </p:nvPr>
        </p:nvSpPr>
        <p:spPr>
          <a:xfrm>
            <a:off x="685800" y="1491342"/>
            <a:ext cx="10896600" cy="3031671"/>
          </a:xfrm>
        </p:spPr>
        <p:txBody>
          <a:bodyPr>
            <a:normAutofit/>
          </a:bodyPr>
          <a:lstStyle/>
          <a:p>
            <a:pPr marL="0" indent="0">
              <a:buFontTx/>
              <a:buNone/>
            </a:pPr>
            <a:r>
              <a:rPr lang="en-GB" altLang="en-US" dirty="0">
                <a:latin typeface="Arial" panose="020B0604020202020204" pitchFamily="34" charset="0"/>
                <a:cs typeface="Arial" panose="020B0604020202020204" pitchFamily="34" charset="0"/>
              </a:rPr>
              <a:t>Project Methodologies</a:t>
            </a:r>
          </a:p>
          <a:p>
            <a:pPr marL="0" indent="0">
              <a:buFontTx/>
              <a:buNone/>
            </a:pPr>
            <a:endParaRPr lang="en-GB" altLang="en-US" dirty="0">
              <a:latin typeface="Arial" panose="020B0604020202020204" pitchFamily="34" charset="0"/>
              <a:cs typeface="Arial" panose="020B0604020202020204" pitchFamily="34" charset="0"/>
            </a:endParaRPr>
          </a:p>
          <a:p>
            <a:pPr marL="0" indent="0">
              <a:buFontTx/>
              <a:buNone/>
            </a:pPr>
            <a:r>
              <a:rPr lang="en-GB" altLang="en-US" dirty="0">
                <a:latin typeface="Arial" panose="020B0604020202020204" pitchFamily="34" charset="0"/>
                <a:cs typeface="Arial" panose="020B0604020202020204" pitchFamily="34" charset="0"/>
              </a:rPr>
              <a:t>Initiating a Project </a:t>
            </a:r>
          </a:p>
          <a:p>
            <a:pPr marL="0" indent="0">
              <a:buFontTx/>
              <a:buNone/>
            </a:pPr>
            <a:r>
              <a:rPr lang="en-GB" altLang="en-US" dirty="0">
                <a:latin typeface="Arial" panose="020B0604020202020204" pitchFamily="34" charset="0"/>
                <a:cs typeface="Arial" panose="020B0604020202020204" pitchFamily="34" charset="0"/>
              </a:rPr>
              <a:t> </a:t>
            </a:r>
          </a:p>
          <a:p>
            <a:pPr marL="0" indent="0">
              <a:buFontTx/>
              <a:buNone/>
            </a:pPr>
            <a:endParaRPr lang="en-GB" altLang="en-US"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EBEE1AB-9293-534C-B7F9-42904599A68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a:t>
            </a:fld>
            <a:endParaRPr lang="en-GB"/>
          </a:p>
        </p:txBody>
      </p:sp>
      <p:pic>
        <p:nvPicPr>
          <p:cNvPr id="3" name="Picture 2">
            <a:extLst>
              <a:ext uri="{FF2B5EF4-FFF2-40B4-BE49-F238E27FC236}">
                <a16:creationId xmlns:a16="http://schemas.microsoft.com/office/drawing/2014/main" id="{5C9DD064-E316-4644-8458-D9613E6F38C4}"/>
              </a:ext>
            </a:extLst>
          </p:cNvPr>
          <p:cNvPicPr>
            <a:picLocks noChangeAspect="1"/>
          </p:cNvPicPr>
          <p:nvPr/>
        </p:nvPicPr>
        <p:blipFill>
          <a:blip r:embed="rId2"/>
          <a:stretch>
            <a:fillRect/>
          </a:stretch>
        </p:blipFill>
        <p:spPr>
          <a:xfrm>
            <a:off x="7021286" y="3139414"/>
            <a:ext cx="4844517" cy="2468543"/>
          </a:xfrm>
          <a:prstGeom prst="rect">
            <a:avLst/>
          </a:prstGeom>
        </p:spPr>
      </p:pic>
    </p:spTree>
    <p:extLst>
      <p:ext uri="{BB962C8B-B14F-4D97-AF65-F5344CB8AC3E}">
        <p14:creationId xmlns:p14="http://schemas.microsoft.com/office/powerpoint/2010/main" val="4159076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506AD-9B98-9C4E-A8B1-898668624147}"/>
              </a:ext>
            </a:extLst>
          </p:cNvPr>
          <p:cNvSpPr>
            <a:spLocks noGrp="1"/>
          </p:cNvSpPr>
          <p:nvPr>
            <p:ph type="title"/>
          </p:nvPr>
        </p:nvSpPr>
        <p:spPr/>
        <p:txBody>
          <a:bodyPr/>
          <a:lstStyle/>
          <a:p>
            <a:r>
              <a:rPr lang="en-US" sz="3600" b="1" dirty="0"/>
              <a:t>BMSK5004 – Managing Projects in the Organisation</a:t>
            </a:r>
            <a:endParaRPr lang="en-GB" sz="3600" dirty="0"/>
          </a:p>
        </p:txBody>
      </p:sp>
      <p:sp>
        <p:nvSpPr>
          <p:cNvPr id="4" name="Slide Number Placeholder 3">
            <a:extLst>
              <a:ext uri="{FF2B5EF4-FFF2-40B4-BE49-F238E27FC236}">
                <a16:creationId xmlns:a16="http://schemas.microsoft.com/office/drawing/2014/main" id="{47A7BB3D-F769-5043-9E71-58BCE41C0D41}"/>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pPr/>
              <a:t>4</a:t>
            </a:fld>
            <a:endParaRPr lang="en-GB" dirty="0"/>
          </a:p>
        </p:txBody>
      </p:sp>
      <p:sp>
        <p:nvSpPr>
          <p:cNvPr id="5" name="Content Placeholder 2">
            <a:extLst>
              <a:ext uri="{FF2B5EF4-FFF2-40B4-BE49-F238E27FC236}">
                <a16:creationId xmlns:a16="http://schemas.microsoft.com/office/drawing/2014/main" id="{16106B79-A03A-904C-8973-66FF96F7852F}"/>
              </a:ext>
            </a:extLst>
          </p:cNvPr>
          <p:cNvSpPr txBox="1">
            <a:spLocks/>
          </p:cNvSpPr>
          <p:nvPr/>
        </p:nvSpPr>
        <p:spPr>
          <a:xfrm>
            <a:off x="381000" y="1449002"/>
            <a:ext cx="5613400" cy="39170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hangingPunct="0">
              <a:buFont typeface="Arial" panose="020B0604020202020204" pitchFamily="34" charset="0"/>
              <a:buNone/>
            </a:pPr>
            <a:endParaRPr lang="en-GB" sz="2000"/>
          </a:p>
          <a:p>
            <a:pPr marL="457200" indent="-457200" hangingPunct="0">
              <a:buFont typeface="+mj-lt"/>
              <a:buAutoNum type="arabicPeriod"/>
            </a:pPr>
            <a:r>
              <a:rPr lang="en-GB" sz="2000"/>
              <a:t>Critically assess the usefulness of project management tools and techniques for managing a project within an organisation;</a:t>
            </a:r>
          </a:p>
          <a:p>
            <a:pPr marL="457200" indent="-457200" hangingPunct="0">
              <a:buFont typeface="+mj-lt"/>
              <a:buAutoNum type="arabicPeriod"/>
            </a:pPr>
            <a:endParaRPr lang="en-GB" sz="2000"/>
          </a:p>
          <a:p>
            <a:pPr marL="457200" indent="-457200" hangingPunct="0">
              <a:buFont typeface="+mj-lt"/>
              <a:buAutoNum type="arabicPeriod"/>
            </a:pPr>
            <a:r>
              <a:rPr lang="en-GB" sz="2000"/>
              <a:t>Plan the implementation of a project of appropriate complexity within a workplace; </a:t>
            </a:r>
          </a:p>
          <a:p>
            <a:pPr marL="457200" indent="-457200" hangingPunct="0">
              <a:buFont typeface="+mj-lt"/>
              <a:buAutoNum type="arabicPeriod"/>
            </a:pPr>
            <a:endParaRPr lang="en-GB" sz="2000"/>
          </a:p>
          <a:p>
            <a:pPr marL="457200" indent="-457200" hangingPunct="0">
              <a:buFont typeface="+mj-lt"/>
              <a:buAutoNum type="arabicPeriod"/>
            </a:pPr>
            <a:r>
              <a:rPr lang="en-GB" sz="2000"/>
              <a:t>Critically evaluate their ability to manage a project.</a:t>
            </a:r>
          </a:p>
          <a:p>
            <a:endParaRPr lang="en-GB" dirty="0"/>
          </a:p>
        </p:txBody>
      </p:sp>
      <p:sp>
        <p:nvSpPr>
          <p:cNvPr id="6" name="TextBox 5">
            <a:extLst>
              <a:ext uri="{FF2B5EF4-FFF2-40B4-BE49-F238E27FC236}">
                <a16:creationId xmlns:a16="http://schemas.microsoft.com/office/drawing/2014/main" id="{40F52CC3-BFD4-C249-A40D-E65BF84CAA99}"/>
              </a:ext>
            </a:extLst>
          </p:cNvPr>
          <p:cNvSpPr txBox="1"/>
          <p:nvPr/>
        </p:nvSpPr>
        <p:spPr>
          <a:xfrm>
            <a:off x="5994400" y="1588703"/>
            <a:ext cx="6446440" cy="3168560"/>
          </a:xfrm>
          <a:prstGeom prst="rect">
            <a:avLst/>
          </a:prstGeom>
          <a:noFill/>
        </p:spPr>
        <p:txBody>
          <a:bodyPr wrap="square" rtlCol="0">
            <a:spAutoFit/>
          </a:bodyPr>
          <a:lstStyle/>
          <a:p>
            <a:pPr>
              <a:lnSpc>
                <a:spcPct val="170000"/>
              </a:lnSpc>
            </a:pPr>
            <a:r>
              <a:rPr lang="en-GB" sz="2000" b="1" dirty="0"/>
              <a:t>Common Assessment Criteria</a:t>
            </a:r>
          </a:p>
          <a:p>
            <a:pPr>
              <a:lnSpc>
                <a:spcPct val="170000"/>
              </a:lnSpc>
            </a:pPr>
            <a:r>
              <a:rPr lang="en-GB" sz="2000" dirty="0"/>
              <a:t>Engagement with Literature Skills.			20</a:t>
            </a:r>
          </a:p>
          <a:p>
            <a:pPr>
              <a:lnSpc>
                <a:spcPct val="170000"/>
              </a:lnSpc>
            </a:pPr>
            <a:r>
              <a:rPr lang="en-GB" sz="2000" dirty="0"/>
              <a:t>Knowledge and Understanding Skills 		30</a:t>
            </a:r>
          </a:p>
          <a:p>
            <a:pPr>
              <a:lnSpc>
                <a:spcPct val="170000"/>
              </a:lnSpc>
            </a:pPr>
            <a:r>
              <a:rPr lang="en-GB" sz="2000" dirty="0"/>
              <a:t>Cognitive and Intellectual Skills			30</a:t>
            </a:r>
          </a:p>
          <a:p>
            <a:pPr>
              <a:lnSpc>
                <a:spcPct val="170000"/>
              </a:lnSpc>
            </a:pPr>
            <a:r>
              <a:rPr lang="en-GB" sz="2000" dirty="0"/>
              <a:t>Practical Application Skills 			        	10</a:t>
            </a:r>
          </a:p>
          <a:p>
            <a:pPr>
              <a:lnSpc>
                <a:spcPct val="170000"/>
              </a:lnSpc>
            </a:pPr>
            <a:r>
              <a:rPr lang="en-GB" sz="2000" dirty="0"/>
              <a:t>Transferable Skills for Life and Professional Practice  	10</a:t>
            </a:r>
          </a:p>
        </p:txBody>
      </p:sp>
      <p:cxnSp>
        <p:nvCxnSpPr>
          <p:cNvPr id="7" name="Straight Connector 6">
            <a:extLst>
              <a:ext uri="{FF2B5EF4-FFF2-40B4-BE49-F238E27FC236}">
                <a16:creationId xmlns:a16="http://schemas.microsoft.com/office/drawing/2014/main" id="{AFE4EC9A-A118-EF40-A0BE-F848114464C2}"/>
              </a:ext>
            </a:extLst>
          </p:cNvPr>
          <p:cNvCxnSpPr/>
          <p:nvPr/>
        </p:nvCxnSpPr>
        <p:spPr>
          <a:xfrm>
            <a:off x="5854700" y="1449002"/>
            <a:ext cx="0" cy="3948498"/>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34532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CE61D-C0D4-994D-91F4-45F2230CAB7A}"/>
              </a:ext>
            </a:extLst>
          </p:cNvPr>
          <p:cNvSpPr>
            <a:spLocks noGrp="1"/>
          </p:cNvSpPr>
          <p:nvPr>
            <p:ph type="title"/>
          </p:nvPr>
        </p:nvSpPr>
        <p:spPr>
          <a:xfrm>
            <a:off x="838200" y="365127"/>
            <a:ext cx="10515600" cy="876652"/>
          </a:xfrm>
        </p:spPr>
        <p:txBody>
          <a:bodyPr/>
          <a:lstStyle/>
          <a:p>
            <a:r>
              <a:rPr lang="en-GB" dirty="0"/>
              <a:t>Project Methodologies</a:t>
            </a:r>
          </a:p>
        </p:txBody>
      </p:sp>
      <p:sp>
        <p:nvSpPr>
          <p:cNvPr id="3" name="Content Placeholder 2">
            <a:extLst>
              <a:ext uri="{FF2B5EF4-FFF2-40B4-BE49-F238E27FC236}">
                <a16:creationId xmlns:a16="http://schemas.microsoft.com/office/drawing/2014/main" id="{CD8C619D-0E94-A24F-9774-22A0EC404283}"/>
              </a:ext>
            </a:extLst>
          </p:cNvPr>
          <p:cNvSpPr>
            <a:spLocks noGrp="1"/>
          </p:cNvSpPr>
          <p:nvPr>
            <p:ph idx="1"/>
          </p:nvPr>
        </p:nvSpPr>
        <p:spPr>
          <a:xfrm>
            <a:off x="838200" y="1253331"/>
            <a:ext cx="10515600" cy="4351338"/>
          </a:xfrm>
        </p:spPr>
        <p:txBody>
          <a:bodyPr/>
          <a:lstStyle/>
          <a:p>
            <a:pPr marL="0" indent="0">
              <a:buNone/>
            </a:pPr>
            <a:r>
              <a:rPr lang="en-GB" dirty="0"/>
              <a:t>These are processes that define how a project should be managed</a:t>
            </a:r>
          </a:p>
          <a:p>
            <a:pPr marL="0" indent="0">
              <a:buNone/>
            </a:pPr>
            <a:endParaRPr lang="en-GB" sz="1200" dirty="0"/>
          </a:p>
          <a:p>
            <a:pPr marL="0" indent="0">
              <a:buNone/>
            </a:pPr>
            <a:r>
              <a:rPr lang="en-GB" dirty="0"/>
              <a:t>The purpose is to provide a common framework so that everyone on the project understand how the project will be managed and the key principles, standard and activities</a:t>
            </a:r>
          </a:p>
          <a:p>
            <a:pPr marL="0" indent="0">
              <a:buNone/>
            </a:pPr>
            <a:endParaRPr lang="en-GB" sz="1200" dirty="0"/>
          </a:p>
          <a:p>
            <a:pPr marL="0" indent="0">
              <a:buNone/>
            </a:pPr>
            <a:r>
              <a:rPr lang="en-GB" dirty="0"/>
              <a:t>Key Methodologies include:</a:t>
            </a:r>
          </a:p>
          <a:p>
            <a:r>
              <a:rPr lang="en-GB" dirty="0"/>
              <a:t>PRINCE2</a:t>
            </a:r>
          </a:p>
          <a:p>
            <a:r>
              <a:rPr lang="en-GB" dirty="0"/>
              <a:t>PMBOK</a:t>
            </a:r>
          </a:p>
          <a:p>
            <a:r>
              <a:rPr lang="en-GB" dirty="0"/>
              <a:t>Agile</a:t>
            </a:r>
          </a:p>
        </p:txBody>
      </p:sp>
      <p:sp>
        <p:nvSpPr>
          <p:cNvPr id="4" name="Slide Number Placeholder 3">
            <a:extLst>
              <a:ext uri="{FF2B5EF4-FFF2-40B4-BE49-F238E27FC236}">
                <a16:creationId xmlns:a16="http://schemas.microsoft.com/office/drawing/2014/main" id="{816D0AD1-11BB-3B47-AB55-4451E82E4BE9}"/>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5</a:t>
            </a:fld>
            <a:endParaRPr lang="en-GB"/>
          </a:p>
        </p:txBody>
      </p:sp>
    </p:spTree>
    <p:extLst>
      <p:ext uri="{BB962C8B-B14F-4D97-AF65-F5344CB8AC3E}">
        <p14:creationId xmlns:p14="http://schemas.microsoft.com/office/powerpoint/2010/main" val="2836158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5CD0B-FE08-8D4C-B4F8-027382738768}"/>
              </a:ext>
            </a:extLst>
          </p:cNvPr>
          <p:cNvSpPr>
            <a:spLocks noGrp="1"/>
          </p:cNvSpPr>
          <p:nvPr>
            <p:ph type="title"/>
          </p:nvPr>
        </p:nvSpPr>
        <p:spPr/>
        <p:txBody>
          <a:bodyPr/>
          <a:lstStyle/>
          <a:p>
            <a:r>
              <a:rPr lang="en-GB" dirty="0"/>
              <a:t>PRINCE2 Methodology - Overview</a:t>
            </a:r>
          </a:p>
        </p:txBody>
      </p:sp>
      <p:sp>
        <p:nvSpPr>
          <p:cNvPr id="3" name="Content Placeholder 2">
            <a:extLst>
              <a:ext uri="{FF2B5EF4-FFF2-40B4-BE49-F238E27FC236}">
                <a16:creationId xmlns:a16="http://schemas.microsoft.com/office/drawing/2014/main" id="{25112918-D704-4B4B-B432-9767E4226BE3}"/>
              </a:ext>
            </a:extLst>
          </p:cNvPr>
          <p:cNvSpPr>
            <a:spLocks noGrp="1"/>
          </p:cNvSpPr>
          <p:nvPr>
            <p:ph idx="1"/>
          </p:nvPr>
        </p:nvSpPr>
        <p:spPr>
          <a:xfrm>
            <a:off x="838200" y="1020619"/>
            <a:ext cx="10515600" cy="4351338"/>
          </a:xfrm>
        </p:spPr>
        <p:txBody>
          <a:bodyPr/>
          <a:lstStyle/>
          <a:p>
            <a:r>
              <a:rPr lang="en-GB" sz="2400" dirty="0"/>
              <a:t>Product Based </a:t>
            </a:r>
            <a:r>
              <a:rPr lang="en-GB" sz="2400" i="1" dirty="0"/>
              <a:t>(what are you producing rather than activities)</a:t>
            </a:r>
          </a:p>
          <a:p>
            <a:pPr lvl="1"/>
            <a:r>
              <a:rPr lang="en-GB" sz="2000" dirty="0"/>
              <a:t>Product Breakdown Structure</a:t>
            </a:r>
          </a:p>
          <a:p>
            <a:pPr lvl="1"/>
            <a:r>
              <a:rPr lang="en-GB" sz="2000" dirty="0"/>
              <a:t>Product Flow diagram</a:t>
            </a:r>
          </a:p>
          <a:p>
            <a:pPr lvl="1"/>
            <a:r>
              <a:rPr lang="en-GB" sz="2000" dirty="0"/>
              <a:t>Product Descriptions</a:t>
            </a:r>
          </a:p>
          <a:p>
            <a:pPr lvl="2"/>
            <a:r>
              <a:rPr lang="en-GB" sz="1800" dirty="0"/>
              <a:t>Purpose</a:t>
            </a:r>
          </a:p>
          <a:p>
            <a:pPr lvl="2"/>
            <a:r>
              <a:rPr lang="en-GB" sz="1800" dirty="0"/>
              <a:t>Content/Specification</a:t>
            </a:r>
          </a:p>
          <a:p>
            <a:pPr lvl="2"/>
            <a:r>
              <a:rPr lang="en-GB" sz="1800" dirty="0"/>
              <a:t>Derived from (input products)</a:t>
            </a:r>
          </a:p>
          <a:p>
            <a:pPr lvl="2"/>
            <a:r>
              <a:rPr lang="en-GB" sz="1800" dirty="0"/>
              <a:t>Quality criteria</a:t>
            </a:r>
          </a:p>
          <a:p>
            <a:pPr lvl="2"/>
            <a:r>
              <a:rPr lang="en-GB" sz="1800" dirty="0"/>
              <a:t>Quality verification method</a:t>
            </a:r>
          </a:p>
          <a:p>
            <a:r>
              <a:rPr lang="en-GB" sz="2400" dirty="0"/>
              <a:t>Stage Management</a:t>
            </a:r>
          </a:p>
          <a:p>
            <a:pPr lvl="1"/>
            <a:r>
              <a:rPr lang="en-GB" sz="2000" dirty="0"/>
              <a:t>End stage Assessment (to be passed before next stage)</a:t>
            </a:r>
          </a:p>
          <a:p>
            <a:pPr lvl="1"/>
            <a:r>
              <a:rPr lang="en-GB" sz="2000" dirty="0"/>
              <a:t>Checkpoint (Team to PM)</a:t>
            </a:r>
          </a:p>
          <a:p>
            <a:pPr lvl="1"/>
            <a:r>
              <a:rPr lang="en-GB" sz="2000" dirty="0"/>
              <a:t>Highlight report (PM to Project board)</a:t>
            </a:r>
          </a:p>
        </p:txBody>
      </p:sp>
      <p:sp>
        <p:nvSpPr>
          <p:cNvPr id="4" name="Slide Number Placeholder 3">
            <a:extLst>
              <a:ext uri="{FF2B5EF4-FFF2-40B4-BE49-F238E27FC236}">
                <a16:creationId xmlns:a16="http://schemas.microsoft.com/office/drawing/2014/main" id="{2D53B772-B8FD-7D48-AC43-7A9C31D728E3}"/>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6</a:t>
            </a:fld>
            <a:endParaRPr lang="en-GB"/>
          </a:p>
        </p:txBody>
      </p:sp>
    </p:spTree>
    <p:extLst>
      <p:ext uri="{BB962C8B-B14F-4D97-AF65-F5344CB8AC3E}">
        <p14:creationId xmlns:p14="http://schemas.microsoft.com/office/powerpoint/2010/main" val="1405280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5CD0B-FE08-8D4C-B4F8-027382738768}"/>
              </a:ext>
            </a:extLst>
          </p:cNvPr>
          <p:cNvSpPr>
            <a:spLocks noGrp="1"/>
          </p:cNvSpPr>
          <p:nvPr>
            <p:ph type="title"/>
          </p:nvPr>
        </p:nvSpPr>
        <p:spPr/>
        <p:txBody>
          <a:bodyPr/>
          <a:lstStyle/>
          <a:p>
            <a:r>
              <a:rPr lang="en-GB" dirty="0"/>
              <a:t>PRINCE2 Methodology - Overview</a:t>
            </a:r>
          </a:p>
        </p:txBody>
      </p:sp>
      <p:sp>
        <p:nvSpPr>
          <p:cNvPr id="3" name="Content Placeholder 2">
            <a:extLst>
              <a:ext uri="{FF2B5EF4-FFF2-40B4-BE49-F238E27FC236}">
                <a16:creationId xmlns:a16="http://schemas.microsoft.com/office/drawing/2014/main" id="{25112918-D704-4B4B-B432-9767E4226BE3}"/>
              </a:ext>
            </a:extLst>
          </p:cNvPr>
          <p:cNvSpPr>
            <a:spLocks noGrp="1"/>
          </p:cNvSpPr>
          <p:nvPr>
            <p:ph idx="1"/>
          </p:nvPr>
        </p:nvSpPr>
        <p:spPr>
          <a:xfrm>
            <a:off x="838200" y="1020619"/>
            <a:ext cx="10515600" cy="4351338"/>
          </a:xfrm>
        </p:spPr>
        <p:txBody>
          <a:bodyPr/>
          <a:lstStyle/>
          <a:p>
            <a:r>
              <a:rPr lang="en-GB" dirty="0"/>
              <a:t>PRINCE 2 defines lifecycle and documents at each stage:</a:t>
            </a:r>
          </a:p>
          <a:p>
            <a:pPr lvl="1"/>
            <a:r>
              <a:rPr lang="en-GB" dirty="0"/>
              <a:t>Starting Up – </a:t>
            </a:r>
            <a:r>
              <a:rPr lang="en-GB" sz="2000" i="1" dirty="0"/>
              <a:t>Project Brief, Project Initiation Document</a:t>
            </a:r>
          </a:p>
          <a:p>
            <a:pPr lvl="1"/>
            <a:r>
              <a:rPr lang="en-GB" dirty="0"/>
              <a:t>Initiating the Project - </a:t>
            </a:r>
            <a:r>
              <a:rPr lang="en-GB" sz="2000" i="1" dirty="0"/>
              <a:t>Project plan, Business Case and risks, controls</a:t>
            </a:r>
          </a:p>
          <a:p>
            <a:pPr lvl="1"/>
            <a:r>
              <a:rPr lang="en-GB" dirty="0"/>
              <a:t>Delivery Stages</a:t>
            </a:r>
          </a:p>
          <a:p>
            <a:pPr lvl="2"/>
            <a:r>
              <a:rPr lang="en-GB" dirty="0"/>
              <a:t>Managing Product Delivery – </a:t>
            </a:r>
            <a:r>
              <a:rPr lang="en-GB" i="1" dirty="0"/>
              <a:t>product description, quality records</a:t>
            </a:r>
          </a:p>
          <a:p>
            <a:pPr lvl="2"/>
            <a:r>
              <a:rPr lang="en-GB" dirty="0"/>
              <a:t>Controlling Stages – </a:t>
            </a:r>
            <a:r>
              <a:rPr lang="en-GB" i="1" dirty="0"/>
              <a:t>End stage assessment, Checkpoint report, highlight report</a:t>
            </a:r>
          </a:p>
          <a:p>
            <a:pPr lvl="1"/>
            <a:r>
              <a:rPr lang="en-GB" dirty="0"/>
              <a:t>Closing the Project </a:t>
            </a:r>
            <a:r>
              <a:rPr lang="en-GB" sz="2000" i="1" dirty="0"/>
              <a:t>– Project review</a:t>
            </a:r>
          </a:p>
          <a:p>
            <a:r>
              <a:rPr lang="en-GB" dirty="0"/>
              <a:t>Identifies Controls to manage</a:t>
            </a:r>
          </a:p>
          <a:p>
            <a:pPr lvl="1"/>
            <a:r>
              <a:rPr lang="en-GB" dirty="0"/>
              <a:t>Quality</a:t>
            </a:r>
          </a:p>
          <a:p>
            <a:pPr lvl="1"/>
            <a:r>
              <a:rPr lang="en-GB" dirty="0"/>
              <a:t>Risk &amp; Issues</a:t>
            </a:r>
          </a:p>
          <a:p>
            <a:pPr lvl="1"/>
            <a:r>
              <a:rPr lang="en-GB" dirty="0"/>
              <a:t>Change management</a:t>
            </a:r>
          </a:p>
          <a:p>
            <a:pPr lvl="1"/>
            <a:endParaRPr lang="en-GB" dirty="0"/>
          </a:p>
          <a:p>
            <a:endParaRPr lang="en-GB" dirty="0"/>
          </a:p>
        </p:txBody>
      </p:sp>
      <p:sp>
        <p:nvSpPr>
          <p:cNvPr id="4" name="Slide Number Placeholder 3">
            <a:extLst>
              <a:ext uri="{FF2B5EF4-FFF2-40B4-BE49-F238E27FC236}">
                <a16:creationId xmlns:a16="http://schemas.microsoft.com/office/drawing/2014/main" id="{2D53B772-B8FD-7D48-AC43-7A9C31D728E3}"/>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7</a:t>
            </a:fld>
            <a:endParaRPr lang="en-GB"/>
          </a:p>
        </p:txBody>
      </p:sp>
    </p:spTree>
    <p:extLst>
      <p:ext uri="{BB962C8B-B14F-4D97-AF65-F5344CB8AC3E}">
        <p14:creationId xmlns:p14="http://schemas.microsoft.com/office/powerpoint/2010/main" val="2566036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5CD0B-FE08-8D4C-B4F8-027382738768}"/>
              </a:ext>
            </a:extLst>
          </p:cNvPr>
          <p:cNvSpPr>
            <a:spLocks noGrp="1"/>
          </p:cNvSpPr>
          <p:nvPr>
            <p:ph type="title"/>
          </p:nvPr>
        </p:nvSpPr>
        <p:spPr/>
        <p:txBody>
          <a:bodyPr/>
          <a:lstStyle/>
          <a:p>
            <a:r>
              <a:rPr lang="en-GB" dirty="0"/>
              <a:t>PRINCE2 Methodology - Overview</a:t>
            </a:r>
          </a:p>
        </p:txBody>
      </p:sp>
      <p:sp>
        <p:nvSpPr>
          <p:cNvPr id="3" name="Content Placeholder 2">
            <a:extLst>
              <a:ext uri="{FF2B5EF4-FFF2-40B4-BE49-F238E27FC236}">
                <a16:creationId xmlns:a16="http://schemas.microsoft.com/office/drawing/2014/main" id="{25112918-D704-4B4B-B432-9767E4226BE3}"/>
              </a:ext>
            </a:extLst>
          </p:cNvPr>
          <p:cNvSpPr>
            <a:spLocks noGrp="1"/>
          </p:cNvSpPr>
          <p:nvPr>
            <p:ph idx="1"/>
          </p:nvPr>
        </p:nvSpPr>
        <p:spPr>
          <a:xfrm>
            <a:off x="838200" y="1020619"/>
            <a:ext cx="10515600" cy="4351338"/>
          </a:xfrm>
        </p:spPr>
        <p:txBody>
          <a:bodyPr/>
          <a:lstStyle/>
          <a:p>
            <a:r>
              <a:rPr lang="en-GB" dirty="0"/>
              <a:t>Project Organisation</a:t>
            </a:r>
          </a:p>
          <a:p>
            <a:pPr lvl="1"/>
            <a:r>
              <a:rPr lang="en-GB" dirty="0"/>
              <a:t>Project Board</a:t>
            </a:r>
          </a:p>
          <a:p>
            <a:pPr lvl="2"/>
            <a:r>
              <a:rPr lang="en-GB" dirty="0"/>
              <a:t>Senior User (users of the product)</a:t>
            </a:r>
          </a:p>
          <a:p>
            <a:pPr lvl="2"/>
            <a:r>
              <a:rPr lang="en-GB" dirty="0"/>
              <a:t>Senior Executive (business interests)</a:t>
            </a:r>
          </a:p>
          <a:p>
            <a:pPr lvl="2"/>
            <a:r>
              <a:rPr lang="en-GB" dirty="0"/>
              <a:t>Senior Supplier (designers, implementors)</a:t>
            </a:r>
          </a:p>
          <a:p>
            <a:pPr lvl="1"/>
            <a:r>
              <a:rPr lang="en-GB" dirty="0"/>
              <a:t>Project Team</a:t>
            </a:r>
          </a:p>
          <a:p>
            <a:pPr lvl="2"/>
            <a:r>
              <a:rPr lang="en-GB" dirty="0"/>
              <a:t>Project Manager</a:t>
            </a:r>
          </a:p>
          <a:p>
            <a:pPr lvl="2"/>
            <a:r>
              <a:rPr lang="en-GB" dirty="0"/>
              <a:t>Team Manager</a:t>
            </a:r>
          </a:p>
          <a:p>
            <a:pPr lvl="2"/>
            <a:r>
              <a:rPr lang="en-GB" dirty="0"/>
              <a:t>Team Member</a:t>
            </a:r>
          </a:p>
          <a:p>
            <a:pPr lvl="1"/>
            <a:r>
              <a:rPr lang="en-GB" dirty="0"/>
              <a:t>Project Assurance </a:t>
            </a:r>
            <a:r>
              <a:rPr lang="en-GB" sz="2000" i="1" dirty="0"/>
              <a:t>– provide Project board assurance of adhering to plan</a:t>
            </a:r>
            <a:endParaRPr lang="en-GB" i="1" dirty="0"/>
          </a:p>
          <a:p>
            <a:pPr lvl="1"/>
            <a:r>
              <a:rPr lang="en-GB" dirty="0"/>
              <a:t>Project Support – </a:t>
            </a:r>
            <a:r>
              <a:rPr lang="en-GB" sz="2000" i="1" dirty="0"/>
              <a:t>provides project admin </a:t>
            </a:r>
            <a:r>
              <a:rPr lang="en-GB" sz="2000" i="1" dirty="0" err="1"/>
              <a:t>eg</a:t>
            </a:r>
            <a:r>
              <a:rPr lang="en-GB" sz="2000" i="1" dirty="0"/>
              <a:t> update plans etc</a:t>
            </a:r>
            <a:endParaRPr lang="en-GB" i="1" dirty="0"/>
          </a:p>
        </p:txBody>
      </p:sp>
      <p:sp>
        <p:nvSpPr>
          <p:cNvPr id="4" name="Slide Number Placeholder 3">
            <a:extLst>
              <a:ext uri="{FF2B5EF4-FFF2-40B4-BE49-F238E27FC236}">
                <a16:creationId xmlns:a16="http://schemas.microsoft.com/office/drawing/2014/main" id="{2D53B772-B8FD-7D48-AC43-7A9C31D728E3}"/>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8</a:t>
            </a:fld>
            <a:endParaRPr lang="en-GB"/>
          </a:p>
        </p:txBody>
      </p:sp>
    </p:spTree>
    <p:extLst>
      <p:ext uri="{BB962C8B-B14F-4D97-AF65-F5344CB8AC3E}">
        <p14:creationId xmlns:p14="http://schemas.microsoft.com/office/powerpoint/2010/main" val="774113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9474D-A36F-5349-B18F-BF0C27ACF626}"/>
              </a:ext>
            </a:extLst>
          </p:cNvPr>
          <p:cNvSpPr>
            <a:spLocks noGrp="1"/>
          </p:cNvSpPr>
          <p:nvPr>
            <p:ph type="title"/>
          </p:nvPr>
        </p:nvSpPr>
        <p:spPr/>
        <p:txBody>
          <a:bodyPr/>
          <a:lstStyle/>
          <a:p>
            <a:r>
              <a:rPr lang="en-US" dirty="0"/>
              <a:t>PMBOK - Project Cycle</a:t>
            </a:r>
          </a:p>
        </p:txBody>
      </p:sp>
      <p:sp>
        <p:nvSpPr>
          <p:cNvPr id="4" name="Slide Number Placeholder 3">
            <a:extLst>
              <a:ext uri="{FF2B5EF4-FFF2-40B4-BE49-F238E27FC236}">
                <a16:creationId xmlns:a16="http://schemas.microsoft.com/office/drawing/2014/main" id="{5E88C011-81A2-5C40-9D09-52C545A87216}"/>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9</a:t>
            </a:fld>
            <a:endParaRPr lang="en-GB"/>
          </a:p>
        </p:txBody>
      </p:sp>
      <p:pic>
        <p:nvPicPr>
          <p:cNvPr id="6" name="Picture 5">
            <a:extLst>
              <a:ext uri="{FF2B5EF4-FFF2-40B4-BE49-F238E27FC236}">
                <a16:creationId xmlns:a16="http://schemas.microsoft.com/office/drawing/2014/main" id="{E8BFD232-4001-DA4B-A40C-D41B35CEE508}"/>
              </a:ext>
            </a:extLst>
          </p:cNvPr>
          <p:cNvPicPr>
            <a:picLocks noChangeAspect="1"/>
          </p:cNvPicPr>
          <p:nvPr/>
        </p:nvPicPr>
        <p:blipFill>
          <a:blip r:embed="rId3"/>
          <a:stretch>
            <a:fillRect/>
          </a:stretch>
        </p:blipFill>
        <p:spPr>
          <a:xfrm>
            <a:off x="3915228" y="1174746"/>
            <a:ext cx="4361543" cy="4361543"/>
          </a:xfrm>
          <a:prstGeom prst="rect">
            <a:avLst/>
          </a:prstGeom>
        </p:spPr>
      </p:pic>
    </p:spTree>
    <p:extLst>
      <p:ext uri="{BB962C8B-B14F-4D97-AF65-F5344CB8AC3E}">
        <p14:creationId xmlns:p14="http://schemas.microsoft.com/office/powerpoint/2010/main" val="3883148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AA8B8-0E4F-FD47-B503-7EECF05CEA0A}"/>
              </a:ext>
            </a:extLst>
          </p:cNvPr>
          <p:cNvSpPr>
            <a:spLocks noGrp="1"/>
          </p:cNvSpPr>
          <p:nvPr>
            <p:ph type="title"/>
          </p:nvPr>
        </p:nvSpPr>
        <p:spPr>
          <a:xfrm>
            <a:off x="621452" y="570589"/>
            <a:ext cx="10972800" cy="1143000"/>
          </a:xfrm>
        </p:spPr>
        <p:txBody>
          <a:bodyPr/>
          <a:lstStyle/>
          <a:p>
            <a:r>
              <a:rPr lang="en-GB" altLang="en-US" dirty="0">
                <a:latin typeface="Arial" panose="020B0604020202020204" pitchFamily="34" charset="0"/>
                <a:cs typeface="Arial" panose="020B0604020202020204" pitchFamily="34" charset="0"/>
              </a:rPr>
              <a:t>Putting it simply - Project Management over a project life cycle is:</a:t>
            </a:r>
            <a:endParaRPr lang="en-US" dirty="0"/>
          </a:p>
        </p:txBody>
      </p:sp>
      <p:sp>
        <p:nvSpPr>
          <p:cNvPr id="4" name="Slide Number Placeholder 3">
            <a:extLst>
              <a:ext uri="{FF2B5EF4-FFF2-40B4-BE49-F238E27FC236}">
                <a16:creationId xmlns:a16="http://schemas.microsoft.com/office/drawing/2014/main" id="{4BFA11B2-AA7C-154E-A08B-8680E5FBF717}"/>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10</a:t>
            </a:fld>
            <a:endParaRPr lang="en-GB"/>
          </a:p>
        </p:txBody>
      </p:sp>
      <p:grpSp>
        <p:nvGrpSpPr>
          <p:cNvPr id="5" name="Group 4">
            <a:extLst>
              <a:ext uri="{FF2B5EF4-FFF2-40B4-BE49-F238E27FC236}">
                <a16:creationId xmlns:a16="http://schemas.microsoft.com/office/drawing/2014/main" id="{CE3D7E0A-6A91-2B47-BF14-EEB9D5EDFB79}"/>
              </a:ext>
            </a:extLst>
          </p:cNvPr>
          <p:cNvGrpSpPr>
            <a:grpSpLocks/>
          </p:cNvGrpSpPr>
          <p:nvPr/>
        </p:nvGrpSpPr>
        <p:grpSpPr bwMode="auto">
          <a:xfrm>
            <a:off x="1422035" y="2650962"/>
            <a:ext cx="9371634" cy="1512824"/>
            <a:chOff x="283" y="1526"/>
            <a:chExt cx="5330" cy="846"/>
          </a:xfrm>
        </p:grpSpPr>
        <p:sp>
          <p:nvSpPr>
            <p:cNvPr id="6" name="AutoShape 5">
              <a:extLst>
                <a:ext uri="{FF2B5EF4-FFF2-40B4-BE49-F238E27FC236}">
                  <a16:creationId xmlns:a16="http://schemas.microsoft.com/office/drawing/2014/main" id="{A41A9197-FBE8-FB4B-98F6-0485A760F840}"/>
                </a:ext>
              </a:extLst>
            </p:cNvPr>
            <p:cNvSpPr>
              <a:spLocks noChangeArrowheads="1"/>
            </p:cNvSpPr>
            <p:nvPr/>
          </p:nvSpPr>
          <p:spPr bwMode="auto">
            <a:xfrm>
              <a:off x="4608" y="1526"/>
              <a:ext cx="1005" cy="846"/>
            </a:xfrm>
            <a:prstGeom prst="rightArrow">
              <a:avLst>
                <a:gd name="adj1" fmla="val 50000"/>
                <a:gd name="adj2" fmla="val 29699"/>
              </a:avLst>
            </a:prstGeom>
            <a:solidFill>
              <a:srgbClr val="99CCF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Close</a:t>
              </a:r>
            </a:p>
          </p:txBody>
        </p:sp>
        <p:sp>
          <p:nvSpPr>
            <p:cNvPr id="7" name="AutoShape 6">
              <a:extLst>
                <a:ext uri="{FF2B5EF4-FFF2-40B4-BE49-F238E27FC236}">
                  <a16:creationId xmlns:a16="http://schemas.microsoft.com/office/drawing/2014/main" id="{711F0FBE-0457-BD42-863A-E9E45266C348}"/>
                </a:ext>
              </a:extLst>
            </p:cNvPr>
            <p:cNvSpPr>
              <a:spLocks noChangeArrowheads="1"/>
            </p:cNvSpPr>
            <p:nvPr/>
          </p:nvSpPr>
          <p:spPr bwMode="auto">
            <a:xfrm>
              <a:off x="283" y="1526"/>
              <a:ext cx="1005" cy="846"/>
            </a:xfrm>
            <a:prstGeom prst="rightArrow">
              <a:avLst>
                <a:gd name="adj1" fmla="val 50000"/>
                <a:gd name="adj2" fmla="val 29699"/>
              </a:avLst>
            </a:prstGeom>
            <a:solidFill>
              <a:srgbClr val="FF99CC"/>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Initiate</a:t>
              </a:r>
            </a:p>
          </p:txBody>
        </p:sp>
        <p:sp>
          <p:nvSpPr>
            <p:cNvPr id="8" name="AutoShape 7">
              <a:extLst>
                <a:ext uri="{FF2B5EF4-FFF2-40B4-BE49-F238E27FC236}">
                  <a16:creationId xmlns:a16="http://schemas.microsoft.com/office/drawing/2014/main" id="{846E8107-C3EB-3543-92DC-4C5519D1CF7F}"/>
                </a:ext>
              </a:extLst>
            </p:cNvPr>
            <p:cNvSpPr>
              <a:spLocks noChangeArrowheads="1"/>
            </p:cNvSpPr>
            <p:nvPr/>
          </p:nvSpPr>
          <p:spPr bwMode="auto">
            <a:xfrm>
              <a:off x="1364" y="1526"/>
              <a:ext cx="1005" cy="846"/>
            </a:xfrm>
            <a:prstGeom prst="rightArrow">
              <a:avLst>
                <a:gd name="adj1" fmla="val 50000"/>
                <a:gd name="adj2" fmla="val 29699"/>
              </a:avLst>
            </a:prstGeom>
            <a:solidFill>
              <a:srgbClr val="FFCC99"/>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Plan</a:t>
              </a:r>
            </a:p>
          </p:txBody>
        </p:sp>
        <p:sp>
          <p:nvSpPr>
            <p:cNvPr id="9" name="AutoShape 8">
              <a:extLst>
                <a:ext uri="{FF2B5EF4-FFF2-40B4-BE49-F238E27FC236}">
                  <a16:creationId xmlns:a16="http://schemas.microsoft.com/office/drawing/2014/main" id="{0D6D8C67-2F31-9B4E-BFA3-B6DDBEFFFD48}"/>
                </a:ext>
              </a:extLst>
            </p:cNvPr>
            <p:cNvSpPr>
              <a:spLocks noChangeArrowheads="1"/>
            </p:cNvSpPr>
            <p:nvPr/>
          </p:nvSpPr>
          <p:spPr bwMode="auto">
            <a:xfrm>
              <a:off x="2445" y="1526"/>
              <a:ext cx="1005" cy="846"/>
            </a:xfrm>
            <a:prstGeom prst="rightArrow">
              <a:avLst>
                <a:gd name="adj1" fmla="val 50000"/>
                <a:gd name="adj2" fmla="val 29699"/>
              </a:avLst>
            </a:prstGeom>
            <a:solidFill>
              <a:srgbClr val="FFFF99"/>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Execute</a:t>
              </a:r>
            </a:p>
          </p:txBody>
        </p:sp>
        <p:sp>
          <p:nvSpPr>
            <p:cNvPr id="10" name="AutoShape 9">
              <a:extLst>
                <a:ext uri="{FF2B5EF4-FFF2-40B4-BE49-F238E27FC236}">
                  <a16:creationId xmlns:a16="http://schemas.microsoft.com/office/drawing/2014/main" id="{68A88BDB-AB28-7B45-B8CD-447E5560DBB0}"/>
                </a:ext>
              </a:extLst>
            </p:cNvPr>
            <p:cNvSpPr>
              <a:spLocks noChangeArrowheads="1"/>
            </p:cNvSpPr>
            <p:nvPr/>
          </p:nvSpPr>
          <p:spPr bwMode="auto">
            <a:xfrm>
              <a:off x="3526" y="1526"/>
              <a:ext cx="1005" cy="846"/>
            </a:xfrm>
            <a:prstGeom prst="rightArrow">
              <a:avLst>
                <a:gd name="adj1" fmla="val 50000"/>
                <a:gd name="adj2" fmla="val 29699"/>
              </a:avLst>
            </a:prstGeom>
            <a:solidFill>
              <a:srgbClr val="CCFFCC"/>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Control</a:t>
              </a:r>
            </a:p>
          </p:txBody>
        </p:sp>
      </p:grpSp>
    </p:spTree>
    <p:extLst>
      <p:ext uri="{BB962C8B-B14F-4D97-AF65-F5344CB8AC3E}">
        <p14:creationId xmlns:p14="http://schemas.microsoft.com/office/powerpoint/2010/main" val="1958713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5D5EA-6328-1A43-8309-C6D095D0515A}"/>
              </a:ext>
            </a:extLst>
          </p:cNvPr>
          <p:cNvSpPr>
            <a:spLocks noGrp="1"/>
          </p:cNvSpPr>
          <p:nvPr>
            <p:ph type="title"/>
          </p:nvPr>
        </p:nvSpPr>
        <p:spPr/>
        <p:txBody>
          <a:bodyPr/>
          <a:lstStyle/>
          <a:p>
            <a:r>
              <a:rPr lang="en-US" dirty="0"/>
              <a:t>Project Management Process Groups</a:t>
            </a:r>
          </a:p>
        </p:txBody>
      </p:sp>
      <p:sp>
        <p:nvSpPr>
          <p:cNvPr id="4" name="Slide Number Placeholder 3">
            <a:extLst>
              <a:ext uri="{FF2B5EF4-FFF2-40B4-BE49-F238E27FC236}">
                <a16:creationId xmlns:a16="http://schemas.microsoft.com/office/drawing/2014/main" id="{57D26C83-2175-9540-9F98-2E70484B7395}"/>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11</a:t>
            </a:fld>
            <a:endParaRPr lang="en-GB"/>
          </a:p>
        </p:txBody>
      </p:sp>
      <p:sp>
        <p:nvSpPr>
          <p:cNvPr id="5" name="Oval 8">
            <a:extLst>
              <a:ext uri="{FF2B5EF4-FFF2-40B4-BE49-F238E27FC236}">
                <a16:creationId xmlns:a16="http://schemas.microsoft.com/office/drawing/2014/main" id="{67F1B912-9698-1B4C-800A-D80336FDE3C4}"/>
              </a:ext>
            </a:extLst>
          </p:cNvPr>
          <p:cNvSpPr>
            <a:spLocks noChangeArrowheads="1"/>
          </p:cNvSpPr>
          <p:nvPr/>
        </p:nvSpPr>
        <p:spPr bwMode="auto">
          <a:xfrm>
            <a:off x="1956707" y="1464129"/>
            <a:ext cx="1333500" cy="857250"/>
          </a:xfrm>
          <a:prstGeom prst="ellipse">
            <a:avLst/>
          </a:prstGeom>
          <a:solidFill>
            <a:srgbClr val="FF99CC"/>
          </a:solidFill>
          <a:ln w="9525">
            <a:solidFill>
              <a:schemeClr val="tx1"/>
            </a:solidFill>
            <a:round/>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Initiate</a:t>
            </a:r>
          </a:p>
        </p:txBody>
      </p:sp>
      <p:sp>
        <p:nvSpPr>
          <p:cNvPr id="6" name="Oval 9">
            <a:extLst>
              <a:ext uri="{FF2B5EF4-FFF2-40B4-BE49-F238E27FC236}">
                <a16:creationId xmlns:a16="http://schemas.microsoft.com/office/drawing/2014/main" id="{A7D8ABD7-1106-AC46-BD28-AA29F4BA305B}"/>
              </a:ext>
            </a:extLst>
          </p:cNvPr>
          <p:cNvSpPr>
            <a:spLocks noChangeArrowheads="1"/>
          </p:cNvSpPr>
          <p:nvPr/>
        </p:nvSpPr>
        <p:spPr bwMode="auto">
          <a:xfrm>
            <a:off x="4572907" y="1546679"/>
            <a:ext cx="1333500" cy="857250"/>
          </a:xfrm>
          <a:prstGeom prst="ellipse">
            <a:avLst/>
          </a:prstGeom>
          <a:solidFill>
            <a:srgbClr val="FFCC99"/>
          </a:solidFill>
          <a:ln w="9525">
            <a:solidFill>
              <a:schemeClr val="tx1"/>
            </a:solidFill>
            <a:round/>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Plan</a:t>
            </a:r>
          </a:p>
        </p:txBody>
      </p:sp>
      <p:sp>
        <p:nvSpPr>
          <p:cNvPr id="7" name="Oval 10">
            <a:extLst>
              <a:ext uri="{FF2B5EF4-FFF2-40B4-BE49-F238E27FC236}">
                <a16:creationId xmlns:a16="http://schemas.microsoft.com/office/drawing/2014/main" id="{967A8510-3F31-AC4C-89E0-AA9229468D92}"/>
              </a:ext>
            </a:extLst>
          </p:cNvPr>
          <p:cNvSpPr>
            <a:spLocks noChangeArrowheads="1"/>
          </p:cNvSpPr>
          <p:nvPr/>
        </p:nvSpPr>
        <p:spPr bwMode="auto">
          <a:xfrm>
            <a:off x="7411357" y="2232479"/>
            <a:ext cx="1333500" cy="857250"/>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Execute</a:t>
            </a:r>
          </a:p>
        </p:txBody>
      </p:sp>
      <p:sp>
        <p:nvSpPr>
          <p:cNvPr id="8" name="Oval 11">
            <a:extLst>
              <a:ext uri="{FF2B5EF4-FFF2-40B4-BE49-F238E27FC236}">
                <a16:creationId xmlns:a16="http://schemas.microsoft.com/office/drawing/2014/main" id="{E5AE10F6-80C6-0A4B-9F88-76BFF641A9F3}"/>
              </a:ext>
            </a:extLst>
          </p:cNvPr>
          <p:cNvSpPr>
            <a:spLocks noChangeArrowheads="1"/>
          </p:cNvSpPr>
          <p:nvPr/>
        </p:nvSpPr>
        <p:spPr bwMode="auto">
          <a:xfrm>
            <a:off x="5706382" y="3775529"/>
            <a:ext cx="1333500" cy="857250"/>
          </a:xfrm>
          <a:prstGeom prst="ellipse">
            <a:avLst/>
          </a:prstGeom>
          <a:solidFill>
            <a:srgbClr val="CCFFCC"/>
          </a:solidFill>
          <a:ln w="9525">
            <a:solidFill>
              <a:schemeClr val="tx1"/>
            </a:solidFill>
            <a:round/>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dirty="0">
                <a:latin typeface="Aharoni"/>
                <a:ea typeface="Aharoni"/>
                <a:cs typeface="Aharoni"/>
              </a:rPr>
              <a:t>Control</a:t>
            </a:r>
          </a:p>
        </p:txBody>
      </p:sp>
      <p:sp>
        <p:nvSpPr>
          <p:cNvPr id="9" name="Oval 12">
            <a:extLst>
              <a:ext uri="{FF2B5EF4-FFF2-40B4-BE49-F238E27FC236}">
                <a16:creationId xmlns:a16="http://schemas.microsoft.com/office/drawing/2014/main" id="{5F04A477-EAD9-5344-81F4-ABBB078EDC9D}"/>
              </a:ext>
            </a:extLst>
          </p:cNvPr>
          <p:cNvSpPr>
            <a:spLocks noChangeArrowheads="1"/>
          </p:cNvSpPr>
          <p:nvPr/>
        </p:nvSpPr>
        <p:spPr bwMode="auto">
          <a:xfrm>
            <a:off x="8601982" y="3870779"/>
            <a:ext cx="1333500" cy="857250"/>
          </a:xfrm>
          <a:prstGeom prst="ellipse">
            <a:avLst/>
          </a:prstGeom>
          <a:solidFill>
            <a:srgbClr val="99CCFF"/>
          </a:solidFill>
          <a:ln w="9525">
            <a:solidFill>
              <a:schemeClr val="tx1"/>
            </a:solidFill>
            <a:round/>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1800" b="1">
                <a:latin typeface="Aharoni"/>
                <a:ea typeface="Aharoni"/>
                <a:cs typeface="Aharoni"/>
              </a:rPr>
              <a:t>Close</a:t>
            </a:r>
          </a:p>
        </p:txBody>
      </p:sp>
      <p:sp>
        <p:nvSpPr>
          <p:cNvPr id="10" name="AutoShape 15">
            <a:extLst>
              <a:ext uri="{FF2B5EF4-FFF2-40B4-BE49-F238E27FC236}">
                <a16:creationId xmlns:a16="http://schemas.microsoft.com/office/drawing/2014/main" id="{921169EE-66BB-1F4E-8277-3EEECC0A8076}"/>
              </a:ext>
            </a:extLst>
          </p:cNvPr>
          <p:cNvSpPr>
            <a:spLocks noChangeArrowheads="1"/>
          </p:cNvSpPr>
          <p:nvPr/>
        </p:nvSpPr>
        <p:spPr bwMode="auto">
          <a:xfrm rot="11760007">
            <a:off x="5673045" y="1978479"/>
            <a:ext cx="1560512" cy="156845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2147483646 w 21600"/>
              <a:gd name="T9" fmla="*/ 2147483646 h 21600"/>
              <a:gd name="T10" fmla="*/ 2147483646 w 21600"/>
              <a:gd name="T11" fmla="*/ 2147483646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cubicBezTo>
                  <a:pt x="5400" y="13782"/>
                  <a:pt x="7817" y="16200"/>
                  <a:pt x="10800" y="16200"/>
                </a:cubicBezTo>
                <a:cubicBezTo>
                  <a:pt x="11468" y="16200"/>
                  <a:pt x="12130" y="16076"/>
                  <a:pt x="12753" y="15834"/>
                </a:cubicBezTo>
                <a:lnTo>
                  <a:pt x="14706" y="20868"/>
                </a:lnTo>
                <a:cubicBezTo>
                  <a:pt x="13460" y="21352"/>
                  <a:pt x="12136" y="21599"/>
                  <a:pt x="10800" y="21600"/>
                </a:cubicBezTo>
                <a:cubicBezTo>
                  <a:pt x="4835" y="21600"/>
                  <a:pt x="0" y="16764"/>
                  <a:pt x="0" y="10800"/>
                </a:cubicBezTo>
                <a:cubicBezTo>
                  <a:pt x="0" y="4835"/>
                  <a:pt x="4835" y="0"/>
                  <a:pt x="10800" y="0"/>
                </a:cubicBezTo>
                <a:cubicBezTo>
                  <a:pt x="16764" y="-1"/>
                  <a:pt x="21599" y="4835"/>
                  <a:pt x="21600" y="10799"/>
                </a:cubicBezTo>
                <a:lnTo>
                  <a:pt x="21600" y="10800"/>
                </a:lnTo>
                <a:lnTo>
                  <a:pt x="24300" y="10800"/>
                </a:lnTo>
                <a:lnTo>
                  <a:pt x="18900" y="16200"/>
                </a:lnTo>
                <a:lnTo>
                  <a:pt x="13500" y="10800"/>
                </a:lnTo>
                <a:lnTo>
                  <a:pt x="16200" y="10800"/>
                </a:lnTo>
                <a:close/>
              </a:path>
            </a:pathLst>
          </a:custGeom>
          <a:solidFill>
            <a:schemeClr val="accent1">
              <a:alpha val="27843"/>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1" name="AutoShape 21">
            <a:extLst>
              <a:ext uri="{FF2B5EF4-FFF2-40B4-BE49-F238E27FC236}">
                <a16:creationId xmlns:a16="http://schemas.microsoft.com/office/drawing/2014/main" id="{AE622694-61F2-4B49-A41D-E943D8850866}"/>
              </a:ext>
            </a:extLst>
          </p:cNvPr>
          <p:cNvSpPr>
            <a:spLocks noChangeArrowheads="1"/>
          </p:cNvSpPr>
          <p:nvPr/>
        </p:nvSpPr>
        <p:spPr bwMode="auto">
          <a:xfrm>
            <a:off x="3480707" y="1540329"/>
            <a:ext cx="952500" cy="85725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alpha val="27843"/>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2" name="AutoShape 22">
            <a:extLst>
              <a:ext uri="{FF2B5EF4-FFF2-40B4-BE49-F238E27FC236}">
                <a16:creationId xmlns:a16="http://schemas.microsoft.com/office/drawing/2014/main" id="{BACA84C5-EF79-EB49-8FBD-122A61C3783D}"/>
              </a:ext>
            </a:extLst>
          </p:cNvPr>
          <p:cNvSpPr>
            <a:spLocks noChangeArrowheads="1"/>
          </p:cNvSpPr>
          <p:nvPr/>
        </p:nvSpPr>
        <p:spPr bwMode="auto">
          <a:xfrm>
            <a:off x="7363732" y="3813629"/>
            <a:ext cx="971550" cy="85725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alpha val="27843"/>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3" name="Line 23">
            <a:extLst>
              <a:ext uri="{FF2B5EF4-FFF2-40B4-BE49-F238E27FC236}">
                <a16:creationId xmlns:a16="http://schemas.microsoft.com/office/drawing/2014/main" id="{D84F5917-E42B-6847-A8A3-BD024CF88D6E}"/>
              </a:ext>
            </a:extLst>
          </p:cNvPr>
          <p:cNvSpPr>
            <a:spLocks noChangeShapeType="1"/>
          </p:cNvSpPr>
          <p:nvPr/>
        </p:nvSpPr>
        <p:spPr bwMode="auto">
          <a:xfrm flipV="1">
            <a:off x="6471557" y="1502229"/>
            <a:ext cx="9525" cy="1028700"/>
          </a:xfrm>
          <a:prstGeom prst="line">
            <a:avLst/>
          </a:prstGeom>
          <a:noFill/>
          <a:ln w="28575">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Line 24">
            <a:extLst>
              <a:ext uri="{FF2B5EF4-FFF2-40B4-BE49-F238E27FC236}">
                <a16:creationId xmlns:a16="http://schemas.microsoft.com/office/drawing/2014/main" id="{B5BFF2ED-3554-1D41-BCEF-86E02B7688F8}"/>
              </a:ext>
            </a:extLst>
          </p:cNvPr>
          <p:cNvSpPr>
            <a:spLocks noChangeShapeType="1"/>
          </p:cNvSpPr>
          <p:nvPr/>
        </p:nvSpPr>
        <p:spPr bwMode="auto">
          <a:xfrm flipV="1">
            <a:off x="6528707" y="1435554"/>
            <a:ext cx="85725" cy="1152525"/>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676206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5D5EA-6328-1A43-8309-C6D095D0515A}"/>
              </a:ext>
            </a:extLst>
          </p:cNvPr>
          <p:cNvSpPr>
            <a:spLocks noGrp="1"/>
          </p:cNvSpPr>
          <p:nvPr>
            <p:ph type="title"/>
          </p:nvPr>
        </p:nvSpPr>
        <p:spPr/>
        <p:txBody>
          <a:bodyPr/>
          <a:lstStyle/>
          <a:p>
            <a:r>
              <a:rPr lang="en-US" dirty="0"/>
              <a:t>AGILE Project Management</a:t>
            </a:r>
          </a:p>
        </p:txBody>
      </p:sp>
      <p:sp>
        <p:nvSpPr>
          <p:cNvPr id="4" name="Slide Number Placeholder 3">
            <a:extLst>
              <a:ext uri="{FF2B5EF4-FFF2-40B4-BE49-F238E27FC236}">
                <a16:creationId xmlns:a16="http://schemas.microsoft.com/office/drawing/2014/main" id="{57D26C83-2175-9540-9F98-2E70484B7395}"/>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12</a:t>
            </a:fld>
            <a:endParaRPr lang="en-GB"/>
          </a:p>
        </p:txBody>
      </p:sp>
      <p:pic>
        <p:nvPicPr>
          <p:cNvPr id="1026" name="Picture 2" descr="What Is Agile Project Management? | APM Methodology &amp; Definition">
            <a:extLst>
              <a:ext uri="{FF2B5EF4-FFF2-40B4-BE49-F238E27FC236}">
                <a16:creationId xmlns:a16="http://schemas.microsoft.com/office/drawing/2014/main" id="{53FC24D8-69C3-901F-7B74-6517EF9EF3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041083"/>
            <a:ext cx="11430000" cy="4410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083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5D5EA-6328-1A43-8309-C6D095D0515A}"/>
              </a:ext>
            </a:extLst>
          </p:cNvPr>
          <p:cNvSpPr>
            <a:spLocks noGrp="1"/>
          </p:cNvSpPr>
          <p:nvPr>
            <p:ph type="title"/>
          </p:nvPr>
        </p:nvSpPr>
        <p:spPr/>
        <p:txBody>
          <a:bodyPr/>
          <a:lstStyle/>
          <a:p>
            <a:r>
              <a:rPr lang="en-US" dirty="0"/>
              <a:t>AGILE Project Management</a:t>
            </a:r>
          </a:p>
        </p:txBody>
      </p:sp>
      <p:sp>
        <p:nvSpPr>
          <p:cNvPr id="4" name="Slide Number Placeholder 3">
            <a:extLst>
              <a:ext uri="{FF2B5EF4-FFF2-40B4-BE49-F238E27FC236}">
                <a16:creationId xmlns:a16="http://schemas.microsoft.com/office/drawing/2014/main" id="{57D26C83-2175-9540-9F98-2E70484B7395}"/>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13</a:t>
            </a:fld>
            <a:endParaRPr lang="en-GB"/>
          </a:p>
        </p:txBody>
      </p:sp>
      <p:pic>
        <p:nvPicPr>
          <p:cNvPr id="2050" name="Picture 2" descr="Agile Process Images – Browse 30,910 Stock Photos, Vectors, and Video |  Adobe Stock">
            <a:extLst>
              <a:ext uri="{FF2B5EF4-FFF2-40B4-BE49-F238E27FC236}">
                <a16:creationId xmlns:a16="http://schemas.microsoft.com/office/drawing/2014/main" id="{503DED40-8BFC-E2E1-C9B6-ECE5DB3C2F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16088"/>
            <a:ext cx="12192000" cy="3425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2308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2513B-8ECE-CB45-B4A2-4D1F790B13EB}"/>
              </a:ext>
            </a:extLst>
          </p:cNvPr>
          <p:cNvSpPr>
            <a:spLocks noGrp="1"/>
          </p:cNvSpPr>
          <p:nvPr>
            <p:ph type="title"/>
          </p:nvPr>
        </p:nvSpPr>
        <p:spPr/>
        <p:txBody>
          <a:bodyPr/>
          <a:lstStyle/>
          <a:p>
            <a:r>
              <a:rPr lang="en-US" dirty="0"/>
              <a:t>Initiation Phase – start up</a:t>
            </a:r>
          </a:p>
        </p:txBody>
      </p:sp>
      <p:sp>
        <p:nvSpPr>
          <p:cNvPr id="3" name="Content Placeholder 2">
            <a:extLst>
              <a:ext uri="{FF2B5EF4-FFF2-40B4-BE49-F238E27FC236}">
                <a16:creationId xmlns:a16="http://schemas.microsoft.com/office/drawing/2014/main" id="{ABEBFAF7-B5CB-4D40-B9E3-4EA53219E446}"/>
              </a:ext>
            </a:extLst>
          </p:cNvPr>
          <p:cNvSpPr>
            <a:spLocks noGrp="1"/>
          </p:cNvSpPr>
          <p:nvPr>
            <p:ph idx="1"/>
          </p:nvPr>
        </p:nvSpPr>
        <p:spPr>
          <a:xfrm>
            <a:off x="838200" y="1253331"/>
            <a:ext cx="10515600" cy="4351338"/>
          </a:xfrm>
        </p:spPr>
        <p:txBody>
          <a:bodyPr>
            <a:normAutofit/>
          </a:bodyPr>
          <a:lstStyle/>
          <a:p>
            <a:r>
              <a:rPr lang="en-US" dirty="0"/>
              <a:t>Develop the Business case for the project</a:t>
            </a:r>
          </a:p>
          <a:p>
            <a:pPr lvl="1"/>
            <a:r>
              <a:rPr lang="en-US" dirty="0"/>
              <a:t>Starts with a project mandate/charter, or a requirement to change</a:t>
            </a:r>
          </a:p>
          <a:p>
            <a:pPr lvl="1"/>
            <a:r>
              <a:rPr lang="en-US" dirty="0"/>
              <a:t>Define the desired output and impact of this project</a:t>
            </a:r>
          </a:p>
          <a:p>
            <a:pPr marL="457200" lvl="1" indent="0">
              <a:buNone/>
            </a:pPr>
            <a:endParaRPr lang="en-US" dirty="0"/>
          </a:p>
          <a:p>
            <a:r>
              <a:rPr lang="en-US" dirty="0"/>
              <a:t>Identify the Stakeholders</a:t>
            </a:r>
          </a:p>
          <a:p>
            <a:pPr lvl="1"/>
            <a:r>
              <a:rPr lang="en-US" dirty="0"/>
              <a:t>Organisation</a:t>
            </a:r>
          </a:p>
          <a:p>
            <a:pPr lvl="1"/>
            <a:r>
              <a:rPr lang="en-US" dirty="0"/>
              <a:t>Technical</a:t>
            </a:r>
          </a:p>
          <a:p>
            <a:pPr lvl="1"/>
            <a:r>
              <a:rPr lang="en-US" dirty="0"/>
              <a:t>Users</a:t>
            </a:r>
          </a:p>
          <a:p>
            <a:pPr lvl="1"/>
            <a:r>
              <a:rPr lang="en-US" dirty="0"/>
              <a:t>Others</a:t>
            </a:r>
          </a:p>
          <a:p>
            <a:pPr marL="457200" lvl="1" indent="0">
              <a:buNone/>
            </a:pPr>
            <a:endParaRPr lang="en-US" dirty="0"/>
          </a:p>
        </p:txBody>
      </p:sp>
    </p:spTree>
    <p:extLst>
      <p:ext uri="{BB962C8B-B14F-4D97-AF65-F5344CB8AC3E}">
        <p14:creationId xmlns:p14="http://schemas.microsoft.com/office/powerpoint/2010/main" val="4056915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CFB58-1D1A-114A-B21F-0F7B9A683AD8}"/>
              </a:ext>
            </a:extLst>
          </p:cNvPr>
          <p:cNvSpPr>
            <a:spLocks noGrp="1"/>
          </p:cNvSpPr>
          <p:nvPr>
            <p:ph type="title"/>
          </p:nvPr>
        </p:nvSpPr>
        <p:spPr/>
        <p:txBody>
          <a:bodyPr/>
          <a:lstStyle/>
          <a:p>
            <a:r>
              <a:rPr lang="en-US" dirty="0"/>
              <a:t>Plan Phase</a:t>
            </a:r>
          </a:p>
        </p:txBody>
      </p:sp>
      <p:sp>
        <p:nvSpPr>
          <p:cNvPr id="3" name="Content Placeholder 2">
            <a:extLst>
              <a:ext uri="{FF2B5EF4-FFF2-40B4-BE49-F238E27FC236}">
                <a16:creationId xmlns:a16="http://schemas.microsoft.com/office/drawing/2014/main" id="{021049C1-2958-594A-AFA7-C2E839988C29}"/>
              </a:ext>
            </a:extLst>
          </p:cNvPr>
          <p:cNvSpPr>
            <a:spLocks noGrp="1"/>
          </p:cNvSpPr>
          <p:nvPr>
            <p:ph idx="1"/>
          </p:nvPr>
        </p:nvSpPr>
        <p:spPr>
          <a:xfrm>
            <a:off x="838200" y="1116171"/>
            <a:ext cx="10515600" cy="4351338"/>
          </a:xfrm>
        </p:spPr>
        <p:txBody>
          <a:bodyPr>
            <a:normAutofit lnSpcReduction="10000"/>
          </a:bodyPr>
          <a:lstStyle/>
          <a:p>
            <a:pPr marL="0" indent="0">
              <a:lnSpc>
                <a:spcPct val="90000"/>
              </a:lnSpc>
              <a:buNone/>
            </a:pPr>
            <a:r>
              <a:rPr lang="en-GB" altLang="en-US" dirty="0">
                <a:latin typeface="Arial" panose="020B0604020202020204" pitchFamily="34" charset="0"/>
                <a:cs typeface="Arial" panose="020B0604020202020204" pitchFamily="34" charset="0"/>
              </a:rPr>
              <a:t>Development of the plans</a:t>
            </a:r>
          </a:p>
          <a:p>
            <a:pPr>
              <a:lnSpc>
                <a:spcPct val="150000"/>
              </a:lnSpc>
              <a:spcBef>
                <a:spcPts val="0"/>
              </a:spcBef>
            </a:pPr>
            <a:r>
              <a:rPr lang="en-GB" altLang="en-US" sz="2200" dirty="0">
                <a:latin typeface="Arial" panose="020B0604020202020204" pitchFamily="34" charset="0"/>
                <a:cs typeface="Arial" panose="020B0604020202020204" pitchFamily="34" charset="0"/>
              </a:rPr>
              <a:t>Work Breakdown structure</a:t>
            </a:r>
          </a:p>
          <a:p>
            <a:pPr>
              <a:lnSpc>
                <a:spcPct val="150000"/>
              </a:lnSpc>
              <a:spcBef>
                <a:spcPts val="0"/>
              </a:spcBef>
            </a:pPr>
            <a:r>
              <a:rPr lang="en-GB" altLang="en-US" sz="2200" dirty="0">
                <a:latin typeface="Arial" panose="020B0604020202020204" pitchFamily="34" charset="0"/>
                <a:cs typeface="Arial" panose="020B0604020202020204" pitchFamily="34" charset="0"/>
              </a:rPr>
              <a:t>Project plan</a:t>
            </a:r>
          </a:p>
          <a:p>
            <a:pPr>
              <a:lnSpc>
                <a:spcPct val="150000"/>
              </a:lnSpc>
              <a:spcBef>
                <a:spcPts val="0"/>
              </a:spcBef>
            </a:pPr>
            <a:r>
              <a:rPr lang="en-GB" altLang="en-US" sz="2200" dirty="0">
                <a:latin typeface="Arial" panose="020B0604020202020204" pitchFamily="34" charset="0"/>
                <a:cs typeface="Arial" panose="020B0604020202020204" pitchFamily="34" charset="0"/>
              </a:rPr>
              <a:t>Work Schedules</a:t>
            </a:r>
          </a:p>
          <a:p>
            <a:pPr>
              <a:lnSpc>
                <a:spcPct val="150000"/>
              </a:lnSpc>
              <a:spcBef>
                <a:spcPts val="0"/>
              </a:spcBef>
            </a:pPr>
            <a:r>
              <a:rPr lang="en-GB" altLang="en-US" sz="2200" dirty="0">
                <a:latin typeface="Arial" panose="020B0604020202020204" pitchFamily="34" charset="0"/>
                <a:cs typeface="Arial" panose="020B0604020202020204" pitchFamily="34" charset="0"/>
              </a:rPr>
              <a:t>Budget</a:t>
            </a:r>
          </a:p>
          <a:p>
            <a:pPr>
              <a:lnSpc>
                <a:spcPct val="150000"/>
              </a:lnSpc>
              <a:spcBef>
                <a:spcPts val="0"/>
              </a:spcBef>
            </a:pPr>
            <a:r>
              <a:rPr lang="en-GB" altLang="en-US" sz="2200" dirty="0">
                <a:latin typeface="Arial" panose="020B0604020202020204" pitchFamily="34" charset="0"/>
                <a:cs typeface="Arial" panose="020B0604020202020204" pitchFamily="34" charset="0"/>
              </a:rPr>
              <a:t>Resource requirements</a:t>
            </a:r>
          </a:p>
          <a:p>
            <a:pPr>
              <a:lnSpc>
                <a:spcPct val="150000"/>
              </a:lnSpc>
              <a:spcBef>
                <a:spcPts val="0"/>
              </a:spcBef>
            </a:pPr>
            <a:r>
              <a:rPr lang="en-GB" altLang="en-US" sz="2200" dirty="0">
                <a:latin typeface="Arial" panose="020B0604020202020204" pitchFamily="34" charset="0"/>
                <a:cs typeface="Arial" panose="020B0604020202020204" pitchFamily="34" charset="0"/>
              </a:rPr>
              <a:t>Risk Assessments/Plan</a:t>
            </a:r>
          </a:p>
          <a:p>
            <a:pPr>
              <a:lnSpc>
                <a:spcPct val="150000"/>
              </a:lnSpc>
              <a:spcBef>
                <a:spcPts val="0"/>
              </a:spcBef>
            </a:pPr>
            <a:r>
              <a:rPr lang="en-GB" altLang="en-US" sz="2200" dirty="0">
                <a:latin typeface="Arial" panose="020B0604020202020204" pitchFamily="34" charset="0"/>
                <a:cs typeface="Arial" panose="020B0604020202020204" pitchFamily="34" charset="0"/>
              </a:rPr>
              <a:t>Procurement plan</a:t>
            </a:r>
          </a:p>
          <a:p>
            <a:pPr>
              <a:lnSpc>
                <a:spcPct val="150000"/>
              </a:lnSpc>
              <a:spcBef>
                <a:spcPts val="0"/>
              </a:spcBef>
            </a:pPr>
            <a:r>
              <a:rPr lang="en-GB" altLang="en-US" sz="2200" dirty="0">
                <a:latin typeface="Arial" panose="020B0604020202020204" pitchFamily="34" charset="0"/>
                <a:cs typeface="Arial" panose="020B0604020202020204" pitchFamily="34" charset="0"/>
              </a:rPr>
              <a:t>Communication plans</a:t>
            </a:r>
          </a:p>
          <a:p>
            <a:pPr marL="0" indent="0">
              <a:lnSpc>
                <a:spcPct val="90000"/>
              </a:lnSpc>
              <a:buNone/>
            </a:pPr>
            <a:endParaRPr lang="en-GB" altLang="en-US"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4254079-94F0-ED4E-B2BB-9904F1BC1FFA}"/>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15</a:t>
            </a:fld>
            <a:endParaRPr lang="en-GB"/>
          </a:p>
        </p:txBody>
      </p:sp>
    </p:spTree>
    <p:extLst>
      <p:ext uri="{BB962C8B-B14F-4D97-AF65-F5344CB8AC3E}">
        <p14:creationId xmlns:p14="http://schemas.microsoft.com/office/powerpoint/2010/main" val="34696683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269E-4194-E346-ADD0-76D740D174B2}"/>
              </a:ext>
            </a:extLst>
          </p:cNvPr>
          <p:cNvSpPr>
            <a:spLocks noGrp="1"/>
          </p:cNvSpPr>
          <p:nvPr>
            <p:ph type="title"/>
          </p:nvPr>
        </p:nvSpPr>
        <p:spPr/>
        <p:txBody>
          <a:bodyPr/>
          <a:lstStyle/>
          <a:p>
            <a:r>
              <a:rPr lang="en-US" dirty="0"/>
              <a:t>Execute and Control</a:t>
            </a:r>
          </a:p>
        </p:txBody>
      </p:sp>
      <p:sp>
        <p:nvSpPr>
          <p:cNvPr id="3" name="Content Placeholder 2">
            <a:extLst>
              <a:ext uri="{FF2B5EF4-FFF2-40B4-BE49-F238E27FC236}">
                <a16:creationId xmlns:a16="http://schemas.microsoft.com/office/drawing/2014/main" id="{FE2CCA39-176D-BD42-AC75-8BA6238FB2F5}"/>
              </a:ext>
            </a:extLst>
          </p:cNvPr>
          <p:cNvSpPr>
            <a:spLocks noGrp="1"/>
          </p:cNvSpPr>
          <p:nvPr>
            <p:ph idx="1"/>
          </p:nvPr>
        </p:nvSpPr>
        <p:spPr/>
        <p:txBody>
          <a:bodyPr/>
          <a:lstStyle/>
          <a:p>
            <a:r>
              <a:rPr lang="en-GB" altLang="en-US" sz="2400" dirty="0">
                <a:latin typeface="Arial" panose="020B0604020202020204" pitchFamily="34" charset="0"/>
                <a:cs typeface="Arial" panose="020B0604020202020204" pitchFamily="34" charset="0"/>
              </a:rPr>
              <a:t>Doing the activities as laid out in your plan</a:t>
            </a:r>
          </a:p>
          <a:p>
            <a:endParaRPr lang="en-GB" altLang="en-US" sz="600"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Regularly comparing the actual performance with the plan, knowing and anticipating when things are not going according to schedule</a:t>
            </a:r>
          </a:p>
          <a:p>
            <a:endParaRPr lang="en-GB" altLang="en-US" sz="600"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Fixing problems that arise</a:t>
            </a:r>
          </a:p>
          <a:p>
            <a:endParaRPr lang="en-GB" altLang="en-US" sz="600"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Keeping everyone informed</a:t>
            </a:r>
          </a:p>
          <a:p>
            <a:pPr marL="0" indent="0">
              <a:buNone/>
            </a:pPr>
            <a:endParaRPr lang="en-GB" altLang="en-US" sz="24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30EC146-562A-C649-BACF-510B126B92A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16</a:t>
            </a:fld>
            <a:endParaRPr lang="en-GB"/>
          </a:p>
        </p:txBody>
      </p:sp>
    </p:spTree>
    <p:extLst>
      <p:ext uri="{BB962C8B-B14F-4D97-AF65-F5344CB8AC3E}">
        <p14:creationId xmlns:p14="http://schemas.microsoft.com/office/powerpoint/2010/main" val="21613529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4669A-2921-1144-AD65-5FAA2A7896F9}"/>
              </a:ext>
            </a:extLst>
          </p:cNvPr>
          <p:cNvSpPr>
            <a:spLocks noGrp="1"/>
          </p:cNvSpPr>
          <p:nvPr>
            <p:ph type="title"/>
          </p:nvPr>
        </p:nvSpPr>
        <p:spPr/>
        <p:txBody>
          <a:bodyPr/>
          <a:lstStyle/>
          <a:p>
            <a:r>
              <a:rPr lang="en-US" dirty="0"/>
              <a:t>Evaluation Phase – the wrap up or review</a:t>
            </a:r>
          </a:p>
        </p:txBody>
      </p:sp>
      <p:sp>
        <p:nvSpPr>
          <p:cNvPr id="3" name="Content Placeholder 2">
            <a:extLst>
              <a:ext uri="{FF2B5EF4-FFF2-40B4-BE49-F238E27FC236}">
                <a16:creationId xmlns:a16="http://schemas.microsoft.com/office/drawing/2014/main" id="{487567CE-4876-F744-A560-649D8688F66F}"/>
              </a:ext>
            </a:extLst>
          </p:cNvPr>
          <p:cNvSpPr>
            <a:spLocks noGrp="1"/>
          </p:cNvSpPr>
          <p:nvPr>
            <p:ph idx="1"/>
          </p:nvPr>
        </p:nvSpPr>
        <p:spPr/>
        <p:txBody>
          <a:bodyPr/>
          <a:lstStyle/>
          <a:p>
            <a:pPr>
              <a:lnSpc>
                <a:spcPct val="150000"/>
              </a:lnSpc>
            </a:pPr>
            <a:r>
              <a:rPr lang="en-GB" altLang="en-US" sz="2400" dirty="0">
                <a:latin typeface="Arial" panose="020B0604020202020204" pitchFamily="34" charset="0"/>
                <a:cs typeface="Arial" panose="020B0604020202020204" pitchFamily="34" charset="0"/>
              </a:rPr>
              <a:t>Get the customer’s approval of finished product – sign off</a:t>
            </a:r>
          </a:p>
          <a:p>
            <a:pPr>
              <a:lnSpc>
                <a:spcPct val="150000"/>
              </a:lnSpc>
            </a:pPr>
            <a:r>
              <a:rPr lang="en-GB" altLang="en-US" sz="2400" dirty="0">
                <a:latin typeface="Arial" panose="020B0604020202020204" pitchFamily="34" charset="0"/>
                <a:cs typeface="Arial" panose="020B0604020202020204" pitchFamily="34" charset="0"/>
              </a:rPr>
              <a:t>Close all issues raised during the project</a:t>
            </a:r>
            <a:endParaRPr lang="en-GB" altLang="en-US" sz="600" dirty="0">
              <a:latin typeface="Arial" panose="020B0604020202020204" pitchFamily="34" charset="0"/>
              <a:cs typeface="Arial" panose="020B0604020202020204" pitchFamily="34" charset="0"/>
            </a:endParaRPr>
          </a:p>
          <a:p>
            <a:pPr>
              <a:lnSpc>
                <a:spcPct val="150000"/>
              </a:lnSpc>
            </a:pPr>
            <a:r>
              <a:rPr lang="en-GB" altLang="en-US" sz="2400" dirty="0">
                <a:latin typeface="Arial" panose="020B0604020202020204" pitchFamily="34" charset="0"/>
                <a:cs typeface="Arial" panose="020B0604020202020204" pitchFamily="34" charset="0"/>
              </a:rPr>
              <a:t>There may be formal project hand over to the client</a:t>
            </a:r>
          </a:p>
          <a:p>
            <a:pPr>
              <a:lnSpc>
                <a:spcPct val="150000"/>
              </a:lnSpc>
            </a:pPr>
            <a:r>
              <a:rPr lang="en-GB" altLang="en-US" sz="2400" dirty="0">
                <a:latin typeface="Arial" panose="020B0604020202020204" pitchFamily="34" charset="0"/>
                <a:cs typeface="Arial" panose="020B0604020202020204" pitchFamily="34" charset="0"/>
              </a:rPr>
              <a:t>Complete any paperwork and documentation</a:t>
            </a:r>
          </a:p>
          <a:p>
            <a:pPr>
              <a:lnSpc>
                <a:spcPct val="150000"/>
              </a:lnSpc>
            </a:pPr>
            <a:r>
              <a:rPr lang="en-GB" altLang="en-US" sz="2400" dirty="0">
                <a:latin typeface="Arial" panose="020B0604020202020204" pitchFamily="34" charset="0"/>
                <a:cs typeface="Arial" panose="020B0604020202020204" pitchFamily="34" charset="0"/>
              </a:rPr>
              <a:t>Hold a post project evaluation to recognise achievements and discuss lessons learned</a:t>
            </a:r>
          </a:p>
          <a:p>
            <a:pPr marL="0" indent="0">
              <a:buNone/>
            </a:pPr>
            <a:endParaRPr lang="en-GB" altLang="en-US" dirty="0">
              <a:latin typeface="Arial" panose="020B0604020202020204" pitchFamily="34" charset="0"/>
              <a:cs typeface="Arial" panose="020B0604020202020204" pitchFamily="34" charset="0"/>
            </a:endParaRPr>
          </a:p>
          <a:p>
            <a:pPr marL="0" indent="0">
              <a:buNone/>
            </a:pPr>
            <a:endParaRPr lang="en-US" dirty="0"/>
          </a:p>
        </p:txBody>
      </p:sp>
      <p:sp>
        <p:nvSpPr>
          <p:cNvPr id="4" name="Slide Number Placeholder 3">
            <a:extLst>
              <a:ext uri="{FF2B5EF4-FFF2-40B4-BE49-F238E27FC236}">
                <a16:creationId xmlns:a16="http://schemas.microsoft.com/office/drawing/2014/main" id="{103B3F00-195B-6D4A-83B5-BC06296F49F6}"/>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17</a:t>
            </a:fld>
            <a:endParaRPr lang="en-GB"/>
          </a:p>
        </p:txBody>
      </p:sp>
    </p:spTree>
    <p:extLst>
      <p:ext uri="{BB962C8B-B14F-4D97-AF65-F5344CB8AC3E}">
        <p14:creationId xmlns:p14="http://schemas.microsoft.com/office/powerpoint/2010/main" val="1994826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84387-E05E-2548-9909-0D77D3DA97B6}"/>
              </a:ext>
            </a:extLst>
          </p:cNvPr>
          <p:cNvSpPr>
            <a:spLocks noGrp="1"/>
          </p:cNvSpPr>
          <p:nvPr>
            <p:ph type="title"/>
          </p:nvPr>
        </p:nvSpPr>
        <p:spPr/>
        <p:txBody>
          <a:bodyPr/>
          <a:lstStyle/>
          <a:p>
            <a:pPr eaLnBrk="0" hangingPunct="0"/>
            <a:r>
              <a:rPr lang="en-GB" b="1" dirty="0">
                <a:latin typeface="Arial" charset="0"/>
                <a:cs typeface="Arial" charset="0"/>
              </a:rPr>
              <a:t>A typical project life cycle</a:t>
            </a:r>
            <a:r>
              <a:rPr lang="en-GB" dirty="0">
                <a:latin typeface="Arial" charset="0"/>
                <a:cs typeface="Arial" charset="0"/>
              </a:rPr>
              <a:t> </a:t>
            </a:r>
          </a:p>
        </p:txBody>
      </p:sp>
      <p:sp>
        <p:nvSpPr>
          <p:cNvPr id="4" name="Slide Number Placeholder 3">
            <a:extLst>
              <a:ext uri="{FF2B5EF4-FFF2-40B4-BE49-F238E27FC236}">
                <a16:creationId xmlns:a16="http://schemas.microsoft.com/office/drawing/2014/main" id="{6B7F683D-363D-F549-9CB3-60039EEA9A1E}"/>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18</a:t>
            </a:fld>
            <a:endParaRPr lang="en-GB"/>
          </a:p>
        </p:txBody>
      </p:sp>
      <p:sp>
        <p:nvSpPr>
          <p:cNvPr id="5" name="Freeform 2">
            <a:extLst>
              <a:ext uri="{FF2B5EF4-FFF2-40B4-BE49-F238E27FC236}">
                <a16:creationId xmlns:a16="http://schemas.microsoft.com/office/drawing/2014/main" id="{FDADF909-2A0B-F340-9223-487EE1162BA7}"/>
              </a:ext>
            </a:extLst>
          </p:cNvPr>
          <p:cNvSpPr>
            <a:spLocks/>
          </p:cNvSpPr>
          <p:nvPr/>
        </p:nvSpPr>
        <p:spPr bwMode="auto">
          <a:xfrm>
            <a:off x="3514500" y="3312204"/>
            <a:ext cx="4718050" cy="1412875"/>
          </a:xfrm>
          <a:custGeom>
            <a:avLst/>
            <a:gdLst>
              <a:gd name="T0" fmla="*/ 0 w 7203"/>
              <a:gd name="T1" fmla="*/ 2147483647 h 1961"/>
              <a:gd name="T2" fmla="*/ 2147483647 w 7203"/>
              <a:gd name="T3" fmla="*/ 2147483647 h 1961"/>
              <a:gd name="T4" fmla="*/ 2147483647 w 7203"/>
              <a:gd name="T5" fmla="*/ 2147483647 h 1961"/>
              <a:gd name="T6" fmla="*/ 2147483647 w 7203"/>
              <a:gd name="T7" fmla="*/ 2147483647 h 1961"/>
              <a:gd name="T8" fmla="*/ 2147483647 w 7203"/>
              <a:gd name="T9" fmla="*/ 2147483647 h 1961"/>
              <a:gd name="T10" fmla="*/ 2147483647 w 7203"/>
              <a:gd name="T11" fmla="*/ 2147483647 h 1961"/>
              <a:gd name="T12" fmla="*/ 2147483647 w 7203"/>
              <a:gd name="T13" fmla="*/ 2147483647 h 1961"/>
              <a:gd name="T14" fmla="*/ 2147483647 w 7203"/>
              <a:gd name="T15" fmla="*/ 2147483647 h 1961"/>
              <a:gd name="T16" fmla="*/ 2147483647 w 7203"/>
              <a:gd name="T17" fmla="*/ 2147483647 h 1961"/>
              <a:gd name="T18" fmla="*/ 2147483647 w 7203"/>
              <a:gd name="T19" fmla="*/ 2147483647 h 1961"/>
              <a:gd name="T20" fmla="*/ 2147483647 w 7203"/>
              <a:gd name="T21" fmla="*/ 2147483647 h 1961"/>
              <a:gd name="T22" fmla="*/ 2147483647 w 7203"/>
              <a:gd name="T23" fmla="*/ 2147483647 h 1961"/>
              <a:gd name="T24" fmla="*/ 2147483647 w 7203"/>
              <a:gd name="T25" fmla="*/ 2147483647 h 1961"/>
              <a:gd name="T26" fmla="*/ 2147483647 w 7203"/>
              <a:gd name="T27" fmla="*/ 2147483647 h 1961"/>
              <a:gd name="T28" fmla="*/ 2147483647 w 7203"/>
              <a:gd name="T29" fmla="*/ 2147483647 h 1961"/>
              <a:gd name="T30" fmla="*/ 2147483647 w 7203"/>
              <a:gd name="T31" fmla="*/ 2147483647 h 1961"/>
              <a:gd name="T32" fmla="*/ 2147483647 w 7203"/>
              <a:gd name="T33" fmla="*/ 2147483647 h 1961"/>
              <a:gd name="T34" fmla="*/ 2147483647 w 7203"/>
              <a:gd name="T35" fmla="*/ 2147483647 h 1961"/>
              <a:gd name="T36" fmla="*/ 2147483647 w 7203"/>
              <a:gd name="T37" fmla="*/ 2147483647 h 1961"/>
              <a:gd name="T38" fmla="*/ 2147483647 w 7203"/>
              <a:gd name="T39" fmla="*/ 2147483647 h 1961"/>
              <a:gd name="T40" fmla="*/ 2147483647 w 7203"/>
              <a:gd name="T41" fmla="*/ 2147483647 h 1961"/>
              <a:gd name="T42" fmla="*/ 2147483647 w 7203"/>
              <a:gd name="T43" fmla="*/ 2147483647 h 1961"/>
              <a:gd name="T44" fmla="*/ 2147483647 w 7203"/>
              <a:gd name="T45" fmla="*/ 0 h 1961"/>
              <a:gd name="T46" fmla="*/ 2147483647 w 7203"/>
              <a:gd name="T47" fmla="*/ 2147483647 h 1961"/>
              <a:gd name="T48" fmla="*/ 2147483647 w 7203"/>
              <a:gd name="T49" fmla="*/ 2147483647 h 1961"/>
              <a:gd name="T50" fmla="*/ 2147483647 w 7203"/>
              <a:gd name="T51" fmla="*/ 2147483647 h 1961"/>
              <a:gd name="T52" fmla="*/ 2147483647 w 7203"/>
              <a:gd name="T53" fmla="*/ 2147483647 h 1961"/>
              <a:gd name="T54" fmla="*/ 2147483647 w 7203"/>
              <a:gd name="T55" fmla="*/ 2147483647 h 1961"/>
              <a:gd name="T56" fmla="*/ 2147483647 w 7203"/>
              <a:gd name="T57" fmla="*/ 2147483647 h 1961"/>
              <a:gd name="T58" fmla="*/ 2147483647 w 7203"/>
              <a:gd name="T59" fmla="*/ 2147483647 h 1961"/>
              <a:gd name="T60" fmla="*/ 2147483647 w 7203"/>
              <a:gd name="T61" fmla="*/ 2147483647 h 1961"/>
              <a:gd name="T62" fmla="*/ 2147483647 w 7203"/>
              <a:gd name="T63" fmla="*/ 2147483647 h 1961"/>
              <a:gd name="T64" fmla="*/ 2147483647 w 7203"/>
              <a:gd name="T65" fmla="*/ 2147483647 h 1961"/>
              <a:gd name="T66" fmla="*/ 2147483647 w 7203"/>
              <a:gd name="T67" fmla="*/ 2147483647 h 1961"/>
              <a:gd name="T68" fmla="*/ 2147483647 w 7203"/>
              <a:gd name="T69" fmla="*/ 2147483647 h 1961"/>
              <a:gd name="T70" fmla="*/ 2147483647 w 7203"/>
              <a:gd name="T71" fmla="*/ 2147483647 h 1961"/>
              <a:gd name="T72" fmla="*/ 2147483647 w 7203"/>
              <a:gd name="T73" fmla="*/ 2147483647 h 1961"/>
              <a:gd name="T74" fmla="*/ 2147483647 w 7203"/>
              <a:gd name="T75" fmla="*/ 2147483647 h 1961"/>
              <a:gd name="T76" fmla="*/ 2147483647 w 7203"/>
              <a:gd name="T77" fmla="*/ 2147483647 h 1961"/>
              <a:gd name="T78" fmla="*/ 2147483647 w 7203"/>
              <a:gd name="T79" fmla="*/ 2147483647 h 1961"/>
              <a:gd name="T80" fmla="*/ 2147483647 w 7203"/>
              <a:gd name="T81" fmla="*/ 2147483647 h 1961"/>
              <a:gd name="T82" fmla="*/ 2147483647 w 7203"/>
              <a:gd name="T83" fmla="*/ 2147483647 h 1961"/>
              <a:gd name="T84" fmla="*/ 2147483647 w 7203"/>
              <a:gd name="T85" fmla="*/ 2147483647 h 1961"/>
              <a:gd name="T86" fmla="*/ 2147483647 w 7203"/>
              <a:gd name="T87" fmla="*/ 2147483647 h 1961"/>
              <a:gd name="T88" fmla="*/ 2147483647 w 7203"/>
              <a:gd name="T89" fmla="*/ 2147483647 h 1961"/>
              <a:gd name="T90" fmla="*/ 2147483647 w 7203"/>
              <a:gd name="T91" fmla="*/ 2147483647 h 1961"/>
              <a:gd name="T92" fmla="*/ 2147483647 w 7203"/>
              <a:gd name="T93" fmla="*/ 2147483647 h 1961"/>
              <a:gd name="T94" fmla="*/ 2147483647 w 7203"/>
              <a:gd name="T95" fmla="*/ 2147483647 h 1961"/>
              <a:gd name="T96" fmla="*/ 2147483647 w 7203"/>
              <a:gd name="T97" fmla="*/ 2147483647 h 1961"/>
              <a:gd name="T98" fmla="*/ 2147483647 w 7203"/>
              <a:gd name="T99" fmla="*/ 2147483647 h 1961"/>
              <a:gd name="T100" fmla="*/ 2147483647 w 7203"/>
              <a:gd name="T101" fmla="*/ 2147483647 h 1961"/>
              <a:gd name="T102" fmla="*/ 2147483647 w 7203"/>
              <a:gd name="T103" fmla="*/ 2147483647 h 196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7203"/>
              <a:gd name="T157" fmla="*/ 0 h 1961"/>
              <a:gd name="T158" fmla="*/ 7203 w 7203"/>
              <a:gd name="T159" fmla="*/ 1961 h 196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7203" h="1961">
                <a:moveTo>
                  <a:pt x="0" y="1860"/>
                </a:moveTo>
                <a:cubicBezTo>
                  <a:pt x="151" y="1803"/>
                  <a:pt x="320" y="1756"/>
                  <a:pt x="480" y="1740"/>
                </a:cubicBezTo>
                <a:cubicBezTo>
                  <a:pt x="652" y="1675"/>
                  <a:pt x="542" y="1711"/>
                  <a:pt x="816" y="1656"/>
                </a:cubicBezTo>
                <a:cubicBezTo>
                  <a:pt x="913" y="1637"/>
                  <a:pt x="1008" y="1587"/>
                  <a:pt x="1104" y="1560"/>
                </a:cubicBezTo>
                <a:cubicBezTo>
                  <a:pt x="1187" y="1508"/>
                  <a:pt x="1273" y="1477"/>
                  <a:pt x="1356" y="1428"/>
                </a:cubicBezTo>
                <a:cubicBezTo>
                  <a:pt x="1461" y="1367"/>
                  <a:pt x="1563" y="1296"/>
                  <a:pt x="1668" y="1236"/>
                </a:cubicBezTo>
                <a:cubicBezTo>
                  <a:pt x="1694" y="1221"/>
                  <a:pt x="1725" y="1215"/>
                  <a:pt x="1752" y="1200"/>
                </a:cubicBezTo>
                <a:cubicBezTo>
                  <a:pt x="1805" y="1171"/>
                  <a:pt x="1856" y="1136"/>
                  <a:pt x="1908" y="1104"/>
                </a:cubicBezTo>
                <a:cubicBezTo>
                  <a:pt x="1995" y="1050"/>
                  <a:pt x="2064" y="970"/>
                  <a:pt x="2148" y="912"/>
                </a:cubicBezTo>
                <a:cubicBezTo>
                  <a:pt x="2184" y="887"/>
                  <a:pt x="2220" y="864"/>
                  <a:pt x="2256" y="840"/>
                </a:cubicBezTo>
                <a:cubicBezTo>
                  <a:pt x="2292" y="816"/>
                  <a:pt x="2341" y="817"/>
                  <a:pt x="2376" y="792"/>
                </a:cubicBezTo>
                <a:cubicBezTo>
                  <a:pt x="2452" y="738"/>
                  <a:pt x="2518" y="674"/>
                  <a:pt x="2604" y="636"/>
                </a:cubicBezTo>
                <a:cubicBezTo>
                  <a:pt x="2619" y="629"/>
                  <a:pt x="2636" y="629"/>
                  <a:pt x="2652" y="624"/>
                </a:cubicBezTo>
                <a:cubicBezTo>
                  <a:pt x="2672" y="617"/>
                  <a:pt x="2693" y="610"/>
                  <a:pt x="2712" y="600"/>
                </a:cubicBezTo>
                <a:cubicBezTo>
                  <a:pt x="2816" y="548"/>
                  <a:pt x="2728" y="575"/>
                  <a:pt x="2820" y="552"/>
                </a:cubicBezTo>
                <a:cubicBezTo>
                  <a:pt x="2884" y="513"/>
                  <a:pt x="2940" y="486"/>
                  <a:pt x="3012" y="468"/>
                </a:cubicBezTo>
                <a:cubicBezTo>
                  <a:pt x="3118" y="397"/>
                  <a:pt x="2949" y="506"/>
                  <a:pt x="3120" y="420"/>
                </a:cubicBezTo>
                <a:cubicBezTo>
                  <a:pt x="3207" y="376"/>
                  <a:pt x="3132" y="396"/>
                  <a:pt x="3204" y="348"/>
                </a:cubicBezTo>
                <a:cubicBezTo>
                  <a:pt x="3215" y="341"/>
                  <a:pt x="3229" y="342"/>
                  <a:pt x="3240" y="336"/>
                </a:cubicBezTo>
                <a:cubicBezTo>
                  <a:pt x="3299" y="307"/>
                  <a:pt x="3365" y="277"/>
                  <a:pt x="3420" y="240"/>
                </a:cubicBezTo>
                <a:cubicBezTo>
                  <a:pt x="3510" y="180"/>
                  <a:pt x="3606" y="142"/>
                  <a:pt x="3708" y="108"/>
                </a:cubicBezTo>
                <a:cubicBezTo>
                  <a:pt x="3751" y="94"/>
                  <a:pt x="3808" y="43"/>
                  <a:pt x="3852" y="24"/>
                </a:cubicBezTo>
                <a:cubicBezTo>
                  <a:pt x="3888" y="8"/>
                  <a:pt x="3986" y="2"/>
                  <a:pt x="4008" y="0"/>
                </a:cubicBezTo>
                <a:cubicBezTo>
                  <a:pt x="4093" y="6"/>
                  <a:pt x="4187" y="10"/>
                  <a:pt x="4272" y="24"/>
                </a:cubicBezTo>
                <a:cubicBezTo>
                  <a:pt x="4365" y="39"/>
                  <a:pt x="4456" y="76"/>
                  <a:pt x="4548" y="96"/>
                </a:cubicBezTo>
                <a:cubicBezTo>
                  <a:pt x="4631" y="115"/>
                  <a:pt x="4600" y="100"/>
                  <a:pt x="4668" y="120"/>
                </a:cubicBezTo>
                <a:cubicBezTo>
                  <a:pt x="4761" y="148"/>
                  <a:pt x="4850" y="180"/>
                  <a:pt x="4944" y="204"/>
                </a:cubicBezTo>
                <a:cubicBezTo>
                  <a:pt x="4960" y="208"/>
                  <a:pt x="4976" y="212"/>
                  <a:pt x="4992" y="216"/>
                </a:cubicBezTo>
                <a:cubicBezTo>
                  <a:pt x="5008" y="220"/>
                  <a:pt x="5040" y="228"/>
                  <a:pt x="5040" y="228"/>
                </a:cubicBezTo>
                <a:cubicBezTo>
                  <a:pt x="5087" y="260"/>
                  <a:pt x="5141" y="286"/>
                  <a:pt x="5196" y="300"/>
                </a:cubicBezTo>
                <a:cubicBezTo>
                  <a:pt x="5212" y="312"/>
                  <a:pt x="5227" y="325"/>
                  <a:pt x="5244" y="336"/>
                </a:cubicBezTo>
                <a:cubicBezTo>
                  <a:pt x="5259" y="345"/>
                  <a:pt x="5277" y="350"/>
                  <a:pt x="5292" y="360"/>
                </a:cubicBezTo>
                <a:cubicBezTo>
                  <a:pt x="5306" y="370"/>
                  <a:pt x="5315" y="386"/>
                  <a:pt x="5328" y="396"/>
                </a:cubicBezTo>
                <a:cubicBezTo>
                  <a:pt x="5366" y="426"/>
                  <a:pt x="5453" y="480"/>
                  <a:pt x="5496" y="504"/>
                </a:cubicBezTo>
                <a:cubicBezTo>
                  <a:pt x="5598" y="561"/>
                  <a:pt x="5515" y="497"/>
                  <a:pt x="5604" y="552"/>
                </a:cubicBezTo>
                <a:cubicBezTo>
                  <a:pt x="5659" y="586"/>
                  <a:pt x="5709" y="615"/>
                  <a:pt x="5772" y="636"/>
                </a:cubicBezTo>
                <a:cubicBezTo>
                  <a:pt x="5800" y="657"/>
                  <a:pt x="5830" y="674"/>
                  <a:pt x="5856" y="696"/>
                </a:cubicBezTo>
                <a:cubicBezTo>
                  <a:pt x="5869" y="707"/>
                  <a:pt x="5878" y="723"/>
                  <a:pt x="5892" y="732"/>
                </a:cubicBezTo>
                <a:cubicBezTo>
                  <a:pt x="5902" y="739"/>
                  <a:pt x="5970" y="754"/>
                  <a:pt x="5976" y="756"/>
                </a:cubicBezTo>
                <a:cubicBezTo>
                  <a:pt x="6019" y="785"/>
                  <a:pt x="6070" y="811"/>
                  <a:pt x="6120" y="828"/>
                </a:cubicBezTo>
                <a:cubicBezTo>
                  <a:pt x="6189" y="931"/>
                  <a:pt x="6097" y="810"/>
                  <a:pt x="6180" y="876"/>
                </a:cubicBezTo>
                <a:cubicBezTo>
                  <a:pt x="6191" y="885"/>
                  <a:pt x="6194" y="902"/>
                  <a:pt x="6204" y="912"/>
                </a:cubicBezTo>
                <a:cubicBezTo>
                  <a:pt x="6214" y="922"/>
                  <a:pt x="6228" y="928"/>
                  <a:pt x="6240" y="936"/>
                </a:cubicBezTo>
                <a:cubicBezTo>
                  <a:pt x="6280" y="995"/>
                  <a:pt x="6351" y="1048"/>
                  <a:pt x="6408" y="1092"/>
                </a:cubicBezTo>
                <a:cubicBezTo>
                  <a:pt x="6442" y="1119"/>
                  <a:pt x="6485" y="1133"/>
                  <a:pt x="6516" y="1164"/>
                </a:cubicBezTo>
                <a:cubicBezTo>
                  <a:pt x="6552" y="1200"/>
                  <a:pt x="6588" y="1236"/>
                  <a:pt x="6624" y="1272"/>
                </a:cubicBezTo>
                <a:cubicBezTo>
                  <a:pt x="6691" y="1339"/>
                  <a:pt x="6658" y="1347"/>
                  <a:pt x="6744" y="1404"/>
                </a:cubicBezTo>
                <a:cubicBezTo>
                  <a:pt x="6793" y="1478"/>
                  <a:pt x="6739" y="1406"/>
                  <a:pt x="6804" y="1464"/>
                </a:cubicBezTo>
                <a:cubicBezTo>
                  <a:pt x="6927" y="1574"/>
                  <a:pt x="6830" y="1506"/>
                  <a:pt x="6912" y="1560"/>
                </a:cubicBezTo>
                <a:cubicBezTo>
                  <a:pt x="6998" y="1689"/>
                  <a:pt x="6864" y="1493"/>
                  <a:pt x="6972" y="1632"/>
                </a:cubicBezTo>
                <a:cubicBezTo>
                  <a:pt x="7026" y="1702"/>
                  <a:pt x="7079" y="1774"/>
                  <a:pt x="7128" y="1848"/>
                </a:cubicBezTo>
                <a:cubicBezTo>
                  <a:pt x="7203" y="1961"/>
                  <a:pt x="7200" y="1858"/>
                  <a:pt x="7200" y="1908"/>
                </a:cubicBezTo>
              </a:path>
            </a:pathLst>
          </a:custGeom>
          <a:noFill/>
          <a:ln w="38100">
            <a:solidFill>
              <a:srgbClr val="008000"/>
            </a:solidFill>
            <a:round/>
            <a:headEnd/>
            <a:tailEnd/>
          </a:ln>
        </p:spPr>
        <p:txBody>
          <a:bodyPr/>
          <a:lstStyle/>
          <a:p>
            <a:endParaRPr lang="en-GB"/>
          </a:p>
        </p:txBody>
      </p:sp>
      <p:sp>
        <p:nvSpPr>
          <p:cNvPr id="6" name="Line 3">
            <a:extLst>
              <a:ext uri="{FF2B5EF4-FFF2-40B4-BE49-F238E27FC236}">
                <a16:creationId xmlns:a16="http://schemas.microsoft.com/office/drawing/2014/main" id="{34B02B2C-B6E8-4641-9BED-BC1AC04681AE}"/>
              </a:ext>
            </a:extLst>
          </p:cNvPr>
          <p:cNvSpPr>
            <a:spLocks noChangeShapeType="1"/>
          </p:cNvSpPr>
          <p:nvPr/>
        </p:nvSpPr>
        <p:spPr bwMode="auto">
          <a:xfrm>
            <a:off x="4090762" y="5156879"/>
            <a:ext cx="3703638" cy="0"/>
          </a:xfrm>
          <a:prstGeom prst="line">
            <a:avLst/>
          </a:prstGeom>
          <a:noFill/>
          <a:ln w="76200">
            <a:solidFill>
              <a:srgbClr val="000000"/>
            </a:solidFill>
            <a:round/>
            <a:headEnd/>
            <a:tailEnd type="triangle" w="med" len="med"/>
          </a:ln>
        </p:spPr>
        <p:txBody>
          <a:bodyPr/>
          <a:lstStyle/>
          <a:p>
            <a:endParaRPr lang="en-GB"/>
          </a:p>
        </p:txBody>
      </p:sp>
      <p:sp>
        <p:nvSpPr>
          <p:cNvPr id="7" name="Text Box 4">
            <a:extLst>
              <a:ext uri="{FF2B5EF4-FFF2-40B4-BE49-F238E27FC236}">
                <a16:creationId xmlns:a16="http://schemas.microsoft.com/office/drawing/2014/main" id="{AC6105A0-396B-B244-93D3-369932C9CF93}"/>
              </a:ext>
            </a:extLst>
          </p:cNvPr>
          <p:cNvSpPr txBox="1">
            <a:spLocks noChangeArrowheads="1"/>
          </p:cNvSpPr>
          <p:nvPr/>
        </p:nvSpPr>
        <p:spPr bwMode="auto">
          <a:xfrm>
            <a:off x="5257800" y="5283879"/>
            <a:ext cx="838200" cy="304800"/>
          </a:xfrm>
          <a:prstGeom prst="rect">
            <a:avLst/>
          </a:prstGeom>
          <a:solidFill>
            <a:srgbClr val="FFFFFF"/>
          </a:solidFill>
          <a:ln w="9525">
            <a:noFill/>
            <a:miter lim="800000"/>
            <a:headEnd/>
            <a:tailEnd/>
          </a:ln>
        </p:spPr>
        <p:txBody>
          <a:bodyPr/>
          <a:lstStyle/>
          <a:p>
            <a:pPr eaLnBrk="0" hangingPunct="0"/>
            <a:r>
              <a:rPr lang="en-GB" sz="1800" b="1">
                <a:latin typeface="Arial" charset="0"/>
                <a:ea typeface="Times New Roman" pitchFamily="18" charset="0"/>
                <a:cs typeface="Arial" charset="0"/>
              </a:rPr>
              <a:t>Time</a:t>
            </a:r>
            <a:endParaRPr lang="en-GB" sz="1400">
              <a:latin typeface="Arial" charset="0"/>
              <a:ea typeface="Times New Roman" pitchFamily="18" charset="0"/>
              <a:cs typeface="Arial" charset="0"/>
            </a:endParaRPr>
          </a:p>
        </p:txBody>
      </p:sp>
      <p:sp>
        <p:nvSpPr>
          <p:cNvPr id="8" name="Line 10">
            <a:extLst>
              <a:ext uri="{FF2B5EF4-FFF2-40B4-BE49-F238E27FC236}">
                <a16:creationId xmlns:a16="http://schemas.microsoft.com/office/drawing/2014/main" id="{A583EB01-0801-CC44-95D0-4FC7EC984FA7}"/>
              </a:ext>
            </a:extLst>
          </p:cNvPr>
          <p:cNvSpPr>
            <a:spLocks noChangeShapeType="1"/>
          </p:cNvSpPr>
          <p:nvPr/>
        </p:nvSpPr>
        <p:spPr bwMode="auto">
          <a:xfrm>
            <a:off x="4090762" y="2088241"/>
            <a:ext cx="0" cy="2592388"/>
          </a:xfrm>
          <a:prstGeom prst="line">
            <a:avLst/>
          </a:prstGeom>
          <a:noFill/>
          <a:ln w="9525">
            <a:solidFill>
              <a:srgbClr val="000000"/>
            </a:solidFill>
            <a:prstDash val="dash"/>
            <a:round/>
            <a:headEnd/>
            <a:tailEnd/>
          </a:ln>
        </p:spPr>
        <p:txBody>
          <a:bodyPr/>
          <a:lstStyle/>
          <a:p>
            <a:endParaRPr lang="en-GB"/>
          </a:p>
        </p:txBody>
      </p:sp>
      <p:sp>
        <p:nvSpPr>
          <p:cNvPr id="9" name="Line 11">
            <a:extLst>
              <a:ext uri="{FF2B5EF4-FFF2-40B4-BE49-F238E27FC236}">
                <a16:creationId xmlns:a16="http://schemas.microsoft.com/office/drawing/2014/main" id="{3E11FD64-6802-8849-8DEA-B2D5A86A5414}"/>
              </a:ext>
            </a:extLst>
          </p:cNvPr>
          <p:cNvSpPr>
            <a:spLocks noChangeShapeType="1"/>
          </p:cNvSpPr>
          <p:nvPr/>
        </p:nvSpPr>
        <p:spPr bwMode="auto">
          <a:xfrm>
            <a:off x="5602062" y="2088241"/>
            <a:ext cx="0" cy="2590800"/>
          </a:xfrm>
          <a:prstGeom prst="line">
            <a:avLst/>
          </a:prstGeom>
          <a:noFill/>
          <a:ln w="9525">
            <a:solidFill>
              <a:srgbClr val="000000"/>
            </a:solidFill>
            <a:prstDash val="dash"/>
            <a:round/>
            <a:headEnd/>
            <a:tailEnd/>
          </a:ln>
        </p:spPr>
        <p:txBody>
          <a:bodyPr/>
          <a:lstStyle/>
          <a:p>
            <a:endParaRPr lang="en-GB"/>
          </a:p>
        </p:txBody>
      </p:sp>
      <p:sp>
        <p:nvSpPr>
          <p:cNvPr id="10" name="Line 12">
            <a:extLst>
              <a:ext uri="{FF2B5EF4-FFF2-40B4-BE49-F238E27FC236}">
                <a16:creationId xmlns:a16="http://schemas.microsoft.com/office/drawing/2014/main" id="{2BEAF08F-3B3C-244D-8611-00B2BB5DCEA1}"/>
              </a:ext>
            </a:extLst>
          </p:cNvPr>
          <p:cNvSpPr>
            <a:spLocks noChangeShapeType="1"/>
          </p:cNvSpPr>
          <p:nvPr/>
        </p:nvSpPr>
        <p:spPr bwMode="auto">
          <a:xfrm flipH="1">
            <a:off x="7330850" y="2088241"/>
            <a:ext cx="0" cy="2592388"/>
          </a:xfrm>
          <a:prstGeom prst="line">
            <a:avLst/>
          </a:prstGeom>
          <a:noFill/>
          <a:ln w="9525">
            <a:solidFill>
              <a:srgbClr val="000000"/>
            </a:solidFill>
            <a:prstDash val="dash"/>
            <a:round/>
            <a:headEnd/>
            <a:tailEnd/>
          </a:ln>
        </p:spPr>
        <p:txBody>
          <a:bodyPr/>
          <a:lstStyle/>
          <a:p>
            <a:endParaRPr lang="en-GB"/>
          </a:p>
        </p:txBody>
      </p:sp>
      <p:sp>
        <p:nvSpPr>
          <p:cNvPr id="13" name="Rectangle 16">
            <a:extLst>
              <a:ext uri="{FF2B5EF4-FFF2-40B4-BE49-F238E27FC236}">
                <a16:creationId xmlns:a16="http://schemas.microsoft.com/office/drawing/2014/main" id="{08B5AD8F-A6CD-F74C-B4BF-3CCF67090524}"/>
              </a:ext>
            </a:extLst>
          </p:cNvPr>
          <p:cNvSpPr>
            <a:spLocks noChangeArrowheads="1"/>
          </p:cNvSpPr>
          <p:nvPr/>
        </p:nvSpPr>
        <p:spPr bwMode="auto">
          <a:xfrm>
            <a:off x="3227162" y="4663166"/>
            <a:ext cx="6840538" cy="493713"/>
          </a:xfrm>
          <a:prstGeom prst="rect">
            <a:avLst/>
          </a:prstGeom>
          <a:noFill/>
          <a:ln w="9525">
            <a:noFill/>
            <a:miter lim="800000"/>
            <a:headEnd/>
            <a:tailEnd/>
          </a:ln>
        </p:spPr>
        <p:txBody>
          <a:bodyPr anchor="ctr">
            <a:spAutoFit/>
          </a:bodyPr>
          <a:lstStyle/>
          <a:p>
            <a:pPr eaLnBrk="0" hangingPunct="0"/>
            <a:endParaRPr lang="en-GB" sz="1200">
              <a:latin typeface="Arial" charset="0"/>
              <a:cs typeface="Arial" charset="0"/>
            </a:endParaRPr>
          </a:p>
          <a:p>
            <a:pPr eaLnBrk="0" hangingPunct="0"/>
            <a:r>
              <a:rPr lang="en-GB" sz="1400" b="1">
                <a:latin typeface="Arial" charset="0"/>
                <a:cs typeface="Arial" charset="0"/>
              </a:rPr>
              <a:t>Start</a:t>
            </a:r>
            <a:r>
              <a:rPr lang="en-GB" sz="1400">
                <a:latin typeface="Arial" charset="0"/>
                <a:cs typeface="Arial" charset="0"/>
              </a:rPr>
              <a:t>				</a:t>
            </a:r>
            <a:r>
              <a:rPr lang="en-GB" sz="1400" b="1">
                <a:latin typeface="Arial" charset="0"/>
                <a:cs typeface="Arial" charset="0"/>
              </a:rPr>
              <a:t>	 Finish</a:t>
            </a:r>
            <a:r>
              <a:rPr lang="en-GB" sz="1100">
                <a:latin typeface="Arial" charset="0"/>
                <a:cs typeface="Arial" charset="0"/>
              </a:rPr>
              <a:t> </a:t>
            </a:r>
            <a:endParaRPr lang="en-GB" sz="1800">
              <a:latin typeface="Arial" charset="0"/>
              <a:cs typeface="Arial" charset="0"/>
            </a:endParaRPr>
          </a:p>
        </p:txBody>
      </p:sp>
      <p:sp>
        <p:nvSpPr>
          <p:cNvPr id="14" name="Line 17">
            <a:extLst>
              <a:ext uri="{FF2B5EF4-FFF2-40B4-BE49-F238E27FC236}">
                <a16:creationId xmlns:a16="http://schemas.microsoft.com/office/drawing/2014/main" id="{5C59946C-3371-2C44-A639-9A33696E1EB9}"/>
              </a:ext>
            </a:extLst>
          </p:cNvPr>
          <p:cNvSpPr>
            <a:spLocks noChangeShapeType="1"/>
          </p:cNvSpPr>
          <p:nvPr/>
        </p:nvSpPr>
        <p:spPr bwMode="auto">
          <a:xfrm>
            <a:off x="3082700" y="4680629"/>
            <a:ext cx="5688012" cy="0"/>
          </a:xfrm>
          <a:prstGeom prst="line">
            <a:avLst/>
          </a:prstGeom>
          <a:noFill/>
          <a:ln w="9525">
            <a:solidFill>
              <a:schemeClr val="tx1"/>
            </a:solidFill>
            <a:round/>
            <a:headEnd/>
            <a:tailEnd/>
          </a:ln>
        </p:spPr>
        <p:txBody>
          <a:bodyPr/>
          <a:lstStyle/>
          <a:p>
            <a:endParaRPr lang="en-GB"/>
          </a:p>
        </p:txBody>
      </p:sp>
      <p:sp>
        <p:nvSpPr>
          <p:cNvPr id="15" name="Line 18">
            <a:extLst>
              <a:ext uri="{FF2B5EF4-FFF2-40B4-BE49-F238E27FC236}">
                <a16:creationId xmlns:a16="http://schemas.microsoft.com/office/drawing/2014/main" id="{9DE3234C-02A4-9F4B-AA85-4FCAAB0DEA68}"/>
              </a:ext>
            </a:extLst>
          </p:cNvPr>
          <p:cNvSpPr>
            <a:spLocks noChangeShapeType="1"/>
          </p:cNvSpPr>
          <p:nvPr/>
        </p:nvSpPr>
        <p:spPr bwMode="auto">
          <a:xfrm>
            <a:off x="3082700" y="2088241"/>
            <a:ext cx="0" cy="2592388"/>
          </a:xfrm>
          <a:prstGeom prst="line">
            <a:avLst/>
          </a:prstGeom>
          <a:noFill/>
          <a:ln w="9525">
            <a:solidFill>
              <a:schemeClr val="tx1"/>
            </a:solidFill>
            <a:round/>
            <a:headEnd/>
            <a:tailEnd/>
          </a:ln>
        </p:spPr>
        <p:txBody>
          <a:bodyPr/>
          <a:lstStyle/>
          <a:p>
            <a:endParaRPr lang="en-GB"/>
          </a:p>
        </p:txBody>
      </p:sp>
      <p:sp>
        <p:nvSpPr>
          <p:cNvPr id="16" name="Line 19">
            <a:extLst>
              <a:ext uri="{FF2B5EF4-FFF2-40B4-BE49-F238E27FC236}">
                <a16:creationId xmlns:a16="http://schemas.microsoft.com/office/drawing/2014/main" id="{8E1BB6FF-5B10-4B4E-9157-1A89624F3E26}"/>
              </a:ext>
            </a:extLst>
          </p:cNvPr>
          <p:cNvSpPr>
            <a:spLocks noChangeShapeType="1"/>
          </p:cNvSpPr>
          <p:nvPr/>
        </p:nvSpPr>
        <p:spPr bwMode="auto">
          <a:xfrm>
            <a:off x="8770712" y="2088241"/>
            <a:ext cx="0" cy="2592388"/>
          </a:xfrm>
          <a:prstGeom prst="line">
            <a:avLst/>
          </a:prstGeom>
          <a:noFill/>
          <a:ln w="9525">
            <a:solidFill>
              <a:schemeClr val="tx1"/>
            </a:solidFill>
            <a:round/>
            <a:headEnd/>
            <a:tailEnd/>
          </a:ln>
        </p:spPr>
        <p:txBody>
          <a:bodyPr/>
          <a:lstStyle/>
          <a:p>
            <a:endParaRPr lang="en-GB"/>
          </a:p>
        </p:txBody>
      </p:sp>
      <p:sp>
        <p:nvSpPr>
          <p:cNvPr id="17" name="Line 20">
            <a:extLst>
              <a:ext uri="{FF2B5EF4-FFF2-40B4-BE49-F238E27FC236}">
                <a16:creationId xmlns:a16="http://schemas.microsoft.com/office/drawing/2014/main" id="{A5A9EF9A-F26B-5443-84CD-C63B93A42A03}"/>
              </a:ext>
            </a:extLst>
          </p:cNvPr>
          <p:cNvSpPr>
            <a:spLocks noChangeShapeType="1"/>
          </p:cNvSpPr>
          <p:nvPr/>
        </p:nvSpPr>
        <p:spPr bwMode="auto">
          <a:xfrm>
            <a:off x="3082700" y="2088241"/>
            <a:ext cx="5688012" cy="0"/>
          </a:xfrm>
          <a:prstGeom prst="line">
            <a:avLst/>
          </a:prstGeom>
          <a:noFill/>
          <a:ln w="9525">
            <a:solidFill>
              <a:schemeClr val="tx1"/>
            </a:solidFill>
            <a:round/>
            <a:headEnd/>
            <a:tailEnd/>
          </a:ln>
        </p:spPr>
        <p:txBody>
          <a:bodyPr/>
          <a:lstStyle/>
          <a:p>
            <a:endParaRPr lang="en-GB"/>
          </a:p>
        </p:txBody>
      </p:sp>
      <p:sp>
        <p:nvSpPr>
          <p:cNvPr id="19" name="Text Box 22">
            <a:extLst>
              <a:ext uri="{FF2B5EF4-FFF2-40B4-BE49-F238E27FC236}">
                <a16:creationId xmlns:a16="http://schemas.microsoft.com/office/drawing/2014/main" id="{31B0A844-8751-8548-8C40-D6213E0FFC35}"/>
              </a:ext>
            </a:extLst>
          </p:cNvPr>
          <p:cNvSpPr txBox="1">
            <a:spLocks noChangeArrowheads="1"/>
          </p:cNvSpPr>
          <p:nvPr/>
        </p:nvSpPr>
        <p:spPr bwMode="auto">
          <a:xfrm>
            <a:off x="1930175" y="2375579"/>
            <a:ext cx="1079500" cy="1190625"/>
          </a:xfrm>
          <a:prstGeom prst="rect">
            <a:avLst/>
          </a:prstGeom>
          <a:noFill/>
          <a:ln w="9525">
            <a:noFill/>
            <a:miter lim="800000"/>
            <a:headEnd/>
            <a:tailEnd/>
          </a:ln>
        </p:spPr>
        <p:txBody>
          <a:bodyPr>
            <a:spAutoFit/>
          </a:bodyPr>
          <a:lstStyle/>
          <a:p>
            <a:pPr eaLnBrk="0" hangingPunct="0">
              <a:spcBef>
                <a:spcPct val="50000"/>
              </a:spcBef>
            </a:pPr>
            <a:r>
              <a:rPr lang="en-GB" sz="1800" b="1">
                <a:latin typeface="Arial" charset="0"/>
                <a:cs typeface="Arial" charset="0"/>
              </a:rPr>
              <a:t>Cost and staffing level</a:t>
            </a:r>
          </a:p>
        </p:txBody>
      </p:sp>
      <p:sp>
        <p:nvSpPr>
          <p:cNvPr id="20" name="Text Box 23">
            <a:extLst>
              <a:ext uri="{FF2B5EF4-FFF2-40B4-BE49-F238E27FC236}">
                <a16:creationId xmlns:a16="http://schemas.microsoft.com/office/drawing/2014/main" id="{8E614F2D-5BDF-F84F-B885-0CF5FC9284B8}"/>
              </a:ext>
            </a:extLst>
          </p:cNvPr>
          <p:cNvSpPr txBox="1">
            <a:spLocks noChangeArrowheads="1"/>
          </p:cNvSpPr>
          <p:nvPr/>
        </p:nvSpPr>
        <p:spPr bwMode="auto">
          <a:xfrm>
            <a:off x="3154137" y="2304141"/>
            <a:ext cx="1008063" cy="523220"/>
          </a:xfrm>
          <a:prstGeom prst="rect">
            <a:avLst/>
          </a:prstGeom>
          <a:noFill/>
          <a:ln w="9525">
            <a:noFill/>
            <a:miter lim="800000"/>
            <a:headEnd/>
            <a:tailEnd/>
          </a:ln>
        </p:spPr>
        <p:txBody>
          <a:bodyPr>
            <a:spAutoFit/>
          </a:bodyPr>
          <a:lstStyle/>
          <a:p>
            <a:pPr eaLnBrk="0" hangingPunct="0">
              <a:spcBef>
                <a:spcPct val="50000"/>
              </a:spcBef>
            </a:pPr>
            <a:r>
              <a:rPr lang="en-GB" sz="1400" b="1" dirty="0">
                <a:latin typeface="Arial" charset="0"/>
                <a:cs typeface="Arial" charset="0"/>
              </a:rPr>
              <a:t>Project Initiation</a:t>
            </a:r>
            <a:endParaRPr lang="en-GB" sz="1400" dirty="0">
              <a:latin typeface="Arial" charset="0"/>
              <a:cs typeface="Arial" charset="0"/>
            </a:endParaRPr>
          </a:p>
        </p:txBody>
      </p:sp>
      <p:sp>
        <p:nvSpPr>
          <p:cNvPr id="21" name="Text Box 24">
            <a:extLst>
              <a:ext uri="{FF2B5EF4-FFF2-40B4-BE49-F238E27FC236}">
                <a16:creationId xmlns:a16="http://schemas.microsoft.com/office/drawing/2014/main" id="{BA8D0EE2-4D55-0A45-9E8D-A58F8FF77850}"/>
              </a:ext>
            </a:extLst>
          </p:cNvPr>
          <p:cNvSpPr txBox="1">
            <a:spLocks noChangeArrowheads="1"/>
          </p:cNvSpPr>
          <p:nvPr/>
        </p:nvSpPr>
        <p:spPr bwMode="auto">
          <a:xfrm>
            <a:off x="4162200" y="2304141"/>
            <a:ext cx="1439862" cy="825500"/>
          </a:xfrm>
          <a:prstGeom prst="rect">
            <a:avLst/>
          </a:prstGeom>
          <a:noFill/>
          <a:ln w="9525">
            <a:noFill/>
            <a:miter lim="800000"/>
            <a:headEnd/>
            <a:tailEnd/>
          </a:ln>
        </p:spPr>
        <p:txBody>
          <a:bodyPr>
            <a:spAutoFit/>
          </a:bodyPr>
          <a:lstStyle/>
          <a:p>
            <a:pPr eaLnBrk="0" hangingPunct="0">
              <a:spcBef>
                <a:spcPct val="50000"/>
              </a:spcBef>
            </a:pPr>
            <a:r>
              <a:rPr lang="en-GB" sz="1600" b="1" dirty="0">
                <a:latin typeface="Arial" charset="0"/>
                <a:cs typeface="Arial" charset="0"/>
              </a:rPr>
              <a:t>Planning and organisation</a:t>
            </a:r>
          </a:p>
        </p:txBody>
      </p:sp>
      <p:sp>
        <p:nvSpPr>
          <p:cNvPr id="22" name="Text Box 25">
            <a:extLst>
              <a:ext uri="{FF2B5EF4-FFF2-40B4-BE49-F238E27FC236}">
                <a16:creationId xmlns:a16="http://schemas.microsoft.com/office/drawing/2014/main" id="{4717105B-6001-404D-B9D0-EC10CCD4D549}"/>
              </a:ext>
            </a:extLst>
          </p:cNvPr>
          <p:cNvSpPr txBox="1">
            <a:spLocks noChangeArrowheads="1"/>
          </p:cNvSpPr>
          <p:nvPr/>
        </p:nvSpPr>
        <p:spPr bwMode="auto">
          <a:xfrm>
            <a:off x="5602062" y="2304141"/>
            <a:ext cx="1800225" cy="584775"/>
          </a:xfrm>
          <a:prstGeom prst="rect">
            <a:avLst/>
          </a:prstGeom>
          <a:noFill/>
          <a:ln w="9525">
            <a:noFill/>
            <a:miter lim="800000"/>
            <a:headEnd/>
            <a:tailEnd/>
          </a:ln>
        </p:spPr>
        <p:txBody>
          <a:bodyPr>
            <a:spAutoFit/>
          </a:bodyPr>
          <a:lstStyle/>
          <a:p>
            <a:pPr eaLnBrk="0" hangingPunct="0">
              <a:spcBef>
                <a:spcPct val="50000"/>
              </a:spcBef>
            </a:pPr>
            <a:r>
              <a:rPr lang="en-GB" sz="1600" b="1" dirty="0">
                <a:latin typeface="Arial" charset="0"/>
                <a:cs typeface="Arial" charset="0"/>
              </a:rPr>
              <a:t>Execution and Control</a:t>
            </a:r>
          </a:p>
        </p:txBody>
      </p:sp>
      <p:sp>
        <p:nvSpPr>
          <p:cNvPr id="23" name="Text Box 26">
            <a:extLst>
              <a:ext uri="{FF2B5EF4-FFF2-40B4-BE49-F238E27FC236}">
                <a16:creationId xmlns:a16="http://schemas.microsoft.com/office/drawing/2014/main" id="{E6F55240-E9B4-C544-A197-A318AD108604}"/>
              </a:ext>
            </a:extLst>
          </p:cNvPr>
          <p:cNvSpPr txBox="1">
            <a:spLocks noChangeArrowheads="1"/>
          </p:cNvSpPr>
          <p:nvPr/>
        </p:nvSpPr>
        <p:spPr bwMode="auto">
          <a:xfrm>
            <a:off x="7330850" y="2304141"/>
            <a:ext cx="1439862" cy="825500"/>
          </a:xfrm>
          <a:prstGeom prst="rect">
            <a:avLst/>
          </a:prstGeom>
          <a:noFill/>
          <a:ln w="9525">
            <a:noFill/>
            <a:miter lim="800000"/>
            <a:headEnd/>
            <a:tailEnd/>
          </a:ln>
        </p:spPr>
        <p:txBody>
          <a:bodyPr>
            <a:spAutoFit/>
          </a:bodyPr>
          <a:lstStyle/>
          <a:p>
            <a:pPr eaLnBrk="0" hangingPunct="0">
              <a:spcBef>
                <a:spcPct val="50000"/>
              </a:spcBef>
            </a:pPr>
            <a:r>
              <a:rPr lang="en-GB" sz="1600" b="1">
                <a:latin typeface="Arial" charset="0"/>
                <a:cs typeface="Arial" charset="0"/>
              </a:rPr>
              <a:t>Completion and evaluation</a:t>
            </a:r>
            <a:endParaRPr lang="en-GB" sz="1800">
              <a:latin typeface="Arial" charset="0"/>
              <a:cs typeface="Arial" charset="0"/>
            </a:endParaRPr>
          </a:p>
        </p:txBody>
      </p:sp>
    </p:spTree>
    <p:extLst>
      <p:ext uri="{BB962C8B-B14F-4D97-AF65-F5344CB8AC3E}">
        <p14:creationId xmlns:p14="http://schemas.microsoft.com/office/powerpoint/2010/main" val="2393877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a:xfrm>
            <a:off x="10882741" y="6403363"/>
            <a:ext cx="973899" cy="340503"/>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165440-4880-415F-9146-4793BDD623F8}" type="slidenum">
              <a:rPr lang="en-GB" smtClean="0"/>
              <a:pPr/>
              <a:t>19</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157162" y="780138"/>
            <a:ext cx="2700338" cy="800219"/>
          </a:xfrm>
          <a:prstGeom prst="rect">
            <a:avLst/>
          </a:prstGeom>
          <a:noFill/>
        </p:spPr>
        <p:txBody>
          <a:bodyPr wrap="square" rtlCol="0">
            <a:spAutoFit/>
          </a:bodyPr>
          <a:lstStyle/>
          <a:p>
            <a:r>
              <a:rPr lang="en-US" sz="2400" b="1" dirty="0"/>
              <a:t>Questions?</a:t>
            </a:r>
            <a:endParaRPr lang="en-US" sz="2400" dirty="0"/>
          </a:p>
          <a:p>
            <a:r>
              <a:rPr lang="en-US" sz="2200" dirty="0"/>
              <a:t>  </a:t>
            </a:r>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 name="Title 1">
            <a:extLst>
              <a:ext uri="{FF2B5EF4-FFF2-40B4-BE49-F238E27FC236}">
                <a16:creationId xmlns:a16="http://schemas.microsoft.com/office/drawing/2014/main" id="{CC0F1F15-7F20-254C-B5DC-DD7C3BC45B35}"/>
              </a:ext>
            </a:extLst>
          </p:cNvPr>
          <p:cNvSpPr>
            <a:spLocks noGrp="1"/>
          </p:cNvSpPr>
          <p:nvPr>
            <p:ph type="title"/>
          </p:nvPr>
        </p:nvSpPr>
        <p:spPr>
          <a:xfrm>
            <a:off x="3002935" y="126752"/>
            <a:ext cx="6172200" cy="666754"/>
          </a:xfrm>
        </p:spPr>
        <p:txBody>
          <a:bodyPr>
            <a:normAutofit/>
          </a:bodyPr>
          <a:lstStyle/>
          <a:p>
            <a:r>
              <a:rPr lang="en-US" sz="2000" dirty="0"/>
              <a:t>Managing Projects in the </a:t>
            </a:r>
            <a:r>
              <a:rPr lang="en-US" sz="2000" dirty="0" err="1"/>
              <a:t>Organisation</a:t>
            </a:r>
            <a:endParaRPr lang="en-US" sz="2000" dirty="0"/>
          </a:p>
        </p:txBody>
      </p:sp>
    </p:spTree>
    <p:extLst>
      <p:ext uri="{BB962C8B-B14F-4D97-AF65-F5344CB8AC3E}">
        <p14:creationId xmlns:p14="http://schemas.microsoft.com/office/powerpoint/2010/main" val="4043910501"/>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Template" id="{28FE3AF7-755B-9B47-84B0-0BA3BC7278CE}" vid="{A74E8C80-3EC1-ED4E-A762-50C940174F41}"/>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83AD108B-BD82-4BEC-8384-78803B4C51ED}"/>
    </a:ext>
  </a:extLst>
</a:theme>
</file>

<file path=ppt/theme/theme3.xml><?xml version="1.0" encoding="utf-8"?>
<a:theme xmlns:a="http://schemas.openxmlformats.org/drawingml/2006/main" name="ALAMO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2A1E32B8-695C-459D-B16C-89FE870095C9}"/>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3" ma:contentTypeDescription="Create a new document." ma:contentTypeScope="" ma:versionID="36503afdb0a31493edb607237a60e911">
  <xsd:schema xmlns:xsd="http://www.w3.org/2001/XMLSchema" xmlns:xs="http://www.w3.org/2001/XMLSchema" xmlns:p="http://schemas.microsoft.com/office/2006/metadata/properties" xmlns:ns3="f90edf9b-0f74-455c-b63c-928a27ec8b1c" xmlns:ns4="bc4c28ad-82b3-4539-a18c-a8c438c69a43" targetNamespace="http://schemas.microsoft.com/office/2006/metadata/properties" ma:root="true" ma:fieldsID="fec713ee433a82e6fdfed189b9c00616" ns3:_="" ns4:_="">
    <xsd:import namespace="f90edf9b-0f74-455c-b63c-928a27ec8b1c"/>
    <xsd:import namespace="bc4c28ad-82b3-4539-a18c-a8c438c69a4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4c28ad-82b3-4539-a18c-a8c438c69a4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BC07283-09D0-4F41-BC0B-C0DC7D66D2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bc4c28ad-82b3-4539-a18c-a8c438c69a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403DBEF-8B56-4D12-9480-AAF44B825A9D}">
  <ds:schemaRefs>
    <ds:schemaRef ds:uri="http://schemas.microsoft.com/sharepoint/v3/contenttype/forms"/>
  </ds:schemaRefs>
</ds:datastoreItem>
</file>

<file path=customXml/itemProps3.xml><?xml version="1.0" encoding="utf-8"?>
<ds:datastoreItem xmlns:ds="http://schemas.openxmlformats.org/officeDocument/2006/customXml" ds:itemID="{9AD73527-F7BC-4929-A5AB-45E17BAE4BE5}">
  <ds:schemaRefs>
    <ds:schemaRef ds:uri="http://schemas.microsoft.com/office/2006/documentManagement/types"/>
    <ds:schemaRef ds:uri="http://schemas.microsoft.com/office/infopath/2007/PartnerControls"/>
    <ds:schemaRef ds:uri="f90edf9b-0f74-455c-b63c-928a27ec8b1c"/>
    <ds:schemaRef ds:uri="http://purl.org/dc/elements/1.1/"/>
    <ds:schemaRef ds:uri="http://schemas.microsoft.com/office/2006/metadata/properties"/>
    <ds:schemaRef ds:uri="http://purl.org/dc/terms/"/>
    <ds:schemaRef ds:uri="bc4c28ad-82b3-4539-a18c-a8c438c69a43"/>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1562</Words>
  <Application>Microsoft Office PowerPoint</Application>
  <PresentationFormat>Widescreen</PresentationFormat>
  <Paragraphs>239</Paragraphs>
  <Slides>19</Slides>
  <Notes>16</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19</vt:i4>
      </vt:variant>
    </vt:vector>
  </HeadingPairs>
  <TitlesOfParts>
    <vt:vector size="29" baseType="lpstr">
      <vt:lpstr>-apple-system</vt:lpstr>
      <vt:lpstr>Google Sans</vt:lpstr>
      <vt:lpstr>Aharoni</vt:lpstr>
      <vt:lpstr>Arial</vt:lpstr>
      <vt:lpstr>Calibri</vt:lpstr>
      <vt:lpstr>Calibri Light</vt:lpstr>
      <vt:lpstr>Times</vt:lpstr>
      <vt:lpstr>Custom Design</vt:lpstr>
      <vt:lpstr>Title Slide 1</vt:lpstr>
      <vt:lpstr>ALAMO22</vt:lpstr>
      <vt:lpstr>BA Applied Leadership and Management in the Workplace    Module: BMSK5014 Managing Projects    </vt:lpstr>
      <vt:lpstr>PowerPoint Presentation</vt:lpstr>
      <vt:lpstr>Session 2</vt:lpstr>
      <vt:lpstr>BMSK5004 – Managing Projects in the Organisation</vt:lpstr>
      <vt:lpstr>Project Methodologies</vt:lpstr>
      <vt:lpstr>PRINCE2 Methodology - Overview</vt:lpstr>
      <vt:lpstr>PRINCE2 Methodology - Overview</vt:lpstr>
      <vt:lpstr>PRINCE2 Methodology - Overview</vt:lpstr>
      <vt:lpstr>PMBOK - Project Cycle</vt:lpstr>
      <vt:lpstr>Putting it simply - Project Management over a project life cycle is:</vt:lpstr>
      <vt:lpstr>Project Management Process Groups</vt:lpstr>
      <vt:lpstr>AGILE Project Management</vt:lpstr>
      <vt:lpstr>AGILE Project Management</vt:lpstr>
      <vt:lpstr>Initiation Phase – start up</vt:lpstr>
      <vt:lpstr>Plan Phase</vt:lpstr>
      <vt:lpstr>Execute and Control</vt:lpstr>
      <vt:lpstr>Evaluation Phase – the wrap up or review</vt:lpstr>
      <vt:lpstr>A typical project life cycle </vt:lpstr>
      <vt:lpstr>Managing Projects in the Organisation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Bell-Davies</dc:creator>
  <cp:lastModifiedBy>Christian Felices</cp:lastModifiedBy>
  <cp:revision>130</cp:revision>
  <dcterms:created xsi:type="dcterms:W3CDTF">2020-06-08T16:11:31Z</dcterms:created>
  <dcterms:modified xsi:type="dcterms:W3CDTF">2024-07-24T09:39:22Z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