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5" r:id="rId2"/>
    <p:sldId id="260" r:id="rId3"/>
    <p:sldId id="262" r:id="rId4"/>
    <p:sldId id="266" r:id="rId5"/>
    <p:sldId id="276" r:id="rId6"/>
    <p:sldId id="278" r:id="rId7"/>
    <p:sldId id="279" r:id="rId8"/>
    <p:sldId id="280" r:id="rId9"/>
    <p:sldId id="281" r:id="rId10"/>
    <p:sldId id="272" r:id="rId11"/>
    <p:sldId id="273" r:id="rId12"/>
    <p:sldId id="274" r:id="rId13"/>
    <p:sldId id="275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19A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0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98AA70-1E1B-495B-88B1-AF7B42442088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1F80A3-B63A-4444-BCEC-96287BF1E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192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Ìn</a:t>
            </a:r>
            <a:r>
              <a:rPr lang="en-GB" dirty="0" smtClean="0"/>
              <a:t> the past at Ex</a:t>
            </a:r>
            <a:r>
              <a:rPr lang="en-GB" baseline="0" dirty="0" smtClean="0"/>
              <a:t> La P</a:t>
            </a:r>
            <a:r>
              <a:rPr lang="en-GB" dirty="0" smtClean="0"/>
              <a:t>almeraie, we have noticed that there was</a:t>
            </a:r>
            <a:r>
              <a:rPr lang="en-GB" baseline="0" dirty="0" smtClean="0"/>
              <a:t> an issue with communication and the Team Members were struggling to receive important information.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74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</a:t>
            </a:r>
            <a:r>
              <a:rPr lang="en-GB" baseline="0" dirty="0" smtClean="0"/>
              <a:t> forum was organised to inform the Team Members that as from now the LUX company has taken over and they will be on training and a brief </a:t>
            </a:r>
            <a:r>
              <a:rPr lang="en-GB" baseline="0" dirty="0" err="1" smtClean="0"/>
              <a:t>descrition</a:t>
            </a:r>
            <a:r>
              <a:rPr lang="en-GB" baseline="0" dirty="0" smtClean="0"/>
              <a:t> about LUX was explained to Team Members.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570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the</a:t>
            </a:r>
            <a:r>
              <a:rPr lang="en-GB" baseline="0" dirty="0" smtClean="0"/>
              <a:t> past at La Palmeraie no GM </a:t>
            </a:r>
            <a:r>
              <a:rPr lang="en-GB" baseline="0" dirty="0" err="1" smtClean="0"/>
              <a:t>Townhall</a:t>
            </a:r>
            <a:r>
              <a:rPr lang="en-GB" baseline="0" dirty="0" smtClean="0"/>
              <a:t>, trainings, departmental briefings, Team Member Committee, briefing was not being carried out. Now we have all these at SALT of Palmar.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3607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41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Minutes</a:t>
            </a:r>
            <a:r>
              <a:rPr lang="en-GB" baseline="0" dirty="0" smtClean="0"/>
              <a:t> of management meeting has been implemented. HR Training has been delivered to Team Members explaining well the rules &amp; regulations.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513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have a created</a:t>
            </a:r>
            <a:r>
              <a:rPr lang="en-GB" baseline="0" dirty="0" smtClean="0"/>
              <a:t> a group on Facebook, where we connect all our Team Members sharing all events.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84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0070C0"/>
                </a:solidFill>
              </a:rPr>
              <a:t>Ensure</a:t>
            </a:r>
            <a:r>
              <a:rPr lang="en-US" sz="1200" baseline="0" dirty="0" smtClean="0">
                <a:solidFill>
                  <a:srgbClr val="0070C0"/>
                </a:solidFill>
              </a:rPr>
              <a:t> information is successfully delivered </a:t>
            </a:r>
            <a:r>
              <a:rPr lang="en-US" sz="1200" dirty="0" smtClean="0">
                <a:solidFill>
                  <a:srgbClr val="0070C0"/>
                </a:solidFill>
              </a:rPr>
              <a:t>to all the departments of Salt of Palmar Hotel.</a:t>
            </a:r>
          </a:p>
          <a:p>
            <a:r>
              <a:rPr lang="en-US" sz="1200" dirty="0" smtClean="0">
                <a:solidFill>
                  <a:srgbClr val="0070C0"/>
                </a:solidFill>
              </a:rPr>
              <a:t>Having</a:t>
            </a:r>
            <a:r>
              <a:rPr lang="en-US" sz="1200" baseline="0" dirty="0" smtClean="0">
                <a:solidFill>
                  <a:srgbClr val="0070C0"/>
                </a:solidFill>
              </a:rPr>
              <a:t> good working relationships </a:t>
            </a:r>
            <a:r>
              <a:rPr lang="en-US" sz="1200" dirty="0" smtClean="0">
                <a:solidFill>
                  <a:srgbClr val="0070C0"/>
                </a:solidFill>
              </a:rPr>
              <a:t>between Human Resources Members and Salt of Palmar Team Members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70C0"/>
                </a:solidFill>
              </a:rPr>
              <a:t>– Planning, Organizing, Coordinating and Executing of work and projects that is good hotel management in Salt of Palmar Hotel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9264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0070C0"/>
                </a:solidFill>
              </a:rPr>
              <a:t>Eliminate misunderstanding</a:t>
            </a:r>
            <a:r>
              <a:rPr lang="en-US" sz="1200" baseline="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between hotel management and Team Members.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8086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At Salt,</a:t>
            </a:r>
            <a:r>
              <a:rPr lang="en-GB" baseline="0" dirty="0" smtClean="0"/>
              <a:t> with the effective communication, we have connected all departments and all are working as a TEAM. Also with the effective communication, they have </a:t>
            </a:r>
            <a:r>
              <a:rPr lang="en-GB" baseline="0" smtClean="0"/>
              <a:t>all transformed.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1F80A3-B63A-4444-BCEC-96287BF1EA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379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913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603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094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60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174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54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654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940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43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504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573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AF75C-F595-4553-975F-A895DD200FDA}" type="datetimeFigureOut">
              <a:rPr lang="en-US" smtClean="0"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C751A4-710F-4638-B655-04C708FEC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92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2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3.jpeg"/><Relationship Id="rId4" Type="http://schemas.openxmlformats.org/officeDocument/2006/relationships/image" Target="../media/image1.jpg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3.jpeg"/><Relationship Id="rId10" Type="http://schemas.openxmlformats.org/officeDocument/2006/relationships/image" Target="../media/image19.png"/><Relationship Id="rId4" Type="http://schemas.openxmlformats.org/officeDocument/2006/relationships/image" Target="../media/image1.jpg"/><Relationship Id="rId9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3.jpeg"/><Relationship Id="rId4" Type="http://schemas.openxmlformats.org/officeDocument/2006/relationships/image" Target="../media/image1.jpg"/><Relationship Id="rId9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92746" y="2451503"/>
            <a:ext cx="10515600" cy="1325563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33430" cy="6858000"/>
          </a:xfrm>
        </p:spPr>
      </p:pic>
      <p:sp>
        <p:nvSpPr>
          <p:cNvPr id="8" name="Rectangle 7"/>
          <p:cNvSpPr/>
          <p:nvPr/>
        </p:nvSpPr>
        <p:spPr>
          <a:xfrm>
            <a:off x="4950537" y="3302185"/>
            <a:ext cx="724146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286847" y="1099410"/>
            <a:ext cx="5454133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dirty="0">
                <a:ln w="0"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50800" dir="5400000" algn="ctr" rotWithShape="0">
                    <a:schemeClr val="bg1"/>
                  </a:outerShdw>
                  <a:reflection blurRad="6350" stA="55000" endA="300" endPos="45500" dir="5400000" sy="-100000" algn="bl" rotWithShape="0"/>
                </a:effectLst>
              </a:rPr>
              <a:t>Welcome</a:t>
            </a:r>
            <a:endParaRPr lang="en-US" sz="9600" b="0" cap="none" spc="0" dirty="0">
              <a:ln w="0">
                <a:solidFill>
                  <a:schemeClr val="accent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  <a:effectLst>
                <a:outerShdw blurRad="50800" dist="50800" dir="5400000" algn="ctr" rotWithShape="0">
                  <a:schemeClr val="bg1"/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977601" y="3302185"/>
            <a:ext cx="7214399" cy="350865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</a:rPr>
              <a:t>Presentation </a:t>
            </a:r>
          </a:p>
          <a:p>
            <a:pPr algn="ctr"/>
            <a:r>
              <a:rPr lang="en-US" sz="5400" dirty="0">
                <a:solidFill>
                  <a:srgbClr val="002060"/>
                </a:solidFill>
              </a:rPr>
              <a:t>    by </a:t>
            </a:r>
            <a:r>
              <a:rPr lang="en-US" sz="6000" dirty="0">
                <a:solidFill>
                  <a:srgbClr val="0070C0"/>
                </a:solidFill>
              </a:rPr>
              <a:t>Kunal Chatoo </a:t>
            </a:r>
            <a:endParaRPr lang="en-US" sz="5400" dirty="0">
              <a:solidFill>
                <a:srgbClr val="0070C0"/>
              </a:solidFill>
            </a:endParaRPr>
          </a:p>
          <a:p>
            <a:pPr algn="ctr"/>
            <a:r>
              <a:rPr lang="en-US" sz="5400" dirty="0">
                <a:solidFill>
                  <a:schemeClr val="accent5">
                    <a:lumMod val="50000"/>
                  </a:schemeClr>
                </a:solidFill>
              </a:rPr>
              <a:t>from</a:t>
            </a:r>
            <a:r>
              <a:rPr lang="en-US" sz="5400" dirty="0"/>
              <a:t> </a:t>
            </a:r>
            <a:r>
              <a:rPr lang="en-US" sz="5400" dirty="0">
                <a:solidFill>
                  <a:srgbClr val="0070C0"/>
                </a:solidFill>
              </a:rPr>
              <a:t>Salt of Palmar Hotel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15850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ctangle 7"/>
          <p:cNvSpPr/>
          <p:nvPr/>
        </p:nvSpPr>
        <p:spPr>
          <a:xfrm>
            <a:off x="0" y="1219317"/>
            <a:ext cx="6980225" cy="4339650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419AC7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Effective Communication</a:t>
            </a:r>
          </a:p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 the 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Human Resources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Department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2050" name="Picture 2" descr="Image result for effective communicatio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928" y="1935974"/>
            <a:ext cx="4753744" cy="280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8054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7863" y="1559586"/>
            <a:ext cx="1961270" cy="47137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800" b="1" dirty="0">
                <a:solidFill>
                  <a:srgbClr val="002060"/>
                </a:solidFill>
              </a:rPr>
              <a:t>Content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5575" y="2371226"/>
            <a:ext cx="8136988" cy="3278702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What is effective communication?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Types of communication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Ways of communication in Human Resources Department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Importance of effective communication in Human Resources Department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Benefits and challenges of effective communication</a:t>
            </a:r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963" y="2030957"/>
            <a:ext cx="3521414" cy="3314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638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0702" y="1576908"/>
            <a:ext cx="7599653" cy="60483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800" b="1" dirty="0">
                <a:solidFill>
                  <a:srgbClr val="002060"/>
                </a:solidFill>
              </a:rPr>
              <a:t>What is effective communication?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5575" y="2495419"/>
            <a:ext cx="7095231" cy="2414089"/>
          </a:xfrm>
        </p:spPr>
        <p:txBody>
          <a:bodyPr>
            <a:normAutofit/>
          </a:bodyPr>
          <a:lstStyle/>
          <a:p>
            <a:pPr marL="0" indent="0">
              <a:buClr>
                <a:srgbClr val="002060"/>
              </a:buClr>
              <a:buNone/>
            </a:pPr>
            <a:r>
              <a:rPr lang="en-US" sz="3200" dirty="0">
                <a:solidFill>
                  <a:srgbClr val="002060"/>
                </a:solidFill>
              </a:rPr>
              <a:t>Definition: </a:t>
            </a:r>
            <a:r>
              <a:rPr lang="en-US" sz="3200" dirty="0">
                <a:solidFill>
                  <a:srgbClr val="0070C0"/>
                </a:solidFill>
              </a:rPr>
              <a:t>An effective communication is a communication between two or more persons wherein the information and message is successfully delivered, received and understood.</a:t>
            </a: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8" name="Picture 4" descr="Image may contain: 3 people, people standing and shoes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7" t="29029" r="2922" b="23081"/>
          <a:stretch/>
        </p:blipFill>
        <p:spPr bwMode="auto">
          <a:xfrm>
            <a:off x="7405352" y="2511379"/>
            <a:ext cx="4680632" cy="244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8785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7975" y="1559586"/>
            <a:ext cx="5555664" cy="47137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4800" b="1" dirty="0">
                <a:solidFill>
                  <a:srgbClr val="002060"/>
                </a:solidFill>
              </a:rPr>
              <a:t>Types of communication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5575" y="2371226"/>
            <a:ext cx="5305067" cy="2368199"/>
          </a:xfrm>
        </p:spPr>
        <p:txBody>
          <a:bodyPr>
            <a:normAutofit/>
          </a:bodyPr>
          <a:lstStyle/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Verbal communication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Non-verbal communication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Written communication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Visual communication</a:t>
            </a: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05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5" t="32257" r="43015" b="18768"/>
          <a:stretch>
            <a:fillRect/>
          </a:stretch>
        </p:blipFill>
        <p:spPr bwMode="auto">
          <a:xfrm>
            <a:off x="7585656" y="2371226"/>
            <a:ext cx="3823243" cy="2347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19136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7975" y="1407225"/>
            <a:ext cx="11537661" cy="60483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3900" b="1" dirty="0">
                <a:solidFill>
                  <a:srgbClr val="002060"/>
                </a:solidFill>
              </a:rPr>
              <a:t>Ways of communication in Human Resources Department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5575" y="2637534"/>
            <a:ext cx="5697750" cy="3166917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Telephone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Management Meetings</a:t>
            </a:r>
          </a:p>
          <a:p>
            <a:pPr>
              <a:buClr>
                <a:srgbClr val="002060"/>
              </a:buClr>
            </a:pPr>
            <a:r>
              <a:rPr lang="en-US" dirty="0" smtClean="0">
                <a:solidFill>
                  <a:srgbClr val="0070C0"/>
                </a:solidFill>
              </a:rPr>
              <a:t>GM </a:t>
            </a:r>
            <a:r>
              <a:rPr lang="en-US" dirty="0" err="1" smtClean="0">
                <a:solidFill>
                  <a:srgbClr val="0070C0"/>
                </a:solidFill>
              </a:rPr>
              <a:t>Townhall</a:t>
            </a:r>
            <a:endParaRPr lang="en-US" dirty="0">
              <a:solidFill>
                <a:srgbClr val="0070C0"/>
              </a:solidFill>
            </a:endParaRP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Team Members Committee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Daily departmental </a:t>
            </a:r>
            <a:r>
              <a:rPr lang="en-US" dirty="0" smtClean="0">
                <a:solidFill>
                  <a:srgbClr val="0070C0"/>
                </a:solidFill>
              </a:rPr>
              <a:t>briefings</a:t>
            </a:r>
            <a:endParaRPr lang="en-US" dirty="0">
              <a:solidFill>
                <a:srgbClr val="0070C0"/>
              </a:solidFill>
            </a:endParaRPr>
          </a:p>
          <a:p>
            <a:pPr>
              <a:buClr>
                <a:srgbClr val="002060"/>
              </a:buClr>
            </a:pPr>
            <a:r>
              <a:rPr lang="en-US" dirty="0" smtClean="0">
                <a:solidFill>
                  <a:srgbClr val="0070C0"/>
                </a:solidFill>
              </a:rPr>
              <a:t>Training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80226" y="2022804"/>
            <a:ext cx="54920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0050" indent="-400050">
              <a:buAutoNum type="romanLcParenBoth"/>
            </a:pPr>
            <a:r>
              <a:rPr lang="en-US" sz="3200" b="1" dirty="0">
                <a:solidFill>
                  <a:srgbClr val="00B0F0"/>
                </a:solidFill>
              </a:rPr>
              <a:t>Verbal communication</a:t>
            </a:r>
          </a:p>
        </p:txBody>
      </p:sp>
      <p:pic>
        <p:nvPicPr>
          <p:cNvPr id="4098" name="Picture 2" descr="Image may contain: 6 people, people smiling, people sitting, table and indoor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" t="27396" r="17518" b="5659"/>
          <a:stretch/>
        </p:blipFill>
        <p:spPr bwMode="auto">
          <a:xfrm>
            <a:off x="8975188" y="2720637"/>
            <a:ext cx="3119830" cy="286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Image may contain: 2 people, people standing and shoes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23" t="9781" r="14709"/>
          <a:stretch/>
        </p:blipFill>
        <p:spPr bwMode="auto">
          <a:xfrm>
            <a:off x="4854620" y="3671936"/>
            <a:ext cx="1135201" cy="191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Image may contain: 3 people, crowd and outdoor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1" t="18101" b="8613"/>
          <a:stretch/>
        </p:blipFill>
        <p:spPr bwMode="auto">
          <a:xfrm>
            <a:off x="5983256" y="3657903"/>
            <a:ext cx="2991932" cy="193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7916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7975" y="1341287"/>
            <a:ext cx="11537661" cy="60483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3900" b="1" dirty="0">
                <a:solidFill>
                  <a:srgbClr val="002060"/>
                </a:solidFill>
              </a:rPr>
              <a:t>Ways of communication in Human Resources Department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36381" y="2903955"/>
            <a:ext cx="5697750" cy="2759732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Facial Expression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Gestures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Body language</a:t>
            </a: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-49849" y="2105976"/>
            <a:ext cx="54920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</a:rPr>
              <a:t>(ii) Non-verbal communication</a:t>
            </a:r>
          </a:p>
        </p:txBody>
      </p:sp>
      <p:pic>
        <p:nvPicPr>
          <p:cNvPr id="5122" name="Picture 2" descr="Image may contain: 10 people, people sitting and indoor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40" b="36433"/>
          <a:stretch/>
        </p:blipFill>
        <p:spPr bwMode="auto">
          <a:xfrm>
            <a:off x="5442155" y="3601476"/>
            <a:ext cx="3471897" cy="200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may contain: 1 person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9" t="38409" r="46772" b="4690"/>
          <a:stretch/>
        </p:blipFill>
        <p:spPr bwMode="auto">
          <a:xfrm>
            <a:off x="10541809" y="2105976"/>
            <a:ext cx="1369852" cy="345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may contain: 1 person, smiling, standing and shoes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0" t="6882" r="35266" b="57639"/>
          <a:stretch/>
        </p:blipFill>
        <p:spPr bwMode="auto">
          <a:xfrm>
            <a:off x="6965322" y="2140929"/>
            <a:ext cx="1948730" cy="1407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may contain: 3 people, people standi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88" t="7493" r="17574" b="12419"/>
          <a:stretch/>
        </p:blipFill>
        <p:spPr bwMode="auto">
          <a:xfrm>
            <a:off x="8975188" y="2124027"/>
            <a:ext cx="1508818" cy="343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1421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7974" y="1339153"/>
            <a:ext cx="11537661" cy="469674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3900" b="1" dirty="0">
                <a:solidFill>
                  <a:srgbClr val="002060"/>
                </a:solidFill>
              </a:rPr>
              <a:t>Ways of communication in Human Resources Department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77230" y="2243756"/>
            <a:ext cx="4873102" cy="3427752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Letters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Contract of employment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E-mails &amp; SMS on </a:t>
            </a:r>
            <a:r>
              <a:rPr lang="en-US" dirty="0" smtClean="0">
                <a:solidFill>
                  <a:srgbClr val="0070C0"/>
                </a:solidFill>
              </a:rPr>
              <a:t>WhatsApp</a:t>
            </a:r>
            <a:endParaRPr lang="en-US" dirty="0">
              <a:solidFill>
                <a:srgbClr val="0070C0"/>
              </a:solidFill>
            </a:endParaRP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Invitation cards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Memos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Rules  &amp; regulations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Minutes of meeting</a:t>
            </a: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33563" y="1810846"/>
            <a:ext cx="54920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</a:rPr>
              <a:t>(iii) </a:t>
            </a:r>
            <a:r>
              <a:rPr lang="en-US" sz="2800" b="1" dirty="0">
                <a:solidFill>
                  <a:srgbClr val="00B0F0"/>
                </a:solidFill>
              </a:rPr>
              <a:t>Written communication</a:t>
            </a:r>
          </a:p>
        </p:txBody>
      </p:sp>
      <p:pic>
        <p:nvPicPr>
          <p:cNvPr id="6146" name="Picture 2" descr="Image may contain: 2 people, people sitti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27" t="26369" r="41127" b="4152"/>
          <a:stretch/>
        </p:blipFill>
        <p:spPr bwMode="auto">
          <a:xfrm>
            <a:off x="8327870" y="3471904"/>
            <a:ext cx="3632926" cy="216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No automatic alt text available.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59" t="19517" r="29364" b="32273"/>
          <a:stretch/>
        </p:blipFill>
        <p:spPr bwMode="auto">
          <a:xfrm>
            <a:off x="8327870" y="2182769"/>
            <a:ext cx="1864173" cy="117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Image result for memo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4" t="12631" r="10973" b="46351"/>
          <a:stretch/>
        </p:blipFill>
        <p:spPr bwMode="auto">
          <a:xfrm>
            <a:off x="5150332" y="2182769"/>
            <a:ext cx="1368163" cy="1177091"/>
          </a:xfrm>
          <a:prstGeom prst="rect">
            <a:avLst/>
          </a:prstGeom>
          <a:noFill/>
          <a:ln>
            <a:solidFill>
              <a:schemeClr val="bg2">
                <a:lumMod val="9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Related imag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674" y="2184937"/>
            <a:ext cx="1595594" cy="1174924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Related imag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014" y="2182769"/>
            <a:ext cx="1571621" cy="1177092"/>
          </a:xfrm>
          <a:prstGeom prst="rect">
            <a:avLst/>
          </a:prstGeom>
          <a:noFill/>
          <a:ln>
            <a:solidFill>
              <a:schemeClr val="bg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contract of employmen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332" y="3471904"/>
            <a:ext cx="3064936" cy="211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07003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7975" y="1381921"/>
            <a:ext cx="11537661" cy="60483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3900" b="1" dirty="0">
                <a:solidFill>
                  <a:srgbClr val="002060"/>
                </a:solidFill>
              </a:rPr>
              <a:t>Ways of communication in Human Resources Department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36663" y="2692598"/>
            <a:ext cx="5220948" cy="2886948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Posters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Diagrams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Photos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Videos</a:t>
            </a:r>
          </a:p>
          <a:p>
            <a:pPr>
              <a:buClr>
                <a:srgbClr val="002060"/>
              </a:buClr>
            </a:pPr>
            <a:r>
              <a:rPr lang="en-US" dirty="0">
                <a:solidFill>
                  <a:srgbClr val="0070C0"/>
                </a:solidFill>
              </a:rPr>
              <a:t>Events updates on </a:t>
            </a:r>
            <a:r>
              <a:rPr lang="en-US" dirty="0" err="1">
                <a:solidFill>
                  <a:srgbClr val="0070C0"/>
                </a:solidFill>
              </a:rPr>
              <a:t>facebook</a:t>
            </a:r>
            <a:r>
              <a:rPr lang="en-US" dirty="0">
                <a:solidFill>
                  <a:srgbClr val="0070C0"/>
                </a:solidFill>
              </a:rPr>
              <a:t> – </a:t>
            </a:r>
            <a:r>
              <a:rPr lang="en-US" dirty="0" smtClean="0">
                <a:solidFill>
                  <a:srgbClr val="0070C0"/>
                </a:solidFill>
              </a:rPr>
              <a:t>palmarnubaz.com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54692" y="2115644"/>
            <a:ext cx="54920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</a:rPr>
              <a:t>(iv) Visual communication</a:t>
            </a:r>
          </a:p>
        </p:txBody>
      </p:sp>
      <p:pic>
        <p:nvPicPr>
          <p:cNvPr id="1026" name="Picture 2" descr="No automatic alt text available.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4" t="3244" r="30148" b="46518"/>
          <a:stretch/>
        </p:blipFill>
        <p:spPr bwMode="auto">
          <a:xfrm>
            <a:off x="6195614" y="2700419"/>
            <a:ext cx="2202288" cy="221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/>
          <p:nvPr/>
        </p:nvPicPr>
        <p:blipFill rotWithShape="1">
          <a:blip r:embed="rId7"/>
          <a:srcRect l="26282" t="20524" r="34615" b="5359"/>
          <a:stretch/>
        </p:blipFill>
        <p:spPr bwMode="auto">
          <a:xfrm>
            <a:off x="8558505" y="2115643"/>
            <a:ext cx="3267075" cy="34639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031946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7175" y="1340502"/>
            <a:ext cx="8801681" cy="9248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Importance of effective communication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in Human Resources Department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65233" y="2281802"/>
            <a:ext cx="11243666" cy="3389706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endParaRPr lang="en-US" sz="3200" dirty="0" smtClean="0">
              <a:solidFill>
                <a:srgbClr val="0070C0"/>
              </a:solidFill>
            </a:endParaRPr>
          </a:p>
          <a:p>
            <a:pPr>
              <a:buClr>
                <a:srgbClr val="002060"/>
              </a:buClr>
            </a:pPr>
            <a:r>
              <a:rPr lang="en-US" sz="3200" dirty="0" smtClean="0">
                <a:solidFill>
                  <a:srgbClr val="0070C0"/>
                </a:solidFill>
              </a:rPr>
              <a:t>Transmit </a:t>
            </a:r>
            <a:r>
              <a:rPr lang="en-US" sz="3200" dirty="0">
                <a:solidFill>
                  <a:srgbClr val="0070C0"/>
                </a:solidFill>
              </a:rPr>
              <a:t>information </a:t>
            </a:r>
            <a:r>
              <a:rPr lang="en-US" sz="3200" dirty="0" smtClean="0">
                <a:solidFill>
                  <a:srgbClr val="0070C0"/>
                </a:solidFill>
              </a:rPr>
              <a:t>successfully</a:t>
            </a:r>
          </a:p>
          <a:p>
            <a:pPr>
              <a:buClr>
                <a:srgbClr val="002060"/>
              </a:buClr>
            </a:pPr>
            <a:r>
              <a:rPr lang="en-US" sz="3200" dirty="0" smtClean="0">
                <a:solidFill>
                  <a:srgbClr val="0070C0"/>
                </a:solidFill>
              </a:rPr>
              <a:t>Foster good working relationships</a:t>
            </a:r>
          </a:p>
          <a:p>
            <a:pPr>
              <a:buClr>
                <a:srgbClr val="002060"/>
              </a:buClr>
            </a:pPr>
            <a:r>
              <a:rPr lang="en-US" sz="3200" dirty="0" smtClean="0">
                <a:solidFill>
                  <a:srgbClr val="0070C0"/>
                </a:solidFill>
              </a:rPr>
              <a:t>Helps </a:t>
            </a:r>
            <a:r>
              <a:rPr lang="en-US" sz="3200" dirty="0">
                <a:solidFill>
                  <a:srgbClr val="0070C0"/>
                </a:solidFill>
              </a:rPr>
              <a:t>to perform basic functions of </a:t>
            </a:r>
            <a:r>
              <a:rPr lang="en-US" sz="3200" dirty="0" smtClean="0">
                <a:solidFill>
                  <a:srgbClr val="0070C0"/>
                </a:solidFill>
              </a:rPr>
              <a:t>management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0051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42003" y="1329724"/>
            <a:ext cx="8307991" cy="58698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900" b="1" dirty="0">
                <a:solidFill>
                  <a:srgbClr val="002060"/>
                </a:solidFill>
              </a:rPr>
              <a:t>Benefits of effective communication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2079" y="1916705"/>
            <a:ext cx="11887841" cy="3774967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Reduce conflicts and </a:t>
            </a:r>
            <a:r>
              <a:rPr lang="en-US" sz="3200" dirty="0" smtClean="0">
                <a:solidFill>
                  <a:srgbClr val="0070C0"/>
                </a:solidFill>
              </a:rPr>
              <a:t>misunderstandings</a:t>
            </a:r>
          </a:p>
          <a:p>
            <a:pPr>
              <a:buClr>
                <a:srgbClr val="002060"/>
              </a:buClr>
            </a:pPr>
            <a:r>
              <a:rPr lang="en-US" sz="3200" dirty="0" smtClean="0">
                <a:solidFill>
                  <a:srgbClr val="0070C0"/>
                </a:solidFill>
              </a:rPr>
              <a:t>Motivate Salt Team Members</a:t>
            </a:r>
          </a:p>
          <a:p>
            <a:pPr>
              <a:buClr>
                <a:srgbClr val="002060"/>
              </a:buClr>
            </a:pPr>
            <a:r>
              <a:rPr lang="en-US" sz="3200" dirty="0" smtClean="0">
                <a:solidFill>
                  <a:srgbClr val="0070C0"/>
                </a:solidFill>
              </a:rPr>
              <a:t>Improve teamwork and quality service of Salt of Palmar Hotel</a:t>
            </a:r>
          </a:p>
          <a:p>
            <a:pPr>
              <a:buClr>
                <a:srgbClr val="002060"/>
              </a:buClr>
            </a:pPr>
            <a:r>
              <a:rPr lang="en-US" sz="3200" dirty="0" smtClean="0">
                <a:solidFill>
                  <a:srgbClr val="0070C0"/>
                </a:solidFill>
              </a:rPr>
              <a:t>Increases </a:t>
            </a:r>
            <a:r>
              <a:rPr lang="en-US" sz="3200" dirty="0">
                <a:solidFill>
                  <a:srgbClr val="0070C0"/>
                </a:solidFill>
              </a:rPr>
              <a:t>productivity to meet guest 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en-US" sz="3200" dirty="0">
                <a:solidFill>
                  <a:srgbClr val="0070C0"/>
                </a:solidFill>
              </a:rPr>
              <a:t>   satisfaction at Salt of Palmar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Increases Team Members satisfaction</a:t>
            </a: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0" t="13334" r="11596" b="24131"/>
          <a:stretch/>
        </p:blipFill>
        <p:spPr>
          <a:xfrm>
            <a:off x="7457295" y="3901009"/>
            <a:ext cx="4169268" cy="172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8576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64360" y="1301266"/>
            <a:ext cx="8307991" cy="50026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Challenges of effective communication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5575" y="1753101"/>
            <a:ext cx="11525563" cy="3910585"/>
          </a:xfrm>
        </p:spPr>
        <p:txBody>
          <a:bodyPr>
            <a:noAutofit/>
          </a:bodyPr>
          <a:lstStyle/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Failing to understand Salt Team Members communication needs and their learning styles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Wrong choice of communication medium to share important information to every department Team Members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Use of technical words that are difficult to understand by every age group of Salt Team Members</a:t>
            </a:r>
          </a:p>
          <a:p>
            <a:pPr>
              <a:buClr>
                <a:srgbClr val="002060"/>
              </a:buClr>
            </a:pPr>
            <a:r>
              <a:rPr lang="en-US" sz="3200" dirty="0">
                <a:solidFill>
                  <a:srgbClr val="0070C0"/>
                </a:solidFill>
              </a:rPr>
              <a:t>Wrong interpretation of Salt messages and sharing of distorted information in the hotel and to Salt Team Members</a:t>
            </a:r>
          </a:p>
          <a:p>
            <a:pPr marL="0" indent="0">
              <a:buClr>
                <a:srgbClr val="002060"/>
              </a:buClr>
              <a:buNone/>
            </a:pP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2997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20361" y="1319816"/>
            <a:ext cx="3699501" cy="517427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900" b="1" dirty="0">
                <a:solidFill>
                  <a:srgbClr val="002060"/>
                </a:solidFill>
              </a:rPr>
              <a:t>Conclusion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0713" y="1923211"/>
            <a:ext cx="6704937" cy="3711495"/>
          </a:xfrm>
        </p:spPr>
        <p:txBody>
          <a:bodyPr>
            <a:noAutofit/>
          </a:bodyPr>
          <a:lstStyle/>
          <a:p>
            <a:pPr marL="0" indent="0">
              <a:buClr>
                <a:srgbClr val="002060"/>
              </a:buClr>
              <a:buNone/>
            </a:pPr>
            <a:r>
              <a:rPr lang="en-US" sz="3200" dirty="0">
                <a:solidFill>
                  <a:srgbClr val="0070C0"/>
                </a:solidFill>
              </a:rPr>
              <a:t>Effective Human Resources communication contributes to Team Members learning &amp; training development, enforces teamwork, increases quality service, encourages innovations and improves productivity.  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en-US" sz="2400" b="1" i="1" dirty="0">
                <a:solidFill>
                  <a:srgbClr val="0070C0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Hence, it is the key to make </a:t>
            </a:r>
            <a:r>
              <a:rPr lang="en-US" sz="2400" b="1" i="1" u="sng" dirty="0" smtClean="0">
                <a:solidFill>
                  <a:srgbClr val="0070C0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SALT of </a:t>
            </a:r>
            <a:r>
              <a:rPr lang="en-US" sz="2400" b="1" i="1" u="sng" dirty="0">
                <a:solidFill>
                  <a:srgbClr val="0070C0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Palmar a success</a:t>
            </a:r>
            <a:r>
              <a:rPr lang="en-US" sz="2400" b="1" i="1" dirty="0">
                <a:solidFill>
                  <a:srgbClr val="0070C0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 and </a:t>
            </a:r>
            <a:r>
              <a:rPr lang="en-US" sz="2400" b="1" i="1" u="sng" dirty="0">
                <a:solidFill>
                  <a:srgbClr val="0070C0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one of the best hotel in Mauritius</a:t>
            </a:r>
            <a:r>
              <a:rPr lang="en-US" sz="2400" i="1" dirty="0">
                <a:solidFill>
                  <a:srgbClr val="0070C0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.</a:t>
            </a:r>
          </a:p>
        </p:txBody>
      </p:sp>
      <p:sp>
        <p:nvSpPr>
          <p:cNvPr id="2" name="AutoShape 2" descr="Image result for types of communica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AutoShape 4" descr="Image result for types of communicati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Image result for types of communication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AutoShape 8" descr="Image result for types of communication"/>
          <p:cNvSpPr>
            <a:spLocks noChangeAspect="1" noChangeArrowheads="1"/>
          </p:cNvSpPr>
          <p:nvPr/>
        </p:nvSpPr>
        <p:spPr bwMode="auto">
          <a:xfrm>
            <a:off x="765175" y="465137"/>
            <a:ext cx="3175760" cy="31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AutoShape 2" descr="Image result for meetin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AutoShape 4" descr="Image result for meeting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AutoShape 8" descr="Image result for telephone conversatio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AutoShape 10" descr="Image result for telephone conversation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7" name="Picture 2" descr="Image may contain: 8 people, people smiling, people standing, shoes and beard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" t="18295" r="8638" b="21719"/>
          <a:stretch/>
        </p:blipFill>
        <p:spPr bwMode="auto">
          <a:xfrm>
            <a:off x="6616200" y="1291607"/>
            <a:ext cx="5309636" cy="211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may contain: 9 people, people smiling, people standi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7" r="29805" b="33826"/>
          <a:stretch/>
        </p:blipFill>
        <p:spPr bwMode="auto">
          <a:xfrm>
            <a:off x="6616200" y="3419635"/>
            <a:ext cx="5309636" cy="218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8"/>
          <a:srcRect l="19836" t="32488" r="17892" b="8920"/>
          <a:stretch/>
        </p:blipFill>
        <p:spPr>
          <a:xfrm>
            <a:off x="10281787" y="2717742"/>
            <a:ext cx="1644049" cy="1519707"/>
          </a:xfrm>
          <a:prstGeom prst="rect">
            <a:avLst/>
          </a:prstGeom>
          <a:ln w="12700">
            <a:solidFill>
              <a:srgbClr val="0070C0"/>
            </a:solidFill>
          </a:ln>
        </p:spPr>
      </p:pic>
      <p:pic>
        <p:nvPicPr>
          <p:cNvPr id="2054" name="Picture 6" descr="Image may contain: sky, tree, pool and outdoor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6" b="8642"/>
          <a:stretch/>
        </p:blipFill>
        <p:spPr bwMode="auto">
          <a:xfrm>
            <a:off x="6619741" y="2711639"/>
            <a:ext cx="1803043" cy="1515474"/>
          </a:xfrm>
          <a:prstGeom prst="rect">
            <a:avLst/>
          </a:prstGeom>
          <a:noFill/>
          <a:ln w="127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5609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 descr="https://dl-mail.ymail.com/ws/download/mailboxes/@.id==VjN-ij2qFaVbRoAfszYs3tOWyD3E2aLPBBLUSq7BwDFan3_8F-GG4eE4TtSuWbHVrtHK_Pl_Ks7TZl1JnWS_CC9APg/messages/@.id==AC2NmjEfhz1sW7yzPwg5eH36Jpo/content/parts/@.id==2/raw?appid=YMailNorrin&amp;ymreqid=0bf109c5-a64d-2984-1cd9-57000301a700&amp;token=zitEzqOML3j84e6ealFTT5U7-km5qEQF52lp7AcCuBa6R2y3iXKiViBv9khRgMU0Zg6T7d9MsVmgZJx79PJH9pm9emWEYlkqZx-gLfLSvi7hBLnz2bZQufgc5_eQwIX-"/>
          <p:cNvSpPr>
            <a:spLocks noChangeAspect="1" noChangeArrowheads="1"/>
          </p:cNvSpPr>
          <p:nvPr/>
        </p:nvSpPr>
        <p:spPr bwMode="auto">
          <a:xfrm>
            <a:off x="307975" y="7937"/>
            <a:ext cx="3856062" cy="38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663687"/>
            <a:ext cx="12191999" cy="1194313"/>
          </a:xfrm>
          <a:prstGeom prst="rect">
            <a:avLst/>
          </a:prstGeom>
        </p:spPr>
      </p:pic>
      <p:pic>
        <p:nvPicPr>
          <p:cNvPr id="10" name="Picture 9" descr="C:\Users\Trimetys\Desktop\Urmila\Invoices and creditors list\files\saltimage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1219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C:\Users\Trimetys\Downloads\Logo SALT Palmar Mauritius-01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2" t="29578" r="18505" b="28335"/>
          <a:stretch/>
        </p:blipFill>
        <p:spPr bwMode="auto">
          <a:xfrm>
            <a:off x="8975188" y="218560"/>
            <a:ext cx="2433711" cy="782197"/>
          </a:xfrm>
          <a:prstGeom prst="rect">
            <a:avLst/>
          </a:prstGeom>
          <a:solidFill>
            <a:schemeClr val="accent1">
              <a:lumMod val="75000"/>
              <a:alpha val="68000"/>
            </a:schemeClr>
          </a:solidFill>
          <a:ln>
            <a:noFill/>
          </a:ln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613" y="1786567"/>
            <a:ext cx="6251575" cy="3309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9217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1356</TotalTime>
  <Words>597</Words>
  <Application>Microsoft Office PowerPoint</Application>
  <PresentationFormat>Widescreen</PresentationFormat>
  <Paragraphs>91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Aparajita</vt:lpstr>
      <vt:lpstr>Arial</vt:lpstr>
      <vt:lpstr>Calibri</vt:lpstr>
      <vt:lpstr>Calibri Light</vt:lpstr>
      <vt:lpstr>Office Theme</vt:lpstr>
      <vt:lpstr>1</vt:lpstr>
      <vt:lpstr>PowerPoint Presentation</vt:lpstr>
      <vt:lpstr>Content</vt:lpstr>
      <vt:lpstr>What is effective communication?</vt:lpstr>
      <vt:lpstr>Types of communication</vt:lpstr>
      <vt:lpstr>Ways of communication in Human Resources Department</vt:lpstr>
      <vt:lpstr>Ways of communication in Human Resources Department</vt:lpstr>
      <vt:lpstr>Ways of communication in Human Resources Department</vt:lpstr>
      <vt:lpstr>Ways of communication in Human Resources Department</vt:lpstr>
      <vt:lpstr>Importance of effective communication in Human Resources Department</vt:lpstr>
      <vt:lpstr>Benefits of effective communication</vt:lpstr>
      <vt:lpstr>Challenges of effective communication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Trimetys</dc:creator>
  <cp:lastModifiedBy>kchatoo@ymail.com</cp:lastModifiedBy>
  <cp:revision>99</cp:revision>
  <dcterms:created xsi:type="dcterms:W3CDTF">2018-10-12T09:40:33Z</dcterms:created>
  <dcterms:modified xsi:type="dcterms:W3CDTF">2018-11-12T08:17:41Z</dcterms:modified>
</cp:coreProperties>
</file>