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65" r:id="rId3"/>
    <p:sldId id="258" r:id="rId4"/>
    <p:sldId id="260" r:id="rId5"/>
    <p:sldId id="261" r:id="rId6"/>
    <p:sldId id="264" r:id="rId7"/>
    <p:sldId id="262" r:id="rId8"/>
    <p:sldId id="263"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90" d="100"/>
          <a:sy n="90" d="100"/>
        </p:scale>
        <p:origin x="3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7/17/2022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891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7/17/2022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078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7/17/2022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1909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7/17/2022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09375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7/17/2022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73988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7/17/2022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964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7/17/2022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27663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7/17/2022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471842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7/17/2022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5944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7/17/2022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786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7/17/2022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12469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7/17/2022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635188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hf sldNum="0" hdr="0" ftr="0" dt="0"/>
  <p:txStyles>
    <p:titleStyle>
      <a:lvl1pPr algn="l" defTabSz="914400" rtl="0" eaLnBrk="1" latinLnBrk="0" hangingPunct="1">
        <a:lnSpc>
          <a:spcPct val="90000"/>
        </a:lnSpc>
        <a:spcBef>
          <a:spcPct val="0"/>
        </a:spcBef>
        <a:buNone/>
        <a:defRPr sz="55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8" Type="http://schemas.openxmlformats.org/officeDocument/2006/relationships/hyperlink" Target="https://digital.nhs.uk/data-and-information/publications/statistical/nhs-workforce-statistics" TargetMode="External" /><Relationship Id="rId3" Type="http://schemas.openxmlformats.org/officeDocument/2006/relationships/hyperlink" Target="https://www.nuffieldtrust.org.uk/research/closing-the-gap-key-areas-for-action-on-the-health-and-care-workforce" TargetMode="External" /><Relationship Id="rId7" Type="http://schemas.openxmlformats.org/officeDocument/2006/relationships/hyperlink" Target="https://nhsproviders.org/news-blogs/news/nhs-workforce-shortage-has-serious-and-detrimental-impact-on-services" TargetMode="External" /><Relationship Id="rId2" Type="http://schemas.openxmlformats.org/officeDocument/2006/relationships/hyperlink" Target="https://www.health.org.uk/news-and-comment/blogs/staff-shortages-left-the-nhs-vulnerable-to-the-covid-19-storm?gclid=CjwKCAjw5s6WBhA4EiwACGncZWiRH_FvmAFR5PbBsAB7lACqZ7-KjfjrEsCwvx_ZK8n0S" TargetMode="External" /><Relationship Id="rId1" Type="http://schemas.openxmlformats.org/officeDocument/2006/relationships/slideLayout" Target="../slideLayouts/slideLayout2.xml" /><Relationship Id="rId6" Type="http://schemas.openxmlformats.org/officeDocument/2006/relationships/hyperlink" Target="https://www.kingsfund.org.uk/projects/nhs-in-a-nutshell/nhs-workforce?gclid=CjwKCAjw5s6WBhA4EiwACGncZSF_rKJIgbVJlOci3Ee0pTEIycVfyaQUOOCq2345ND30oZBWUG1_1xoCdY4QAvD_BwE" TargetMode="External" /><Relationship Id="rId5" Type="http://schemas.openxmlformats.org/officeDocument/2006/relationships/hyperlink" Target="https://www.marketingtutor.net/pestle-analysis-of-the-nhs/" TargetMode="External" /><Relationship Id="rId4" Type="http://schemas.openxmlformats.org/officeDocument/2006/relationships/hyperlink" Target="https://www.nuffieldtrust.org.uk/resource/the-long-goodbye-exploring-rates-of-staff-leaving-the-nhs-and-social-care?gclid=CjwKCAjw5s6WBhA4EiwACGncZVaOfZjrL7KrK4ozv9VeABCyA_LFH1UOrT1HOW4LcDs" TargetMode="External" /><Relationship Id="rId9" Type="http://schemas.openxmlformats.org/officeDocument/2006/relationships/hyperlink" Target="https://digital.nhs.uk/data-and-information/publications/statistical/nhs-sickness-absence-rates/april-2021-to-june-2021-provisional-statistics/classification-of-statistic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okeh lights on a street">
            <a:extLst>
              <a:ext uri="{FF2B5EF4-FFF2-40B4-BE49-F238E27FC236}">
                <a16:creationId xmlns:a16="http://schemas.microsoft.com/office/drawing/2014/main" id="{D000A87D-47C0-7C73-D7A3-A66BFEB364B3}"/>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01628DE2-3377-4A39-9659-55B9F345949F}"/>
              </a:ext>
            </a:extLst>
          </p:cNvPr>
          <p:cNvSpPr>
            <a:spLocks noGrp="1"/>
          </p:cNvSpPr>
          <p:nvPr>
            <p:ph type="ctrTitle"/>
          </p:nvPr>
        </p:nvSpPr>
        <p:spPr>
          <a:xfrm>
            <a:off x="1097280" y="758952"/>
            <a:ext cx="10058400" cy="3566160"/>
          </a:xfrm>
        </p:spPr>
        <p:txBody>
          <a:bodyPr>
            <a:normAutofit fontScale="90000"/>
          </a:bodyPr>
          <a:lstStyle/>
          <a:p>
            <a:r>
              <a:rPr lang="en-GB" sz="2000" dirty="0">
                <a:solidFill>
                  <a:srgbClr val="FFFFFF"/>
                </a:solidFill>
                <a:latin typeface="Arial" panose="020B0604020202020204" pitchFamily="34" charset="0"/>
                <a:cs typeface="Arial" panose="020B0604020202020204" pitchFamily="34" charset="0"/>
              </a:rPr>
              <a:t>                           Name: MD Golam </a:t>
            </a:r>
            <a:r>
              <a:rPr lang="en-GB" sz="2000" dirty="0" err="1">
                <a:solidFill>
                  <a:srgbClr val="FFFFFF"/>
                </a:solidFill>
                <a:latin typeface="Arial" panose="020B0604020202020204" pitchFamily="34" charset="0"/>
                <a:cs typeface="Arial" panose="020B0604020202020204" pitchFamily="34" charset="0"/>
              </a:rPr>
              <a:t>Ambiya</a:t>
            </a:r>
            <a:br>
              <a:rPr lang="en-GB" sz="2000" dirty="0">
                <a:solidFill>
                  <a:srgbClr val="FFFFFF"/>
                </a:solidFill>
                <a:latin typeface="Arial" panose="020B0604020202020204" pitchFamily="34" charset="0"/>
                <a:cs typeface="Arial" panose="020B0604020202020204" pitchFamily="34" charset="0"/>
              </a:rPr>
            </a:br>
            <a:r>
              <a:rPr lang="en-GB" sz="2000" dirty="0">
                <a:solidFill>
                  <a:srgbClr val="FFFFFF"/>
                </a:solidFill>
                <a:latin typeface="Arial" panose="020B0604020202020204" pitchFamily="34" charset="0"/>
                <a:cs typeface="Arial" panose="020B0604020202020204" pitchFamily="34" charset="0"/>
              </a:rPr>
              <a:t>                           student Id: 2120022</a:t>
            </a:r>
            <a:br>
              <a:rPr lang="en-GB" sz="2000" dirty="0">
                <a:solidFill>
                  <a:srgbClr val="FFFFFF"/>
                </a:solidFill>
                <a:latin typeface="Arial" panose="020B0604020202020204" pitchFamily="34" charset="0"/>
                <a:cs typeface="Arial" panose="020B0604020202020204" pitchFamily="34" charset="0"/>
              </a:rPr>
            </a:br>
            <a:r>
              <a:rPr lang="en-GB" sz="2000" dirty="0">
                <a:solidFill>
                  <a:srgbClr val="FFFFFF"/>
                </a:solidFill>
                <a:latin typeface="Arial" panose="020B0604020202020204" pitchFamily="34" charset="0"/>
                <a:cs typeface="Arial" panose="020B0604020202020204" pitchFamily="34" charset="0"/>
              </a:rPr>
              <a:t>                   module:BMSW4004</a:t>
            </a:r>
            <a:br>
              <a:rPr lang="en-GB" sz="2000" dirty="0">
                <a:solidFill>
                  <a:srgbClr val="FFFFFF"/>
                </a:solidFill>
                <a:latin typeface="Arial" panose="020B0604020202020204" pitchFamily="34" charset="0"/>
                <a:cs typeface="Arial" panose="020B0604020202020204" pitchFamily="34" charset="0"/>
              </a:rPr>
            </a:br>
            <a:r>
              <a:rPr lang="en-GB" sz="2000" dirty="0">
                <a:solidFill>
                  <a:srgbClr val="FFFFFF"/>
                </a:solidFill>
                <a:latin typeface="Arial" panose="020B0604020202020204" pitchFamily="34" charset="0"/>
                <a:cs typeface="Arial" panose="020B0604020202020204" pitchFamily="34" charset="0"/>
              </a:rPr>
              <a:t>                  module Tutor: Nicholas </a:t>
            </a:r>
            <a:r>
              <a:rPr lang="en-GB" sz="2000" dirty="0" err="1">
                <a:solidFill>
                  <a:srgbClr val="FFFFFF"/>
                </a:solidFill>
                <a:latin typeface="Arial" panose="020B0604020202020204" pitchFamily="34" charset="0"/>
                <a:cs typeface="Arial" panose="020B0604020202020204" pitchFamily="34" charset="0"/>
              </a:rPr>
              <a:t>worthington</a:t>
            </a:r>
            <a:br>
              <a:rPr lang="en-GB" sz="2000" dirty="0">
                <a:solidFill>
                  <a:srgbClr val="FFFFFF"/>
                </a:solidFill>
                <a:latin typeface="Arial" panose="020B0604020202020204" pitchFamily="34" charset="0"/>
                <a:cs typeface="Arial" panose="020B0604020202020204" pitchFamily="34" charset="0"/>
              </a:rPr>
            </a:br>
            <a:r>
              <a:rPr lang="en-GB" sz="2000" dirty="0">
                <a:solidFill>
                  <a:srgbClr val="FFFFFF"/>
                </a:solidFill>
                <a:latin typeface="Arial" panose="020B0604020202020204" pitchFamily="34" charset="0"/>
                <a:cs typeface="Arial" panose="020B0604020202020204" pitchFamily="34" charset="0"/>
              </a:rPr>
              <a:t>             module name: problem solving and decision making</a:t>
            </a:r>
            <a:br>
              <a:rPr lang="en-GB" sz="1300" dirty="0">
                <a:solidFill>
                  <a:srgbClr val="FFFFFF"/>
                </a:solidFill>
                <a:latin typeface="Arial" panose="020B0604020202020204" pitchFamily="34" charset="0"/>
                <a:cs typeface="Arial" panose="020B0604020202020204" pitchFamily="34" charset="0"/>
              </a:rPr>
            </a:br>
            <a:br>
              <a:rPr lang="en-GB" dirty="0">
                <a:solidFill>
                  <a:srgbClr val="FFFFFF"/>
                </a:solidFill>
              </a:rPr>
            </a:br>
            <a:endParaRPr lang="en-GB" dirty="0">
              <a:solidFill>
                <a:srgbClr val="FFFFFF"/>
              </a:solidFill>
            </a:endParaRPr>
          </a:p>
        </p:txBody>
      </p:sp>
      <p:sp>
        <p:nvSpPr>
          <p:cNvPr id="3" name="Subtitle 2">
            <a:extLst>
              <a:ext uri="{FF2B5EF4-FFF2-40B4-BE49-F238E27FC236}">
                <a16:creationId xmlns:a16="http://schemas.microsoft.com/office/drawing/2014/main" id="{6CB73D03-28E5-45B5-8598-C7A7F7DAF468}"/>
              </a:ext>
            </a:extLst>
          </p:cNvPr>
          <p:cNvSpPr>
            <a:spLocks noGrp="1"/>
          </p:cNvSpPr>
          <p:nvPr>
            <p:ph type="subTitle" idx="1"/>
          </p:nvPr>
        </p:nvSpPr>
        <p:spPr>
          <a:xfrm>
            <a:off x="1100051" y="4645152"/>
            <a:ext cx="10058400" cy="1143000"/>
          </a:xfrm>
        </p:spPr>
        <p:txBody>
          <a:bodyPr>
            <a:normAutofit/>
          </a:bodyPr>
          <a:lstStyle/>
          <a:p>
            <a:r>
              <a:rPr lang="en-GB" dirty="0">
                <a:solidFill>
                  <a:srgbClr val="FFFFFF"/>
                </a:solidFill>
              </a:rPr>
              <a:t>     Problem solving and decision making</a:t>
            </a:r>
          </a:p>
        </p:txBody>
      </p:sp>
      <p:cxnSp>
        <p:nvCxnSpPr>
          <p:cNvPr id="11" name="Straight Connector 10">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3" name="!!footer rectangle">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774362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7629A-2244-439A-838A-AC963CF561EB}"/>
              </a:ext>
            </a:extLst>
          </p:cNvPr>
          <p:cNvSpPr>
            <a:spLocks noGrp="1"/>
          </p:cNvSpPr>
          <p:nvPr>
            <p:ph type="title"/>
          </p:nvPr>
        </p:nvSpPr>
        <p:spPr/>
        <p:txBody>
          <a:bodyPr/>
          <a:lstStyle/>
          <a:p>
            <a:r>
              <a:rPr lang="en-GB" dirty="0"/>
              <a:t>              Introduction</a:t>
            </a:r>
          </a:p>
        </p:txBody>
      </p:sp>
      <p:sp>
        <p:nvSpPr>
          <p:cNvPr id="3" name="Content Placeholder 2">
            <a:extLst>
              <a:ext uri="{FF2B5EF4-FFF2-40B4-BE49-F238E27FC236}">
                <a16:creationId xmlns:a16="http://schemas.microsoft.com/office/drawing/2014/main" id="{7F59D984-8B91-44FB-99C3-9F598543EB93}"/>
              </a:ext>
            </a:extLst>
          </p:cNvPr>
          <p:cNvSpPr>
            <a:spLocks noGrp="1"/>
          </p:cNvSpPr>
          <p:nvPr>
            <p:ph idx="1"/>
          </p:nvPr>
        </p:nvSpPr>
        <p:spPr/>
        <p:txBody>
          <a:bodyPr/>
          <a:lstStyle/>
          <a:p>
            <a:pPr>
              <a:buFont typeface="Wingdings" panose="05000000000000000000" pitchFamily="2" charset="2"/>
              <a:buChar char="v"/>
            </a:pPr>
            <a:r>
              <a:rPr lang="en-GB" dirty="0"/>
              <a:t>The national health services (NHS) is the umbrella erm for the public funded health care system of the </a:t>
            </a:r>
            <a:r>
              <a:rPr lang="en-GB" dirty="0" err="1"/>
              <a:t>uk</a:t>
            </a:r>
            <a:r>
              <a:rPr lang="en-GB" dirty="0"/>
              <a:t>. Since 1948 they have been founded out of general taxation. There are three system which are </a:t>
            </a:r>
            <a:r>
              <a:rPr lang="en-GB" dirty="0" err="1"/>
              <a:t>reffferd</a:t>
            </a:r>
            <a:r>
              <a:rPr lang="en-GB" dirty="0"/>
              <a:t> to using the NHS name (NHS England), (NHS Scotland )and (NHS </a:t>
            </a:r>
            <a:r>
              <a:rPr lang="en-GB" dirty="0" err="1"/>
              <a:t>wales</a:t>
            </a:r>
            <a:r>
              <a:rPr lang="en-GB" dirty="0"/>
              <a:t>).</a:t>
            </a:r>
          </a:p>
          <a:p>
            <a:pPr>
              <a:buFont typeface="Wingdings" panose="05000000000000000000" pitchFamily="2" charset="2"/>
              <a:buChar char="v"/>
            </a:pPr>
            <a:r>
              <a:rPr lang="en-GB" dirty="0"/>
              <a:t>There are 1.7 million staff is the fifth biggest employers in the world and seen one million patients in every 24 hours.</a:t>
            </a:r>
          </a:p>
          <a:p>
            <a:pPr>
              <a:buFont typeface="Wingdings" panose="05000000000000000000" pitchFamily="2" charset="2"/>
              <a:buChar char="v"/>
            </a:pPr>
            <a:r>
              <a:rPr lang="en-GB" dirty="0"/>
              <a:t>But now NHS is suffering from staff </a:t>
            </a:r>
            <a:r>
              <a:rPr lang="en-GB" dirty="0" err="1"/>
              <a:t>shortages.here</a:t>
            </a:r>
            <a:r>
              <a:rPr lang="en-GB" dirty="0"/>
              <a:t> will be discussed what the problem and how to solve it.</a:t>
            </a:r>
          </a:p>
        </p:txBody>
      </p:sp>
    </p:spTree>
    <p:extLst>
      <p:ext uri="{BB962C8B-B14F-4D97-AF65-F5344CB8AC3E}">
        <p14:creationId xmlns:p14="http://schemas.microsoft.com/office/powerpoint/2010/main" val="2925683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6D6EA7-DFC4-4443-A8D7-A3F174BE140B}"/>
              </a:ext>
            </a:extLst>
          </p:cNvPr>
          <p:cNvSpPr>
            <a:spLocks noGrp="1"/>
          </p:cNvSpPr>
          <p:nvPr>
            <p:ph type="title"/>
          </p:nvPr>
        </p:nvSpPr>
        <p:spPr>
          <a:xfrm>
            <a:off x="643468" y="643467"/>
            <a:ext cx="3073550" cy="5126203"/>
          </a:xfrm>
        </p:spPr>
        <p:txBody>
          <a:bodyPr anchor="ctr">
            <a:normAutofit/>
          </a:bodyPr>
          <a:lstStyle/>
          <a:p>
            <a:pPr algn="r"/>
            <a:r>
              <a:rPr lang="en-GB" dirty="0"/>
              <a:t>PESTLE Analysis</a:t>
            </a:r>
            <a:endParaRPr lang="en-GB"/>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195E4F08-B805-4066-91AB-DEE7971CD2FE}"/>
              </a:ext>
            </a:extLst>
          </p:cNvPr>
          <p:cNvSpPr>
            <a:spLocks noGrp="1"/>
          </p:cNvSpPr>
          <p:nvPr>
            <p:ph idx="1"/>
          </p:nvPr>
        </p:nvSpPr>
        <p:spPr>
          <a:xfrm>
            <a:off x="4363786" y="621697"/>
            <a:ext cx="6791894" cy="5147973"/>
          </a:xfrm>
        </p:spPr>
        <p:txBody>
          <a:bodyPr anchor="ctr">
            <a:normAutofit/>
          </a:bodyPr>
          <a:lstStyle/>
          <a:p>
            <a:pPr>
              <a:lnSpc>
                <a:spcPct val="110000"/>
              </a:lnSpc>
            </a:pPr>
            <a:r>
              <a:rPr lang="en-GB" sz="1500" b="1">
                <a:latin typeface="Arial" panose="020B0604020202020204" pitchFamily="34" charset="0"/>
                <a:cs typeface="Arial" panose="020B0604020202020204" pitchFamily="34" charset="0"/>
              </a:rPr>
              <a:t>Political : </a:t>
            </a:r>
          </a:p>
          <a:p>
            <a:pPr>
              <a:lnSpc>
                <a:spcPct val="110000"/>
              </a:lnSpc>
            </a:pPr>
            <a:r>
              <a:rPr lang="en-GB" sz="1500">
                <a:latin typeface="Arial" panose="020B0604020202020204" pitchFamily="34" charset="0"/>
                <a:cs typeface="Arial" panose="020B0604020202020204" pitchFamily="34" charset="0"/>
              </a:rPr>
              <a:t>Brexit uncertainties Perhaps the biggest question mark in current UK politics is that of Brexit. The United Kingdom’s decision to leave the European Union is set to have widespread consequences on society, and that includes public institutions such as the NHS.</a:t>
            </a:r>
          </a:p>
          <a:p>
            <a:pPr>
              <a:lnSpc>
                <a:spcPct val="110000"/>
              </a:lnSpc>
            </a:pPr>
            <a:r>
              <a:rPr lang="en-GB" sz="1500" b="1">
                <a:latin typeface="Arial" panose="020B0604020202020204" pitchFamily="34" charset="0"/>
                <a:cs typeface="Arial" panose="020B0604020202020204" pitchFamily="34" charset="0"/>
              </a:rPr>
              <a:t>Economic:</a:t>
            </a:r>
          </a:p>
          <a:p>
            <a:pPr>
              <a:lnSpc>
                <a:spcPct val="110000"/>
              </a:lnSpc>
            </a:pPr>
            <a:r>
              <a:rPr lang="en-GB" sz="1500">
                <a:latin typeface="Arial" panose="020B0604020202020204" pitchFamily="34" charset="0"/>
                <a:cs typeface="Arial" panose="020B0604020202020204" pitchFamily="34" charset="0"/>
              </a:rPr>
              <a:t>Due to both – lack of resources and various economic regulations, the NHS was under pressure to reduce the salaries of its staff. As a result, a huge portion of the NHS staff resigned and less </a:t>
            </a:r>
            <a:r>
              <a:rPr lang="en-GB" sz="1500" err="1">
                <a:latin typeface="Arial" panose="020B0604020202020204" pitchFamily="34" charset="0"/>
                <a:cs typeface="Arial" panose="020B0604020202020204" pitchFamily="34" charset="0"/>
              </a:rPr>
              <a:t>skillful</a:t>
            </a:r>
            <a:r>
              <a:rPr lang="en-GB" sz="1500">
                <a:latin typeface="Arial" panose="020B0604020202020204" pitchFamily="34" charset="0"/>
                <a:cs typeface="Arial" panose="020B0604020202020204" pitchFamily="34" charset="0"/>
              </a:rPr>
              <a:t> personnel replaced them</a:t>
            </a:r>
          </a:p>
          <a:p>
            <a:pPr>
              <a:lnSpc>
                <a:spcPct val="110000"/>
              </a:lnSpc>
            </a:pPr>
            <a:r>
              <a:rPr lang="en-GB" sz="1500" b="1">
                <a:latin typeface="Arial" panose="020B0604020202020204" pitchFamily="34" charset="0"/>
                <a:cs typeface="Arial" panose="020B0604020202020204" pitchFamily="34" charset="0"/>
              </a:rPr>
              <a:t>Social:</a:t>
            </a:r>
          </a:p>
          <a:p>
            <a:pPr>
              <a:lnSpc>
                <a:spcPct val="110000"/>
              </a:lnSpc>
            </a:pPr>
            <a:r>
              <a:rPr lang="en-GB" sz="1500">
                <a:latin typeface="Arial" panose="020B0604020202020204" pitchFamily="34" charset="0"/>
                <a:cs typeface="Arial" panose="020B0604020202020204" pitchFamily="34" charset="0"/>
              </a:rPr>
              <a:t>The average age of the UK population is increasing at a rapid rate. This is a global phenomenon due to the difference in the population of the various generations. And with growing age comes increasing health problems</a:t>
            </a:r>
            <a:r>
              <a:rPr lang="en-GB" sz="1500"/>
              <a:t>.</a:t>
            </a:r>
          </a:p>
          <a:p>
            <a:pPr>
              <a:lnSpc>
                <a:spcPct val="110000"/>
              </a:lnSpc>
            </a:pPr>
            <a:endParaRPr lang="en-GB" sz="1500"/>
          </a:p>
          <a:p>
            <a:pPr>
              <a:lnSpc>
                <a:spcPct val="110000"/>
              </a:lnSpc>
            </a:pPr>
            <a:endParaRPr lang="en-GB" sz="1500"/>
          </a:p>
          <a:p>
            <a:pPr>
              <a:lnSpc>
                <a:spcPct val="110000"/>
              </a:lnSpc>
            </a:pPr>
            <a:endParaRPr lang="en-GB" sz="1500"/>
          </a:p>
          <a:p>
            <a:pPr>
              <a:lnSpc>
                <a:spcPct val="110000"/>
              </a:lnSpc>
            </a:pPr>
            <a:endParaRPr lang="en-GB" sz="1500"/>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75686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6A1D8-34C8-46E4-A541-425EE5964013}"/>
              </a:ext>
            </a:extLst>
          </p:cNvPr>
          <p:cNvSpPr>
            <a:spLocks noGrp="1"/>
          </p:cNvSpPr>
          <p:nvPr>
            <p:ph type="title"/>
          </p:nvPr>
        </p:nvSpPr>
        <p:spPr>
          <a:xfrm>
            <a:off x="643467" y="632582"/>
            <a:ext cx="5921921" cy="5126203"/>
          </a:xfrm>
        </p:spPr>
        <p:txBody>
          <a:bodyPr anchor="ctr">
            <a:normAutofit/>
          </a:bodyPr>
          <a:lstStyle/>
          <a:p>
            <a:pPr algn="r"/>
            <a:r>
              <a:rPr lang="en-GB" sz="8800"/>
              <a:t>PESTLE Analysis</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50021" y="1595483"/>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0F9057-61EA-48E7-A797-197457F8938E}"/>
              </a:ext>
            </a:extLst>
          </p:cNvPr>
          <p:cNvSpPr>
            <a:spLocks noGrp="1"/>
          </p:cNvSpPr>
          <p:nvPr>
            <p:ph idx="1"/>
          </p:nvPr>
        </p:nvSpPr>
        <p:spPr>
          <a:xfrm>
            <a:off x="7534654" y="621697"/>
            <a:ext cx="3621025" cy="5147973"/>
          </a:xfrm>
        </p:spPr>
        <p:txBody>
          <a:bodyPr anchor="ctr">
            <a:normAutofit/>
          </a:bodyPr>
          <a:lstStyle/>
          <a:p>
            <a:pPr>
              <a:lnSpc>
                <a:spcPct val="110000"/>
              </a:lnSpc>
            </a:pPr>
            <a:r>
              <a:rPr lang="en-GB" sz="1300" b="1">
                <a:latin typeface="Arial" panose="020B0604020202020204" pitchFamily="34" charset="0"/>
                <a:cs typeface="Arial" panose="020B0604020202020204" pitchFamily="34" charset="0"/>
              </a:rPr>
              <a:t>Technology:</a:t>
            </a:r>
          </a:p>
          <a:p>
            <a:pPr>
              <a:lnSpc>
                <a:spcPct val="110000"/>
              </a:lnSpc>
            </a:pPr>
            <a:r>
              <a:rPr lang="en-GB" sz="1300">
                <a:latin typeface="Arial" panose="020B0604020202020204" pitchFamily="34" charset="0"/>
                <a:cs typeface="Arial" panose="020B0604020202020204" pitchFamily="34" charset="0"/>
              </a:rPr>
              <a:t>The overall technological improvements in healthcare have led to a huge change in the quality of services provided by the NHS. </a:t>
            </a:r>
          </a:p>
          <a:p>
            <a:pPr>
              <a:lnSpc>
                <a:spcPct val="110000"/>
              </a:lnSpc>
            </a:pPr>
            <a:r>
              <a:rPr lang="en-GB" sz="1300">
                <a:latin typeface="Arial" panose="020B0604020202020204" pitchFamily="34" charset="0"/>
                <a:cs typeface="Arial" panose="020B0604020202020204" pitchFamily="34" charset="0"/>
              </a:rPr>
              <a:t>This advent in technology has also led to the betterment of the medical education system</a:t>
            </a:r>
          </a:p>
          <a:p>
            <a:pPr>
              <a:lnSpc>
                <a:spcPct val="110000"/>
              </a:lnSpc>
            </a:pPr>
            <a:r>
              <a:rPr lang="en-GB" sz="1300" b="1">
                <a:latin typeface="Arial" panose="020B0604020202020204" pitchFamily="34" charset="0"/>
                <a:cs typeface="Arial" panose="020B0604020202020204" pitchFamily="34" charset="0"/>
              </a:rPr>
              <a:t>Legal:</a:t>
            </a:r>
          </a:p>
          <a:p>
            <a:pPr>
              <a:lnSpc>
                <a:spcPct val="110000"/>
              </a:lnSpc>
            </a:pPr>
            <a:r>
              <a:rPr lang="en-GB" sz="1300">
                <a:latin typeface="Arial" panose="020B0604020202020204" pitchFamily="34" charset="0"/>
                <a:cs typeface="Arial" panose="020B0604020202020204" pitchFamily="34" charset="0"/>
              </a:rPr>
              <a:t>The NHS has also faced many such litigation cases from unhappy patients. This is a new and expensive aspect that the NHS has to deal with. And, this trend of legal recourse against medical institutions is growing across the world.</a:t>
            </a:r>
          </a:p>
          <a:p>
            <a:pPr>
              <a:lnSpc>
                <a:spcPct val="110000"/>
              </a:lnSpc>
            </a:pPr>
            <a:r>
              <a:rPr lang="en-GB" sz="1300" b="1">
                <a:latin typeface="Arial" panose="020B0604020202020204" pitchFamily="34" charset="0"/>
                <a:cs typeface="Arial" panose="020B0604020202020204" pitchFamily="34" charset="0"/>
              </a:rPr>
              <a:t>Environment:</a:t>
            </a:r>
          </a:p>
          <a:p>
            <a:pPr>
              <a:lnSpc>
                <a:spcPct val="110000"/>
              </a:lnSpc>
            </a:pPr>
            <a:r>
              <a:rPr lang="en-GB" sz="1300">
                <a:latin typeface="Arial" panose="020B0604020202020204" pitchFamily="34" charset="0"/>
                <a:cs typeface="Arial" panose="020B0604020202020204" pitchFamily="34" charset="0"/>
              </a:rPr>
              <a:t>The NHS is also under fire from various environmental activist organizations. They aim to better their waste management systems and not add to this on-going global crisis.</a:t>
            </a:r>
          </a:p>
        </p:txBody>
      </p:sp>
      <p:sp>
        <p:nvSpPr>
          <p:cNvPr id="12" name="Rectangle 11">
            <a:extLst>
              <a:ext uri="{FF2B5EF4-FFF2-40B4-BE49-F238E27FC236}">
                <a16:creationId xmlns:a16="http://schemas.microsoft.com/office/drawing/2014/main" id="{01E907E6-DC1F-49A9-A946-CEB2CB330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83008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84373-895C-4046-89B3-405DD732CDB3}"/>
              </a:ext>
            </a:extLst>
          </p:cNvPr>
          <p:cNvSpPr>
            <a:spLocks noGrp="1"/>
          </p:cNvSpPr>
          <p:nvPr>
            <p:ph type="title"/>
          </p:nvPr>
        </p:nvSpPr>
        <p:spPr/>
        <p:txBody>
          <a:bodyPr/>
          <a:lstStyle/>
          <a:p>
            <a:r>
              <a:rPr lang="en-GB" dirty="0"/>
              <a:t>Fishbone diagram</a:t>
            </a:r>
          </a:p>
        </p:txBody>
      </p:sp>
      <p:pic>
        <p:nvPicPr>
          <p:cNvPr id="5" name="Content Placeholder 4">
            <a:extLst>
              <a:ext uri="{FF2B5EF4-FFF2-40B4-BE49-F238E27FC236}">
                <a16:creationId xmlns:a16="http://schemas.microsoft.com/office/drawing/2014/main" id="{1B7F632A-DDB0-427D-BD11-3EB4A889D4C3}"/>
              </a:ext>
            </a:extLst>
          </p:cNvPr>
          <p:cNvPicPr>
            <a:picLocks noGrp="1" noChangeAspect="1"/>
          </p:cNvPicPr>
          <p:nvPr>
            <p:ph idx="1"/>
          </p:nvPr>
        </p:nvPicPr>
        <p:blipFill rotWithShape="1">
          <a:blip r:embed="rId2"/>
          <a:srcRect l="15782" t="22256" r="16631" b="6215"/>
          <a:stretch/>
        </p:blipFill>
        <p:spPr>
          <a:xfrm>
            <a:off x="1275907" y="2413592"/>
            <a:ext cx="8963246" cy="3444948"/>
          </a:xfrm>
        </p:spPr>
      </p:pic>
    </p:spTree>
    <p:extLst>
      <p:ext uri="{BB962C8B-B14F-4D97-AF65-F5344CB8AC3E}">
        <p14:creationId xmlns:p14="http://schemas.microsoft.com/office/powerpoint/2010/main" val="2986234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0381A-AF5C-4A9D-8DDA-628DEB070C35}"/>
              </a:ext>
            </a:extLst>
          </p:cNvPr>
          <p:cNvSpPr>
            <a:spLocks noGrp="1"/>
          </p:cNvSpPr>
          <p:nvPr>
            <p:ph type="title"/>
          </p:nvPr>
        </p:nvSpPr>
        <p:spPr/>
        <p:txBody>
          <a:bodyPr/>
          <a:lstStyle/>
          <a:p>
            <a:r>
              <a:rPr lang="en-GB" dirty="0"/>
              <a:t>NHS sickness Absence Rate</a:t>
            </a:r>
          </a:p>
        </p:txBody>
      </p:sp>
      <p:pic>
        <p:nvPicPr>
          <p:cNvPr id="4" name="Content Placeholder 3">
            <a:extLst>
              <a:ext uri="{FF2B5EF4-FFF2-40B4-BE49-F238E27FC236}">
                <a16:creationId xmlns:a16="http://schemas.microsoft.com/office/drawing/2014/main" id="{AD90D5A0-8315-4710-A104-7CBBE374789C}"/>
              </a:ext>
            </a:extLst>
          </p:cNvPr>
          <p:cNvPicPr>
            <a:picLocks noGrp="1" noChangeAspect="1"/>
          </p:cNvPicPr>
          <p:nvPr>
            <p:ph idx="1"/>
          </p:nvPr>
        </p:nvPicPr>
        <p:blipFill rotWithShape="1">
          <a:blip r:embed="rId2"/>
          <a:srcRect l="27991" t="13742" r="12312" b="17587"/>
          <a:stretch/>
        </p:blipFill>
        <p:spPr>
          <a:xfrm>
            <a:off x="1408670" y="2360142"/>
            <a:ext cx="8971005" cy="3138616"/>
          </a:xfrm>
          <a:prstGeom prst="rect">
            <a:avLst/>
          </a:prstGeom>
        </p:spPr>
      </p:pic>
    </p:spTree>
    <p:extLst>
      <p:ext uri="{BB962C8B-B14F-4D97-AF65-F5344CB8AC3E}">
        <p14:creationId xmlns:p14="http://schemas.microsoft.com/office/powerpoint/2010/main" val="2123346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3CD4940-E3C7-4135-9AD7-29C4BFE4A49E}"/>
              </a:ext>
            </a:extLst>
          </p:cNvPr>
          <p:cNvSpPr>
            <a:spLocks noGrp="1"/>
          </p:cNvSpPr>
          <p:nvPr>
            <p:ph type="title"/>
          </p:nvPr>
        </p:nvSpPr>
        <p:spPr>
          <a:xfrm>
            <a:off x="492369" y="605896"/>
            <a:ext cx="3642309" cy="1414290"/>
          </a:xfrm>
        </p:spPr>
        <p:txBody>
          <a:bodyPr anchor="ctr">
            <a:normAutofit fontScale="90000"/>
          </a:bodyPr>
          <a:lstStyle/>
          <a:p>
            <a:r>
              <a:rPr lang="en-GB" sz="4400">
                <a:solidFill>
                  <a:srgbClr val="FFFFFF"/>
                </a:solidFill>
              </a:rPr>
              <a:t>Alternative solutions  to absenteeism</a:t>
            </a:r>
            <a:endParaRPr lang="en-GB" sz="4400" dirty="0">
              <a:solidFill>
                <a:srgbClr val="FFFFFF"/>
              </a:solidFill>
            </a:endParaRPr>
          </a:p>
        </p:txBody>
      </p:sp>
      <p:sp>
        <p:nvSpPr>
          <p:cNvPr id="3" name="Content Placeholder 2">
            <a:extLst>
              <a:ext uri="{FF2B5EF4-FFF2-40B4-BE49-F238E27FC236}">
                <a16:creationId xmlns:a16="http://schemas.microsoft.com/office/drawing/2014/main" id="{72148061-5BFF-4CA0-A14F-208C21B6A463}"/>
              </a:ext>
            </a:extLst>
          </p:cNvPr>
          <p:cNvSpPr>
            <a:spLocks noGrp="1"/>
          </p:cNvSpPr>
          <p:nvPr>
            <p:ph idx="1"/>
          </p:nvPr>
        </p:nvSpPr>
        <p:spPr>
          <a:xfrm>
            <a:off x="5231958" y="605896"/>
            <a:ext cx="5923721" cy="5646208"/>
          </a:xfrm>
        </p:spPr>
        <p:txBody>
          <a:bodyPr anchor="ctr">
            <a:normAutofit fontScale="85000" lnSpcReduction="20000"/>
          </a:bodyPr>
          <a:lstStyle/>
          <a:p>
            <a:pPr>
              <a:lnSpc>
                <a:spcPct val="110000"/>
              </a:lnSpc>
              <a:buFont typeface="Wingdings" panose="05000000000000000000" pitchFamily="2" charset="2"/>
              <a:buChar char="v"/>
            </a:pPr>
            <a:r>
              <a:rPr lang="en-GB" sz="1300">
                <a:latin typeface="Arial" panose="020B0604020202020204" pitchFamily="34" charset="0"/>
                <a:cs typeface="Arial" panose="020B0604020202020204" pitchFamily="34" charset="0"/>
              </a:rPr>
              <a:t>Action has already been taken to address many of these challenges and further plans are being put in place.</a:t>
            </a:r>
          </a:p>
          <a:p>
            <a:pPr>
              <a:lnSpc>
                <a:spcPct val="110000"/>
              </a:lnSpc>
              <a:buFont typeface="Wingdings" panose="05000000000000000000" pitchFamily="2" charset="2"/>
              <a:buChar char="v"/>
            </a:pPr>
            <a:r>
              <a:rPr lang="en-GB" sz="1300">
                <a:latin typeface="Arial" panose="020B0604020202020204" pitchFamily="34" charset="0"/>
                <a:cs typeface="Arial" panose="020B0604020202020204" pitchFamily="34" charset="0"/>
              </a:rPr>
              <a:t>The health and care system is part of every community. Our country has a growing and ageing population with greater health and care needs; a growing and increasingly diverse workforce with changing work patterns; a raft of global socio-economic and political factors; and rapid technological and digital developments. In planning for the future, the NHS needs to better anticipate and understand these drivers.</a:t>
            </a:r>
          </a:p>
          <a:p>
            <a:pPr>
              <a:lnSpc>
                <a:spcPct val="110000"/>
              </a:lnSpc>
              <a:buFont typeface="Wingdings" panose="05000000000000000000" pitchFamily="2" charset="2"/>
              <a:buChar char="v"/>
            </a:pPr>
            <a:r>
              <a:rPr lang="en-GB" sz="1300">
                <a:latin typeface="Arial" panose="020B0604020202020204" pitchFamily="34" charset="0"/>
                <a:cs typeface="Arial" panose="020B0604020202020204" pitchFamily="34" charset="0"/>
              </a:rPr>
              <a:t>Staff absences due to covid-19 are continuing to place acute hospital services under major pressure. Official data show that an average of 70 000 hospital trust staff in England were absent from work in the week ending 30 January, 28 000 (40%) of whom were off because of covid-19</a:t>
            </a:r>
          </a:p>
          <a:p>
            <a:pPr>
              <a:lnSpc>
                <a:spcPct val="110000"/>
              </a:lnSpc>
              <a:buFont typeface="Wingdings" panose="05000000000000000000" pitchFamily="2" charset="2"/>
              <a:buChar char="v"/>
            </a:pPr>
            <a:r>
              <a:rPr lang="en-GB" sz="1300">
                <a:latin typeface="Arial" panose="020B0604020202020204" pitchFamily="34" charset="0"/>
                <a:cs typeface="Arial" panose="020B0604020202020204" pitchFamily="34" charset="0"/>
              </a:rPr>
              <a:t>Of the NHS staff whose workplace had been affected by staff shortages, 71% said that current staff were working overtime or doing extra shifts to make up the missing hours, 38% said that their workplace was bringing in agency staff to cope with shortages, and 36% said that staff were being redeployed from nearby locations to assist.</a:t>
            </a:r>
          </a:p>
          <a:p>
            <a:pPr>
              <a:lnSpc>
                <a:spcPct val="110000"/>
              </a:lnSpc>
              <a:buFont typeface="Wingdings" panose="05000000000000000000" pitchFamily="2" charset="2"/>
              <a:buChar char="v"/>
            </a:pPr>
            <a:endParaRPr lang="en-GB" sz="1300">
              <a:latin typeface="Arial" panose="020B0604020202020204" pitchFamily="34" charset="0"/>
              <a:cs typeface="Arial" panose="020B0604020202020204" pitchFamily="34" charset="0"/>
            </a:endParaRPr>
          </a:p>
          <a:p>
            <a:pPr>
              <a:lnSpc>
                <a:spcPct val="110000"/>
              </a:lnSpc>
              <a:buFont typeface="Wingdings" panose="05000000000000000000" pitchFamily="2" charset="2"/>
              <a:buChar char="v"/>
            </a:pPr>
            <a:r>
              <a:rPr lang="en-GB" sz="1300">
                <a:latin typeface="Arial" panose="020B0604020202020204" pitchFamily="34" charset="0"/>
                <a:cs typeface="Arial" panose="020B0604020202020204" pitchFamily="34" charset="0"/>
              </a:rPr>
              <a:t>Solving this problem will require consistent and concerted action at a local and a national level to address wide ranging issues such as workforce planning, pay, training and staff wellbeing. It will also require consideration of immigration policy, including arrangements with EU countries, as the NHS looks to ethically recruit staff from overseas to fill vacancies in the short term.</a:t>
            </a:r>
          </a:p>
          <a:p>
            <a:pPr>
              <a:lnSpc>
                <a:spcPct val="110000"/>
              </a:lnSpc>
              <a:buFont typeface="Wingdings" panose="05000000000000000000" pitchFamily="2" charset="2"/>
              <a:buChar char="v"/>
            </a:pPr>
            <a:r>
              <a:rPr lang="en-GB" sz="1300">
                <a:latin typeface="Arial" panose="020B0604020202020204" pitchFamily="34" charset="0"/>
                <a:cs typeface="Arial" panose="020B0604020202020204" pitchFamily="34" charset="0"/>
              </a:rPr>
              <a:t>This challenge is recognised by the government and national bodies. The Conservative party manifesto pledged 50,000 more nurses to be working in the NHS by 2024/25, a new maintenance grant for nursing students, increased funding for professional training and a fast-track visa scheme for foreign doctors, nurses and allied health professionals</a:t>
            </a:r>
          </a:p>
          <a:p>
            <a:pPr>
              <a:lnSpc>
                <a:spcPct val="110000"/>
              </a:lnSpc>
            </a:pPr>
            <a:endParaRPr lang="en-GB" sz="1300">
              <a:latin typeface="Arial" panose="020B0604020202020204" pitchFamily="34" charset="0"/>
              <a:cs typeface="Arial" panose="020B0604020202020204" pitchFamily="34" charset="0"/>
            </a:endParaRPr>
          </a:p>
          <a:p>
            <a:pPr>
              <a:lnSpc>
                <a:spcPct val="110000"/>
              </a:lnSpc>
            </a:pPr>
            <a:r>
              <a:rPr lang="en-GB" sz="1300"/>
              <a:t>.</a:t>
            </a:r>
            <a:endParaRPr lang="en-GB" sz="1300" dirty="0"/>
          </a:p>
        </p:txBody>
      </p:sp>
    </p:spTree>
    <p:extLst>
      <p:ext uri="{BB962C8B-B14F-4D97-AF65-F5344CB8AC3E}">
        <p14:creationId xmlns:p14="http://schemas.microsoft.com/office/powerpoint/2010/main" val="27605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71511-93E8-48D6-9012-2EAC9EDA0AAD}"/>
              </a:ext>
            </a:extLst>
          </p:cNvPr>
          <p:cNvSpPr>
            <a:spLocks noGrp="1"/>
          </p:cNvSpPr>
          <p:nvPr>
            <p:ph type="title"/>
          </p:nvPr>
        </p:nvSpPr>
        <p:spPr>
          <a:xfrm>
            <a:off x="858749" y="963997"/>
            <a:ext cx="3787457" cy="4938361"/>
          </a:xfrm>
        </p:spPr>
        <p:txBody>
          <a:bodyPr anchor="ctr">
            <a:normAutofit/>
          </a:bodyPr>
          <a:lstStyle/>
          <a:p>
            <a:pPr algn="r"/>
            <a:r>
              <a:rPr lang="en-GB" dirty="0"/>
              <a:t>conclusion</a:t>
            </a:r>
            <a:endParaRPr lang="en-GB"/>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D46DB6-76AF-49BF-93A0-D91502749F98}"/>
              </a:ext>
            </a:extLst>
          </p:cNvPr>
          <p:cNvSpPr>
            <a:spLocks noGrp="1"/>
          </p:cNvSpPr>
          <p:nvPr>
            <p:ph idx="1"/>
          </p:nvPr>
        </p:nvSpPr>
        <p:spPr>
          <a:xfrm>
            <a:off x="5301798" y="963507"/>
            <a:ext cx="5968181" cy="4938851"/>
          </a:xfrm>
        </p:spPr>
        <p:txBody>
          <a:bodyPr anchor="ctr">
            <a:normAutofit/>
          </a:bodyPr>
          <a:lstStyle/>
          <a:p>
            <a:pPr>
              <a:lnSpc>
                <a:spcPct val="110000"/>
              </a:lnSpc>
            </a:pPr>
            <a:r>
              <a:rPr lang="en-GB" sz="1700">
                <a:latin typeface="Arial" panose="020B0604020202020204" pitchFamily="34" charset="0"/>
                <a:cs typeface="Arial" panose="020B0604020202020204" pitchFamily="34" charset="0"/>
              </a:rPr>
              <a:t>The NHS has been marking its 70th anniversary, and the national debate this has unleashed has centred on three big truths. There’s been pride in their Health Service’s enduring success, and in the shared social commitment it represents. There’s been concern – about funding, staffing, increasing inequalities and pressures from a growing and ageing population. But there’s also been optimism – about the possibilities for continuing medical advance and better outcomes of care. The NHS is the biggest employer in Europe, and the world’s largest employer of highly skilled professionals. But NHS staff are feeling the strain. That’s partly because over the past decade workforce growth has not kept up with the increasing demands on the NHS. And it’s partly because the NHS hasn’t been a sufficiently flexible and responsive employer, especially in the light of changing staff expectations for their working lives and careers.</a:t>
            </a:r>
          </a:p>
        </p:txBody>
      </p:sp>
    </p:spTree>
    <p:extLst>
      <p:ext uri="{BB962C8B-B14F-4D97-AF65-F5344CB8AC3E}">
        <p14:creationId xmlns:p14="http://schemas.microsoft.com/office/powerpoint/2010/main" val="2234460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68058-4D50-4FC0-8D26-D84CEB65B122}"/>
              </a:ext>
            </a:extLst>
          </p:cNvPr>
          <p:cNvSpPr>
            <a:spLocks noGrp="1"/>
          </p:cNvSpPr>
          <p:nvPr>
            <p:ph type="title"/>
          </p:nvPr>
        </p:nvSpPr>
        <p:spPr>
          <a:xfrm>
            <a:off x="643468" y="643467"/>
            <a:ext cx="3073550" cy="5126203"/>
          </a:xfrm>
        </p:spPr>
        <p:txBody>
          <a:bodyPr anchor="ctr">
            <a:normAutofit/>
          </a:bodyPr>
          <a:lstStyle/>
          <a:p>
            <a:pPr algn="r"/>
            <a:r>
              <a:rPr lang="en-GB"/>
              <a:t>references</a:t>
            </a:r>
          </a:p>
        </p:txBody>
      </p:sp>
      <p:cxnSp>
        <p:nvCxnSpPr>
          <p:cNvPr id="15"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CE0EB8-97FA-4C12-BA56-4FE24E3C502B}"/>
              </a:ext>
            </a:extLst>
          </p:cNvPr>
          <p:cNvSpPr>
            <a:spLocks noGrp="1"/>
          </p:cNvSpPr>
          <p:nvPr>
            <p:ph idx="1"/>
          </p:nvPr>
        </p:nvSpPr>
        <p:spPr>
          <a:xfrm>
            <a:off x="4363786" y="621697"/>
            <a:ext cx="6791894" cy="5147973"/>
          </a:xfrm>
        </p:spPr>
        <p:txBody>
          <a:bodyPr anchor="ctr">
            <a:normAutofit lnSpcReduction="10000"/>
          </a:bodyPr>
          <a:lstStyle/>
          <a:p>
            <a:pPr>
              <a:lnSpc>
                <a:spcPct val="110000"/>
              </a:lnSpc>
            </a:pPr>
            <a:r>
              <a:rPr lang="en-GB" sz="900" dirty="0">
                <a:latin typeface="Arial" panose="020B0604020202020204" pitchFamily="34" charset="0"/>
                <a:cs typeface="Arial" panose="020B0604020202020204" pitchFamily="34" charset="0"/>
              </a:rPr>
              <a:t>www.health.org.uk. (n.d.). Staff shortages left the NHS vulnerable to the COVID-19 storm - The Health Foundation. [online] Available at: </a:t>
            </a:r>
            <a:r>
              <a:rPr lang="en-GB" sz="900" dirty="0">
                <a:latin typeface="Arial" panose="020B0604020202020204" pitchFamily="34" charset="0"/>
                <a:cs typeface="Arial" panose="020B0604020202020204" pitchFamily="34" charset="0"/>
                <a:hlinkClick r:id="rId2"/>
              </a:rPr>
              <a:t>https://www.health.org.uk/news-and-comment/blogs/staff-shortages-left-the-nhs-vulnerable-to-the-covid-19-storm?gclid=CjwKCAjw5s6WBhA4EiwACGncZWiRH_FvmAFR5PbBsAB7lACqZ7-KjfjrEsCwvx_ZK8n0S</a:t>
            </a:r>
            <a:r>
              <a:rPr lang="en-GB" sz="900" dirty="0">
                <a:latin typeface="Arial" panose="020B0604020202020204" pitchFamily="34" charset="0"/>
                <a:cs typeface="Arial" panose="020B0604020202020204" pitchFamily="34" charset="0"/>
              </a:rPr>
              <a:t> [accessed on 12 July 2022].</a:t>
            </a:r>
          </a:p>
          <a:p>
            <a:pPr>
              <a:lnSpc>
                <a:spcPct val="110000"/>
              </a:lnSpc>
            </a:pPr>
            <a:r>
              <a:rPr lang="en-GB" sz="900" dirty="0">
                <a:latin typeface="Arial" panose="020B0604020202020204" pitchFamily="34" charset="0"/>
                <a:cs typeface="Arial" panose="020B0604020202020204" pitchFamily="34" charset="0"/>
              </a:rPr>
              <a:t>Closing the gap: Key areas for action on the health and care workforce (2019). Closing the gap: Key areas for action on the health and care workforce. [online] The Nuffield Trust. Available at: </a:t>
            </a:r>
            <a:r>
              <a:rPr lang="en-GB" sz="900" dirty="0">
                <a:latin typeface="Arial" panose="020B0604020202020204" pitchFamily="34" charset="0"/>
                <a:cs typeface="Arial" panose="020B0604020202020204" pitchFamily="34" charset="0"/>
                <a:hlinkClick r:id="rId3"/>
              </a:rPr>
              <a:t>https://www.nuffieldtrust.org.uk/research/closing-the-gap-key-areas-for-action-on-the-health-and-care-workforce</a:t>
            </a:r>
            <a:r>
              <a:rPr lang="en-GB" sz="900" dirty="0">
                <a:latin typeface="Arial" panose="020B0604020202020204" pitchFamily="34" charset="0"/>
                <a:cs typeface="Arial" panose="020B0604020202020204" pitchFamily="34" charset="0"/>
              </a:rPr>
              <a:t>. [accessed on 12 July 2022].</a:t>
            </a:r>
          </a:p>
          <a:p>
            <a:pPr>
              <a:lnSpc>
                <a:spcPct val="110000"/>
              </a:lnSpc>
            </a:pPr>
            <a:r>
              <a:rPr lang="en-GB" sz="900" dirty="0">
                <a:latin typeface="Arial" panose="020B0604020202020204" pitchFamily="34" charset="0"/>
                <a:cs typeface="Arial" panose="020B0604020202020204" pitchFamily="34" charset="0"/>
              </a:rPr>
              <a:t>The Nuffield Trust. (2022). The long goodbye? Exploring rates of staff leaving the NHS and social care. [online] Available at: </a:t>
            </a:r>
            <a:r>
              <a:rPr lang="en-GB" sz="900" dirty="0">
                <a:latin typeface="Arial" panose="020B0604020202020204" pitchFamily="34" charset="0"/>
                <a:cs typeface="Arial" panose="020B0604020202020204" pitchFamily="34" charset="0"/>
                <a:hlinkClick r:id="rId4"/>
              </a:rPr>
              <a:t>https://www.nuffieldtrust.org.uk/resource/the-long-goodbye-exploring-rates-of-staff-leaving-the-nhs-and-social-care?gclid=CjwKCAjw5s6WBhA4EiwACGncZVaOfZjrL7KrK4ozv9VeABCyA_LFH1UOrT1HOW4LcDs</a:t>
            </a:r>
            <a:r>
              <a:rPr lang="en-GB" sz="900" dirty="0">
                <a:latin typeface="Arial" panose="020B0604020202020204" pitchFamily="34" charset="0"/>
                <a:cs typeface="Arial" panose="020B0604020202020204" pitchFamily="34" charset="0"/>
              </a:rPr>
              <a:t>  [accessed on 12 July 2022].</a:t>
            </a:r>
          </a:p>
          <a:p>
            <a:pPr>
              <a:lnSpc>
                <a:spcPct val="110000"/>
              </a:lnSpc>
            </a:pPr>
            <a:r>
              <a:rPr lang="en-GB" sz="900" dirty="0">
                <a:latin typeface="Arial" panose="020B0604020202020204" pitchFamily="34" charset="0"/>
                <a:cs typeface="Arial" panose="020B0604020202020204" pitchFamily="34" charset="0"/>
              </a:rPr>
              <a:t>Farooq, U. (2020). PESTLE Analysis of the NHS - National Health Services. [online] Marketing Tutor. Available at: </a:t>
            </a:r>
            <a:r>
              <a:rPr lang="en-GB" sz="900" dirty="0">
                <a:latin typeface="Arial" panose="020B0604020202020204" pitchFamily="34" charset="0"/>
                <a:cs typeface="Arial" panose="020B0604020202020204" pitchFamily="34" charset="0"/>
                <a:hlinkClick r:id="rId5"/>
              </a:rPr>
              <a:t>https://www.marketingtutor.net/pestle-analysis-of-the-nhs/</a:t>
            </a:r>
            <a:r>
              <a:rPr lang="en-GB" sz="900" dirty="0">
                <a:latin typeface="Arial" panose="020B0604020202020204" pitchFamily="34" charset="0"/>
                <a:cs typeface="Arial" panose="020B0604020202020204" pitchFamily="34" charset="0"/>
              </a:rPr>
              <a:t>. [accessed on 12 July 2022].</a:t>
            </a:r>
          </a:p>
          <a:p>
            <a:pPr>
              <a:lnSpc>
                <a:spcPct val="110000"/>
              </a:lnSpc>
            </a:pPr>
            <a:r>
              <a:rPr lang="en-GB" sz="900" dirty="0">
                <a:latin typeface="Arial" panose="020B0604020202020204" pitchFamily="34" charset="0"/>
                <a:cs typeface="Arial" panose="020B0604020202020204" pitchFamily="34" charset="0"/>
              </a:rPr>
              <a:t>The King’s Fund. (n.d.). NHS workforce. [online] Available at: </a:t>
            </a:r>
            <a:r>
              <a:rPr lang="en-GB" sz="900" dirty="0">
                <a:latin typeface="Arial" panose="020B0604020202020204" pitchFamily="34" charset="0"/>
                <a:cs typeface="Arial" panose="020B0604020202020204" pitchFamily="34" charset="0"/>
                <a:hlinkClick r:id="rId6"/>
              </a:rPr>
              <a:t>https://www.kingsfund.org.uk/projects/nhs-in-a-nutshell/nhs-workforce?gclid=CjwKCAjw5s6WBhA4EiwACGncZSF_rKJIgbVJlOci3Ee0pTEIycVfyaQUOOCq2345ND30oZBWUG1_1xoCdY4QAvD_BwE</a:t>
            </a:r>
            <a:r>
              <a:rPr lang="en-GB" sz="900" dirty="0">
                <a:latin typeface="Arial" panose="020B0604020202020204" pitchFamily="34" charset="0"/>
                <a:cs typeface="Arial" panose="020B0604020202020204" pitchFamily="34" charset="0"/>
              </a:rPr>
              <a:t> [accessed on 13 July 2022].</a:t>
            </a:r>
          </a:p>
          <a:p>
            <a:pPr>
              <a:lnSpc>
                <a:spcPct val="110000"/>
              </a:lnSpc>
            </a:pPr>
            <a:r>
              <a:rPr lang="en-GB" sz="900" dirty="0">
                <a:latin typeface="Arial" panose="020B0604020202020204" pitchFamily="34" charset="0"/>
                <a:cs typeface="Arial" panose="020B0604020202020204" pitchFamily="34" charset="0"/>
              </a:rPr>
              <a:t>NHS Providers. (2022). NHS workforce shortage has ‘serious and detrimental’ impact on services. [online] Available at: </a:t>
            </a:r>
            <a:r>
              <a:rPr lang="en-GB" sz="900" dirty="0">
                <a:latin typeface="Arial" panose="020B0604020202020204" pitchFamily="34" charset="0"/>
                <a:cs typeface="Arial" panose="020B0604020202020204" pitchFamily="34" charset="0"/>
                <a:hlinkClick r:id="rId7"/>
              </a:rPr>
              <a:t>https://nhsproviders.org/news-blogs/news/nhs-workforce-shortage-has-serious-and-detrimental-impact-on-services</a:t>
            </a:r>
            <a:r>
              <a:rPr lang="en-GB" sz="900" dirty="0">
                <a:latin typeface="Arial" panose="020B0604020202020204" pitchFamily="34" charset="0"/>
                <a:cs typeface="Arial" panose="020B0604020202020204" pitchFamily="34" charset="0"/>
              </a:rPr>
              <a:t>. [accessed on 13 July 2022].</a:t>
            </a:r>
          </a:p>
          <a:p>
            <a:pPr>
              <a:lnSpc>
                <a:spcPct val="110000"/>
              </a:lnSpc>
            </a:pPr>
            <a:r>
              <a:rPr lang="en-GB" sz="900" dirty="0">
                <a:latin typeface="Arial" panose="020B0604020202020204" pitchFamily="34" charset="0"/>
                <a:cs typeface="Arial" panose="020B0604020202020204" pitchFamily="34" charset="0"/>
              </a:rPr>
              <a:t>Closing the gap: Key areas for action on the health and care workforce (2019). Closing the gap: Key areas for action on the health and care workforce. [online] The Nuffield Trust. Available at: </a:t>
            </a:r>
            <a:r>
              <a:rPr lang="en-GB" sz="900" dirty="0">
                <a:latin typeface="Arial" panose="020B0604020202020204" pitchFamily="34" charset="0"/>
                <a:cs typeface="Arial" panose="020B0604020202020204" pitchFamily="34" charset="0"/>
                <a:hlinkClick r:id="rId3"/>
              </a:rPr>
              <a:t>https://www.nuffieldtrust.org.uk/research/closing-the-gap-key-areas-for-action-on-the-health-and-care-workforce</a:t>
            </a:r>
            <a:r>
              <a:rPr lang="en-GB" sz="900" dirty="0">
                <a:latin typeface="Arial" panose="020B0604020202020204" pitchFamily="34" charset="0"/>
                <a:cs typeface="Arial" panose="020B0604020202020204" pitchFamily="34" charset="0"/>
              </a:rPr>
              <a:t>. [accessed on 14 July 2022].</a:t>
            </a:r>
          </a:p>
          <a:p>
            <a:pPr>
              <a:lnSpc>
                <a:spcPct val="110000"/>
              </a:lnSpc>
            </a:pPr>
            <a:r>
              <a:rPr lang="en-GB" sz="900" dirty="0">
                <a:latin typeface="Arial" panose="020B0604020202020204" pitchFamily="34" charset="0"/>
                <a:cs typeface="Arial" panose="020B0604020202020204" pitchFamily="34" charset="0"/>
              </a:rPr>
              <a:t>NHS Digital. (2019). NHS Workforce Statistics - NHS Digital. [online] Available at: </a:t>
            </a:r>
            <a:r>
              <a:rPr lang="en-GB" sz="900" dirty="0">
                <a:latin typeface="Arial" panose="020B0604020202020204" pitchFamily="34" charset="0"/>
                <a:cs typeface="Arial" panose="020B0604020202020204" pitchFamily="34" charset="0"/>
                <a:hlinkClick r:id="rId8"/>
              </a:rPr>
              <a:t>https://digital.nhs.uk/data-and-information/publications/statistical/nhs-workforce-statistics</a:t>
            </a:r>
            <a:r>
              <a:rPr lang="en-GB" sz="900" dirty="0">
                <a:latin typeface="Arial" panose="020B0604020202020204" pitchFamily="34" charset="0"/>
                <a:cs typeface="Arial" panose="020B0604020202020204" pitchFamily="34" charset="0"/>
              </a:rPr>
              <a:t>. [accessed on 15 July 2022].</a:t>
            </a:r>
          </a:p>
          <a:p>
            <a:pPr>
              <a:lnSpc>
                <a:spcPct val="110000"/>
              </a:lnSpc>
            </a:pPr>
            <a:r>
              <a:rPr lang="en-GB" sz="900" dirty="0">
                <a:latin typeface="Arial" panose="020B0604020202020204" pitchFamily="34" charset="0"/>
                <a:cs typeface="Arial" panose="020B0604020202020204" pitchFamily="34" charset="0"/>
              </a:rPr>
              <a:t>NHS Digital. (n.d.). Classification of Statistics. [online] Available at: </a:t>
            </a:r>
            <a:r>
              <a:rPr lang="en-GB" sz="900" dirty="0">
                <a:latin typeface="Arial" panose="020B0604020202020204" pitchFamily="34" charset="0"/>
                <a:cs typeface="Arial" panose="020B0604020202020204" pitchFamily="34" charset="0"/>
                <a:hlinkClick r:id="rId9"/>
              </a:rPr>
              <a:t>https://digital.nhs.uk/data-and-information/publications/statistical/nhs-sickness-absence-rates/april-2021-to-june-2021-provisional-statistics/classification-of-statistics</a:t>
            </a:r>
            <a:r>
              <a:rPr lang="en-GB" sz="900" dirty="0">
                <a:latin typeface="Arial" panose="020B0604020202020204" pitchFamily="34" charset="0"/>
                <a:cs typeface="Arial" panose="020B0604020202020204" pitchFamily="34" charset="0"/>
              </a:rPr>
              <a:t>. [accessed on 15 July 2022].</a:t>
            </a:r>
          </a:p>
          <a:p>
            <a:pPr>
              <a:lnSpc>
                <a:spcPct val="110000"/>
              </a:lnSpc>
            </a:pPr>
            <a:endParaRPr lang="en-GB" sz="900" dirty="0"/>
          </a:p>
          <a:p>
            <a:pPr>
              <a:lnSpc>
                <a:spcPct val="110000"/>
              </a:lnSpc>
            </a:pPr>
            <a:endParaRPr lang="en-GB" sz="900" dirty="0"/>
          </a:p>
          <a:p>
            <a:pPr>
              <a:lnSpc>
                <a:spcPct val="110000"/>
              </a:lnSpc>
            </a:pPr>
            <a:endParaRPr lang="en-GB" sz="900" dirty="0"/>
          </a:p>
        </p:txBody>
      </p:sp>
      <p:sp>
        <p:nvSpPr>
          <p:cNvPr id="16"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57177621"/>
      </p:ext>
    </p:extLst>
  </p:cSld>
  <p:clrMapOvr>
    <a:masterClrMapping/>
  </p:clrMapOvr>
</p:sld>
</file>

<file path=ppt/theme/theme1.xml><?xml version="1.0" encoding="utf-8"?>
<a:theme xmlns:a="http://schemas.openxmlformats.org/drawingml/2006/main" name="RetrospectVTI">
  <a:themeElements>
    <a:clrScheme name="AnalogousFromLightSeedLeftStep">
      <a:dk1>
        <a:srgbClr val="000000"/>
      </a:dk1>
      <a:lt1>
        <a:srgbClr val="FFFFFF"/>
      </a:lt1>
      <a:dk2>
        <a:srgbClr val="242741"/>
      </a:dk2>
      <a:lt2>
        <a:srgbClr val="E2E3E8"/>
      </a:lt2>
      <a:accent1>
        <a:srgbClr val="AAA178"/>
      </a:accent1>
      <a:accent2>
        <a:srgbClr val="C19677"/>
      </a:accent2>
      <a:accent3>
        <a:srgbClr val="CC9090"/>
      </a:accent3>
      <a:accent4>
        <a:srgbClr val="C17797"/>
      </a:accent4>
      <a:accent5>
        <a:srgbClr val="CB8DC1"/>
      </a:accent5>
      <a:accent6>
        <a:srgbClr val="AE77C1"/>
      </a:accent6>
      <a:hlink>
        <a:srgbClr val="6975AE"/>
      </a:hlink>
      <a:folHlink>
        <a:srgbClr val="7F7F7F"/>
      </a:folHlink>
    </a:clrScheme>
    <a:fontScheme name="Retrospect">
      <a:majorFont>
        <a:latin typeface="Bembo"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Ligh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378</TotalTime>
  <Words>1366</Words>
  <Application>Microsoft Office PowerPoint</Application>
  <PresentationFormat>Widescreen</PresentationFormat>
  <Paragraphs>48</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RetrospectVTI</vt:lpstr>
      <vt:lpstr>                           Name: MD Golam Ambiya                            student Id: 2120022                    module:BMSW4004                   module Tutor: Nicholas worthington              module name: problem solving and decision making  </vt:lpstr>
      <vt:lpstr>              Introduction</vt:lpstr>
      <vt:lpstr>PESTLE Analysis</vt:lpstr>
      <vt:lpstr>PESTLE Analysis</vt:lpstr>
      <vt:lpstr>Fishbone diagram</vt:lpstr>
      <vt:lpstr>NHS sickness Absence Rate</vt:lpstr>
      <vt:lpstr>Alternative solutions  to absenteeism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Shivani Dave</dc:creator>
  <cp:lastModifiedBy>Md Ambiya</cp:lastModifiedBy>
  <cp:revision>58</cp:revision>
  <dcterms:created xsi:type="dcterms:W3CDTF">2022-07-17T12:34:16Z</dcterms:created>
  <dcterms:modified xsi:type="dcterms:W3CDTF">2022-07-17T22:34:08Z</dcterms:modified>
</cp:coreProperties>
</file>