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90" r:id="rId3"/>
    <p:sldId id="258" r:id="rId4"/>
    <p:sldId id="259" r:id="rId5"/>
    <p:sldId id="261" r:id="rId6"/>
    <p:sldId id="280" r:id="rId7"/>
    <p:sldId id="278" r:id="rId8"/>
    <p:sldId id="273" r:id="rId9"/>
    <p:sldId id="274" r:id="rId10"/>
    <p:sldId id="265" r:id="rId11"/>
    <p:sldId id="276" r:id="rId12"/>
    <p:sldId id="277" r:id="rId13"/>
    <p:sldId id="281" r:id="rId14"/>
    <p:sldId id="282" r:id="rId15"/>
    <p:sldId id="285" r:id="rId16"/>
    <p:sldId id="289" r:id="rId17"/>
    <p:sldId id="28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763" autoAdjust="0"/>
    <p:restoredTop sz="94660"/>
  </p:normalViewPr>
  <p:slideViewPr>
    <p:cSldViewPr snapToGrid="0">
      <p:cViewPr varScale="1">
        <p:scale>
          <a:sx n="54" d="100"/>
          <a:sy n="54" d="100"/>
        </p:scale>
        <p:origin x="131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35E52-10C5-5036-7B02-48BF0F22F45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A993B88F-0479-0620-A29B-0F39CEADCF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23ED8275-D3ED-3188-2216-0B78F1C471F5}"/>
              </a:ext>
            </a:extLst>
          </p:cNvPr>
          <p:cNvSpPr>
            <a:spLocks noGrp="1"/>
          </p:cNvSpPr>
          <p:nvPr>
            <p:ph type="dt" sz="half" idx="10"/>
          </p:nvPr>
        </p:nvSpPr>
        <p:spPr/>
        <p:txBody>
          <a:bodyPr/>
          <a:lstStyle/>
          <a:p>
            <a:fld id="{164E2167-19BB-4216-9CD6-F512BB7A2EA7}" type="datetimeFigureOut">
              <a:rPr lang="en-IN" smtClean="0"/>
              <a:t>02-12-2024</a:t>
            </a:fld>
            <a:endParaRPr lang="en-IN"/>
          </a:p>
        </p:txBody>
      </p:sp>
      <p:sp>
        <p:nvSpPr>
          <p:cNvPr id="5" name="Footer Placeholder 4">
            <a:extLst>
              <a:ext uri="{FF2B5EF4-FFF2-40B4-BE49-F238E27FC236}">
                <a16:creationId xmlns:a16="http://schemas.microsoft.com/office/drawing/2014/main" id="{87C599C7-8306-4224-BF49-FD1754ACD4E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311A029-B56B-B643-4BD4-325275EB1BA3}"/>
              </a:ext>
            </a:extLst>
          </p:cNvPr>
          <p:cNvSpPr>
            <a:spLocks noGrp="1"/>
          </p:cNvSpPr>
          <p:nvPr>
            <p:ph type="sldNum" sz="quarter" idx="12"/>
          </p:nvPr>
        </p:nvSpPr>
        <p:spPr/>
        <p:txBody>
          <a:bodyPr/>
          <a:lstStyle/>
          <a:p>
            <a:fld id="{E48D753D-087B-4C2C-B839-506BCEBC7FEF}" type="slidenum">
              <a:rPr lang="en-IN" smtClean="0"/>
              <a:t>‹#›</a:t>
            </a:fld>
            <a:endParaRPr lang="en-IN"/>
          </a:p>
        </p:txBody>
      </p:sp>
    </p:spTree>
    <p:extLst>
      <p:ext uri="{BB962C8B-B14F-4D97-AF65-F5344CB8AC3E}">
        <p14:creationId xmlns:p14="http://schemas.microsoft.com/office/powerpoint/2010/main" val="382919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67561-B437-D263-9249-037404266E5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D0D454BF-DFC1-2114-00DC-27B953B591E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2543E8C-EFE7-FCD7-D1AE-199AB5B5140B}"/>
              </a:ext>
            </a:extLst>
          </p:cNvPr>
          <p:cNvSpPr>
            <a:spLocks noGrp="1"/>
          </p:cNvSpPr>
          <p:nvPr>
            <p:ph type="dt" sz="half" idx="10"/>
          </p:nvPr>
        </p:nvSpPr>
        <p:spPr/>
        <p:txBody>
          <a:bodyPr/>
          <a:lstStyle/>
          <a:p>
            <a:fld id="{164E2167-19BB-4216-9CD6-F512BB7A2EA7}" type="datetimeFigureOut">
              <a:rPr lang="en-IN" smtClean="0"/>
              <a:t>02-12-2024</a:t>
            </a:fld>
            <a:endParaRPr lang="en-IN"/>
          </a:p>
        </p:txBody>
      </p:sp>
      <p:sp>
        <p:nvSpPr>
          <p:cNvPr id="5" name="Footer Placeholder 4">
            <a:extLst>
              <a:ext uri="{FF2B5EF4-FFF2-40B4-BE49-F238E27FC236}">
                <a16:creationId xmlns:a16="http://schemas.microsoft.com/office/drawing/2014/main" id="{E2677B23-1DA0-AE3D-3BB2-996068F08F4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101688C-9C96-BBAE-3E41-458856919569}"/>
              </a:ext>
            </a:extLst>
          </p:cNvPr>
          <p:cNvSpPr>
            <a:spLocks noGrp="1"/>
          </p:cNvSpPr>
          <p:nvPr>
            <p:ph type="sldNum" sz="quarter" idx="12"/>
          </p:nvPr>
        </p:nvSpPr>
        <p:spPr/>
        <p:txBody>
          <a:bodyPr/>
          <a:lstStyle/>
          <a:p>
            <a:fld id="{E48D753D-087B-4C2C-B839-506BCEBC7FEF}" type="slidenum">
              <a:rPr lang="en-IN" smtClean="0"/>
              <a:t>‹#›</a:t>
            </a:fld>
            <a:endParaRPr lang="en-IN"/>
          </a:p>
        </p:txBody>
      </p:sp>
    </p:spTree>
    <p:extLst>
      <p:ext uri="{BB962C8B-B14F-4D97-AF65-F5344CB8AC3E}">
        <p14:creationId xmlns:p14="http://schemas.microsoft.com/office/powerpoint/2010/main" val="426818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206AB-0172-A776-50BF-7758EC149E9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277B8CE1-F7B8-EC34-06C7-B9AFC1D17AF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7BEC224-A96E-5D7F-C997-20A4D8E6BB4E}"/>
              </a:ext>
            </a:extLst>
          </p:cNvPr>
          <p:cNvSpPr>
            <a:spLocks noGrp="1"/>
          </p:cNvSpPr>
          <p:nvPr>
            <p:ph type="dt" sz="half" idx="10"/>
          </p:nvPr>
        </p:nvSpPr>
        <p:spPr/>
        <p:txBody>
          <a:bodyPr/>
          <a:lstStyle/>
          <a:p>
            <a:fld id="{164E2167-19BB-4216-9CD6-F512BB7A2EA7}" type="datetimeFigureOut">
              <a:rPr lang="en-IN" smtClean="0"/>
              <a:t>02-12-2024</a:t>
            </a:fld>
            <a:endParaRPr lang="en-IN"/>
          </a:p>
        </p:txBody>
      </p:sp>
      <p:sp>
        <p:nvSpPr>
          <p:cNvPr id="5" name="Footer Placeholder 4">
            <a:extLst>
              <a:ext uri="{FF2B5EF4-FFF2-40B4-BE49-F238E27FC236}">
                <a16:creationId xmlns:a16="http://schemas.microsoft.com/office/drawing/2014/main" id="{14F46479-409A-3AC3-4372-D307806FCAA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B00DEFB-F253-2240-973A-903DF06B5ADD}"/>
              </a:ext>
            </a:extLst>
          </p:cNvPr>
          <p:cNvSpPr>
            <a:spLocks noGrp="1"/>
          </p:cNvSpPr>
          <p:nvPr>
            <p:ph type="sldNum" sz="quarter" idx="12"/>
          </p:nvPr>
        </p:nvSpPr>
        <p:spPr/>
        <p:txBody>
          <a:bodyPr/>
          <a:lstStyle/>
          <a:p>
            <a:fld id="{E48D753D-087B-4C2C-B839-506BCEBC7FEF}" type="slidenum">
              <a:rPr lang="en-IN" smtClean="0"/>
              <a:t>‹#›</a:t>
            </a:fld>
            <a:endParaRPr lang="en-IN"/>
          </a:p>
        </p:txBody>
      </p:sp>
    </p:spTree>
    <p:extLst>
      <p:ext uri="{BB962C8B-B14F-4D97-AF65-F5344CB8AC3E}">
        <p14:creationId xmlns:p14="http://schemas.microsoft.com/office/powerpoint/2010/main" val="3183554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E43EE-7AA6-765D-CEBF-2D73F8729ABE}"/>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BC255D0-6264-C150-3E80-C905A133B3C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30DBBAAB-EC98-4C40-DF07-330DC07CC64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9CF189DB-DBDE-5697-FE55-1798AE1F9EFC}"/>
              </a:ext>
            </a:extLst>
          </p:cNvPr>
          <p:cNvSpPr>
            <a:spLocks noGrp="1"/>
          </p:cNvSpPr>
          <p:nvPr>
            <p:ph type="dt" sz="half" idx="10"/>
          </p:nvPr>
        </p:nvSpPr>
        <p:spPr/>
        <p:txBody>
          <a:bodyPr/>
          <a:lstStyle/>
          <a:p>
            <a:fld id="{164E2167-19BB-4216-9CD6-F512BB7A2EA7}" type="datetimeFigureOut">
              <a:rPr lang="en-IN" smtClean="0"/>
              <a:t>02-12-2024</a:t>
            </a:fld>
            <a:endParaRPr lang="en-IN"/>
          </a:p>
        </p:txBody>
      </p:sp>
      <p:sp>
        <p:nvSpPr>
          <p:cNvPr id="6" name="Footer Placeholder 5">
            <a:extLst>
              <a:ext uri="{FF2B5EF4-FFF2-40B4-BE49-F238E27FC236}">
                <a16:creationId xmlns:a16="http://schemas.microsoft.com/office/drawing/2014/main" id="{D7D2BD7D-88CA-16C9-ED9B-E8F6A09CFE8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A831443-1C61-7A1B-57DA-C5CADA2B422E}"/>
              </a:ext>
            </a:extLst>
          </p:cNvPr>
          <p:cNvSpPr>
            <a:spLocks noGrp="1"/>
          </p:cNvSpPr>
          <p:nvPr>
            <p:ph type="sldNum" sz="quarter" idx="12"/>
          </p:nvPr>
        </p:nvSpPr>
        <p:spPr/>
        <p:txBody>
          <a:bodyPr/>
          <a:lstStyle/>
          <a:p>
            <a:fld id="{E48D753D-087B-4C2C-B839-506BCEBC7FEF}" type="slidenum">
              <a:rPr lang="en-IN" smtClean="0"/>
              <a:t>‹#›</a:t>
            </a:fld>
            <a:endParaRPr lang="en-IN"/>
          </a:p>
        </p:txBody>
      </p:sp>
    </p:spTree>
    <p:extLst>
      <p:ext uri="{BB962C8B-B14F-4D97-AF65-F5344CB8AC3E}">
        <p14:creationId xmlns:p14="http://schemas.microsoft.com/office/powerpoint/2010/main" val="1771879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AFD8E-9709-35F9-EF13-B82453A56CBD}"/>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3B07497-3309-85E0-D577-73C9CED59B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57A33B1-B085-3B6E-960A-A3081831C6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00FA9F82-8B33-B627-7809-CE3F6EDF9F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DDD6612-19E1-DD64-0B70-695A440E6DF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15CFDDB4-D3F7-3E9E-CEA1-8B7C5BD90936}"/>
              </a:ext>
            </a:extLst>
          </p:cNvPr>
          <p:cNvSpPr>
            <a:spLocks noGrp="1"/>
          </p:cNvSpPr>
          <p:nvPr>
            <p:ph type="dt" sz="half" idx="10"/>
          </p:nvPr>
        </p:nvSpPr>
        <p:spPr/>
        <p:txBody>
          <a:bodyPr/>
          <a:lstStyle/>
          <a:p>
            <a:fld id="{164E2167-19BB-4216-9CD6-F512BB7A2EA7}" type="datetimeFigureOut">
              <a:rPr lang="en-IN" smtClean="0"/>
              <a:t>02-12-2024</a:t>
            </a:fld>
            <a:endParaRPr lang="en-IN"/>
          </a:p>
        </p:txBody>
      </p:sp>
      <p:sp>
        <p:nvSpPr>
          <p:cNvPr id="8" name="Footer Placeholder 7">
            <a:extLst>
              <a:ext uri="{FF2B5EF4-FFF2-40B4-BE49-F238E27FC236}">
                <a16:creationId xmlns:a16="http://schemas.microsoft.com/office/drawing/2014/main" id="{75FA5B31-C5A8-E949-3E2B-EBCF8BFA41DB}"/>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27AE3E26-6DCA-D9FD-305A-5EC1B0C751B9}"/>
              </a:ext>
            </a:extLst>
          </p:cNvPr>
          <p:cNvSpPr>
            <a:spLocks noGrp="1"/>
          </p:cNvSpPr>
          <p:nvPr>
            <p:ph type="sldNum" sz="quarter" idx="12"/>
          </p:nvPr>
        </p:nvSpPr>
        <p:spPr/>
        <p:txBody>
          <a:bodyPr/>
          <a:lstStyle/>
          <a:p>
            <a:fld id="{E48D753D-087B-4C2C-B839-506BCEBC7FEF}" type="slidenum">
              <a:rPr lang="en-IN" smtClean="0"/>
              <a:t>‹#›</a:t>
            </a:fld>
            <a:endParaRPr lang="en-IN"/>
          </a:p>
        </p:txBody>
      </p:sp>
    </p:spTree>
    <p:extLst>
      <p:ext uri="{BB962C8B-B14F-4D97-AF65-F5344CB8AC3E}">
        <p14:creationId xmlns:p14="http://schemas.microsoft.com/office/powerpoint/2010/main" val="38749850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B6E2E-E53F-4D99-40C8-57242820FC4C}"/>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2B496196-C624-AD4A-1DF5-5638BDA570FF}"/>
              </a:ext>
            </a:extLst>
          </p:cNvPr>
          <p:cNvSpPr>
            <a:spLocks noGrp="1"/>
          </p:cNvSpPr>
          <p:nvPr>
            <p:ph type="dt" sz="half" idx="10"/>
          </p:nvPr>
        </p:nvSpPr>
        <p:spPr/>
        <p:txBody>
          <a:bodyPr/>
          <a:lstStyle/>
          <a:p>
            <a:fld id="{164E2167-19BB-4216-9CD6-F512BB7A2EA7}" type="datetimeFigureOut">
              <a:rPr lang="en-IN" smtClean="0"/>
              <a:t>02-12-2024</a:t>
            </a:fld>
            <a:endParaRPr lang="en-IN"/>
          </a:p>
        </p:txBody>
      </p:sp>
      <p:sp>
        <p:nvSpPr>
          <p:cNvPr id="4" name="Footer Placeholder 3">
            <a:extLst>
              <a:ext uri="{FF2B5EF4-FFF2-40B4-BE49-F238E27FC236}">
                <a16:creationId xmlns:a16="http://schemas.microsoft.com/office/drawing/2014/main" id="{CAA861C1-80C9-EE42-23F4-D610A45DAEC1}"/>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5E651640-602A-9287-9C10-E54B2EB6D81C}"/>
              </a:ext>
            </a:extLst>
          </p:cNvPr>
          <p:cNvSpPr>
            <a:spLocks noGrp="1"/>
          </p:cNvSpPr>
          <p:nvPr>
            <p:ph type="sldNum" sz="quarter" idx="12"/>
          </p:nvPr>
        </p:nvSpPr>
        <p:spPr/>
        <p:txBody>
          <a:bodyPr/>
          <a:lstStyle/>
          <a:p>
            <a:fld id="{E48D753D-087B-4C2C-B839-506BCEBC7FEF}" type="slidenum">
              <a:rPr lang="en-IN" smtClean="0"/>
              <a:t>‹#›</a:t>
            </a:fld>
            <a:endParaRPr lang="en-IN"/>
          </a:p>
        </p:txBody>
      </p:sp>
    </p:spTree>
    <p:extLst>
      <p:ext uri="{BB962C8B-B14F-4D97-AF65-F5344CB8AC3E}">
        <p14:creationId xmlns:p14="http://schemas.microsoft.com/office/powerpoint/2010/main" val="1944183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6A57BD-3098-1381-089F-2BC80E77EFC2}"/>
              </a:ext>
            </a:extLst>
          </p:cNvPr>
          <p:cNvSpPr>
            <a:spLocks noGrp="1"/>
          </p:cNvSpPr>
          <p:nvPr>
            <p:ph type="dt" sz="half" idx="10"/>
          </p:nvPr>
        </p:nvSpPr>
        <p:spPr/>
        <p:txBody>
          <a:bodyPr/>
          <a:lstStyle/>
          <a:p>
            <a:fld id="{164E2167-19BB-4216-9CD6-F512BB7A2EA7}" type="datetimeFigureOut">
              <a:rPr lang="en-IN" smtClean="0"/>
              <a:t>02-12-2024</a:t>
            </a:fld>
            <a:endParaRPr lang="en-IN"/>
          </a:p>
        </p:txBody>
      </p:sp>
      <p:sp>
        <p:nvSpPr>
          <p:cNvPr id="3" name="Footer Placeholder 2">
            <a:extLst>
              <a:ext uri="{FF2B5EF4-FFF2-40B4-BE49-F238E27FC236}">
                <a16:creationId xmlns:a16="http://schemas.microsoft.com/office/drawing/2014/main" id="{2B0CAF3E-3F8A-142C-73E2-8B5775169635}"/>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1AA2356E-955D-E444-45DF-EF3A9AF38760}"/>
              </a:ext>
            </a:extLst>
          </p:cNvPr>
          <p:cNvSpPr>
            <a:spLocks noGrp="1"/>
          </p:cNvSpPr>
          <p:nvPr>
            <p:ph type="sldNum" sz="quarter" idx="12"/>
          </p:nvPr>
        </p:nvSpPr>
        <p:spPr/>
        <p:txBody>
          <a:bodyPr/>
          <a:lstStyle/>
          <a:p>
            <a:fld id="{E48D753D-087B-4C2C-B839-506BCEBC7FEF}" type="slidenum">
              <a:rPr lang="en-IN" smtClean="0"/>
              <a:t>‹#›</a:t>
            </a:fld>
            <a:endParaRPr lang="en-IN"/>
          </a:p>
        </p:txBody>
      </p:sp>
    </p:spTree>
    <p:extLst>
      <p:ext uri="{BB962C8B-B14F-4D97-AF65-F5344CB8AC3E}">
        <p14:creationId xmlns:p14="http://schemas.microsoft.com/office/powerpoint/2010/main" val="128787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2720F-7594-6D77-E7FD-19B305EAD1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1E689F5C-74B0-7ED4-A452-D8C655769B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83BDEDB6-06F2-CF61-1CE2-2A0C61EEDD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A89F7A-9A91-0AE5-9D2C-276C3A635262}"/>
              </a:ext>
            </a:extLst>
          </p:cNvPr>
          <p:cNvSpPr>
            <a:spLocks noGrp="1"/>
          </p:cNvSpPr>
          <p:nvPr>
            <p:ph type="dt" sz="half" idx="10"/>
          </p:nvPr>
        </p:nvSpPr>
        <p:spPr/>
        <p:txBody>
          <a:bodyPr/>
          <a:lstStyle/>
          <a:p>
            <a:fld id="{164E2167-19BB-4216-9CD6-F512BB7A2EA7}" type="datetimeFigureOut">
              <a:rPr lang="en-IN" smtClean="0"/>
              <a:t>02-12-2024</a:t>
            </a:fld>
            <a:endParaRPr lang="en-IN"/>
          </a:p>
        </p:txBody>
      </p:sp>
      <p:sp>
        <p:nvSpPr>
          <p:cNvPr id="6" name="Footer Placeholder 5">
            <a:extLst>
              <a:ext uri="{FF2B5EF4-FFF2-40B4-BE49-F238E27FC236}">
                <a16:creationId xmlns:a16="http://schemas.microsoft.com/office/drawing/2014/main" id="{F3882FAA-798C-E8D1-C4C5-CF39FDAE5B3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EF271EE-499E-497D-ECD4-838550BFDA03}"/>
              </a:ext>
            </a:extLst>
          </p:cNvPr>
          <p:cNvSpPr>
            <a:spLocks noGrp="1"/>
          </p:cNvSpPr>
          <p:nvPr>
            <p:ph type="sldNum" sz="quarter" idx="12"/>
          </p:nvPr>
        </p:nvSpPr>
        <p:spPr/>
        <p:txBody>
          <a:bodyPr/>
          <a:lstStyle/>
          <a:p>
            <a:fld id="{E48D753D-087B-4C2C-B839-506BCEBC7FEF}" type="slidenum">
              <a:rPr lang="en-IN" smtClean="0"/>
              <a:t>‹#›</a:t>
            </a:fld>
            <a:endParaRPr lang="en-IN"/>
          </a:p>
        </p:txBody>
      </p:sp>
    </p:spTree>
    <p:extLst>
      <p:ext uri="{BB962C8B-B14F-4D97-AF65-F5344CB8AC3E}">
        <p14:creationId xmlns:p14="http://schemas.microsoft.com/office/powerpoint/2010/main" val="2690403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0CD2D-488D-5F58-2657-26188716C8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B2D11077-B998-76A4-87B2-8A599B7CCF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182FFCC8-56CC-0C4D-CDF6-680C552E63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CA5118-BFEB-EC3A-B873-6396BE796ED1}"/>
              </a:ext>
            </a:extLst>
          </p:cNvPr>
          <p:cNvSpPr>
            <a:spLocks noGrp="1"/>
          </p:cNvSpPr>
          <p:nvPr>
            <p:ph type="dt" sz="half" idx="10"/>
          </p:nvPr>
        </p:nvSpPr>
        <p:spPr/>
        <p:txBody>
          <a:bodyPr/>
          <a:lstStyle/>
          <a:p>
            <a:fld id="{164E2167-19BB-4216-9CD6-F512BB7A2EA7}" type="datetimeFigureOut">
              <a:rPr lang="en-IN" smtClean="0"/>
              <a:t>02-12-2024</a:t>
            </a:fld>
            <a:endParaRPr lang="en-IN"/>
          </a:p>
        </p:txBody>
      </p:sp>
      <p:sp>
        <p:nvSpPr>
          <p:cNvPr id="6" name="Footer Placeholder 5">
            <a:extLst>
              <a:ext uri="{FF2B5EF4-FFF2-40B4-BE49-F238E27FC236}">
                <a16:creationId xmlns:a16="http://schemas.microsoft.com/office/drawing/2014/main" id="{71EAB178-D651-321B-68FC-0E8E1134DB1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FC379B27-9599-5BAF-6FA4-EA6389FF26A9}"/>
              </a:ext>
            </a:extLst>
          </p:cNvPr>
          <p:cNvSpPr>
            <a:spLocks noGrp="1"/>
          </p:cNvSpPr>
          <p:nvPr>
            <p:ph type="sldNum" sz="quarter" idx="12"/>
          </p:nvPr>
        </p:nvSpPr>
        <p:spPr/>
        <p:txBody>
          <a:bodyPr/>
          <a:lstStyle/>
          <a:p>
            <a:fld id="{E48D753D-087B-4C2C-B839-506BCEBC7FEF}" type="slidenum">
              <a:rPr lang="en-IN" smtClean="0"/>
              <a:t>‹#›</a:t>
            </a:fld>
            <a:endParaRPr lang="en-IN"/>
          </a:p>
        </p:txBody>
      </p:sp>
    </p:spTree>
    <p:extLst>
      <p:ext uri="{BB962C8B-B14F-4D97-AF65-F5344CB8AC3E}">
        <p14:creationId xmlns:p14="http://schemas.microsoft.com/office/powerpoint/2010/main" val="1493547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8F357-27F4-7A12-B9EA-80F8F55E8CD5}"/>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CF19F56F-4404-7DF8-D0E9-057AAC87D51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3E4BF48-A7B8-415B-5D43-EF530F1D62FA}"/>
              </a:ext>
            </a:extLst>
          </p:cNvPr>
          <p:cNvSpPr>
            <a:spLocks noGrp="1"/>
          </p:cNvSpPr>
          <p:nvPr>
            <p:ph type="dt" sz="half" idx="10"/>
          </p:nvPr>
        </p:nvSpPr>
        <p:spPr/>
        <p:txBody>
          <a:bodyPr/>
          <a:lstStyle/>
          <a:p>
            <a:fld id="{164E2167-19BB-4216-9CD6-F512BB7A2EA7}" type="datetimeFigureOut">
              <a:rPr lang="en-IN" smtClean="0"/>
              <a:t>02-12-2024</a:t>
            </a:fld>
            <a:endParaRPr lang="en-IN"/>
          </a:p>
        </p:txBody>
      </p:sp>
      <p:sp>
        <p:nvSpPr>
          <p:cNvPr id="5" name="Footer Placeholder 4">
            <a:extLst>
              <a:ext uri="{FF2B5EF4-FFF2-40B4-BE49-F238E27FC236}">
                <a16:creationId xmlns:a16="http://schemas.microsoft.com/office/drawing/2014/main" id="{F0CC25F7-8504-8C94-A3A8-865C4B3E3AF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38E5315-A1B5-6468-6BBA-8D77D04D4069}"/>
              </a:ext>
            </a:extLst>
          </p:cNvPr>
          <p:cNvSpPr>
            <a:spLocks noGrp="1"/>
          </p:cNvSpPr>
          <p:nvPr>
            <p:ph type="sldNum" sz="quarter" idx="12"/>
          </p:nvPr>
        </p:nvSpPr>
        <p:spPr/>
        <p:txBody>
          <a:bodyPr/>
          <a:lstStyle/>
          <a:p>
            <a:fld id="{E48D753D-087B-4C2C-B839-506BCEBC7FEF}" type="slidenum">
              <a:rPr lang="en-IN" smtClean="0"/>
              <a:t>‹#›</a:t>
            </a:fld>
            <a:endParaRPr lang="en-IN"/>
          </a:p>
        </p:txBody>
      </p:sp>
    </p:spTree>
    <p:extLst>
      <p:ext uri="{BB962C8B-B14F-4D97-AF65-F5344CB8AC3E}">
        <p14:creationId xmlns:p14="http://schemas.microsoft.com/office/powerpoint/2010/main" val="155659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AB1FA-1513-DA4E-8D2C-2D07CEF61B7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D0BAE6B-989F-B4F6-80F7-6CC5AE3586B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E63ED5E-1193-D526-54C3-E636BB5CA809}"/>
              </a:ext>
            </a:extLst>
          </p:cNvPr>
          <p:cNvSpPr>
            <a:spLocks noGrp="1"/>
          </p:cNvSpPr>
          <p:nvPr>
            <p:ph type="dt" sz="half" idx="10"/>
          </p:nvPr>
        </p:nvSpPr>
        <p:spPr/>
        <p:txBody>
          <a:bodyPr/>
          <a:lstStyle/>
          <a:p>
            <a:fld id="{164E2167-19BB-4216-9CD6-F512BB7A2EA7}" type="datetimeFigureOut">
              <a:rPr lang="en-IN" smtClean="0"/>
              <a:t>02-12-2024</a:t>
            </a:fld>
            <a:endParaRPr lang="en-IN"/>
          </a:p>
        </p:txBody>
      </p:sp>
      <p:sp>
        <p:nvSpPr>
          <p:cNvPr id="5" name="Footer Placeholder 4">
            <a:extLst>
              <a:ext uri="{FF2B5EF4-FFF2-40B4-BE49-F238E27FC236}">
                <a16:creationId xmlns:a16="http://schemas.microsoft.com/office/drawing/2014/main" id="{BF0C1A22-088F-D9F0-609B-6DBD57265F7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5E42953-C181-3027-826F-437B91CAF20F}"/>
              </a:ext>
            </a:extLst>
          </p:cNvPr>
          <p:cNvSpPr>
            <a:spLocks noGrp="1"/>
          </p:cNvSpPr>
          <p:nvPr>
            <p:ph type="sldNum" sz="quarter" idx="12"/>
          </p:nvPr>
        </p:nvSpPr>
        <p:spPr/>
        <p:txBody>
          <a:bodyPr/>
          <a:lstStyle/>
          <a:p>
            <a:fld id="{E48D753D-087B-4C2C-B839-506BCEBC7FEF}" type="slidenum">
              <a:rPr lang="en-IN" smtClean="0"/>
              <a:t>‹#›</a:t>
            </a:fld>
            <a:endParaRPr lang="en-IN"/>
          </a:p>
        </p:txBody>
      </p:sp>
    </p:spTree>
    <p:extLst>
      <p:ext uri="{BB962C8B-B14F-4D97-AF65-F5344CB8AC3E}">
        <p14:creationId xmlns:p14="http://schemas.microsoft.com/office/powerpoint/2010/main" val="2464328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8032973-A05A-E9EC-885C-6A459806A5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3DED494D-A6EA-33FF-438D-8BF203B84B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4D8F148-69E8-C553-F86C-E49933E7A4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4E2167-19BB-4216-9CD6-F512BB7A2EA7}" type="datetimeFigureOut">
              <a:rPr lang="en-IN" smtClean="0"/>
              <a:t>02-12-2024</a:t>
            </a:fld>
            <a:endParaRPr lang="en-IN"/>
          </a:p>
        </p:txBody>
      </p:sp>
      <p:sp>
        <p:nvSpPr>
          <p:cNvPr id="5" name="Footer Placeholder 4">
            <a:extLst>
              <a:ext uri="{FF2B5EF4-FFF2-40B4-BE49-F238E27FC236}">
                <a16:creationId xmlns:a16="http://schemas.microsoft.com/office/drawing/2014/main" id="{CF4FAA7C-CF2A-3726-D029-75AD1C819D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ACC45723-B83D-58A8-E902-B25EB543D7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8D753D-087B-4C2C-B839-506BCEBC7FEF}" type="slidenum">
              <a:rPr lang="en-IN" smtClean="0"/>
              <a:t>‹#›</a:t>
            </a:fld>
            <a:endParaRPr lang="en-IN"/>
          </a:p>
        </p:txBody>
      </p:sp>
    </p:spTree>
    <p:extLst>
      <p:ext uri="{BB962C8B-B14F-4D97-AF65-F5344CB8AC3E}">
        <p14:creationId xmlns:p14="http://schemas.microsoft.com/office/powerpoint/2010/main" val="31228785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city with tall buildings&#10;&#10;Description automatically generated">
            <a:extLst>
              <a:ext uri="{FF2B5EF4-FFF2-40B4-BE49-F238E27FC236}">
                <a16:creationId xmlns:a16="http://schemas.microsoft.com/office/drawing/2014/main" id="{0C424A2B-49CA-5926-C1D8-2D4AF5E51295}"/>
              </a:ext>
            </a:extLst>
          </p:cNvPr>
          <p:cNvPicPr>
            <a:picLocks noChangeAspect="1"/>
          </p:cNvPicPr>
          <p:nvPr/>
        </p:nvPicPr>
        <p:blipFill rotWithShape="1">
          <a:blip r:embed="rId2">
            <a:extLst>
              <a:ext uri="{28A0092B-C50C-407E-A947-70E740481C1C}">
                <a14:useLocalDpi xmlns:a14="http://schemas.microsoft.com/office/drawing/2010/main" val="0"/>
              </a:ext>
            </a:extLst>
          </a:blip>
          <a:srcRect t="15746"/>
          <a:stretch/>
        </p:blipFill>
        <p:spPr>
          <a:xfrm>
            <a:off x="20" y="1282"/>
            <a:ext cx="12191980" cy="6856718"/>
          </a:xfrm>
          <a:prstGeom prst="rect">
            <a:avLst/>
          </a:prstGeom>
        </p:spPr>
      </p:pic>
      <p:sp>
        <p:nvSpPr>
          <p:cNvPr id="6" name="Rectangle 5">
            <a:extLst>
              <a:ext uri="{FF2B5EF4-FFF2-40B4-BE49-F238E27FC236}">
                <a16:creationId xmlns:a16="http://schemas.microsoft.com/office/drawing/2014/main" id="{78E1DDB6-DF23-61F3-591B-D5866E6D1A14}"/>
              </a:ext>
            </a:extLst>
          </p:cNvPr>
          <p:cNvSpPr/>
          <p:nvPr/>
        </p:nvSpPr>
        <p:spPr>
          <a:xfrm>
            <a:off x="-167640" y="-71743"/>
            <a:ext cx="12192000" cy="6856718"/>
          </a:xfrm>
          <a:prstGeom prst="rect">
            <a:avLst/>
          </a:prstGeom>
          <a:solidFill>
            <a:schemeClr val="tx1">
              <a:alpha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 name="Rectangle 3">
            <a:extLst>
              <a:ext uri="{FF2B5EF4-FFF2-40B4-BE49-F238E27FC236}">
                <a16:creationId xmlns:a16="http://schemas.microsoft.com/office/drawing/2014/main" id="{19B21A48-93B6-7345-4084-D60F2E493282}"/>
              </a:ext>
            </a:extLst>
          </p:cNvPr>
          <p:cNvSpPr/>
          <p:nvPr/>
        </p:nvSpPr>
        <p:spPr>
          <a:xfrm>
            <a:off x="10020300" y="0"/>
            <a:ext cx="1562100" cy="16891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 name="Rectangle 4">
            <a:extLst>
              <a:ext uri="{FF2B5EF4-FFF2-40B4-BE49-F238E27FC236}">
                <a16:creationId xmlns:a16="http://schemas.microsoft.com/office/drawing/2014/main" id="{6F68CE1C-81AF-BE14-1E0C-4DE74ACA2027}"/>
              </a:ext>
            </a:extLst>
          </p:cNvPr>
          <p:cNvSpPr/>
          <p:nvPr/>
        </p:nvSpPr>
        <p:spPr>
          <a:xfrm>
            <a:off x="2171700" y="1917700"/>
            <a:ext cx="1727200" cy="49403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9" name="TextBox 8">
            <a:extLst>
              <a:ext uri="{FF2B5EF4-FFF2-40B4-BE49-F238E27FC236}">
                <a16:creationId xmlns:a16="http://schemas.microsoft.com/office/drawing/2014/main" id="{40E576BC-6625-D802-F315-928D553BA551}"/>
              </a:ext>
            </a:extLst>
          </p:cNvPr>
          <p:cNvSpPr txBox="1"/>
          <p:nvPr/>
        </p:nvSpPr>
        <p:spPr>
          <a:xfrm>
            <a:off x="2095500" y="1314450"/>
            <a:ext cx="7665720" cy="2963696"/>
          </a:xfrm>
          <a:prstGeom prst="rect">
            <a:avLst/>
          </a:prstGeom>
          <a:noFill/>
        </p:spPr>
        <p:txBody>
          <a:bodyPr wrap="square">
            <a:spAutoFit/>
          </a:bodyPr>
          <a:lstStyle/>
          <a:p>
            <a:pPr algn="ctr">
              <a:lnSpc>
                <a:spcPct val="150000"/>
              </a:lnSpc>
            </a:pPr>
            <a:r>
              <a:rPr lang="en-IN" sz="3200" b="1" dirty="0">
                <a:solidFill>
                  <a:schemeClr val="bg1"/>
                </a:solidFill>
                <a:effectLst>
                  <a:outerShdw blurRad="38100" dist="38100" dir="2700000" algn="tl">
                    <a:srgbClr val="000000">
                      <a:alpha val="43137"/>
                    </a:srgbClr>
                  </a:outerShdw>
                </a:effectLst>
                <a:latin typeface="Montserrat" panose="00000500000000000000"/>
              </a:rPr>
              <a:t>Student name: Sandra </a:t>
            </a:r>
            <a:r>
              <a:rPr lang="en-IN" sz="3200" b="1" dirty="0" err="1">
                <a:solidFill>
                  <a:schemeClr val="bg1"/>
                </a:solidFill>
                <a:effectLst>
                  <a:outerShdw blurRad="38100" dist="38100" dir="2700000" algn="tl">
                    <a:srgbClr val="000000">
                      <a:alpha val="43137"/>
                    </a:srgbClr>
                  </a:outerShdw>
                </a:effectLst>
                <a:latin typeface="Montserrat" panose="00000500000000000000"/>
              </a:rPr>
              <a:t>Gorolova</a:t>
            </a:r>
            <a:endParaRPr lang="en-IN" sz="3200" b="1" dirty="0">
              <a:solidFill>
                <a:schemeClr val="bg1"/>
              </a:solidFill>
              <a:effectLst>
                <a:outerShdw blurRad="38100" dist="38100" dir="2700000" algn="tl">
                  <a:srgbClr val="000000">
                    <a:alpha val="43137"/>
                  </a:srgbClr>
                </a:outerShdw>
              </a:effectLst>
              <a:latin typeface="Montserrat" panose="00000500000000000000"/>
            </a:endParaRPr>
          </a:p>
          <a:p>
            <a:pPr algn="ctr">
              <a:lnSpc>
                <a:spcPct val="150000"/>
              </a:lnSpc>
            </a:pPr>
            <a:r>
              <a:rPr lang="en-IN" sz="3200" b="1" dirty="0">
                <a:solidFill>
                  <a:schemeClr val="bg1"/>
                </a:solidFill>
                <a:effectLst>
                  <a:outerShdw blurRad="38100" dist="38100" dir="2700000" algn="tl">
                    <a:srgbClr val="000000">
                      <a:alpha val="43137"/>
                    </a:srgbClr>
                  </a:outerShdw>
                </a:effectLst>
                <a:latin typeface="Montserrat" panose="00000500000000000000"/>
              </a:rPr>
              <a:t>Student ID: 2311229</a:t>
            </a:r>
          </a:p>
          <a:p>
            <a:pPr algn="ctr">
              <a:lnSpc>
                <a:spcPct val="150000"/>
              </a:lnSpc>
            </a:pPr>
            <a:r>
              <a:rPr lang="en-IN" sz="3200" b="1" dirty="0">
                <a:solidFill>
                  <a:schemeClr val="bg1"/>
                </a:solidFill>
                <a:effectLst>
                  <a:outerShdw blurRad="38100" dist="38100" dir="2700000" algn="tl">
                    <a:srgbClr val="000000">
                      <a:alpha val="43137"/>
                    </a:srgbClr>
                  </a:outerShdw>
                </a:effectLst>
                <a:latin typeface="Montserrat" panose="00000500000000000000"/>
              </a:rPr>
              <a:t>Module Code: BMSW5010</a:t>
            </a:r>
          </a:p>
          <a:p>
            <a:pPr algn="ctr">
              <a:lnSpc>
                <a:spcPct val="150000"/>
              </a:lnSpc>
            </a:pPr>
            <a:r>
              <a:rPr lang="en-IN" sz="3200" b="1" dirty="0">
                <a:solidFill>
                  <a:schemeClr val="bg1"/>
                </a:solidFill>
                <a:effectLst>
                  <a:outerShdw blurRad="38100" dist="38100" dir="2700000" algn="tl">
                    <a:srgbClr val="000000">
                      <a:alpha val="43137"/>
                    </a:srgbClr>
                  </a:outerShdw>
                </a:effectLst>
                <a:latin typeface="Montserrat" panose="00000500000000000000"/>
              </a:rPr>
              <a:t>Date: 02.12.2024</a:t>
            </a:r>
          </a:p>
        </p:txBody>
      </p:sp>
      <p:pic>
        <p:nvPicPr>
          <p:cNvPr id="2" name="Picture 1">
            <a:extLst>
              <a:ext uri="{FF2B5EF4-FFF2-40B4-BE49-F238E27FC236}">
                <a16:creationId xmlns:a16="http://schemas.microsoft.com/office/drawing/2014/main" id="{817C6698-37E4-4895-8135-A34960764F89}"/>
              </a:ext>
            </a:extLst>
          </p:cNvPr>
          <p:cNvPicPr>
            <a:picLocks noChangeAspect="1"/>
          </p:cNvPicPr>
          <p:nvPr/>
        </p:nvPicPr>
        <p:blipFill rotWithShape="1">
          <a:blip r:embed="rId3"/>
          <a:srcRect l="1098" r="80185" b="12772"/>
          <a:stretch/>
        </p:blipFill>
        <p:spPr>
          <a:xfrm>
            <a:off x="10134924" y="73025"/>
            <a:ext cx="833112" cy="771525"/>
          </a:xfrm>
          <a:prstGeom prst="rect">
            <a:avLst/>
          </a:prstGeom>
        </p:spPr>
      </p:pic>
      <p:pic>
        <p:nvPicPr>
          <p:cNvPr id="14" name="Picture 13">
            <a:extLst>
              <a:ext uri="{FF2B5EF4-FFF2-40B4-BE49-F238E27FC236}">
                <a16:creationId xmlns:a16="http://schemas.microsoft.com/office/drawing/2014/main" id="{07C6887F-C093-48DF-8112-27CF0A332772}"/>
              </a:ext>
            </a:extLst>
          </p:cNvPr>
          <p:cNvPicPr>
            <a:picLocks noChangeAspect="1"/>
          </p:cNvPicPr>
          <p:nvPr/>
        </p:nvPicPr>
        <p:blipFill rotWithShape="1">
          <a:blip r:embed="rId3"/>
          <a:srcRect l="1098" r="80185" b="12772"/>
          <a:stretch/>
        </p:blipFill>
        <p:spPr>
          <a:xfrm>
            <a:off x="10734999" y="844550"/>
            <a:ext cx="833112" cy="757237"/>
          </a:xfrm>
          <a:prstGeom prst="rect">
            <a:avLst/>
          </a:prstGeom>
        </p:spPr>
      </p:pic>
    </p:spTree>
    <p:extLst>
      <p:ext uri="{BB962C8B-B14F-4D97-AF65-F5344CB8AC3E}">
        <p14:creationId xmlns:p14="http://schemas.microsoft.com/office/powerpoint/2010/main" val="2464857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E296688-671E-9630-7423-9C6EC49B3C90}"/>
            </a:ext>
          </a:extLst>
        </p:cNvPr>
        <p:cNvGrpSpPr/>
        <p:nvPr/>
      </p:nvGrpSpPr>
      <p:grpSpPr>
        <a:xfrm>
          <a:off x="0" y="0"/>
          <a:ext cx="0" cy="0"/>
          <a:chOff x="0" y="0"/>
          <a:chExt cx="0" cy="0"/>
        </a:xfrm>
      </p:grpSpPr>
      <p:pic>
        <p:nvPicPr>
          <p:cNvPr id="3" name="Picture 2" descr="A city with tall buildings&#10;&#10;Description automatically generated">
            <a:extLst>
              <a:ext uri="{FF2B5EF4-FFF2-40B4-BE49-F238E27FC236}">
                <a16:creationId xmlns:a16="http://schemas.microsoft.com/office/drawing/2014/main" id="{3716D32B-5FA3-B02F-5169-C873F1B43384}"/>
              </a:ext>
            </a:extLst>
          </p:cNvPr>
          <p:cNvPicPr>
            <a:picLocks noChangeAspect="1"/>
          </p:cNvPicPr>
          <p:nvPr/>
        </p:nvPicPr>
        <p:blipFill rotWithShape="1">
          <a:blip r:embed="rId2">
            <a:extLst>
              <a:ext uri="{28A0092B-C50C-407E-A947-70E740481C1C}">
                <a14:useLocalDpi xmlns:a14="http://schemas.microsoft.com/office/drawing/2010/main" val="0"/>
              </a:ext>
            </a:extLst>
          </a:blip>
          <a:srcRect t="15746"/>
          <a:stretch/>
        </p:blipFill>
        <p:spPr>
          <a:xfrm>
            <a:off x="20" y="1282"/>
            <a:ext cx="12191980" cy="6856718"/>
          </a:xfrm>
          <a:prstGeom prst="rect">
            <a:avLst/>
          </a:prstGeom>
        </p:spPr>
      </p:pic>
      <p:sp>
        <p:nvSpPr>
          <p:cNvPr id="6" name="Rectangle 5">
            <a:extLst>
              <a:ext uri="{FF2B5EF4-FFF2-40B4-BE49-F238E27FC236}">
                <a16:creationId xmlns:a16="http://schemas.microsoft.com/office/drawing/2014/main" id="{8502C794-D753-85B8-1EA3-413141D6A995}"/>
              </a:ext>
            </a:extLst>
          </p:cNvPr>
          <p:cNvSpPr/>
          <p:nvPr/>
        </p:nvSpPr>
        <p:spPr>
          <a:xfrm>
            <a:off x="0" y="0"/>
            <a:ext cx="12192000" cy="6856718"/>
          </a:xfrm>
          <a:prstGeom prst="rect">
            <a:avLst/>
          </a:prstGeom>
          <a:solidFill>
            <a:schemeClr val="tx1">
              <a:alpha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8" name="Rectangle 7">
            <a:extLst>
              <a:ext uri="{FF2B5EF4-FFF2-40B4-BE49-F238E27FC236}">
                <a16:creationId xmlns:a16="http://schemas.microsoft.com/office/drawing/2014/main" id="{5979B983-3CAA-B607-F526-2F9C40E23F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 name="Rectangle 3">
            <a:extLst>
              <a:ext uri="{FF2B5EF4-FFF2-40B4-BE49-F238E27FC236}">
                <a16:creationId xmlns:a16="http://schemas.microsoft.com/office/drawing/2014/main" id="{1EFEA917-7C43-521C-F652-EFDA23B01C46}"/>
              </a:ext>
            </a:extLst>
          </p:cNvPr>
          <p:cNvSpPr/>
          <p:nvPr/>
        </p:nvSpPr>
        <p:spPr>
          <a:xfrm>
            <a:off x="10020300" y="0"/>
            <a:ext cx="1562100" cy="16891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 name="Rectangle 4">
            <a:extLst>
              <a:ext uri="{FF2B5EF4-FFF2-40B4-BE49-F238E27FC236}">
                <a16:creationId xmlns:a16="http://schemas.microsoft.com/office/drawing/2014/main" id="{D24BDD55-AC03-AF14-47C2-EFC714726E40}"/>
              </a:ext>
            </a:extLst>
          </p:cNvPr>
          <p:cNvSpPr/>
          <p:nvPr/>
        </p:nvSpPr>
        <p:spPr>
          <a:xfrm>
            <a:off x="2171700" y="1917700"/>
            <a:ext cx="1727200" cy="49403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9" name="TextBox 8">
            <a:extLst>
              <a:ext uri="{FF2B5EF4-FFF2-40B4-BE49-F238E27FC236}">
                <a16:creationId xmlns:a16="http://schemas.microsoft.com/office/drawing/2014/main" id="{56CB2606-92DD-C27E-7E66-32E2AF2E20B6}"/>
              </a:ext>
            </a:extLst>
          </p:cNvPr>
          <p:cNvSpPr txBox="1"/>
          <p:nvPr/>
        </p:nvSpPr>
        <p:spPr>
          <a:xfrm>
            <a:off x="2095500" y="1314450"/>
            <a:ext cx="7137400" cy="1143070"/>
          </a:xfrm>
          <a:prstGeom prst="rect">
            <a:avLst/>
          </a:prstGeom>
          <a:noFill/>
        </p:spPr>
        <p:txBody>
          <a:bodyPr wrap="square">
            <a:spAutoFit/>
          </a:bodyPr>
          <a:lstStyle/>
          <a:p>
            <a:pPr algn="ctr">
              <a:lnSpc>
                <a:spcPct val="150000"/>
              </a:lnSpc>
            </a:pPr>
            <a:r>
              <a:rPr lang="en-US" sz="2400" b="1" dirty="0">
                <a:solidFill>
                  <a:schemeClr val="bg1"/>
                </a:solidFill>
                <a:latin typeface="Montserrat" panose="00000500000000000000"/>
              </a:rPr>
              <a:t>Understanding and Enhancing Managerial Impact on Organizational Culture</a:t>
            </a:r>
            <a:endParaRPr lang="en-IN" sz="2400" b="1" dirty="0">
              <a:solidFill>
                <a:schemeClr val="bg1"/>
              </a:solidFill>
              <a:effectLst>
                <a:outerShdw blurRad="38100" dist="38100" dir="2700000" algn="tl">
                  <a:srgbClr val="000000">
                    <a:alpha val="43137"/>
                  </a:srgbClr>
                </a:outerShdw>
              </a:effectLst>
              <a:latin typeface="Montserrat" panose="00000500000000000000"/>
            </a:endParaRPr>
          </a:p>
        </p:txBody>
      </p:sp>
      <p:pic>
        <p:nvPicPr>
          <p:cNvPr id="2" name="Picture 1">
            <a:extLst>
              <a:ext uri="{FF2B5EF4-FFF2-40B4-BE49-F238E27FC236}">
                <a16:creationId xmlns:a16="http://schemas.microsoft.com/office/drawing/2014/main" id="{EBBD81D7-DC8A-CE22-A034-2F0885F16A0A}"/>
              </a:ext>
            </a:extLst>
          </p:cNvPr>
          <p:cNvPicPr>
            <a:picLocks noChangeAspect="1"/>
          </p:cNvPicPr>
          <p:nvPr/>
        </p:nvPicPr>
        <p:blipFill rotWithShape="1">
          <a:blip r:embed="rId3"/>
          <a:srcRect l="1098" r="80185" b="12772"/>
          <a:stretch/>
        </p:blipFill>
        <p:spPr>
          <a:xfrm>
            <a:off x="10134924" y="73025"/>
            <a:ext cx="833112" cy="771525"/>
          </a:xfrm>
          <a:prstGeom prst="rect">
            <a:avLst/>
          </a:prstGeom>
        </p:spPr>
      </p:pic>
      <p:pic>
        <p:nvPicPr>
          <p:cNvPr id="14" name="Picture 13">
            <a:extLst>
              <a:ext uri="{FF2B5EF4-FFF2-40B4-BE49-F238E27FC236}">
                <a16:creationId xmlns:a16="http://schemas.microsoft.com/office/drawing/2014/main" id="{332CD342-C35E-2D9B-B24F-740725E1E8F0}"/>
              </a:ext>
            </a:extLst>
          </p:cNvPr>
          <p:cNvPicPr>
            <a:picLocks noChangeAspect="1"/>
          </p:cNvPicPr>
          <p:nvPr/>
        </p:nvPicPr>
        <p:blipFill rotWithShape="1">
          <a:blip r:embed="rId3"/>
          <a:srcRect l="1098" r="80185" b="12772"/>
          <a:stretch/>
        </p:blipFill>
        <p:spPr>
          <a:xfrm>
            <a:off x="10734999" y="844550"/>
            <a:ext cx="833112" cy="757237"/>
          </a:xfrm>
          <a:prstGeom prst="rect">
            <a:avLst/>
          </a:prstGeom>
        </p:spPr>
      </p:pic>
    </p:spTree>
    <p:extLst>
      <p:ext uri="{BB962C8B-B14F-4D97-AF65-F5344CB8AC3E}">
        <p14:creationId xmlns:p14="http://schemas.microsoft.com/office/powerpoint/2010/main" val="2957060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E942A81-1FD2-2899-5301-01E8E1F5E2E0}"/>
              </a:ext>
            </a:extLst>
          </p:cNvPr>
          <p:cNvSpPr/>
          <p:nvPr/>
        </p:nvSpPr>
        <p:spPr>
          <a:xfrm>
            <a:off x="0" y="3994150"/>
            <a:ext cx="5962650" cy="241935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22" name="Group 21">
            <a:extLst>
              <a:ext uri="{FF2B5EF4-FFF2-40B4-BE49-F238E27FC236}">
                <a16:creationId xmlns:a16="http://schemas.microsoft.com/office/drawing/2014/main" id="{587C2F5F-E9A8-EB59-52F3-013D13517C51}"/>
              </a:ext>
            </a:extLst>
          </p:cNvPr>
          <p:cNvGrpSpPr/>
          <p:nvPr/>
        </p:nvGrpSpPr>
        <p:grpSpPr>
          <a:xfrm>
            <a:off x="5962649" y="236242"/>
            <a:ext cx="6467476" cy="6605754"/>
            <a:chOff x="6221376" y="2281921"/>
            <a:chExt cx="5970624" cy="3957102"/>
          </a:xfrm>
        </p:grpSpPr>
        <p:sp>
          <p:nvSpPr>
            <p:cNvPr id="9" name="TextBox 8">
              <a:extLst>
                <a:ext uri="{FF2B5EF4-FFF2-40B4-BE49-F238E27FC236}">
                  <a16:creationId xmlns:a16="http://schemas.microsoft.com/office/drawing/2014/main" id="{09D4B0F5-F357-7899-2199-DC5CF8EEB307}"/>
                </a:ext>
              </a:extLst>
            </p:cNvPr>
            <p:cNvSpPr txBox="1"/>
            <p:nvPr/>
          </p:nvSpPr>
          <p:spPr>
            <a:xfrm>
              <a:off x="6477002" y="2728924"/>
              <a:ext cx="5044676" cy="3510099"/>
            </a:xfrm>
            <a:prstGeom prst="rect">
              <a:avLst/>
            </a:prstGeom>
            <a:noFill/>
          </p:spPr>
          <p:txBody>
            <a:bodyPr wrap="square">
              <a:spAutoFit/>
            </a:bodyPr>
            <a:lstStyle/>
            <a:p>
              <a:pPr marL="285750" indent="-285750" algn="ctr">
                <a:lnSpc>
                  <a:spcPct val="150000"/>
                </a:lnSpc>
                <a:buFont typeface="Arial" panose="020B0604020202020204" pitchFamily="34" charset="0"/>
                <a:buChar char="•"/>
              </a:pPr>
              <a:r>
                <a:rPr lang="en-US" b="1" dirty="0">
                  <a:solidFill>
                    <a:schemeClr val="tx1">
                      <a:lumMod val="85000"/>
                      <a:lumOff val="15000"/>
                    </a:schemeClr>
                  </a:solidFill>
                  <a:latin typeface="Times New Roman" panose="02020603050405020304" pitchFamily="18" charset="0"/>
                  <a:cs typeface="Times New Roman" panose="02020603050405020304" pitchFamily="18" charset="0"/>
                </a:rPr>
                <a:t>Fostering Innovation Through Culture</a:t>
              </a:r>
            </a:p>
            <a:p>
              <a:pPr algn="ctr">
                <a:lnSpc>
                  <a:spcPct val="150000"/>
                </a:lnSpc>
              </a:pPr>
              <a:r>
                <a:rPr lang="en-US" dirty="0">
                  <a:solidFill>
                    <a:schemeClr val="tx1">
                      <a:lumMod val="85000"/>
                      <a:lumOff val="15000"/>
                    </a:schemeClr>
                  </a:solidFill>
                  <a:latin typeface="Times New Roman" panose="02020603050405020304" pitchFamily="18" charset="0"/>
                  <a:cs typeface="Times New Roman" panose="02020603050405020304" pitchFamily="18" charset="0"/>
                </a:rPr>
                <a:t>A strong company culture is vital to sustaining </a:t>
              </a:r>
              <a:r>
                <a:rPr lang="en-US" dirty="0" err="1">
                  <a:solidFill>
                    <a:schemeClr val="tx1">
                      <a:lumMod val="85000"/>
                      <a:lumOff val="15000"/>
                    </a:schemeClr>
                  </a:solidFill>
                  <a:latin typeface="Times New Roman" panose="02020603050405020304" pitchFamily="18" charset="0"/>
                  <a:cs typeface="Times New Roman" panose="02020603050405020304" pitchFamily="18" charset="0"/>
                </a:rPr>
                <a:t>TechInnovate's</a:t>
              </a:r>
              <a:r>
                <a:rPr lang="en-US" dirty="0">
                  <a:solidFill>
                    <a:schemeClr val="tx1">
                      <a:lumMod val="85000"/>
                      <a:lumOff val="15000"/>
                    </a:schemeClr>
                  </a:solidFill>
                  <a:latin typeface="Times New Roman" panose="02020603050405020304" pitchFamily="18" charset="0"/>
                  <a:cs typeface="Times New Roman" panose="02020603050405020304" pitchFamily="18" charset="0"/>
                </a:rPr>
                <a:t> growth. It encourages creativity, collaboration, and adaptability among employees and aligns the workforce with the company's vision (Ajayi and </a:t>
              </a:r>
              <a:r>
                <a:rPr lang="en-US" dirty="0" err="1">
                  <a:solidFill>
                    <a:schemeClr val="tx1">
                      <a:lumMod val="85000"/>
                      <a:lumOff val="15000"/>
                    </a:schemeClr>
                  </a:solidFill>
                  <a:latin typeface="Times New Roman" panose="02020603050405020304" pitchFamily="18" charset="0"/>
                  <a:cs typeface="Times New Roman" panose="02020603050405020304" pitchFamily="18" charset="0"/>
                </a:rPr>
                <a:t>Udeh</a:t>
              </a:r>
              <a:r>
                <a:rPr lang="en-US" dirty="0">
                  <a:solidFill>
                    <a:schemeClr val="tx1">
                      <a:lumMod val="85000"/>
                      <a:lumOff val="15000"/>
                    </a:schemeClr>
                  </a:solidFill>
                  <a:latin typeface="Times New Roman" panose="02020603050405020304" pitchFamily="18" charset="0"/>
                  <a:cs typeface="Times New Roman" panose="02020603050405020304" pitchFamily="18" charset="0"/>
                </a:rPr>
                <a:t>, 2024). A positive culture drives continuous innovation and resilience in a competitive market.</a:t>
              </a:r>
            </a:p>
            <a:p>
              <a:pPr marL="285750" indent="-285750" algn="ctr">
                <a:lnSpc>
                  <a:spcPct val="150000"/>
                </a:lnSpc>
                <a:buFont typeface="Arial" panose="020B0604020202020204" pitchFamily="34" charset="0"/>
                <a:buChar char="•"/>
              </a:pPr>
              <a:r>
                <a:rPr lang="en-US" b="1" dirty="0">
                  <a:solidFill>
                    <a:schemeClr val="tx1">
                      <a:lumMod val="85000"/>
                      <a:lumOff val="15000"/>
                    </a:schemeClr>
                  </a:solidFill>
                  <a:latin typeface="Times New Roman" panose="02020603050405020304" pitchFamily="18" charset="0"/>
                  <a:cs typeface="Times New Roman" panose="02020603050405020304" pitchFamily="18" charset="0"/>
                </a:rPr>
                <a:t>Enhancing Workforce Satisfaction and Retention</a:t>
              </a:r>
            </a:p>
            <a:p>
              <a:pPr algn="ctr">
                <a:lnSpc>
                  <a:spcPct val="150000"/>
                </a:lnSpc>
              </a:pPr>
              <a:r>
                <a:rPr lang="en-US" dirty="0">
                  <a:solidFill>
                    <a:schemeClr val="tx1">
                      <a:lumMod val="85000"/>
                      <a:lumOff val="15000"/>
                    </a:schemeClr>
                  </a:solidFill>
                  <a:latin typeface="Times New Roman" panose="02020603050405020304" pitchFamily="18" charset="0"/>
                  <a:cs typeface="Times New Roman" panose="02020603050405020304" pitchFamily="18" charset="0"/>
                </a:rPr>
                <a:t>An engaging culture boosts employee satisfaction, reduces turnover, </a:t>
              </a:r>
              <a:r>
                <a:rPr lang="en-US" dirty="0">
                  <a:latin typeface="Times New Roman" panose="02020603050405020304" pitchFamily="18" charset="0"/>
                  <a:cs typeface="Times New Roman" panose="02020603050405020304" pitchFamily="18" charset="0"/>
                </a:rPr>
                <a:t>and attracts top talent (</a:t>
              </a:r>
              <a:r>
                <a:rPr lang="en-US" dirty="0">
                  <a:latin typeface="Times New Roman" panose="02020603050405020304" pitchFamily="18" charset="0"/>
                  <a:ea typeface="Arial"/>
                  <a:cs typeface="Times New Roman" panose="02020603050405020304" pitchFamily="18" charset="0"/>
                  <a:sym typeface="Arial"/>
                </a:rPr>
                <a:t>Ngozi and </a:t>
              </a:r>
              <a:r>
                <a:rPr lang="en-US" dirty="0" err="1">
                  <a:latin typeface="Times New Roman" panose="02020603050405020304" pitchFamily="18" charset="0"/>
                  <a:ea typeface="Arial"/>
                  <a:cs typeface="Times New Roman" panose="02020603050405020304" pitchFamily="18" charset="0"/>
                  <a:sym typeface="Arial"/>
                </a:rPr>
                <a:t>Edwinah</a:t>
              </a:r>
              <a:r>
                <a:rPr lang="en-US" dirty="0">
                  <a:latin typeface="Times New Roman" panose="02020603050405020304" pitchFamily="18" charset="0"/>
                  <a:ea typeface="Arial"/>
                  <a:cs typeface="Times New Roman" panose="02020603050405020304" pitchFamily="18" charset="0"/>
                  <a:sym typeface="Arial"/>
                </a:rPr>
                <a:t>, 2022)</a:t>
              </a:r>
              <a:r>
                <a:rPr lang="en-US" dirty="0">
                  <a:latin typeface="Times New Roman" panose="02020603050405020304" pitchFamily="18" charset="0"/>
                  <a:cs typeface="Times New Roman" panose="02020603050405020304" pitchFamily="18" charset="0"/>
                </a:rPr>
                <a:t>. For </a:t>
              </a:r>
              <a:r>
                <a:rPr lang="en-US" dirty="0" err="1">
                  <a:latin typeface="Times New Roman" panose="02020603050405020304" pitchFamily="18" charset="0"/>
                  <a:cs typeface="Times New Roman" panose="02020603050405020304" pitchFamily="18" charset="0"/>
                </a:rPr>
                <a:t>TechInnovate</a:t>
              </a:r>
              <a:r>
                <a:rPr lang="en-US" dirty="0">
                  <a:latin typeface="Times New Roman" panose="02020603050405020304" pitchFamily="18" charset="0"/>
                  <a:cs typeface="Times New Roman" panose="02020603050405020304" pitchFamily="18" charset="0"/>
                </a:rPr>
                <a:t>, this means cultivating a work environment </a:t>
              </a:r>
              <a:r>
                <a:rPr lang="en-US" dirty="0">
                  <a:solidFill>
                    <a:schemeClr val="tx1">
                      <a:lumMod val="85000"/>
                      <a:lumOff val="15000"/>
                    </a:schemeClr>
                  </a:solidFill>
                  <a:latin typeface="Times New Roman" panose="02020603050405020304" pitchFamily="18" charset="0"/>
                  <a:cs typeface="Times New Roman" panose="02020603050405020304" pitchFamily="18" charset="0"/>
                </a:rPr>
                <a:t>that values personal growth, diversity, and mutual respect, directly contributing to long-term business success.</a:t>
              </a:r>
              <a:endParaRPr lang="en-IN"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27F76F7-B888-B0CB-BB3A-F86C5334DBEA}"/>
                </a:ext>
              </a:extLst>
            </p:cNvPr>
            <p:cNvSpPr txBox="1"/>
            <p:nvPr/>
          </p:nvSpPr>
          <p:spPr>
            <a:xfrm>
              <a:off x="6221376" y="2281921"/>
              <a:ext cx="5970624" cy="497800"/>
            </a:xfrm>
            <a:prstGeom prst="rect">
              <a:avLst/>
            </a:prstGeom>
            <a:noFill/>
          </p:spPr>
          <p:txBody>
            <a:bodyPr wrap="square">
              <a:spAutoFit/>
            </a:bodyPr>
            <a:lstStyle/>
            <a:p>
              <a:pPr algn="ctr"/>
              <a:r>
                <a:rPr lang="en-US" sz="2400" b="1" dirty="0">
                  <a:latin typeface="Times New Roman" panose="02020603050405020304" pitchFamily="18" charset="0"/>
                  <a:cs typeface="Times New Roman" panose="02020603050405020304" pitchFamily="18" charset="0"/>
                </a:rPr>
                <a:t>Introduction to </a:t>
              </a:r>
              <a:r>
                <a:rPr lang="en-US" sz="2400" b="1" dirty="0" err="1">
                  <a:latin typeface="Times New Roman" panose="02020603050405020304" pitchFamily="18" charset="0"/>
                  <a:cs typeface="Times New Roman" panose="02020603050405020304" pitchFamily="18" charset="0"/>
                </a:rPr>
                <a:t>TechInnovate’s</a:t>
              </a:r>
              <a:r>
                <a:rPr lang="en-US" sz="2400" b="1" dirty="0">
                  <a:latin typeface="Times New Roman" panose="02020603050405020304" pitchFamily="18" charset="0"/>
                  <a:cs typeface="Times New Roman" panose="02020603050405020304" pitchFamily="18" charset="0"/>
                </a:rPr>
                <a:t> Growth  </a:t>
              </a:r>
            </a:p>
            <a:p>
              <a:pPr algn="ctr"/>
              <a:r>
                <a:rPr lang="en-US" sz="2400" b="1" dirty="0">
                  <a:latin typeface="Times New Roman" panose="02020603050405020304" pitchFamily="18" charset="0"/>
                  <a:cs typeface="Times New Roman" panose="02020603050405020304" pitchFamily="18" charset="0"/>
                </a:rPr>
                <a:t>and Cultural Needs </a:t>
              </a:r>
              <a:endParaRPr lang="en-IN" sz="2400" b="1" dirty="0">
                <a:solidFill>
                  <a:schemeClr val="accent5"/>
                </a:solidFill>
                <a:latin typeface="Times New Roman" panose="02020603050405020304" pitchFamily="18" charset="0"/>
                <a:cs typeface="Times New Roman" panose="02020603050405020304" pitchFamily="18" charset="0"/>
              </a:endParaRPr>
            </a:p>
          </p:txBody>
        </p:sp>
      </p:grpSp>
      <p:pic>
        <p:nvPicPr>
          <p:cNvPr id="21" name="Picture 20" descr="A person typing on a computer&#10;&#10;Description automatically generated">
            <a:extLst>
              <a:ext uri="{FF2B5EF4-FFF2-40B4-BE49-F238E27FC236}">
                <a16:creationId xmlns:a16="http://schemas.microsoft.com/office/drawing/2014/main" id="{85088392-F5B9-0705-48E7-A1463A2953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962649" cy="3994150"/>
          </a:xfrm>
          <a:prstGeom prst="rect">
            <a:avLst/>
          </a:prstGeom>
        </p:spPr>
      </p:pic>
    </p:spTree>
    <p:extLst>
      <p:ext uri="{BB962C8B-B14F-4D97-AF65-F5344CB8AC3E}">
        <p14:creationId xmlns:p14="http://schemas.microsoft.com/office/powerpoint/2010/main" val="3218190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Group 43">
            <a:extLst>
              <a:ext uri="{FF2B5EF4-FFF2-40B4-BE49-F238E27FC236}">
                <a16:creationId xmlns:a16="http://schemas.microsoft.com/office/drawing/2014/main" id="{165CF868-DCE5-C247-7928-D72290D33D22}"/>
              </a:ext>
            </a:extLst>
          </p:cNvPr>
          <p:cNvGrpSpPr/>
          <p:nvPr/>
        </p:nvGrpSpPr>
        <p:grpSpPr>
          <a:xfrm>
            <a:off x="0" y="152400"/>
            <a:ext cx="12192000" cy="4371975"/>
            <a:chOff x="-12498" y="1241499"/>
            <a:chExt cx="12204498" cy="3688350"/>
          </a:xfrm>
        </p:grpSpPr>
        <p:sp>
          <p:nvSpPr>
            <p:cNvPr id="36" name="TextBox 35">
              <a:extLst>
                <a:ext uri="{FF2B5EF4-FFF2-40B4-BE49-F238E27FC236}">
                  <a16:creationId xmlns:a16="http://schemas.microsoft.com/office/drawing/2014/main" id="{A02BB832-4D4C-F701-0C6D-4D25CB032E55}"/>
                </a:ext>
              </a:extLst>
            </p:cNvPr>
            <p:cNvSpPr txBox="1"/>
            <p:nvPr/>
          </p:nvSpPr>
          <p:spPr>
            <a:xfrm>
              <a:off x="647700" y="1241499"/>
              <a:ext cx="10061972" cy="707886"/>
            </a:xfrm>
            <a:prstGeom prst="rect">
              <a:avLst/>
            </a:prstGeom>
            <a:noFill/>
          </p:spPr>
          <p:txBody>
            <a:bodyPr wrap="square">
              <a:spAutoFit/>
            </a:bodyPr>
            <a:lstStyle/>
            <a:p>
              <a:pPr algn="ctr"/>
              <a:r>
                <a:rPr lang="en-US" sz="4000" b="1" dirty="0"/>
                <a:t>   Understanding Company Culture </a:t>
              </a:r>
            </a:p>
          </p:txBody>
        </p:sp>
        <p:grpSp>
          <p:nvGrpSpPr>
            <p:cNvPr id="41" name="Group 40">
              <a:extLst>
                <a:ext uri="{FF2B5EF4-FFF2-40B4-BE49-F238E27FC236}">
                  <a16:creationId xmlns:a16="http://schemas.microsoft.com/office/drawing/2014/main" id="{D3D1B270-E259-DB91-3565-9D2642485257}"/>
                </a:ext>
              </a:extLst>
            </p:cNvPr>
            <p:cNvGrpSpPr/>
            <p:nvPr/>
          </p:nvGrpSpPr>
          <p:grpSpPr>
            <a:xfrm>
              <a:off x="-12498" y="1984741"/>
              <a:ext cx="12204498" cy="2945108"/>
              <a:chOff x="-12498" y="1984741"/>
              <a:chExt cx="12204498" cy="2945108"/>
            </a:xfrm>
          </p:grpSpPr>
          <p:grpSp>
            <p:nvGrpSpPr>
              <p:cNvPr id="34" name="Group 33">
                <a:extLst>
                  <a:ext uri="{FF2B5EF4-FFF2-40B4-BE49-F238E27FC236}">
                    <a16:creationId xmlns:a16="http://schemas.microsoft.com/office/drawing/2014/main" id="{637738AF-57EC-0009-DBFB-E56CAE91E205}"/>
                  </a:ext>
                </a:extLst>
              </p:cNvPr>
              <p:cNvGrpSpPr/>
              <p:nvPr/>
            </p:nvGrpSpPr>
            <p:grpSpPr>
              <a:xfrm>
                <a:off x="-12498" y="1984741"/>
                <a:ext cx="12204498" cy="2945108"/>
                <a:chOff x="-12498" y="1667241"/>
                <a:chExt cx="12204498" cy="2945108"/>
              </a:xfrm>
            </p:grpSpPr>
            <p:grpSp>
              <p:nvGrpSpPr>
                <p:cNvPr id="19" name="Group 18">
                  <a:extLst>
                    <a:ext uri="{FF2B5EF4-FFF2-40B4-BE49-F238E27FC236}">
                      <a16:creationId xmlns:a16="http://schemas.microsoft.com/office/drawing/2014/main" id="{9C2D2AE6-E2FC-0634-F6A1-8698682C0989}"/>
                    </a:ext>
                  </a:extLst>
                </p:cNvPr>
                <p:cNvGrpSpPr/>
                <p:nvPr/>
              </p:nvGrpSpPr>
              <p:grpSpPr>
                <a:xfrm>
                  <a:off x="-12498" y="1667241"/>
                  <a:ext cx="12204498" cy="2945108"/>
                  <a:chOff x="-12498" y="1667241"/>
                  <a:chExt cx="12204498" cy="2945108"/>
                </a:xfrm>
              </p:grpSpPr>
              <p:pic>
                <p:nvPicPr>
                  <p:cNvPr id="16" name="Picture 15" descr="A person holding a pen and using a computer&#10;&#10;Description automatically generated">
                    <a:extLst>
                      <a:ext uri="{FF2B5EF4-FFF2-40B4-BE49-F238E27FC236}">
                        <a16:creationId xmlns:a16="http://schemas.microsoft.com/office/drawing/2014/main" id="{663342DB-95D1-0CC7-B7AA-71DA19F7C237}"/>
                      </a:ext>
                    </a:extLst>
                  </p:cNvPr>
                  <p:cNvPicPr>
                    <a:picLocks noChangeAspect="1"/>
                  </p:cNvPicPr>
                  <p:nvPr/>
                </p:nvPicPr>
                <p:blipFill rotWithShape="1">
                  <a:blip r:embed="rId2">
                    <a:extLst>
                      <a:ext uri="{28A0092B-C50C-407E-A947-70E740481C1C}">
                        <a14:useLocalDpi xmlns:a14="http://schemas.microsoft.com/office/drawing/2010/main" val="0"/>
                      </a:ext>
                    </a:extLst>
                  </a:blip>
                  <a:srcRect t="27457" r="3565" b="22331"/>
                  <a:stretch/>
                </p:blipFill>
                <p:spPr>
                  <a:xfrm>
                    <a:off x="-12498" y="1718417"/>
                    <a:ext cx="11607616" cy="2842757"/>
                  </a:xfrm>
                  <a:custGeom>
                    <a:avLst/>
                    <a:gdLst>
                      <a:gd name="connsiteX0" fmla="*/ 0 w 10471355"/>
                      <a:gd name="connsiteY0" fmla="*/ 0 h 2464416"/>
                      <a:gd name="connsiteX1" fmla="*/ 9239147 w 10471355"/>
                      <a:gd name="connsiteY1" fmla="*/ 0 h 2464416"/>
                      <a:gd name="connsiteX2" fmla="*/ 10471355 w 10471355"/>
                      <a:gd name="connsiteY2" fmla="*/ 1232208 h 2464416"/>
                      <a:gd name="connsiteX3" fmla="*/ 10471354 w 10471355"/>
                      <a:gd name="connsiteY3" fmla="*/ 1232208 h 2464416"/>
                      <a:gd name="connsiteX4" fmla="*/ 9239146 w 10471355"/>
                      <a:gd name="connsiteY4" fmla="*/ 2464416 h 2464416"/>
                      <a:gd name="connsiteX5" fmla="*/ 0 w 10471355"/>
                      <a:gd name="connsiteY5" fmla="*/ 2464415 h 2464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1355" h="2464416">
                        <a:moveTo>
                          <a:pt x="0" y="0"/>
                        </a:moveTo>
                        <a:lnTo>
                          <a:pt x="9239147" y="0"/>
                        </a:lnTo>
                        <a:cubicBezTo>
                          <a:pt x="9919677" y="0"/>
                          <a:pt x="10471355" y="551678"/>
                          <a:pt x="10471355" y="1232208"/>
                        </a:cubicBezTo>
                        <a:lnTo>
                          <a:pt x="10471354" y="1232208"/>
                        </a:lnTo>
                        <a:cubicBezTo>
                          <a:pt x="10471354" y="1912738"/>
                          <a:pt x="9919676" y="2464416"/>
                          <a:pt x="9239146" y="2464416"/>
                        </a:cubicBezTo>
                        <a:lnTo>
                          <a:pt x="0" y="2464415"/>
                        </a:lnTo>
                        <a:close/>
                      </a:path>
                    </a:pathLst>
                  </a:custGeom>
                </p:spPr>
              </p:pic>
              <p:sp>
                <p:nvSpPr>
                  <p:cNvPr id="18" name="Freeform: Shape 17">
                    <a:extLst>
                      <a:ext uri="{FF2B5EF4-FFF2-40B4-BE49-F238E27FC236}">
                        <a16:creationId xmlns:a16="http://schemas.microsoft.com/office/drawing/2014/main" id="{24B10CDB-F9C5-1404-B2E3-D104338B5D8C}"/>
                      </a:ext>
                    </a:extLst>
                  </p:cNvPr>
                  <p:cNvSpPr/>
                  <p:nvPr/>
                </p:nvSpPr>
                <p:spPr>
                  <a:xfrm>
                    <a:off x="-12498" y="1667241"/>
                    <a:ext cx="12204498" cy="2945108"/>
                  </a:xfrm>
                  <a:custGeom>
                    <a:avLst/>
                    <a:gdLst>
                      <a:gd name="connsiteX0" fmla="*/ 0 w 10471355"/>
                      <a:gd name="connsiteY0" fmla="*/ 0 h 2464416"/>
                      <a:gd name="connsiteX1" fmla="*/ 9239147 w 10471355"/>
                      <a:gd name="connsiteY1" fmla="*/ 0 h 2464416"/>
                      <a:gd name="connsiteX2" fmla="*/ 10471355 w 10471355"/>
                      <a:gd name="connsiteY2" fmla="*/ 1232208 h 2464416"/>
                      <a:gd name="connsiteX3" fmla="*/ 10471354 w 10471355"/>
                      <a:gd name="connsiteY3" fmla="*/ 1232208 h 2464416"/>
                      <a:gd name="connsiteX4" fmla="*/ 9239146 w 10471355"/>
                      <a:gd name="connsiteY4" fmla="*/ 2464416 h 2464416"/>
                      <a:gd name="connsiteX5" fmla="*/ 0 w 10471355"/>
                      <a:gd name="connsiteY5" fmla="*/ 2464415 h 2464416"/>
                      <a:gd name="connsiteX6" fmla="*/ 0 w 10471355"/>
                      <a:gd name="connsiteY6" fmla="*/ 0 h 2464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71355" h="2464416">
                        <a:moveTo>
                          <a:pt x="0" y="0"/>
                        </a:moveTo>
                        <a:lnTo>
                          <a:pt x="9239147" y="0"/>
                        </a:lnTo>
                        <a:cubicBezTo>
                          <a:pt x="9919677" y="0"/>
                          <a:pt x="10471355" y="551678"/>
                          <a:pt x="10471355" y="1232208"/>
                        </a:cubicBezTo>
                        <a:lnTo>
                          <a:pt x="10471354" y="1232208"/>
                        </a:lnTo>
                        <a:cubicBezTo>
                          <a:pt x="10471354" y="1912738"/>
                          <a:pt x="9919676" y="2464416"/>
                          <a:pt x="9239146" y="2464416"/>
                        </a:cubicBezTo>
                        <a:lnTo>
                          <a:pt x="0" y="2464415"/>
                        </a:lnTo>
                        <a:lnTo>
                          <a:pt x="0" y="0"/>
                        </a:lnTo>
                        <a:close/>
                      </a:path>
                    </a:pathLst>
                  </a:custGeom>
                  <a:solidFill>
                    <a:schemeClr val="tx1">
                      <a:alpha val="7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N" dirty="0"/>
                  </a:p>
                </p:txBody>
              </p:sp>
            </p:grpSp>
            <p:grpSp>
              <p:nvGrpSpPr>
                <p:cNvPr id="33" name="Group 32">
                  <a:extLst>
                    <a:ext uri="{FF2B5EF4-FFF2-40B4-BE49-F238E27FC236}">
                      <a16:creationId xmlns:a16="http://schemas.microsoft.com/office/drawing/2014/main" id="{E651688A-5A9A-87A1-A10B-E4BC301CF35F}"/>
                    </a:ext>
                  </a:extLst>
                </p:cNvPr>
                <p:cNvGrpSpPr/>
                <p:nvPr/>
              </p:nvGrpSpPr>
              <p:grpSpPr>
                <a:xfrm>
                  <a:off x="380484" y="2647937"/>
                  <a:ext cx="10526038" cy="1940588"/>
                  <a:chOff x="380484" y="2475984"/>
                  <a:chExt cx="10526038" cy="1940588"/>
                </a:xfrm>
              </p:grpSpPr>
              <p:grpSp>
                <p:nvGrpSpPr>
                  <p:cNvPr id="32" name="Group 31">
                    <a:extLst>
                      <a:ext uri="{FF2B5EF4-FFF2-40B4-BE49-F238E27FC236}">
                        <a16:creationId xmlns:a16="http://schemas.microsoft.com/office/drawing/2014/main" id="{8FE90C28-FBF0-24BA-D75B-C6B91499DDEE}"/>
                      </a:ext>
                    </a:extLst>
                  </p:cNvPr>
                  <p:cNvGrpSpPr/>
                  <p:nvPr/>
                </p:nvGrpSpPr>
                <p:grpSpPr>
                  <a:xfrm>
                    <a:off x="380484" y="2475984"/>
                    <a:ext cx="3423166" cy="1940588"/>
                    <a:chOff x="380484" y="2475984"/>
                    <a:chExt cx="3423166" cy="1940588"/>
                  </a:xfrm>
                </p:grpSpPr>
                <p:sp>
                  <p:nvSpPr>
                    <p:cNvPr id="21" name="TextBox 20">
                      <a:extLst>
                        <a:ext uri="{FF2B5EF4-FFF2-40B4-BE49-F238E27FC236}">
                          <a16:creationId xmlns:a16="http://schemas.microsoft.com/office/drawing/2014/main" id="{58127164-4C06-DD1A-0115-DD6B0F72F7B6}"/>
                        </a:ext>
                      </a:extLst>
                    </p:cNvPr>
                    <p:cNvSpPr txBox="1"/>
                    <p:nvPr/>
                  </p:nvSpPr>
                  <p:spPr>
                    <a:xfrm>
                      <a:off x="647700" y="2475984"/>
                      <a:ext cx="2959100" cy="338554"/>
                    </a:xfrm>
                    <a:prstGeom prst="rect">
                      <a:avLst/>
                    </a:prstGeom>
                    <a:noFill/>
                  </p:spPr>
                  <p:txBody>
                    <a:bodyPr wrap="square">
                      <a:spAutoFit/>
                    </a:bodyPr>
                    <a:lstStyle/>
                    <a:p>
                      <a:pPr algn="ctr"/>
                      <a:r>
                        <a:rPr lang="en-IN" sz="1600" b="1" dirty="0">
                          <a:solidFill>
                            <a:schemeClr val="accent5"/>
                          </a:solidFill>
                          <a:latin typeface="Montserrat" panose="00000500000000000000" pitchFamily="2" charset="0"/>
                        </a:rPr>
                        <a:t>Defining Company Culture</a:t>
                      </a:r>
                    </a:p>
                  </p:txBody>
                </p:sp>
                <p:sp>
                  <p:nvSpPr>
                    <p:cNvPr id="25" name="TextBox 24">
                      <a:extLst>
                        <a:ext uri="{FF2B5EF4-FFF2-40B4-BE49-F238E27FC236}">
                          <a16:creationId xmlns:a16="http://schemas.microsoft.com/office/drawing/2014/main" id="{ED788DFD-9755-ECD1-9B8D-C9A12CD5E7FB}"/>
                        </a:ext>
                      </a:extLst>
                    </p:cNvPr>
                    <p:cNvSpPr txBox="1"/>
                    <p:nvPr/>
                  </p:nvSpPr>
                  <p:spPr>
                    <a:xfrm>
                      <a:off x="380484" y="2967842"/>
                      <a:ext cx="3423166" cy="1448730"/>
                    </a:xfrm>
                    <a:prstGeom prst="rect">
                      <a:avLst/>
                    </a:prstGeom>
                    <a:noFill/>
                  </p:spPr>
                  <p:txBody>
                    <a:bodyPr wrap="square">
                      <a:spAutoFit/>
                    </a:bodyPr>
                    <a:lstStyle/>
                    <a:p>
                      <a:pPr algn="ctr">
                        <a:lnSpc>
                          <a:spcPct val="150000"/>
                        </a:lnSpc>
                      </a:pPr>
                      <a:r>
                        <a:rPr lang="en-US" sz="1200" dirty="0">
                          <a:solidFill>
                            <a:schemeClr val="bg1"/>
                          </a:solidFill>
                          <a:latin typeface="Montserrat" panose="00000500000000000000" pitchFamily="2" charset="0"/>
                        </a:rPr>
                        <a:t>Company culture encompasses the values, </a:t>
                      </a:r>
                      <a:r>
                        <a:rPr lang="en-US" sz="1200" dirty="0" err="1">
                          <a:solidFill>
                            <a:schemeClr val="bg1"/>
                          </a:solidFill>
                          <a:latin typeface="Montserrat" panose="00000500000000000000" pitchFamily="2" charset="0"/>
                        </a:rPr>
                        <a:t>behaviours</a:t>
                      </a:r>
                      <a:r>
                        <a:rPr lang="en-US" sz="1200" dirty="0">
                          <a:solidFill>
                            <a:schemeClr val="bg1"/>
                          </a:solidFill>
                          <a:latin typeface="Montserrat" panose="00000500000000000000" pitchFamily="2" charset="0"/>
                        </a:rPr>
                        <a:t>, and practices that shape employees' daily experiences. It serves as the foundation for how individuals interact, make decisions, and align with organizational goals.</a:t>
                      </a:r>
                      <a:endParaRPr lang="en-IN" sz="1200" dirty="0">
                        <a:solidFill>
                          <a:schemeClr val="bg1"/>
                        </a:solidFill>
                        <a:latin typeface="Montserrat" panose="00000500000000000000" pitchFamily="2" charset="0"/>
                      </a:endParaRPr>
                    </a:p>
                  </p:txBody>
                </p:sp>
              </p:grpSp>
              <p:grpSp>
                <p:nvGrpSpPr>
                  <p:cNvPr id="29" name="Group 28">
                    <a:extLst>
                      <a:ext uri="{FF2B5EF4-FFF2-40B4-BE49-F238E27FC236}">
                        <a16:creationId xmlns:a16="http://schemas.microsoft.com/office/drawing/2014/main" id="{F7E26CAF-5A3C-22DE-30EE-D5F802B10F58}"/>
                      </a:ext>
                    </a:extLst>
                  </p:cNvPr>
                  <p:cNvGrpSpPr/>
                  <p:nvPr/>
                </p:nvGrpSpPr>
                <p:grpSpPr>
                  <a:xfrm>
                    <a:off x="3925828" y="2475984"/>
                    <a:ext cx="3429258" cy="1748948"/>
                    <a:chOff x="4030587" y="2475984"/>
                    <a:chExt cx="3429258" cy="1748948"/>
                  </a:xfrm>
                </p:grpSpPr>
                <p:sp>
                  <p:nvSpPr>
                    <p:cNvPr id="22" name="TextBox 21">
                      <a:extLst>
                        <a:ext uri="{FF2B5EF4-FFF2-40B4-BE49-F238E27FC236}">
                          <a16:creationId xmlns:a16="http://schemas.microsoft.com/office/drawing/2014/main" id="{86A4C2F5-4433-0D97-CAF3-FF116E96330E}"/>
                        </a:ext>
                      </a:extLst>
                    </p:cNvPr>
                    <p:cNvSpPr txBox="1"/>
                    <p:nvPr/>
                  </p:nvSpPr>
                  <p:spPr>
                    <a:xfrm>
                      <a:off x="4303895" y="2475984"/>
                      <a:ext cx="2959100" cy="584775"/>
                    </a:xfrm>
                    <a:prstGeom prst="rect">
                      <a:avLst/>
                    </a:prstGeom>
                    <a:noFill/>
                  </p:spPr>
                  <p:txBody>
                    <a:bodyPr wrap="square">
                      <a:spAutoFit/>
                    </a:bodyPr>
                    <a:lstStyle/>
                    <a:p>
                      <a:pPr algn="ctr"/>
                      <a:r>
                        <a:rPr lang="en-US" sz="1600" b="1" dirty="0">
                          <a:solidFill>
                            <a:schemeClr val="accent5"/>
                          </a:solidFill>
                          <a:latin typeface="Montserrat" panose="00000500000000000000" pitchFamily="2" charset="0"/>
                        </a:rPr>
                        <a:t>Impact on Business Performance and Engagement</a:t>
                      </a:r>
                      <a:endParaRPr lang="en-IN" sz="1600" b="1" dirty="0">
                        <a:solidFill>
                          <a:schemeClr val="accent5"/>
                        </a:solidFill>
                        <a:latin typeface="Montserrat" panose="00000500000000000000" pitchFamily="2" charset="0"/>
                      </a:endParaRPr>
                    </a:p>
                  </p:txBody>
                </p:sp>
                <p:sp>
                  <p:nvSpPr>
                    <p:cNvPr id="26" name="TextBox 25">
                      <a:extLst>
                        <a:ext uri="{FF2B5EF4-FFF2-40B4-BE49-F238E27FC236}">
                          <a16:creationId xmlns:a16="http://schemas.microsoft.com/office/drawing/2014/main" id="{BE0B1A0E-FFC5-DFC2-1CF7-74DCE1EAA773}"/>
                        </a:ext>
                      </a:extLst>
                    </p:cNvPr>
                    <p:cNvSpPr txBox="1"/>
                    <p:nvPr/>
                  </p:nvSpPr>
                  <p:spPr>
                    <a:xfrm>
                      <a:off x="4030587" y="2967842"/>
                      <a:ext cx="3429258" cy="1257090"/>
                    </a:xfrm>
                    <a:prstGeom prst="rect">
                      <a:avLst/>
                    </a:prstGeom>
                    <a:noFill/>
                  </p:spPr>
                  <p:txBody>
                    <a:bodyPr wrap="square">
                      <a:spAutoFit/>
                    </a:bodyPr>
                    <a:lstStyle/>
                    <a:p>
                      <a:pPr algn="ctr">
                        <a:lnSpc>
                          <a:spcPct val="150000"/>
                        </a:lnSpc>
                      </a:pPr>
                      <a:r>
                        <a:rPr lang="en-US" sz="1200" dirty="0">
                          <a:solidFill>
                            <a:schemeClr val="bg1"/>
                          </a:solidFill>
                          <a:latin typeface="Montserrat" panose="00000500000000000000" pitchFamily="2" charset="0"/>
                        </a:rPr>
                        <a:t>A positive culture boosts engagement and productivity, leading to higher business performance. Employees are more motivated and committed when their values align with those of the </a:t>
                      </a:r>
                      <a:r>
                        <a:rPr lang="en-US" sz="1200" dirty="0">
                          <a:solidFill>
                            <a:schemeClr val="bg1"/>
                          </a:solidFill>
                          <a:latin typeface="Montserrat" panose="00000500000000000000"/>
                        </a:rPr>
                        <a:t>organization (</a:t>
                      </a:r>
                      <a:r>
                        <a:rPr lang="en-US" sz="1200" dirty="0" err="1">
                          <a:solidFill>
                            <a:schemeClr val="bg1"/>
                          </a:solidFill>
                          <a:latin typeface="Montserrat" panose="00000500000000000000" pitchFamily="2" charset="0"/>
                          <a:ea typeface="Arial"/>
                          <a:cs typeface="Helvetica" panose="020B0604020202020204" pitchFamily="34" charset="0"/>
                          <a:sym typeface="Arial"/>
                        </a:rPr>
                        <a:t>Dorta</a:t>
                      </a:r>
                      <a:r>
                        <a:rPr lang="en-US" sz="1200" dirty="0">
                          <a:solidFill>
                            <a:schemeClr val="bg1"/>
                          </a:solidFill>
                          <a:latin typeface="Montserrat" panose="00000500000000000000" pitchFamily="2" charset="0"/>
                          <a:ea typeface="Arial"/>
                          <a:cs typeface="Helvetica" panose="020B0604020202020204" pitchFamily="34" charset="0"/>
                          <a:sym typeface="Arial"/>
                        </a:rPr>
                        <a:t>-Afonso et al., 2021).</a:t>
                      </a:r>
                      <a:endParaRPr lang="en-IN" sz="1200" dirty="0">
                        <a:solidFill>
                          <a:schemeClr val="bg1"/>
                        </a:solidFill>
                        <a:latin typeface="Montserrat" panose="00000500000000000000"/>
                      </a:endParaRPr>
                    </a:p>
                  </p:txBody>
                </p:sp>
              </p:grpSp>
              <p:grpSp>
                <p:nvGrpSpPr>
                  <p:cNvPr id="28" name="Group 27">
                    <a:extLst>
                      <a:ext uri="{FF2B5EF4-FFF2-40B4-BE49-F238E27FC236}">
                        <a16:creationId xmlns:a16="http://schemas.microsoft.com/office/drawing/2014/main" id="{8A009168-A990-2ACF-0733-2AA7EC1716DC}"/>
                      </a:ext>
                    </a:extLst>
                  </p:cNvPr>
                  <p:cNvGrpSpPr/>
                  <p:nvPr/>
                </p:nvGrpSpPr>
                <p:grpSpPr>
                  <a:xfrm>
                    <a:off x="7516892" y="2475984"/>
                    <a:ext cx="3389630" cy="1650863"/>
                    <a:chOff x="7516892" y="2475984"/>
                    <a:chExt cx="3389630" cy="1650863"/>
                  </a:xfrm>
                </p:grpSpPr>
                <p:sp>
                  <p:nvSpPr>
                    <p:cNvPr id="23" name="TextBox 22">
                      <a:extLst>
                        <a:ext uri="{FF2B5EF4-FFF2-40B4-BE49-F238E27FC236}">
                          <a16:creationId xmlns:a16="http://schemas.microsoft.com/office/drawing/2014/main" id="{51A82A89-B203-A4CB-3D4A-D2CA3A63F3E4}"/>
                        </a:ext>
                      </a:extLst>
                    </p:cNvPr>
                    <p:cNvSpPr txBox="1"/>
                    <p:nvPr/>
                  </p:nvSpPr>
                  <p:spPr>
                    <a:xfrm>
                      <a:off x="7750572" y="2475984"/>
                      <a:ext cx="2959100" cy="338554"/>
                    </a:xfrm>
                    <a:prstGeom prst="rect">
                      <a:avLst/>
                    </a:prstGeom>
                    <a:noFill/>
                  </p:spPr>
                  <p:txBody>
                    <a:bodyPr wrap="square">
                      <a:spAutoFit/>
                    </a:bodyPr>
                    <a:lstStyle/>
                    <a:p>
                      <a:pPr algn="ctr"/>
                      <a:r>
                        <a:rPr lang="en-IN" sz="1600" b="1" dirty="0">
                          <a:solidFill>
                            <a:schemeClr val="accent5"/>
                          </a:solidFill>
                          <a:latin typeface="Montserrat" panose="00000500000000000000" pitchFamily="2" charset="0"/>
                        </a:rPr>
                        <a:t>Retention and Talent Attraction </a:t>
                      </a:r>
                    </a:p>
                  </p:txBody>
                </p:sp>
                <p:sp>
                  <p:nvSpPr>
                    <p:cNvPr id="27" name="TextBox 26">
                      <a:extLst>
                        <a:ext uri="{FF2B5EF4-FFF2-40B4-BE49-F238E27FC236}">
                          <a16:creationId xmlns:a16="http://schemas.microsoft.com/office/drawing/2014/main" id="{4079F182-8130-BFB1-9B5B-2BB56747C53F}"/>
                        </a:ext>
                      </a:extLst>
                    </p:cNvPr>
                    <p:cNvSpPr txBox="1"/>
                    <p:nvPr/>
                  </p:nvSpPr>
                  <p:spPr>
                    <a:xfrm>
                      <a:off x="7516892" y="2865700"/>
                      <a:ext cx="3389630" cy="1261147"/>
                    </a:xfrm>
                    <a:prstGeom prst="rect">
                      <a:avLst/>
                    </a:prstGeom>
                    <a:noFill/>
                  </p:spPr>
                  <p:txBody>
                    <a:bodyPr wrap="square">
                      <a:spAutoFit/>
                    </a:bodyPr>
                    <a:lstStyle/>
                    <a:p>
                      <a:pPr algn="ctr">
                        <a:lnSpc>
                          <a:spcPct val="150000"/>
                        </a:lnSpc>
                      </a:pPr>
                      <a:r>
                        <a:rPr lang="en-US" sz="1200" dirty="0">
                          <a:solidFill>
                            <a:schemeClr val="bg1"/>
                          </a:solidFill>
                          <a:latin typeface="Montserrat" panose="00000500000000000000" pitchFamily="2" charset="0"/>
                        </a:rPr>
                        <a:t>Strong company cultures enhance retention by creating a supportive, fulfilling environment (</a:t>
                      </a:r>
                      <a:r>
                        <a:rPr lang="en-US" sz="1200" dirty="0">
                          <a:solidFill>
                            <a:schemeClr val="bg1"/>
                          </a:solidFill>
                          <a:latin typeface="Montserrat" panose="00000500000000000000" pitchFamily="2" charset="0"/>
                          <a:ea typeface="Arial"/>
                          <a:cs typeface="Helvetica" panose="020B0604020202020204" pitchFamily="34" charset="0"/>
                          <a:sym typeface="Arial"/>
                        </a:rPr>
                        <a:t>Ushakov and Shatila, 2021)</a:t>
                      </a:r>
                      <a:r>
                        <a:rPr lang="en-US" sz="1200" dirty="0">
                          <a:solidFill>
                            <a:schemeClr val="bg1"/>
                          </a:solidFill>
                          <a:latin typeface="Montserrat" panose="00000500000000000000" pitchFamily="2" charset="0"/>
                        </a:rPr>
                        <a:t>. This attracts top talent who </a:t>
                      </a:r>
                      <a:r>
                        <a:rPr lang="en-US" sz="1200" dirty="0">
                          <a:solidFill>
                            <a:schemeClr val="bg1"/>
                          </a:solidFill>
                          <a:latin typeface="Montserrat" panose="00000500000000000000"/>
                        </a:rPr>
                        <a:t>seek a </a:t>
                      </a:r>
                      <a:r>
                        <a:rPr lang="en-US" sz="1200" dirty="0">
                          <a:solidFill>
                            <a:schemeClr val="bg1"/>
                          </a:solidFill>
                          <a:latin typeface="Montserrat" panose="00000500000000000000"/>
                          <a:cs typeface="Times New Roman" panose="02020603050405020304" pitchFamily="18" charset="0"/>
                        </a:rPr>
                        <a:t>workplace that prioritizes growth and well-being.</a:t>
                      </a:r>
                      <a:endParaRPr lang="en-IN" sz="1200" dirty="0">
                        <a:solidFill>
                          <a:schemeClr val="bg1"/>
                        </a:solidFill>
                        <a:latin typeface="Montserrat" panose="00000500000000000000"/>
                        <a:cs typeface="Times New Roman" panose="02020603050405020304" pitchFamily="18" charset="0"/>
                      </a:endParaRPr>
                    </a:p>
                  </p:txBody>
                </p:sp>
              </p:grpSp>
            </p:grpSp>
          </p:grpSp>
          <p:sp>
            <p:nvSpPr>
              <p:cNvPr id="37" name="Rectangle: Rounded Corners 36">
                <a:extLst>
                  <a:ext uri="{FF2B5EF4-FFF2-40B4-BE49-F238E27FC236}">
                    <a16:creationId xmlns:a16="http://schemas.microsoft.com/office/drawing/2014/main" id="{F2F8B168-2F80-D414-4F09-C484978B9936}"/>
                  </a:ext>
                </a:extLst>
              </p:cNvPr>
              <p:cNvSpPr/>
              <p:nvPr/>
            </p:nvSpPr>
            <p:spPr>
              <a:xfrm>
                <a:off x="3880108" y="3098800"/>
                <a:ext cx="45720" cy="1428762"/>
              </a:xfrm>
              <a:prstGeom prst="round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0" name="Rectangle: Rounded Corners 39">
                <a:extLst>
                  <a:ext uri="{FF2B5EF4-FFF2-40B4-BE49-F238E27FC236}">
                    <a16:creationId xmlns:a16="http://schemas.microsoft.com/office/drawing/2014/main" id="{2B59620E-6CC7-5D3C-FCF4-C801E0E5BC00}"/>
                  </a:ext>
                </a:extLst>
              </p:cNvPr>
              <p:cNvSpPr/>
              <p:nvPr/>
            </p:nvSpPr>
            <p:spPr>
              <a:xfrm>
                <a:off x="7425452" y="3098800"/>
                <a:ext cx="45720" cy="1428762"/>
              </a:xfrm>
              <a:prstGeom prst="round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grpSp>
      <p:pic>
        <p:nvPicPr>
          <p:cNvPr id="6" name="Picture 5">
            <a:extLst>
              <a:ext uri="{FF2B5EF4-FFF2-40B4-BE49-F238E27FC236}">
                <a16:creationId xmlns:a16="http://schemas.microsoft.com/office/drawing/2014/main" id="{DAFC69BB-1891-44A8-8D35-DD86EDC24F42}"/>
              </a:ext>
            </a:extLst>
          </p:cNvPr>
          <p:cNvPicPr>
            <a:picLocks noChangeAspect="1"/>
          </p:cNvPicPr>
          <p:nvPr/>
        </p:nvPicPr>
        <p:blipFill>
          <a:blip r:embed="rId3"/>
          <a:stretch>
            <a:fillRect/>
          </a:stretch>
        </p:blipFill>
        <p:spPr>
          <a:xfrm>
            <a:off x="2628900" y="4496135"/>
            <a:ext cx="6096000" cy="2565283"/>
          </a:xfrm>
          <a:prstGeom prst="rect">
            <a:avLst/>
          </a:prstGeom>
        </p:spPr>
      </p:pic>
    </p:spTree>
    <p:extLst>
      <p:ext uri="{BB962C8B-B14F-4D97-AF65-F5344CB8AC3E}">
        <p14:creationId xmlns:p14="http://schemas.microsoft.com/office/powerpoint/2010/main" val="8819439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9B1D537-946F-3BBF-1236-E292AFC3A9E1}"/>
              </a:ext>
            </a:extLst>
          </p:cNvPr>
          <p:cNvSpPr/>
          <p:nvPr/>
        </p:nvSpPr>
        <p:spPr>
          <a:xfrm>
            <a:off x="285750" y="508516"/>
            <a:ext cx="7711678" cy="3416300"/>
          </a:xfrm>
          <a:prstGeom prst="rect">
            <a:avLst/>
          </a:prstGeom>
          <a:solidFill>
            <a:schemeClr val="bg1"/>
          </a:solidFill>
          <a:ln>
            <a:noFill/>
          </a:ln>
          <a:effectLst>
            <a:outerShdw blurRad="50800" sx="102000" sy="102000" algn="ctr" rotWithShape="0">
              <a:prstClr val="black">
                <a:alpha val="3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 name="Rectangle 1">
            <a:extLst>
              <a:ext uri="{FF2B5EF4-FFF2-40B4-BE49-F238E27FC236}">
                <a16:creationId xmlns:a16="http://schemas.microsoft.com/office/drawing/2014/main" id="{F969D51B-1FCA-0FDB-49EF-AC1F66AE316D}"/>
              </a:ext>
            </a:extLst>
          </p:cNvPr>
          <p:cNvSpPr/>
          <p:nvPr/>
        </p:nvSpPr>
        <p:spPr>
          <a:xfrm>
            <a:off x="0" y="5168900"/>
            <a:ext cx="12192000" cy="508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6" name="Picture 2" descr="Photo top view at business people in office">
            <a:extLst>
              <a:ext uri="{FF2B5EF4-FFF2-40B4-BE49-F238E27FC236}">
                <a16:creationId xmlns:a16="http://schemas.microsoft.com/office/drawing/2014/main" id="{5586F5B2-3310-3653-EEF9-60113B9362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3861" y="895350"/>
            <a:ext cx="3971925" cy="596265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BEFB2525-CC22-E142-4734-8A1FB1D69401}"/>
              </a:ext>
            </a:extLst>
          </p:cNvPr>
          <p:cNvSpPr/>
          <p:nvPr/>
        </p:nvSpPr>
        <p:spPr>
          <a:xfrm>
            <a:off x="419100" y="2216666"/>
            <a:ext cx="101600" cy="508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14" name="Group 13">
            <a:extLst>
              <a:ext uri="{FF2B5EF4-FFF2-40B4-BE49-F238E27FC236}">
                <a16:creationId xmlns:a16="http://schemas.microsoft.com/office/drawing/2014/main" id="{F8FD38EE-F3CE-682C-2402-739BAB898F18}"/>
              </a:ext>
            </a:extLst>
          </p:cNvPr>
          <p:cNvGrpSpPr/>
          <p:nvPr/>
        </p:nvGrpSpPr>
        <p:grpSpPr>
          <a:xfrm>
            <a:off x="419100" y="733426"/>
            <a:ext cx="7077074" cy="5609484"/>
            <a:chOff x="787400" y="1078984"/>
            <a:chExt cx="6673862" cy="4408506"/>
          </a:xfrm>
        </p:grpSpPr>
        <p:sp>
          <p:nvSpPr>
            <p:cNvPr id="11" name="TextBox 10">
              <a:extLst>
                <a:ext uri="{FF2B5EF4-FFF2-40B4-BE49-F238E27FC236}">
                  <a16:creationId xmlns:a16="http://schemas.microsoft.com/office/drawing/2014/main" id="{5BB93BCF-6354-3E4A-9522-42613E9F5C72}"/>
                </a:ext>
              </a:extLst>
            </p:cNvPr>
            <p:cNvSpPr txBox="1"/>
            <p:nvPr/>
          </p:nvSpPr>
          <p:spPr>
            <a:xfrm>
              <a:off x="787400" y="1078984"/>
              <a:ext cx="6096000" cy="846588"/>
            </a:xfrm>
            <a:prstGeom prst="rect">
              <a:avLst/>
            </a:prstGeom>
            <a:noFill/>
          </p:spPr>
          <p:txBody>
            <a:bodyPr wrap="square">
              <a:spAutoFit/>
            </a:bodyPr>
            <a:lstStyle/>
            <a:p>
              <a:pPr algn="ctr"/>
              <a:r>
                <a:rPr lang="en-US" sz="3200" b="1" dirty="0">
                  <a:solidFill>
                    <a:schemeClr val="accent5"/>
                  </a:solidFill>
                  <a:latin typeface="Montserrat" panose="00000500000000000000" pitchFamily="2" charset="0"/>
                </a:rPr>
                <a:t>Why Culture Matters in </a:t>
              </a:r>
              <a:r>
                <a:rPr lang="en-US" sz="3200" b="1" dirty="0" err="1">
                  <a:solidFill>
                    <a:schemeClr val="accent5"/>
                  </a:solidFill>
                  <a:latin typeface="Montserrat" panose="00000500000000000000" pitchFamily="2" charset="0"/>
                </a:rPr>
                <a:t>TechInnovate’s</a:t>
              </a:r>
              <a:r>
                <a:rPr lang="en-US" sz="3200" b="1" dirty="0">
                  <a:solidFill>
                    <a:schemeClr val="accent5"/>
                  </a:solidFill>
                  <a:latin typeface="Montserrat" panose="00000500000000000000" pitchFamily="2" charset="0"/>
                </a:rPr>
                <a:t> Expansion</a:t>
              </a:r>
              <a:endParaRPr lang="en-IN" sz="3200" b="1" dirty="0">
                <a:solidFill>
                  <a:schemeClr val="accent5"/>
                </a:solidFill>
                <a:latin typeface="Montserrat" panose="00000500000000000000" pitchFamily="2" charset="0"/>
              </a:endParaRPr>
            </a:p>
          </p:txBody>
        </p:sp>
        <p:sp>
          <p:nvSpPr>
            <p:cNvPr id="13" name="TextBox 12">
              <a:extLst>
                <a:ext uri="{FF2B5EF4-FFF2-40B4-BE49-F238E27FC236}">
                  <a16:creationId xmlns:a16="http://schemas.microsoft.com/office/drawing/2014/main" id="{192BAA92-0853-A473-42E1-9E774CF96A0B}"/>
                </a:ext>
              </a:extLst>
            </p:cNvPr>
            <p:cNvSpPr txBox="1"/>
            <p:nvPr/>
          </p:nvSpPr>
          <p:spPr>
            <a:xfrm>
              <a:off x="1071591" y="1925572"/>
              <a:ext cx="6389671" cy="3561918"/>
            </a:xfrm>
            <a:prstGeom prst="rect">
              <a:avLst/>
            </a:prstGeom>
            <a:noFill/>
          </p:spPr>
          <p:txBody>
            <a:bodyPr wrap="square">
              <a:spAutoFit/>
            </a:bodyPr>
            <a:lstStyle/>
            <a:p>
              <a:pPr marL="285750" indent="-285750" algn="ctr">
                <a:lnSpc>
                  <a:spcPct val="150000"/>
                </a:lnSpc>
                <a:buFont typeface="Arial" panose="020B0604020202020204" pitchFamily="34" charset="0"/>
                <a:buChar char="•"/>
              </a:pPr>
              <a:r>
                <a:rPr lang="en-US" sz="1600" dirty="0">
                  <a:solidFill>
                    <a:schemeClr val="tx1">
                      <a:lumMod val="85000"/>
                      <a:lumOff val="15000"/>
                    </a:schemeClr>
                  </a:solidFill>
                  <a:latin typeface="Montserrat" panose="00000500000000000000" pitchFamily="2" charset="0"/>
                </a:rPr>
                <a:t>As </a:t>
              </a:r>
              <a:r>
                <a:rPr lang="en-US" sz="1600" dirty="0" err="1">
                  <a:solidFill>
                    <a:schemeClr val="tx1">
                      <a:lumMod val="85000"/>
                      <a:lumOff val="15000"/>
                    </a:schemeClr>
                  </a:solidFill>
                  <a:latin typeface="Montserrat" panose="00000500000000000000" pitchFamily="2" charset="0"/>
                </a:rPr>
                <a:t>TechInnovate</a:t>
              </a:r>
              <a:r>
                <a:rPr lang="en-US" sz="1600" dirty="0">
                  <a:solidFill>
                    <a:schemeClr val="tx1">
                      <a:lumMod val="85000"/>
                      <a:lumOff val="15000"/>
                    </a:schemeClr>
                  </a:solidFill>
                  <a:latin typeface="Montserrat" panose="00000500000000000000" pitchFamily="2" charset="0"/>
                </a:rPr>
                <a:t> expands, managing a growing, diverse workforce requires a culture that respects </a:t>
              </a:r>
              <a:r>
                <a:rPr lang="en-US" sz="1600" dirty="0">
                  <a:latin typeface="Montserrat" panose="00000500000000000000" pitchFamily="2" charset="0"/>
                </a:rPr>
                <a:t>varied </a:t>
              </a:r>
              <a:r>
                <a:rPr lang="en-US" sz="1600" dirty="0">
                  <a:latin typeface="Montserrat" panose="00000500000000000000"/>
                </a:rPr>
                <a:t>perspectives and promotes inclusivity, ensuring all employees feel valued (Travers, 2020).</a:t>
              </a:r>
            </a:p>
            <a:p>
              <a:pPr marL="285750" indent="-285750" algn="ctr">
                <a:lnSpc>
                  <a:spcPct val="150000"/>
                </a:lnSpc>
                <a:buFont typeface="Arial" panose="020B0604020202020204" pitchFamily="34" charset="0"/>
                <a:buChar char="•"/>
              </a:pPr>
              <a:r>
                <a:rPr lang="en-US" sz="1600" dirty="0">
                  <a:solidFill>
                    <a:schemeClr val="tx1">
                      <a:lumMod val="85000"/>
                      <a:lumOff val="15000"/>
                    </a:schemeClr>
                  </a:solidFill>
                  <a:latin typeface="Montserrat" panose="00000500000000000000" pitchFamily="2" charset="0"/>
                </a:rPr>
                <a:t>Rapid growth can dilute company values, making it essential for </a:t>
              </a:r>
              <a:r>
                <a:rPr lang="en-US" sz="1600" dirty="0" err="1">
                  <a:solidFill>
                    <a:schemeClr val="tx1">
                      <a:lumMod val="85000"/>
                      <a:lumOff val="15000"/>
                    </a:schemeClr>
                  </a:solidFill>
                  <a:latin typeface="Montserrat" panose="00000500000000000000" pitchFamily="2" charset="0"/>
                </a:rPr>
                <a:t>TechInnovate</a:t>
              </a:r>
              <a:r>
                <a:rPr lang="en-US" sz="1600" dirty="0">
                  <a:solidFill>
                    <a:schemeClr val="tx1">
                      <a:lumMod val="85000"/>
                      <a:lumOff val="15000"/>
                    </a:schemeClr>
                  </a:solidFill>
                  <a:latin typeface="Montserrat" panose="00000500000000000000" pitchFamily="2" charset="0"/>
                </a:rPr>
                <a:t> to reinforce its core principles consistently across teams and locations. </a:t>
              </a:r>
            </a:p>
            <a:p>
              <a:pPr marL="285750" indent="-285750" algn="ctr">
                <a:lnSpc>
                  <a:spcPct val="150000"/>
                </a:lnSpc>
                <a:buFont typeface="Arial" panose="020B0604020202020204" pitchFamily="34" charset="0"/>
                <a:buChar char="•"/>
              </a:pPr>
              <a:r>
                <a:rPr lang="en-US" sz="1600" dirty="0">
                  <a:solidFill>
                    <a:schemeClr val="tx1">
                      <a:lumMod val="85000"/>
                      <a:lumOff val="15000"/>
                    </a:schemeClr>
                  </a:solidFill>
                  <a:latin typeface="Montserrat" panose="00000500000000000000" pitchFamily="2" charset="0"/>
                </a:rPr>
                <a:t>Employees increasingly expect a positive, supportive work environment. Fulfilling these expectations help</a:t>
              </a:r>
              <a:r>
                <a:rPr lang="en-US" sz="1400" dirty="0">
                  <a:latin typeface="Montserrat" panose="00000500000000000000"/>
                </a:rPr>
                <a:t>s retain top talent and drives overall job </a:t>
              </a:r>
              <a:r>
                <a:rPr lang="en-US" sz="1600" dirty="0">
                  <a:latin typeface="Montserrat" panose="00000500000000000000"/>
                </a:rPr>
                <a:t>satisfaction (</a:t>
              </a:r>
              <a:r>
                <a:rPr lang="en-US" sz="1600" dirty="0" err="1">
                  <a:latin typeface="Montserrat" panose="00000500000000000000"/>
                </a:rPr>
                <a:t>Ngotngamwong</a:t>
              </a:r>
              <a:r>
                <a:rPr lang="en-US" sz="1600" dirty="0">
                  <a:latin typeface="Montserrat" panose="00000500000000000000"/>
                </a:rPr>
                <a:t>, 2020).</a:t>
              </a:r>
            </a:p>
            <a:p>
              <a:pPr marL="285750" indent="-285750" algn="ctr">
                <a:lnSpc>
                  <a:spcPct val="150000"/>
                </a:lnSpc>
                <a:buFont typeface="Arial" panose="020B0604020202020204" pitchFamily="34" charset="0"/>
                <a:buChar char="•"/>
              </a:pPr>
              <a:r>
                <a:rPr lang="en-US" sz="1600" dirty="0">
                  <a:solidFill>
                    <a:schemeClr val="tx1">
                      <a:lumMod val="85000"/>
                      <a:lumOff val="15000"/>
                    </a:schemeClr>
                  </a:solidFill>
                  <a:latin typeface="Montserrat" panose="00000500000000000000" pitchFamily="2" charset="0"/>
                </a:rPr>
                <a:t>Scaling demands flexible policies that support work-life balance while maintaining </a:t>
              </a:r>
              <a:r>
                <a:rPr lang="en-US" sz="1600" dirty="0" err="1">
                  <a:solidFill>
                    <a:schemeClr val="tx1">
                      <a:lumMod val="85000"/>
                      <a:lumOff val="15000"/>
                    </a:schemeClr>
                  </a:solidFill>
                  <a:latin typeface="Montserrat" panose="00000500000000000000" pitchFamily="2" charset="0"/>
                </a:rPr>
                <a:t>organisational</a:t>
              </a:r>
              <a:r>
                <a:rPr lang="en-US" sz="1600" dirty="0">
                  <a:solidFill>
                    <a:schemeClr val="tx1">
                      <a:lumMod val="85000"/>
                      <a:lumOff val="15000"/>
                    </a:schemeClr>
                  </a:solidFill>
                  <a:latin typeface="Montserrat" panose="00000500000000000000" pitchFamily="2" charset="0"/>
                </a:rPr>
                <a:t> structure, fostering both productivity and employee well-being.</a:t>
              </a:r>
              <a:endParaRPr lang="en-IN" sz="1600" dirty="0">
                <a:solidFill>
                  <a:schemeClr val="tx1">
                    <a:lumMod val="85000"/>
                    <a:lumOff val="15000"/>
                  </a:schemeClr>
                </a:solidFill>
                <a:latin typeface="Montserrat" panose="00000500000000000000" pitchFamily="2" charset="0"/>
              </a:endParaRPr>
            </a:p>
          </p:txBody>
        </p:sp>
      </p:grpSp>
    </p:spTree>
    <p:extLst>
      <p:ext uri="{BB962C8B-B14F-4D97-AF65-F5344CB8AC3E}">
        <p14:creationId xmlns:p14="http://schemas.microsoft.com/office/powerpoint/2010/main" val="2490832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D213352-08C9-DDD2-8F13-DD4E76B0F45F}"/>
              </a:ext>
            </a:extLst>
          </p:cNvPr>
          <p:cNvSpPr/>
          <p:nvPr/>
        </p:nvSpPr>
        <p:spPr>
          <a:xfrm flipH="1">
            <a:off x="0" y="3035845"/>
            <a:ext cx="12192000" cy="1134653"/>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 name="Freeform: Shape 4">
            <a:extLst>
              <a:ext uri="{FF2B5EF4-FFF2-40B4-BE49-F238E27FC236}">
                <a16:creationId xmlns:a16="http://schemas.microsoft.com/office/drawing/2014/main" id="{AD1E6295-1217-BEAD-A7B0-2F910456D8B1}"/>
              </a:ext>
            </a:extLst>
          </p:cNvPr>
          <p:cNvSpPr/>
          <p:nvPr/>
        </p:nvSpPr>
        <p:spPr>
          <a:xfrm>
            <a:off x="232656" y="1789235"/>
            <a:ext cx="7036647" cy="3627872"/>
          </a:xfrm>
          <a:custGeom>
            <a:avLst/>
            <a:gdLst>
              <a:gd name="connsiteX0" fmla="*/ 6726788 w 7166060"/>
              <a:gd name="connsiteY0" fmla="*/ 0 h 4589080"/>
              <a:gd name="connsiteX1" fmla="*/ 7166061 w 7166060"/>
              <a:gd name="connsiteY1" fmla="*/ 0 h 4589080"/>
              <a:gd name="connsiteX2" fmla="*/ 7166061 w 7166060"/>
              <a:gd name="connsiteY2" fmla="*/ 4589081 h 4589080"/>
              <a:gd name="connsiteX3" fmla="*/ 6726788 w 7166060"/>
              <a:gd name="connsiteY3" fmla="*/ 4589081 h 4589080"/>
              <a:gd name="connsiteX4" fmla="*/ 439273 w 7166060"/>
              <a:gd name="connsiteY4" fmla="*/ 4589081 h 4589080"/>
              <a:gd name="connsiteX5" fmla="*/ 0 w 7166060"/>
              <a:gd name="connsiteY5" fmla="*/ 4589081 h 4589080"/>
              <a:gd name="connsiteX6" fmla="*/ 0 w 7166060"/>
              <a:gd name="connsiteY6" fmla="*/ 0 h 4589080"/>
              <a:gd name="connsiteX7" fmla="*/ 439273 w 7166060"/>
              <a:gd name="connsiteY7" fmla="*/ 0 h 458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66060" h="4589080">
                <a:moveTo>
                  <a:pt x="6726788" y="0"/>
                </a:moveTo>
                <a:cubicBezTo>
                  <a:pt x="6969392" y="0"/>
                  <a:pt x="7166061" y="0"/>
                  <a:pt x="7166061" y="0"/>
                </a:cubicBezTo>
                <a:lnTo>
                  <a:pt x="7166061" y="4589081"/>
                </a:lnTo>
                <a:cubicBezTo>
                  <a:pt x="7166061" y="4589081"/>
                  <a:pt x="6969392" y="4589081"/>
                  <a:pt x="6726788" y="4589081"/>
                </a:cubicBezTo>
                <a:lnTo>
                  <a:pt x="439273" y="4589081"/>
                </a:lnTo>
                <a:cubicBezTo>
                  <a:pt x="196669" y="4589081"/>
                  <a:pt x="0" y="4589081"/>
                  <a:pt x="0" y="4589081"/>
                </a:cubicBezTo>
                <a:lnTo>
                  <a:pt x="0" y="0"/>
                </a:lnTo>
                <a:cubicBezTo>
                  <a:pt x="0" y="0"/>
                  <a:pt x="196669" y="0"/>
                  <a:pt x="439273" y="0"/>
                </a:cubicBezTo>
                <a:close/>
              </a:path>
            </a:pathLst>
          </a:custGeom>
          <a:solidFill>
            <a:srgbClr val="FFFFFF"/>
          </a:solidFill>
          <a:ln w="6789" cap="flat">
            <a:noFill/>
            <a:prstDash val="solid"/>
            <a:miter/>
          </a:ln>
          <a:effectLst>
            <a:outerShdw blurRad="63500" sx="102000" sy="102000" algn="ctr" rotWithShape="0">
              <a:prstClr val="black">
                <a:alpha val="6000"/>
              </a:prstClr>
            </a:outerShdw>
          </a:effectLst>
        </p:spPr>
        <p:txBody>
          <a:bodyPr rtlCol="0" anchor="ctr"/>
          <a:lstStyle/>
          <a:p>
            <a:endParaRPr lang="en-IN" dirty="0"/>
          </a:p>
        </p:txBody>
      </p:sp>
      <p:grpSp>
        <p:nvGrpSpPr>
          <p:cNvPr id="14" name="Group 13">
            <a:extLst>
              <a:ext uri="{FF2B5EF4-FFF2-40B4-BE49-F238E27FC236}">
                <a16:creationId xmlns:a16="http://schemas.microsoft.com/office/drawing/2014/main" id="{94F8DE81-281C-1E4E-1A44-46E4C9B158FB}"/>
              </a:ext>
            </a:extLst>
          </p:cNvPr>
          <p:cNvGrpSpPr/>
          <p:nvPr/>
        </p:nvGrpSpPr>
        <p:grpSpPr>
          <a:xfrm>
            <a:off x="289479" y="865906"/>
            <a:ext cx="6444695" cy="6033606"/>
            <a:chOff x="654042" y="2155948"/>
            <a:chExt cx="4116497" cy="3837449"/>
          </a:xfrm>
        </p:grpSpPr>
        <p:sp>
          <p:nvSpPr>
            <p:cNvPr id="11" name="TextBox 10">
              <a:extLst>
                <a:ext uri="{FF2B5EF4-FFF2-40B4-BE49-F238E27FC236}">
                  <a16:creationId xmlns:a16="http://schemas.microsoft.com/office/drawing/2014/main" id="{241BF419-F39B-5230-B4CB-F6D266129980}"/>
                </a:ext>
              </a:extLst>
            </p:cNvPr>
            <p:cNvSpPr txBox="1"/>
            <p:nvPr/>
          </p:nvSpPr>
          <p:spPr>
            <a:xfrm>
              <a:off x="654042" y="2155948"/>
              <a:ext cx="3477135" cy="528525"/>
            </a:xfrm>
            <a:prstGeom prst="rect">
              <a:avLst/>
            </a:prstGeom>
            <a:noFill/>
          </p:spPr>
          <p:txBody>
            <a:bodyPr wrap="square">
              <a:spAutoFit/>
            </a:bodyPr>
            <a:lstStyle/>
            <a:p>
              <a:pPr algn="ctr"/>
              <a:r>
                <a:rPr lang="en-US" sz="2400" b="1" dirty="0">
                  <a:solidFill>
                    <a:schemeClr val="accent5"/>
                  </a:solidFill>
                  <a:latin typeface="Montserrat" panose="00000500000000000000" pitchFamily="2" charset="0"/>
                </a:rPr>
                <a:t>Introduction to the Culture Model: Hofstede's Cultural Dimensions</a:t>
              </a:r>
              <a:endParaRPr lang="en-IN" sz="2400" b="1" dirty="0">
                <a:solidFill>
                  <a:schemeClr val="accent5"/>
                </a:solidFill>
                <a:latin typeface="Montserrat" panose="00000500000000000000" pitchFamily="2" charset="0"/>
              </a:endParaRPr>
            </a:p>
          </p:txBody>
        </p:sp>
        <p:sp>
          <p:nvSpPr>
            <p:cNvPr id="13" name="TextBox 12">
              <a:extLst>
                <a:ext uri="{FF2B5EF4-FFF2-40B4-BE49-F238E27FC236}">
                  <a16:creationId xmlns:a16="http://schemas.microsoft.com/office/drawing/2014/main" id="{973764A5-A926-CCAE-5520-AC77B0378AD8}"/>
                </a:ext>
              </a:extLst>
            </p:cNvPr>
            <p:cNvSpPr txBox="1"/>
            <p:nvPr/>
          </p:nvSpPr>
          <p:spPr>
            <a:xfrm>
              <a:off x="702979" y="2790849"/>
              <a:ext cx="4067560" cy="3202548"/>
            </a:xfrm>
            <a:prstGeom prst="rect">
              <a:avLst/>
            </a:prstGeom>
            <a:noFill/>
          </p:spPr>
          <p:txBody>
            <a:bodyPr wrap="square">
              <a:spAutoFit/>
            </a:bodyPr>
            <a:lstStyle/>
            <a:p>
              <a:pPr algn="ctr">
                <a:lnSpc>
                  <a:spcPct val="150000"/>
                </a:lnSpc>
              </a:pPr>
              <a:r>
                <a:rPr lang="en-US" b="1" dirty="0">
                  <a:solidFill>
                    <a:schemeClr val="tx1">
                      <a:lumMod val="75000"/>
                      <a:lumOff val="25000"/>
                    </a:schemeClr>
                  </a:solidFill>
                  <a:latin typeface="Montserrat" panose="00000500000000000000" pitchFamily="2" charset="0"/>
                </a:rPr>
                <a:t>Defining Hofstede's Model </a:t>
              </a:r>
            </a:p>
            <a:p>
              <a:pPr algn="ctr">
                <a:lnSpc>
                  <a:spcPct val="150000"/>
                </a:lnSpc>
              </a:pPr>
              <a:r>
                <a:rPr lang="en-US" dirty="0">
                  <a:solidFill>
                    <a:schemeClr val="tx1">
                      <a:lumMod val="75000"/>
                      <a:lumOff val="25000"/>
                    </a:schemeClr>
                  </a:solidFill>
                  <a:latin typeface="Montserrat" panose="00000500000000000000" pitchFamily="2" charset="0"/>
                </a:rPr>
                <a:t>Hofstede's Cultural Dimensions model identifies six cultural traits that impact action at work. These traits include power distance, individualism, and avoiding uncertainty (</a:t>
              </a:r>
              <a:r>
                <a:rPr lang="en-US" dirty="0" err="1">
                  <a:solidFill>
                    <a:schemeClr val="tx1">
                      <a:lumMod val="75000"/>
                      <a:lumOff val="25000"/>
                    </a:schemeClr>
                  </a:solidFill>
                  <a:latin typeface="Montserrat" panose="00000500000000000000" pitchFamily="2" charset="0"/>
                </a:rPr>
                <a:t>Rojo</a:t>
              </a:r>
              <a:r>
                <a:rPr lang="en-US" dirty="0">
                  <a:solidFill>
                    <a:schemeClr val="tx1">
                      <a:lumMod val="75000"/>
                      <a:lumOff val="25000"/>
                    </a:schemeClr>
                  </a:solidFill>
                  <a:latin typeface="Montserrat" panose="00000500000000000000" pitchFamily="2" charset="0"/>
                </a:rPr>
                <a:t> et al., 2020). </a:t>
              </a:r>
            </a:p>
            <a:p>
              <a:pPr algn="ctr">
                <a:lnSpc>
                  <a:spcPct val="150000"/>
                </a:lnSpc>
              </a:pPr>
              <a:r>
                <a:rPr lang="en-US" b="1" dirty="0">
                  <a:solidFill>
                    <a:schemeClr val="tx1">
                      <a:lumMod val="75000"/>
                      <a:lumOff val="25000"/>
                    </a:schemeClr>
                  </a:solidFill>
                  <a:latin typeface="Montserrat" panose="00000500000000000000" pitchFamily="2" charset="0"/>
                </a:rPr>
                <a:t>Relevance to Workforce Dynamics</a:t>
              </a:r>
            </a:p>
            <a:p>
              <a:pPr algn="ctr">
                <a:lnSpc>
                  <a:spcPct val="150000"/>
                </a:lnSpc>
              </a:pPr>
              <a:r>
                <a:rPr lang="en-US" dirty="0" err="1">
                  <a:solidFill>
                    <a:schemeClr val="tx1">
                      <a:lumMod val="75000"/>
                      <a:lumOff val="25000"/>
                    </a:schemeClr>
                  </a:solidFill>
                  <a:latin typeface="Montserrat" panose="00000500000000000000" pitchFamily="2" charset="0"/>
                </a:rPr>
                <a:t>TechInnovate</a:t>
              </a:r>
              <a:r>
                <a:rPr lang="en-US" dirty="0">
                  <a:solidFill>
                    <a:schemeClr val="tx1">
                      <a:lumMod val="75000"/>
                      <a:lumOff val="25000"/>
                    </a:schemeClr>
                  </a:solidFill>
                  <a:latin typeface="Montserrat" panose="00000500000000000000" pitchFamily="2" charset="0"/>
                </a:rPr>
                <a:t> needs to understand the different values and communication styles of its employees in order to handle them well (</a:t>
              </a:r>
              <a:r>
                <a:rPr lang="en-US" dirty="0" err="1">
                  <a:solidFill>
                    <a:schemeClr val="tx1">
                      <a:lumMod val="75000"/>
                      <a:lumOff val="25000"/>
                    </a:schemeClr>
                  </a:solidFill>
                  <a:latin typeface="Montserrat" panose="00000500000000000000" pitchFamily="2" charset="0"/>
                </a:rPr>
                <a:t>Tupsakhare</a:t>
              </a:r>
              <a:r>
                <a:rPr lang="en-US" dirty="0">
                  <a:solidFill>
                    <a:schemeClr val="tx1">
                      <a:lumMod val="75000"/>
                      <a:lumOff val="25000"/>
                    </a:schemeClr>
                  </a:solidFill>
                  <a:latin typeface="Montserrat" panose="00000500000000000000" pitchFamily="2" charset="0"/>
                </a:rPr>
                <a:t>, 2022).</a:t>
              </a:r>
            </a:p>
            <a:p>
              <a:pPr algn="ctr">
                <a:lnSpc>
                  <a:spcPct val="150000"/>
                </a:lnSpc>
              </a:pPr>
              <a:r>
                <a:rPr lang="en-US" b="1" dirty="0">
                  <a:solidFill>
                    <a:schemeClr val="tx1">
                      <a:lumMod val="75000"/>
                      <a:lumOff val="25000"/>
                    </a:schemeClr>
                  </a:solidFill>
                  <a:latin typeface="Montserrat" panose="00000500000000000000" pitchFamily="2" charset="0"/>
                </a:rPr>
                <a:t>Guiding Cross-Cultural Integration</a:t>
              </a:r>
            </a:p>
            <a:p>
              <a:pPr algn="ctr">
                <a:lnSpc>
                  <a:spcPct val="150000"/>
                </a:lnSpc>
              </a:pPr>
              <a:r>
                <a:rPr lang="en-US" dirty="0">
                  <a:solidFill>
                    <a:schemeClr val="tx1">
                      <a:lumMod val="75000"/>
                      <a:lumOff val="25000"/>
                    </a:schemeClr>
                  </a:solidFill>
                  <a:latin typeface="Montserrat" panose="00000500000000000000" pitchFamily="2" charset="0"/>
                </a:rPr>
                <a:t>Hofstede's ideas can help global teams get past cultural differences and build a more united, welcoming society.</a:t>
              </a:r>
              <a:endParaRPr lang="en-IN" dirty="0">
                <a:solidFill>
                  <a:schemeClr val="tx1">
                    <a:lumMod val="75000"/>
                    <a:lumOff val="25000"/>
                  </a:schemeClr>
                </a:solidFill>
                <a:latin typeface="Montserrat" panose="00000500000000000000" pitchFamily="2" charset="0"/>
              </a:endParaRPr>
            </a:p>
          </p:txBody>
        </p:sp>
      </p:grpSp>
      <p:pic>
        <p:nvPicPr>
          <p:cNvPr id="9" name="Picture 8">
            <a:extLst>
              <a:ext uri="{FF2B5EF4-FFF2-40B4-BE49-F238E27FC236}">
                <a16:creationId xmlns:a16="http://schemas.microsoft.com/office/drawing/2014/main" id="{DE1DB086-4215-4D3D-ADC4-4C6C84B014D4}"/>
              </a:ext>
            </a:extLst>
          </p:cNvPr>
          <p:cNvPicPr>
            <a:picLocks noChangeAspect="1"/>
          </p:cNvPicPr>
          <p:nvPr/>
        </p:nvPicPr>
        <p:blipFill>
          <a:blip r:embed="rId2"/>
          <a:stretch>
            <a:fillRect/>
          </a:stretch>
        </p:blipFill>
        <p:spPr>
          <a:xfrm>
            <a:off x="7646850" y="1696903"/>
            <a:ext cx="4231605" cy="4363843"/>
          </a:xfrm>
          <a:prstGeom prst="rect">
            <a:avLst/>
          </a:prstGeom>
        </p:spPr>
      </p:pic>
    </p:spTree>
    <p:extLst>
      <p:ext uri="{BB962C8B-B14F-4D97-AF65-F5344CB8AC3E}">
        <p14:creationId xmlns:p14="http://schemas.microsoft.com/office/powerpoint/2010/main" val="1718929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erson holding a tablet with a graph&#10;&#10;Description automatically generated">
            <a:extLst>
              <a:ext uri="{FF2B5EF4-FFF2-40B4-BE49-F238E27FC236}">
                <a16:creationId xmlns:a16="http://schemas.microsoft.com/office/drawing/2014/main" id="{990B8EB6-FC1D-A6A9-3113-ABA233FEEA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4359151"/>
          </a:xfrm>
          <a:prstGeom prst="rect">
            <a:avLst/>
          </a:prstGeom>
        </p:spPr>
      </p:pic>
      <p:sp>
        <p:nvSpPr>
          <p:cNvPr id="10" name="Rectangle 9">
            <a:extLst>
              <a:ext uri="{FF2B5EF4-FFF2-40B4-BE49-F238E27FC236}">
                <a16:creationId xmlns:a16="http://schemas.microsoft.com/office/drawing/2014/main" id="{778D4A4F-C4A3-778B-0DBB-B4A8AFA6E778}"/>
              </a:ext>
            </a:extLst>
          </p:cNvPr>
          <p:cNvSpPr/>
          <p:nvPr/>
        </p:nvSpPr>
        <p:spPr>
          <a:xfrm>
            <a:off x="0" y="0"/>
            <a:ext cx="12192000" cy="4359150"/>
          </a:xfrm>
          <a:prstGeom prst="rect">
            <a:avLst/>
          </a:prstGeom>
          <a:solidFill>
            <a:schemeClr val="tx1">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1" name="Freeform: Shape 10">
            <a:extLst>
              <a:ext uri="{FF2B5EF4-FFF2-40B4-BE49-F238E27FC236}">
                <a16:creationId xmlns:a16="http://schemas.microsoft.com/office/drawing/2014/main" id="{7DEC564C-C517-13F8-B201-EE7C2247E00B}"/>
              </a:ext>
            </a:extLst>
          </p:cNvPr>
          <p:cNvSpPr/>
          <p:nvPr/>
        </p:nvSpPr>
        <p:spPr>
          <a:xfrm>
            <a:off x="895350" y="1704975"/>
            <a:ext cx="10872516" cy="4642170"/>
          </a:xfrm>
          <a:custGeom>
            <a:avLst/>
            <a:gdLst>
              <a:gd name="connsiteX0" fmla="*/ 6726788 w 7166060"/>
              <a:gd name="connsiteY0" fmla="*/ 0 h 4589080"/>
              <a:gd name="connsiteX1" fmla="*/ 7166061 w 7166060"/>
              <a:gd name="connsiteY1" fmla="*/ 0 h 4589080"/>
              <a:gd name="connsiteX2" fmla="*/ 7166061 w 7166060"/>
              <a:gd name="connsiteY2" fmla="*/ 4589081 h 4589080"/>
              <a:gd name="connsiteX3" fmla="*/ 6726788 w 7166060"/>
              <a:gd name="connsiteY3" fmla="*/ 4589081 h 4589080"/>
              <a:gd name="connsiteX4" fmla="*/ 439273 w 7166060"/>
              <a:gd name="connsiteY4" fmla="*/ 4589081 h 4589080"/>
              <a:gd name="connsiteX5" fmla="*/ 0 w 7166060"/>
              <a:gd name="connsiteY5" fmla="*/ 4589081 h 4589080"/>
              <a:gd name="connsiteX6" fmla="*/ 0 w 7166060"/>
              <a:gd name="connsiteY6" fmla="*/ 0 h 4589080"/>
              <a:gd name="connsiteX7" fmla="*/ 439273 w 7166060"/>
              <a:gd name="connsiteY7" fmla="*/ 0 h 458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66060" h="4589080">
                <a:moveTo>
                  <a:pt x="6726788" y="0"/>
                </a:moveTo>
                <a:cubicBezTo>
                  <a:pt x="6969392" y="0"/>
                  <a:pt x="7166061" y="0"/>
                  <a:pt x="7166061" y="0"/>
                </a:cubicBezTo>
                <a:lnTo>
                  <a:pt x="7166061" y="4589081"/>
                </a:lnTo>
                <a:cubicBezTo>
                  <a:pt x="7166061" y="4589081"/>
                  <a:pt x="6969392" y="4589081"/>
                  <a:pt x="6726788" y="4589081"/>
                </a:cubicBezTo>
                <a:lnTo>
                  <a:pt x="439273" y="4589081"/>
                </a:lnTo>
                <a:cubicBezTo>
                  <a:pt x="196669" y="4589081"/>
                  <a:pt x="0" y="4589081"/>
                  <a:pt x="0" y="4589081"/>
                </a:cubicBezTo>
                <a:lnTo>
                  <a:pt x="0" y="0"/>
                </a:lnTo>
                <a:cubicBezTo>
                  <a:pt x="0" y="0"/>
                  <a:pt x="196669" y="0"/>
                  <a:pt x="439273" y="0"/>
                </a:cubicBezTo>
                <a:close/>
              </a:path>
            </a:pathLst>
          </a:custGeom>
          <a:solidFill>
            <a:srgbClr val="FFFFFF"/>
          </a:solidFill>
          <a:ln w="6789" cap="flat">
            <a:noFill/>
            <a:prstDash val="solid"/>
            <a:miter/>
          </a:ln>
          <a:effectLst>
            <a:outerShdw blurRad="63500" sx="102000" sy="102000" algn="ctr" rotWithShape="0">
              <a:prstClr val="black">
                <a:alpha val="6000"/>
              </a:prstClr>
            </a:outerShdw>
          </a:effectLst>
        </p:spPr>
        <p:txBody>
          <a:bodyPr rtlCol="0" anchor="ctr"/>
          <a:lstStyle/>
          <a:p>
            <a:endParaRPr lang="en-IN" dirty="0"/>
          </a:p>
        </p:txBody>
      </p:sp>
      <p:sp>
        <p:nvSpPr>
          <p:cNvPr id="469" name="TextBox 468">
            <a:extLst>
              <a:ext uri="{FF2B5EF4-FFF2-40B4-BE49-F238E27FC236}">
                <a16:creationId xmlns:a16="http://schemas.microsoft.com/office/drawing/2014/main" id="{B43EDF5F-AD1A-2D20-767D-A149B960197A}"/>
              </a:ext>
            </a:extLst>
          </p:cNvPr>
          <p:cNvSpPr txBox="1"/>
          <p:nvPr/>
        </p:nvSpPr>
        <p:spPr>
          <a:xfrm>
            <a:off x="0" y="934999"/>
            <a:ext cx="12192000" cy="584775"/>
          </a:xfrm>
          <a:prstGeom prst="rect">
            <a:avLst/>
          </a:prstGeom>
          <a:noFill/>
        </p:spPr>
        <p:txBody>
          <a:bodyPr wrap="square">
            <a:spAutoFit/>
          </a:bodyPr>
          <a:lstStyle/>
          <a:p>
            <a:pPr algn="ctr"/>
            <a:r>
              <a:rPr lang="en-IN" sz="3200" b="1" dirty="0">
                <a:solidFill>
                  <a:schemeClr val="accent5"/>
                </a:solidFill>
                <a:latin typeface="Montserrat" panose="00000500000000000000" pitchFamily="2" charset="0"/>
              </a:rPr>
              <a:t>Applying Hofstede’s Model at </a:t>
            </a:r>
            <a:r>
              <a:rPr lang="en-IN" sz="3200" b="1" dirty="0" err="1">
                <a:solidFill>
                  <a:schemeClr val="accent5"/>
                </a:solidFill>
                <a:latin typeface="Montserrat" panose="00000500000000000000" pitchFamily="2" charset="0"/>
              </a:rPr>
              <a:t>TechInnovate</a:t>
            </a:r>
            <a:endParaRPr lang="en-IN" sz="3200" b="1" dirty="0">
              <a:solidFill>
                <a:schemeClr val="accent5"/>
              </a:solidFill>
              <a:latin typeface="Montserrat" panose="00000500000000000000" pitchFamily="2" charset="0"/>
            </a:endParaRPr>
          </a:p>
        </p:txBody>
      </p:sp>
      <p:sp>
        <p:nvSpPr>
          <p:cNvPr id="59" name="Rectangle 58">
            <a:extLst>
              <a:ext uri="{FF2B5EF4-FFF2-40B4-BE49-F238E27FC236}">
                <a16:creationId xmlns:a16="http://schemas.microsoft.com/office/drawing/2014/main" id="{FD114C78-E387-4FCE-8B6F-947E1983B88D}"/>
              </a:ext>
            </a:extLst>
          </p:cNvPr>
          <p:cNvSpPr/>
          <p:nvPr/>
        </p:nvSpPr>
        <p:spPr>
          <a:xfrm flipH="1">
            <a:off x="11628166" y="2349660"/>
            <a:ext cx="279400" cy="33528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60" name="TextBox 59">
            <a:extLst>
              <a:ext uri="{FF2B5EF4-FFF2-40B4-BE49-F238E27FC236}">
                <a16:creationId xmlns:a16="http://schemas.microsoft.com/office/drawing/2014/main" id="{B5F5DEBD-7C56-4F35-9773-1966156276BC}"/>
              </a:ext>
            </a:extLst>
          </p:cNvPr>
          <p:cNvSpPr txBox="1"/>
          <p:nvPr/>
        </p:nvSpPr>
        <p:spPr>
          <a:xfrm>
            <a:off x="1114425" y="1924050"/>
            <a:ext cx="10513741" cy="4619854"/>
          </a:xfrm>
          <a:prstGeom prst="rect">
            <a:avLst/>
          </a:prstGeom>
          <a:noFill/>
        </p:spPr>
        <p:txBody>
          <a:bodyPr wrap="square">
            <a:spAutoFit/>
          </a:bodyPr>
          <a:lstStyle/>
          <a:p>
            <a:pPr algn="ctr">
              <a:lnSpc>
                <a:spcPct val="150000"/>
              </a:lnSpc>
            </a:pPr>
            <a:r>
              <a:rPr lang="en-US" b="1" dirty="0">
                <a:solidFill>
                  <a:schemeClr val="tx1">
                    <a:lumMod val="75000"/>
                    <a:lumOff val="25000"/>
                  </a:schemeClr>
                </a:solidFill>
                <a:latin typeface="Montserrat" panose="00000500000000000000" pitchFamily="2" charset="0"/>
              </a:rPr>
              <a:t>Power Distance</a:t>
            </a:r>
          </a:p>
          <a:p>
            <a:pPr marL="285750" indent="-285750" algn="ctr">
              <a:lnSpc>
                <a:spcPct val="150000"/>
              </a:lnSpc>
              <a:buFont typeface="Arial" panose="020B0604020202020204" pitchFamily="34" charset="0"/>
              <a:buChar char="•"/>
            </a:pPr>
            <a:r>
              <a:rPr lang="en-US" dirty="0" err="1">
                <a:solidFill>
                  <a:schemeClr val="tx1">
                    <a:lumMod val="75000"/>
                    <a:lumOff val="25000"/>
                  </a:schemeClr>
                </a:solidFill>
                <a:latin typeface="Montserrat" panose="00000500000000000000" pitchFamily="2" charset="0"/>
              </a:rPr>
              <a:t>TechInnovate</a:t>
            </a:r>
            <a:r>
              <a:rPr lang="en-US" dirty="0">
                <a:solidFill>
                  <a:schemeClr val="tx1">
                    <a:lumMod val="75000"/>
                    <a:lumOff val="25000"/>
                  </a:schemeClr>
                </a:solidFill>
                <a:latin typeface="Montserrat" panose="00000500000000000000" pitchFamily="2" charset="0"/>
              </a:rPr>
              <a:t> management can see how comfortable workers are with hierarchy by using power distance. Higher power distances may need more structure and authority, while power distances that are lower urge people to talk to each other freely. </a:t>
            </a:r>
          </a:p>
          <a:p>
            <a:pPr marL="285750" indent="-285750" algn="ctr">
              <a:lnSpc>
                <a:spcPct val="150000"/>
              </a:lnSpc>
              <a:buFont typeface="Arial" panose="020B0604020202020204" pitchFamily="34" charset="0"/>
              <a:buChar char="•"/>
            </a:pPr>
            <a:r>
              <a:rPr lang="en-US" b="1" dirty="0">
                <a:solidFill>
                  <a:schemeClr val="tx1">
                    <a:lumMod val="75000"/>
                    <a:lumOff val="25000"/>
                  </a:schemeClr>
                </a:solidFill>
                <a:latin typeface="Montserrat" panose="00000500000000000000" pitchFamily="2" charset="0"/>
              </a:rPr>
              <a:t>Individualism vs. Collectivism</a:t>
            </a:r>
          </a:p>
          <a:p>
            <a:pPr marL="285750" indent="-285750" algn="ctr">
              <a:lnSpc>
                <a:spcPct val="150000"/>
              </a:lnSpc>
              <a:buFont typeface="Arial" panose="020B0604020202020204" pitchFamily="34" charset="0"/>
              <a:buChar char="•"/>
            </a:pPr>
            <a:r>
              <a:rPr lang="en-US" dirty="0">
                <a:solidFill>
                  <a:schemeClr val="tx1">
                    <a:lumMod val="75000"/>
                    <a:lumOff val="25000"/>
                  </a:schemeClr>
                </a:solidFill>
                <a:latin typeface="Montserrat" panose="00000500000000000000" pitchFamily="2" charset="0"/>
              </a:rPr>
              <a:t>People in individualistic cultures like being independent, which affects who owns a project. People in collectivist cultures like working as a team, which affects collaboration (</a:t>
            </a:r>
            <a:r>
              <a:rPr lang="en-US" dirty="0" err="1">
                <a:solidFill>
                  <a:schemeClr val="tx1">
                    <a:lumMod val="75000"/>
                    <a:lumOff val="25000"/>
                  </a:schemeClr>
                </a:solidFill>
                <a:latin typeface="Montserrat" panose="00000500000000000000" pitchFamily="2" charset="0"/>
              </a:rPr>
              <a:t>Umuteme</a:t>
            </a:r>
            <a:r>
              <a:rPr lang="en-US" dirty="0">
                <a:solidFill>
                  <a:schemeClr val="tx1">
                    <a:lumMod val="75000"/>
                    <a:lumOff val="25000"/>
                  </a:schemeClr>
                </a:solidFill>
                <a:latin typeface="Montserrat" panose="00000500000000000000" pitchFamily="2" charset="0"/>
              </a:rPr>
              <a:t> and </a:t>
            </a:r>
            <a:r>
              <a:rPr lang="en-US" dirty="0" err="1">
                <a:solidFill>
                  <a:schemeClr val="tx1">
                    <a:lumMod val="75000"/>
                    <a:lumOff val="25000"/>
                  </a:schemeClr>
                </a:solidFill>
                <a:latin typeface="Montserrat" panose="00000500000000000000" pitchFamily="2" charset="0"/>
              </a:rPr>
              <a:t>Adegbite</a:t>
            </a:r>
            <a:r>
              <a:rPr lang="en-US" dirty="0">
                <a:solidFill>
                  <a:schemeClr val="tx1">
                    <a:lumMod val="75000"/>
                    <a:lumOff val="25000"/>
                  </a:schemeClr>
                </a:solidFill>
                <a:latin typeface="Montserrat" panose="00000500000000000000" pitchFamily="2" charset="0"/>
              </a:rPr>
              <a:t>, 2023).</a:t>
            </a:r>
          </a:p>
          <a:p>
            <a:pPr marL="285750" indent="-285750" algn="ctr">
              <a:lnSpc>
                <a:spcPct val="150000"/>
              </a:lnSpc>
              <a:buFont typeface="Arial" panose="020B0604020202020204" pitchFamily="34" charset="0"/>
              <a:buChar char="•"/>
            </a:pPr>
            <a:r>
              <a:rPr lang="en-US" b="1" dirty="0">
                <a:solidFill>
                  <a:schemeClr val="tx1">
                    <a:lumMod val="75000"/>
                    <a:lumOff val="25000"/>
                  </a:schemeClr>
                </a:solidFill>
                <a:latin typeface="Montserrat" panose="00000500000000000000" pitchFamily="2" charset="0"/>
              </a:rPr>
              <a:t>Uncertainty Avoidance </a:t>
            </a:r>
          </a:p>
          <a:p>
            <a:pPr marL="285750" indent="-285750" algn="ctr">
              <a:lnSpc>
                <a:spcPct val="150000"/>
              </a:lnSpc>
              <a:buFont typeface="Arial" panose="020B0604020202020204" pitchFamily="34" charset="0"/>
              <a:buChar char="•"/>
            </a:pPr>
            <a:r>
              <a:rPr lang="en-US" dirty="0" err="1">
                <a:solidFill>
                  <a:schemeClr val="tx1">
                    <a:lumMod val="75000"/>
                    <a:lumOff val="25000"/>
                  </a:schemeClr>
                </a:solidFill>
                <a:latin typeface="Montserrat" panose="00000500000000000000" pitchFamily="2" charset="0"/>
              </a:rPr>
              <a:t>Recognising</a:t>
            </a:r>
            <a:r>
              <a:rPr lang="en-US" dirty="0">
                <a:solidFill>
                  <a:schemeClr val="tx1">
                    <a:lumMod val="75000"/>
                    <a:lumOff val="25000"/>
                  </a:schemeClr>
                </a:solidFill>
                <a:latin typeface="Montserrat" panose="00000500000000000000" pitchFamily="2" charset="0"/>
              </a:rPr>
              <a:t> tolerance for ambiguity aids in designing policies. Higher uncertainty avoidance calls for structured processes, while lower levels allow for more flexibility and innovation in problem-solving </a:t>
            </a:r>
            <a:r>
              <a:rPr lang="en-US" dirty="0">
                <a:solidFill>
                  <a:schemeClr val="tx1">
                    <a:lumMod val="65000"/>
                    <a:lumOff val="35000"/>
                  </a:schemeClr>
                </a:solidFill>
                <a:latin typeface="Montserrat" panose="00000500000000000000"/>
              </a:rPr>
              <a:t>(Parker, 2024).</a:t>
            </a:r>
            <a:endParaRPr lang="en-IN" dirty="0">
              <a:solidFill>
                <a:schemeClr val="tx1">
                  <a:lumMod val="65000"/>
                  <a:lumOff val="35000"/>
                </a:schemeClr>
              </a:solidFill>
              <a:latin typeface="Montserrat" panose="00000500000000000000"/>
            </a:endParaRPr>
          </a:p>
        </p:txBody>
      </p:sp>
    </p:spTree>
    <p:extLst>
      <p:ext uri="{BB962C8B-B14F-4D97-AF65-F5344CB8AC3E}">
        <p14:creationId xmlns:p14="http://schemas.microsoft.com/office/powerpoint/2010/main" val="2402403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Free photo business people working with ipad side view">
            <a:extLst>
              <a:ext uri="{FF2B5EF4-FFF2-40B4-BE49-F238E27FC236}">
                <a16:creationId xmlns:a16="http://schemas.microsoft.com/office/drawing/2014/main" id="{5563E566-A7E0-701D-0EC0-4FF8840D1F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540352"/>
            <a:ext cx="4307262" cy="280825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A person and person looking at a glass cube&#10;&#10;Description automatically generated">
            <a:extLst>
              <a:ext uri="{FF2B5EF4-FFF2-40B4-BE49-F238E27FC236}">
                <a16:creationId xmlns:a16="http://schemas.microsoft.com/office/drawing/2014/main" id="{B9C5CA1D-DB58-39B1-275B-A402935E3FD4}"/>
              </a:ext>
            </a:extLst>
          </p:cNvPr>
          <p:cNvPicPr>
            <a:picLocks noChangeAspect="1"/>
          </p:cNvPicPr>
          <p:nvPr/>
        </p:nvPicPr>
        <p:blipFill rotWithShape="1">
          <a:blip r:embed="rId3">
            <a:extLst>
              <a:ext uri="{28A0092B-C50C-407E-A947-70E740481C1C}">
                <a14:useLocalDpi xmlns:a14="http://schemas.microsoft.com/office/drawing/2010/main" val="0"/>
              </a:ext>
            </a:extLst>
          </a:blip>
          <a:srcRect l="2696"/>
          <a:stretch/>
        </p:blipFill>
        <p:spPr>
          <a:xfrm>
            <a:off x="4629147" y="1192247"/>
            <a:ext cx="7562853" cy="5167505"/>
          </a:xfrm>
          <a:prstGeom prst="rect">
            <a:avLst/>
          </a:prstGeom>
        </p:spPr>
      </p:pic>
      <p:sp>
        <p:nvSpPr>
          <p:cNvPr id="5" name="Rectangle 4">
            <a:extLst>
              <a:ext uri="{FF2B5EF4-FFF2-40B4-BE49-F238E27FC236}">
                <a16:creationId xmlns:a16="http://schemas.microsoft.com/office/drawing/2014/main" id="{1CAB0D33-6D02-21DF-442C-2777F32B32C1}"/>
              </a:ext>
            </a:extLst>
          </p:cNvPr>
          <p:cNvSpPr/>
          <p:nvPr/>
        </p:nvSpPr>
        <p:spPr>
          <a:xfrm>
            <a:off x="0" y="-13216"/>
            <a:ext cx="523875" cy="432316"/>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8" name="Rectangle 7">
            <a:extLst>
              <a:ext uri="{FF2B5EF4-FFF2-40B4-BE49-F238E27FC236}">
                <a16:creationId xmlns:a16="http://schemas.microsoft.com/office/drawing/2014/main" id="{2BEE2B45-9C95-8D8A-14F5-817DFC5047A9}"/>
              </a:ext>
            </a:extLst>
          </p:cNvPr>
          <p:cNvSpPr/>
          <p:nvPr/>
        </p:nvSpPr>
        <p:spPr>
          <a:xfrm>
            <a:off x="523874" y="1181100"/>
            <a:ext cx="4105274" cy="2359252"/>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2" name="TextBox 11">
            <a:extLst>
              <a:ext uri="{FF2B5EF4-FFF2-40B4-BE49-F238E27FC236}">
                <a16:creationId xmlns:a16="http://schemas.microsoft.com/office/drawing/2014/main" id="{66087A95-385F-08E3-0F6F-10684393DEF7}"/>
              </a:ext>
            </a:extLst>
          </p:cNvPr>
          <p:cNvSpPr txBox="1"/>
          <p:nvPr/>
        </p:nvSpPr>
        <p:spPr>
          <a:xfrm>
            <a:off x="857957" y="1822117"/>
            <a:ext cx="3437109" cy="1569660"/>
          </a:xfrm>
          <a:prstGeom prst="rect">
            <a:avLst/>
          </a:prstGeom>
          <a:noFill/>
        </p:spPr>
        <p:txBody>
          <a:bodyPr wrap="square">
            <a:spAutoFit/>
          </a:bodyPr>
          <a:lstStyle/>
          <a:p>
            <a:pPr algn="ctr"/>
            <a:r>
              <a:rPr lang="en-IN" sz="3200" b="1" dirty="0">
                <a:solidFill>
                  <a:schemeClr val="bg1"/>
                </a:solidFill>
                <a:latin typeface="Montserrat" panose="00000500000000000000" pitchFamily="2" charset="0"/>
              </a:rPr>
              <a:t>Managerial Influence on Culture</a:t>
            </a:r>
          </a:p>
        </p:txBody>
      </p:sp>
      <p:sp>
        <p:nvSpPr>
          <p:cNvPr id="13" name="Rectangle 12">
            <a:extLst>
              <a:ext uri="{FF2B5EF4-FFF2-40B4-BE49-F238E27FC236}">
                <a16:creationId xmlns:a16="http://schemas.microsoft.com/office/drawing/2014/main" id="{535067E3-7CC8-F033-643A-9C5F087F8F20}"/>
              </a:ext>
            </a:extLst>
          </p:cNvPr>
          <p:cNvSpPr/>
          <p:nvPr/>
        </p:nvSpPr>
        <p:spPr>
          <a:xfrm>
            <a:off x="4629148" y="3540352"/>
            <a:ext cx="7562852" cy="28194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5" name="TextBox 14">
            <a:extLst>
              <a:ext uri="{FF2B5EF4-FFF2-40B4-BE49-F238E27FC236}">
                <a16:creationId xmlns:a16="http://schemas.microsoft.com/office/drawing/2014/main" id="{F1C8847A-9256-5ADB-3598-552DEF517B77}"/>
              </a:ext>
            </a:extLst>
          </p:cNvPr>
          <p:cNvSpPr txBox="1"/>
          <p:nvPr/>
        </p:nvSpPr>
        <p:spPr>
          <a:xfrm>
            <a:off x="4831137" y="3810001"/>
            <a:ext cx="7179888" cy="227972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1400" b="1" dirty="0">
                <a:solidFill>
                  <a:schemeClr val="bg1"/>
                </a:solidFill>
                <a:latin typeface="Montserrat" panose="00000500000000000000" pitchFamily="2" charset="0"/>
              </a:rPr>
              <a:t>Setting Performance Standards and Expectations </a:t>
            </a:r>
          </a:p>
          <a:p>
            <a:pPr>
              <a:lnSpc>
                <a:spcPct val="150000"/>
              </a:lnSpc>
            </a:pPr>
            <a:r>
              <a:rPr lang="en-US" sz="1400" dirty="0">
                <a:solidFill>
                  <a:schemeClr val="bg1"/>
                </a:solidFill>
                <a:latin typeface="Montserrat" panose="00000500000000000000" pitchFamily="2" charset="0"/>
              </a:rPr>
              <a:t>Managers establish cultural norms by defining performance expectations, aligning employees with </a:t>
            </a:r>
            <a:r>
              <a:rPr lang="en-US" sz="1200" dirty="0" err="1">
                <a:solidFill>
                  <a:schemeClr val="bg1"/>
                </a:solidFill>
                <a:latin typeface="Montserrat" panose="00000500000000000000"/>
              </a:rPr>
              <a:t>organisational</a:t>
            </a:r>
            <a:r>
              <a:rPr lang="en-US" sz="1400" dirty="0">
                <a:solidFill>
                  <a:schemeClr val="bg1"/>
                </a:solidFill>
                <a:latin typeface="Montserrat" panose="00000500000000000000"/>
              </a:rPr>
              <a:t> goals, and reinforcing core values through consistent feedback (Newman and Ford, 2021).</a:t>
            </a:r>
          </a:p>
          <a:p>
            <a:pPr marL="285750" indent="-285750">
              <a:lnSpc>
                <a:spcPct val="150000"/>
              </a:lnSpc>
              <a:buFont typeface="Arial" panose="020B0604020202020204" pitchFamily="34" charset="0"/>
              <a:buChar char="•"/>
            </a:pPr>
            <a:r>
              <a:rPr lang="en-US" sz="1400" b="1" dirty="0">
                <a:solidFill>
                  <a:schemeClr val="bg1"/>
                </a:solidFill>
                <a:latin typeface="Montserrat" panose="00000500000000000000" pitchFamily="2" charset="0"/>
              </a:rPr>
              <a:t>Role Modeling and Engagement</a:t>
            </a:r>
          </a:p>
          <a:p>
            <a:pPr>
              <a:lnSpc>
                <a:spcPct val="150000"/>
              </a:lnSpc>
            </a:pPr>
            <a:r>
              <a:rPr lang="en-US" sz="1400" dirty="0">
                <a:solidFill>
                  <a:schemeClr val="bg1"/>
                </a:solidFill>
                <a:latin typeface="Montserrat" panose="00000500000000000000" pitchFamily="2" charset="0"/>
              </a:rPr>
              <a:t>By embodying company values and actively engaging with teams, managers influence attitudes, </a:t>
            </a:r>
            <a:r>
              <a:rPr lang="en-US" sz="1200" dirty="0">
                <a:solidFill>
                  <a:schemeClr val="bg1"/>
                </a:solidFill>
                <a:latin typeface="Montserrat" panose="00000500000000000000"/>
              </a:rPr>
              <a:t>foster collaboration, and enhance workplace morale, driving a positive culture (Obeng et al., 2024).</a:t>
            </a:r>
            <a:endParaRPr lang="en-IN" sz="1200" dirty="0">
              <a:solidFill>
                <a:schemeClr val="bg1"/>
              </a:solidFill>
              <a:latin typeface="Montserrat" panose="00000500000000000000"/>
            </a:endParaRPr>
          </a:p>
        </p:txBody>
      </p:sp>
    </p:spTree>
    <p:extLst>
      <p:ext uri="{BB962C8B-B14F-4D97-AF65-F5344CB8AC3E}">
        <p14:creationId xmlns:p14="http://schemas.microsoft.com/office/powerpoint/2010/main" val="113242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20A4D1D5-6F33-BDEA-405C-5D112A5A6DE1}"/>
              </a:ext>
            </a:extLst>
          </p:cNvPr>
          <p:cNvGrpSpPr/>
          <p:nvPr/>
        </p:nvGrpSpPr>
        <p:grpSpPr>
          <a:xfrm>
            <a:off x="812918" y="2234630"/>
            <a:ext cx="10510372" cy="4420388"/>
            <a:chOff x="1342861" y="1727200"/>
            <a:chExt cx="9462804" cy="3979809"/>
          </a:xfrm>
        </p:grpSpPr>
        <p:grpSp>
          <p:nvGrpSpPr>
            <p:cNvPr id="6" name="Group 8">
              <a:extLst>
                <a:ext uri="{FF2B5EF4-FFF2-40B4-BE49-F238E27FC236}">
                  <a16:creationId xmlns:a16="http://schemas.microsoft.com/office/drawing/2014/main" id="{A9A32D2C-7609-AB1C-8936-6A4A5125D8E7}"/>
                </a:ext>
              </a:extLst>
            </p:cNvPr>
            <p:cNvGrpSpPr/>
            <p:nvPr/>
          </p:nvGrpSpPr>
          <p:grpSpPr>
            <a:xfrm>
              <a:off x="4476666" y="1727200"/>
              <a:ext cx="2823303" cy="2095829"/>
              <a:chOff x="-280808" y="0"/>
              <a:chExt cx="5646605" cy="4191658"/>
            </a:xfrm>
          </p:grpSpPr>
          <p:pic>
            <p:nvPicPr>
              <p:cNvPr id="23" name="Picture 9">
                <a:extLst>
                  <a:ext uri="{FF2B5EF4-FFF2-40B4-BE49-F238E27FC236}">
                    <a16:creationId xmlns:a16="http://schemas.microsoft.com/office/drawing/2014/main" id="{2D8849AA-D44B-164E-81E0-AA2C0A1333A6}"/>
                  </a:ext>
                </a:extLst>
              </p:cNvPr>
              <p:cNvPicPr>
                <a:picLocks noChangeAspect="1"/>
              </p:cNvPicPr>
              <p:nvPr/>
            </p:nvPicPr>
            <p:blipFill>
              <a:blip r:embed="rId2"/>
              <a:srcRect l="9645" r="9645"/>
              <a:stretch>
                <a:fillRect/>
              </a:stretch>
            </p:blipFill>
            <p:spPr>
              <a:xfrm>
                <a:off x="-280808" y="0"/>
                <a:ext cx="5646605" cy="4191658"/>
              </a:xfrm>
              <a:prstGeom prst="rect">
                <a:avLst/>
              </a:prstGeom>
            </p:spPr>
          </p:pic>
        </p:grpSp>
        <p:sp>
          <p:nvSpPr>
            <p:cNvPr id="15" name="TextBox 14">
              <a:extLst>
                <a:ext uri="{FF2B5EF4-FFF2-40B4-BE49-F238E27FC236}">
                  <a16:creationId xmlns:a16="http://schemas.microsoft.com/office/drawing/2014/main" id="{F33A303C-EB62-72C5-CC43-460FE3B0E1CF}"/>
                </a:ext>
              </a:extLst>
            </p:cNvPr>
            <p:cNvSpPr txBox="1"/>
            <p:nvPr/>
          </p:nvSpPr>
          <p:spPr>
            <a:xfrm>
              <a:off x="1342861" y="4087694"/>
              <a:ext cx="2961243" cy="1507832"/>
            </a:xfrm>
            <a:prstGeom prst="rect">
              <a:avLst/>
            </a:prstGeom>
            <a:noFill/>
          </p:spPr>
          <p:txBody>
            <a:bodyPr wrap="square" rtlCol="0">
              <a:spAutoFit/>
            </a:bodyPr>
            <a:lstStyle/>
            <a:p>
              <a:pPr algn="ctr">
                <a:lnSpc>
                  <a:spcPct val="150000"/>
                </a:lnSpc>
              </a:pPr>
              <a:r>
                <a:rPr lang="en-US" sz="1400" b="1" dirty="0">
                  <a:solidFill>
                    <a:schemeClr val="tx1">
                      <a:lumMod val="85000"/>
                      <a:lumOff val="15000"/>
                    </a:schemeClr>
                  </a:solidFill>
                  <a:latin typeface="Montserrat" panose="00000500000000000000" pitchFamily="2" charset="0"/>
                </a:rPr>
                <a:t>Targeted Managerial Training</a:t>
              </a:r>
            </a:p>
            <a:p>
              <a:pPr algn="ctr">
                <a:lnSpc>
                  <a:spcPct val="150000"/>
                </a:lnSpc>
              </a:pPr>
              <a:r>
                <a:rPr lang="en-US" sz="1400" dirty="0">
                  <a:solidFill>
                    <a:schemeClr val="tx1">
                      <a:lumMod val="85000"/>
                      <a:lumOff val="15000"/>
                    </a:schemeClr>
                  </a:solidFill>
                  <a:latin typeface="Montserrat" panose="00000500000000000000" pitchFamily="2" charset="0"/>
                </a:rPr>
                <a:t>Equip managers with cultural awareness and leadership training to align their actions with company values, enhancing their impact on team culture.</a:t>
              </a:r>
              <a:endParaRPr lang="en-US" sz="1400" b="0" i="0" dirty="0">
                <a:solidFill>
                  <a:schemeClr val="tx1">
                    <a:lumMod val="85000"/>
                    <a:lumOff val="15000"/>
                  </a:schemeClr>
                </a:solidFill>
                <a:effectLst/>
                <a:latin typeface="Montserrat" panose="00000500000000000000" pitchFamily="2" charset="0"/>
              </a:endParaRPr>
            </a:p>
          </p:txBody>
        </p:sp>
        <p:sp>
          <p:nvSpPr>
            <p:cNvPr id="16" name="TextBox 15">
              <a:extLst>
                <a:ext uri="{FF2B5EF4-FFF2-40B4-BE49-F238E27FC236}">
                  <a16:creationId xmlns:a16="http://schemas.microsoft.com/office/drawing/2014/main" id="{6AE5A03B-4CD5-481B-32F5-AE6D064C6A44}"/>
                </a:ext>
              </a:extLst>
            </p:cNvPr>
            <p:cNvSpPr txBox="1"/>
            <p:nvPr/>
          </p:nvSpPr>
          <p:spPr>
            <a:xfrm>
              <a:off x="7847806" y="4199177"/>
              <a:ext cx="2957859" cy="1507832"/>
            </a:xfrm>
            <a:prstGeom prst="rect">
              <a:avLst/>
            </a:prstGeom>
            <a:noFill/>
          </p:spPr>
          <p:txBody>
            <a:bodyPr wrap="square" rtlCol="0">
              <a:spAutoFit/>
            </a:bodyPr>
            <a:lstStyle/>
            <a:p>
              <a:pPr marL="0" lvl="2" algn="ctr">
                <a:lnSpc>
                  <a:spcPct val="150000"/>
                </a:lnSpc>
              </a:pPr>
              <a:r>
                <a:rPr lang="en-US" sz="1400" b="1" dirty="0">
                  <a:solidFill>
                    <a:schemeClr val="tx1">
                      <a:lumMod val="85000"/>
                      <a:lumOff val="15000"/>
                    </a:schemeClr>
                  </a:solidFill>
                  <a:latin typeface="Montserrat" panose="00000500000000000000" pitchFamily="2" charset="0"/>
                </a:rPr>
                <a:t>Promoting Inclusivity</a:t>
              </a:r>
            </a:p>
            <a:p>
              <a:pPr marL="0" lvl="2" algn="ctr">
                <a:lnSpc>
                  <a:spcPct val="150000"/>
                </a:lnSpc>
              </a:pPr>
              <a:r>
                <a:rPr lang="en-US" sz="1400" dirty="0">
                  <a:solidFill>
                    <a:schemeClr val="tx1">
                      <a:lumMod val="85000"/>
                      <a:lumOff val="15000"/>
                    </a:schemeClr>
                  </a:solidFill>
                  <a:latin typeface="Montserrat" panose="00000500000000000000" pitchFamily="2" charset="0"/>
                </a:rPr>
                <a:t>Train managers on diversity and inclusion to create a respectful, welcoming environment where all employees can thrive.</a:t>
              </a:r>
            </a:p>
          </p:txBody>
        </p:sp>
        <p:sp>
          <p:nvSpPr>
            <p:cNvPr id="17" name="TextBox 16">
              <a:extLst>
                <a:ext uri="{FF2B5EF4-FFF2-40B4-BE49-F238E27FC236}">
                  <a16:creationId xmlns:a16="http://schemas.microsoft.com/office/drawing/2014/main" id="{F1A97B6C-1A4B-046F-03C3-F3A855BF448E}"/>
                </a:ext>
              </a:extLst>
            </p:cNvPr>
            <p:cNvSpPr txBox="1"/>
            <p:nvPr/>
          </p:nvSpPr>
          <p:spPr>
            <a:xfrm>
              <a:off x="4476666" y="4087694"/>
              <a:ext cx="3105023" cy="1216876"/>
            </a:xfrm>
            <a:prstGeom prst="rect">
              <a:avLst/>
            </a:prstGeom>
            <a:noFill/>
          </p:spPr>
          <p:txBody>
            <a:bodyPr wrap="square" rtlCol="0">
              <a:spAutoFit/>
            </a:bodyPr>
            <a:lstStyle/>
            <a:p>
              <a:pPr marL="0" lvl="2" algn="ctr">
                <a:lnSpc>
                  <a:spcPct val="150000"/>
                </a:lnSpc>
              </a:pPr>
              <a:r>
                <a:rPr lang="en-US" sz="1400" b="1" dirty="0">
                  <a:solidFill>
                    <a:schemeClr val="tx1">
                      <a:lumMod val="85000"/>
                      <a:lumOff val="15000"/>
                    </a:schemeClr>
                  </a:solidFill>
                  <a:latin typeface="Montserrat" panose="00000500000000000000" pitchFamily="2" charset="0"/>
                </a:rPr>
                <a:t>Strengthening Communication Skills</a:t>
              </a:r>
            </a:p>
            <a:p>
              <a:pPr marL="0" lvl="2" algn="ctr">
                <a:lnSpc>
                  <a:spcPct val="150000"/>
                </a:lnSpc>
              </a:pPr>
              <a:r>
                <a:rPr lang="en-US" sz="1400" dirty="0">
                  <a:solidFill>
                    <a:schemeClr val="tx1">
                      <a:lumMod val="85000"/>
                      <a:lumOff val="15000"/>
                    </a:schemeClr>
                  </a:solidFill>
                  <a:latin typeface="Montserrat" panose="00000500000000000000" pitchFamily="2" charset="0"/>
                </a:rPr>
                <a:t>Encourage open, transparent communication practices to foster trust and ensure employees feel heard and valued.</a:t>
              </a:r>
            </a:p>
          </p:txBody>
        </p:sp>
      </p:grpSp>
      <p:sp>
        <p:nvSpPr>
          <p:cNvPr id="24" name="TextBox 23">
            <a:extLst>
              <a:ext uri="{FF2B5EF4-FFF2-40B4-BE49-F238E27FC236}">
                <a16:creationId xmlns:a16="http://schemas.microsoft.com/office/drawing/2014/main" id="{BDB7718E-CFE4-833E-F894-001383647DD3}"/>
              </a:ext>
            </a:extLst>
          </p:cNvPr>
          <p:cNvSpPr txBox="1"/>
          <p:nvPr/>
        </p:nvSpPr>
        <p:spPr>
          <a:xfrm>
            <a:off x="0" y="934999"/>
            <a:ext cx="12192000" cy="584775"/>
          </a:xfrm>
          <a:prstGeom prst="rect">
            <a:avLst/>
          </a:prstGeom>
          <a:noFill/>
        </p:spPr>
        <p:txBody>
          <a:bodyPr wrap="square">
            <a:spAutoFit/>
          </a:bodyPr>
          <a:lstStyle/>
          <a:p>
            <a:pPr algn="ctr"/>
            <a:r>
              <a:rPr lang="en-US" sz="3200" b="1" dirty="0">
                <a:solidFill>
                  <a:schemeClr val="accent5"/>
                </a:solidFill>
                <a:latin typeface="Montserrat" panose="00000500000000000000" pitchFamily="2" charset="0"/>
              </a:rPr>
              <a:t>Strategies for Enhancing Managerial Impact on Culture</a:t>
            </a:r>
            <a:endParaRPr lang="en-IN" sz="3200" b="1" dirty="0">
              <a:solidFill>
                <a:schemeClr val="accent5"/>
              </a:solidFill>
              <a:latin typeface="Montserrat" panose="00000500000000000000" pitchFamily="2" charset="0"/>
            </a:endParaRPr>
          </a:p>
        </p:txBody>
      </p:sp>
      <p:pic>
        <p:nvPicPr>
          <p:cNvPr id="9" name="Picture 8">
            <a:extLst>
              <a:ext uri="{FF2B5EF4-FFF2-40B4-BE49-F238E27FC236}">
                <a16:creationId xmlns:a16="http://schemas.microsoft.com/office/drawing/2014/main" id="{38D46E1E-7225-4AA2-B2ED-7E327245EB86}"/>
              </a:ext>
            </a:extLst>
          </p:cNvPr>
          <p:cNvPicPr>
            <a:picLocks noChangeAspect="1"/>
          </p:cNvPicPr>
          <p:nvPr/>
        </p:nvPicPr>
        <p:blipFill>
          <a:blip r:embed="rId3"/>
          <a:stretch>
            <a:fillRect/>
          </a:stretch>
        </p:blipFill>
        <p:spPr>
          <a:xfrm>
            <a:off x="1228725" y="2234630"/>
            <a:ext cx="2457450" cy="2327845"/>
          </a:xfrm>
          <a:prstGeom prst="rect">
            <a:avLst/>
          </a:prstGeom>
        </p:spPr>
      </p:pic>
      <p:pic>
        <p:nvPicPr>
          <p:cNvPr id="10" name="Picture 9">
            <a:extLst>
              <a:ext uri="{FF2B5EF4-FFF2-40B4-BE49-F238E27FC236}">
                <a16:creationId xmlns:a16="http://schemas.microsoft.com/office/drawing/2014/main" id="{5D71769A-453D-411A-958C-0582EF810520}"/>
              </a:ext>
            </a:extLst>
          </p:cNvPr>
          <p:cNvPicPr>
            <a:picLocks noChangeAspect="1"/>
          </p:cNvPicPr>
          <p:nvPr/>
        </p:nvPicPr>
        <p:blipFill>
          <a:blip r:embed="rId4"/>
          <a:stretch>
            <a:fillRect/>
          </a:stretch>
        </p:blipFill>
        <p:spPr>
          <a:xfrm>
            <a:off x="7913859" y="2234630"/>
            <a:ext cx="2783280" cy="2327845"/>
          </a:xfrm>
          <a:prstGeom prst="rect">
            <a:avLst/>
          </a:prstGeom>
        </p:spPr>
      </p:pic>
    </p:spTree>
    <p:extLst>
      <p:ext uri="{BB962C8B-B14F-4D97-AF65-F5344CB8AC3E}">
        <p14:creationId xmlns:p14="http://schemas.microsoft.com/office/powerpoint/2010/main" val="2301469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8E118C9C-106E-9A41-B298-11CEB81545F8}"/>
              </a:ext>
            </a:extLst>
          </p:cNvPr>
          <p:cNvGrpSpPr/>
          <p:nvPr/>
        </p:nvGrpSpPr>
        <p:grpSpPr>
          <a:xfrm>
            <a:off x="0" y="185002"/>
            <a:ext cx="11146146" cy="6394114"/>
            <a:chOff x="263941" y="-69513"/>
            <a:chExt cx="10404294" cy="6394114"/>
          </a:xfrm>
        </p:grpSpPr>
        <p:grpSp>
          <p:nvGrpSpPr>
            <p:cNvPr id="30" name="Group 29">
              <a:extLst>
                <a:ext uri="{FF2B5EF4-FFF2-40B4-BE49-F238E27FC236}">
                  <a16:creationId xmlns:a16="http://schemas.microsoft.com/office/drawing/2014/main" id="{AB314BFB-7B4E-C1A5-E7AB-3FE597C816E7}"/>
                </a:ext>
              </a:extLst>
            </p:cNvPr>
            <p:cNvGrpSpPr/>
            <p:nvPr/>
          </p:nvGrpSpPr>
          <p:grpSpPr>
            <a:xfrm>
              <a:off x="492414" y="939800"/>
              <a:ext cx="7622321" cy="5384801"/>
              <a:chOff x="492414" y="939800"/>
              <a:chExt cx="7622321" cy="5384801"/>
            </a:xfrm>
          </p:grpSpPr>
          <p:sp>
            <p:nvSpPr>
              <p:cNvPr id="6" name="Rectangle: Rounded Corners 5">
                <a:extLst>
                  <a:ext uri="{FF2B5EF4-FFF2-40B4-BE49-F238E27FC236}">
                    <a16:creationId xmlns:a16="http://schemas.microsoft.com/office/drawing/2014/main" id="{048D25E8-B660-04B4-6C12-CFE9ED857C21}"/>
                  </a:ext>
                </a:extLst>
              </p:cNvPr>
              <p:cNvSpPr/>
              <p:nvPr/>
            </p:nvSpPr>
            <p:spPr>
              <a:xfrm>
                <a:off x="492414" y="939800"/>
                <a:ext cx="3501063" cy="2400299"/>
              </a:xfrm>
              <a:prstGeom prst="roundRect">
                <a:avLst>
                  <a:gd name="adj" fmla="val 6061"/>
                </a:avLst>
              </a:prstGeom>
              <a:solidFill>
                <a:schemeClr val="bg1"/>
              </a:solidFill>
              <a:ln>
                <a:noFill/>
              </a:ln>
              <a:effectLst>
                <a:outerShdw blurRad="127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solidFill>
                    <a:schemeClr val="tx1">
                      <a:lumMod val="85000"/>
                      <a:lumOff val="15000"/>
                    </a:schemeClr>
                  </a:solidFill>
                  <a:latin typeface="Montserrat" panose="00000500000000000000" pitchFamily="2" charset="0"/>
                </a:endParaRPr>
              </a:p>
            </p:txBody>
          </p:sp>
          <p:sp>
            <p:nvSpPr>
              <p:cNvPr id="7" name="Rectangle: Rounded Corners 6">
                <a:extLst>
                  <a:ext uri="{FF2B5EF4-FFF2-40B4-BE49-F238E27FC236}">
                    <a16:creationId xmlns:a16="http://schemas.microsoft.com/office/drawing/2014/main" id="{0DE8727C-074A-F891-2409-8CACE2CFC5E1}"/>
                  </a:ext>
                </a:extLst>
              </p:cNvPr>
              <p:cNvSpPr/>
              <p:nvPr/>
            </p:nvSpPr>
            <p:spPr>
              <a:xfrm>
                <a:off x="4207164" y="939800"/>
                <a:ext cx="3729749" cy="2400299"/>
              </a:xfrm>
              <a:prstGeom prst="roundRect">
                <a:avLst>
                  <a:gd name="adj" fmla="val 6061"/>
                </a:avLst>
              </a:prstGeom>
              <a:solidFill>
                <a:schemeClr val="bg1"/>
              </a:solidFill>
              <a:ln>
                <a:noFill/>
              </a:ln>
              <a:effectLst>
                <a:outerShdw blurRad="127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solidFill>
                    <a:schemeClr val="tx1">
                      <a:lumMod val="85000"/>
                      <a:lumOff val="15000"/>
                    </a:schemeClr>
                  </a:solidFill>
                  <a:latin typeface="Montserrat" panose="00000500000000000000" pitchFamily="2" charset="0"/>
                </a:endParaRPr>
              </a:p>
            </p:txBody>
          </p:sp>
          <p:sp>
            <p:nvSpPr>
              <p:cNvPr id="8" name="Rectangle: Rounded Corners 7">
                <a:extLst>
                  <a:ext uri="{FF2B5EF4-FFF2-40B4-BE49-F238E27FC236}">
                    <a16:creationId xmlns:a16="http://schemas.microsoft.com/office/drawing/2014/main" id="{0EA42314-7CCA-9512-8BAE-75FB90AA08AA}"/>
                  </a:ext>
                </a:extLst>
              </p:cNvPr>
              <p:cNvSpPr/>
              <p:nvPr/>
            </p:nvSpPr>
            <p:spPr>
              <a:xfrm>
                <a:off x="492414" y="3924301"/>
                <a:ext cx="3683482" cy="2400300"/>
              </a:xfrm>
              <a:prstGeom prst="roundRect">
                <a:avLst>
                  <a:gd name="adj" fmla="val 6061"/>
                </a:avLst>
              </a:prstGeom>
              <a:solidFill>
                <a:schemeClr val="bg1"/>
              </a:solidFill>
              <a:ln>
                <a:noFill/>
              </a:ln>
              <a:effectLst>
                <a:outerShdw blurRad="127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solidFill>
                    <a:schemeClr val="tx1">
                      <a:lumMod val="85000"/>
                      <a:lumOff val="15000"/>
                    </a:schemeClr>
                  </a:solidFill>
                  <a:latin typeface="Montserrat" panose="00000500000000000000" pitchFamily="2" charset="0"/>
                </a:endParaRPr>
              </a:p>
            </p:txBody>
          </p:sp>
          <p:sp>
            <p:nvSpPr>
              <p:cNvPr id="9" name="Rectangle: Rounded Corners 8">
                <a:extLst>
                  <a:ext uri="{FF2B5EF4-FFF2-40B4-BE49-F238E27FC236}">
                    <a16:creationId xmlns:a16="http://schemas.microsoft.com/office/drawing/2014/main" id="{9A219AFE-2994-92AE-9660-EA9B76E0DF58}"/>
                  </a:ext>
                </a:extLst>
              </p:cNvPr>
              <p:cNvSpPr/>
              <p:nvPr/>
            </p:nvSpPr>
            <p:spPr>
              <a:xfrm>
                <a:off x="4302394" y="3832142"/>
                <a:ext cx="3812341" cy="2400300"/>
              </a:xfrm>
              <a:prstGeom prst="roundRect">
                <a:avLst>
                  <a:gd name="adj" fmla="val 6061"/>
                </a:avLst>
              </a:prstGeom>
              <a:solidFill>
                <a:schemeClr val="bg1"/>
              </a:solidFill>
              <a:ln>
                <a:noFill/>
              </a:ln>
              <a:effectLst>
                <a:outerShdw blurRad="127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solidFill>
                    <a:schemeClr val="tx1">
                      <a:lumMod val="85000"/>
                      <a:lumOff val="15000"/>
                    </a:schemeClr>
                  </a:solidFill>
                  <a:latin typeface="Montserrat" panose="00000500000000000000" pitchFamily="2" charset="0"/>
                </a:endParaRPr>
              </a:p>
            </p:txBody>
          </p:sp>
          <p:sp>
            <p:nvSpPr>
              <p:cNvPr id="10" name="TextBox 9">
                <a:extLst>
                  <a:ext uri="{FF2B5EF4-FFF2-40B4-BE49-F238E27FC236}">
                    <a16:creationId xmlns:a16="http://schemas.microsoft.com/office/drawing/2014/main" id="{100C3A6F-9420-1FC3-BB7A-206EE2AEEE1A}"/>
                  </a:ext>
                </a:extLst>
              </p:cNvPr>
              <p:cNvSpPr txBox="1"/>
              <p:nvPr/>
            </p:nvSpPr>
            <p:spPr>
              <a:xfrm>
                <a:off x="640051" y="1060112"/>
                <a:ext cx="3004849" cy="2644250"/>
              </a:xfrm>
              <a:prstGeom prst="rect">
                <a:avLst/>
              </a:prstGeom>
              <a:noFill/>
            </p:spPr>
            <p:txBody>
              <a:bodyPr wrap="square">
                <a:spAutoFit/>
              </a:bodyPr>
              <a:lstStyle/>
              <a:p>
                <a:pPr algn="ctr">
                  <a:lnSpc>
                    <a:spcPct val="150000"/>
                  </a:lnSpc>
                </a:pPr>
                <a:r>
                  <a:rPr lang="en-US" sz="1400" b="1" dirty="0">
                    <a:solidFill>
                      <a:schemeClr val="tx1">
                        <a:lumMod val="85000"/>
                        <a:lumOff val="15000"/>
                      </a:schemeClr>
                    </a:solidFill>
                    <a:latin typeface="Montserrat" panose="00000500000000000000" pitchFamily="2" charset="0"/>
                    <a:cs typeface="Segoe UI" panose="020B0502040204020203" pitchFamily="34" charset="0"/>
                  </a:rPr>
                  <a:t>Maslow’s Hierarchy of Needs</a:t>
                </a:r>
              </a:p>
              <a:p>
                <a:pPr algn="ctr">
                  <a:lnSpc>
                    <a:spcPct val="150000"/>
                  </a:lnSpc>
                </a:pPr>
                <a:r>
                  <a:rPr lang="en-US" sz="1400" b="1" dirty="0">
                    <a:solidFill>
                      <a:schemeClr val="accent5"/>
                    </a:solidFill>
                    <a:latin typeface="Montserrat" panose="00000500000000000000" pitchFamily="2" charset="0"/>
                    <a:cs typeface="Segoe UI" panose="020B0502040204020203" pitchFamily="34" charset="0"/>
                  </a:rPr>
                  <a:t>Maslow’s model suggests that employees are motivated by a progression of needs—from basic (e.g., job security) to self-actualization (e.g., personal growth), which helps </a:t>
                </a:r>
                <a:r>
                  <a:rPr lang="en-US" sz="1400" b="1" dirty="0" err="1">
                    <a:solidFill>
                      <a:schemeClr val="accent5"/>
                    </a:solidFill>
                    <a:latin typeface="Montserrat" panose="00000500000000000000" pitchFamily="2" charset="0"/>
                    <a:cs typeface="Segoe UI" panose="020B0502040204020203" pitchFamily="34" charset="0"/>
                  </a:rPr>
                  <a:t>TechInnovate</a:t>
                </a:r>
                <a:r>
                  <a:rPr lang="en-US" sz="1400" b="1" dirty="0">
                    <a:solidFill>
                      <a:schemeClr val="accent5"/>
                    </a:solidFill>
                    <a:latin typeface="Montserrat" panose="00000500000000000000" pitchFamily="2" charset="0"/>
                    <a:cs typeface="Segoe UI" panose="020B0502040204020203" pitchFamily="34" charset="0"/>
                  </a:rPr>
                  <a:t> tailor benefits and opportunities.</a:t>
                </a:r>
                <a:endParaRPr lang="en-IN" sz="1400" b="1" dirty="0">
                  <a:solidFill>
                    <a:schemeClr val="accent5"/>
                  </a:solidFill>
                  <a:latin typeface="Montserrat" panose="00000500000000000000" pitchFamily="2" charset="0"/>
                  <a:cs typeface="Segoe UI" panose="020B0502040204020203" pitchFamily="34" charset="0"/>
                </a:endParaRPr>
              </a:p>
            </p:txBody>
          </p:sp>
          <p:sp>
            <p:nvSpPr>
              <p:cNvPr id="11" name="TextBox 10">
                <a:extLst>
                  <a:ext uri="{FF2B5EF4-FFF2-40B4-BE49-F238E27FC236}">
                    <a16:creationId xmlns:a16="http://schemas.microsoft.com/office/drawing/2014/main" id="{B2F2DD06-059A-2C1E-7FAB-E0BB3810CE09}"/>
                  </a:ext>
                </a:extLst>
              </p:cNvPr>
              <p:cNvSpPr txBox="1"/>
              <p:nvPr/>
            </p:nvSpPr>
            <p:spPr>
              <a:xfrm>
                <a:off x="4464871" y="1145660"/>
                <a:ext cx="3161100" cy="1674754"/>
              </a:xfrm>
              <a:prstGeom prst="rect">
                <a:avLst/>
              </a:prstGeom>
              <a:noFill/>
            </p:spPr>
            <p:txBody>
              <a:bodyPr wrap="square">
                <a:spAutoFit/>
              </a:bodyPr>
              <a:lstStyle/>
              <a:p>
                <a:pPr algn="ctr">
                  <a:lnSpc>
                    <a:spcPct val="150000"/>
                  </a:lnSpc>
                </a:pPr>
                <a:r>
                  <a:rPr lang="en-US" sz="1400" b="1" dirty="0">
                    <a:solidFill>
                      <a:schemeClr val="tx1">
                        <a:lumMod val="85000"/>
                        <a:lumOff val="15000"/>
                      </a:schemeClr>
                    </a:solidFill>
                    <a:latin typeface="Montserrat" panose="00000500000000000000" pitchFamily="2" charset="0"/>
                    <a:cs typeface="Segoe UI" panose="020B0502040204020203" pitchFamily="34" charset="0"/>
                  </a:rPr>
                  <a:t>Herzberg’s Two-Factor Theory</a:t>
                </a:r>
              </a:p>
              <a:p>
                <a:pPr algn="ctr">
                  <a:lnSpc>
                    <a:spcPct val="150000"/>
                  </a:lnSpc>
                </a:pPr>
                <a:r>
                  <a:rPr lang="en-US" sz="1400" b="1" dirty="0">
                    <a:solidFill>
                      <a:schemeClr val="accent5"/>
                    </a:solidFill>
                    <a:latin typeface="Montserrat" panose="00000500000000000000" pitchFamily="2" charset="0"/>
                    <a:cs typeface="Segoe UI" panose="020B0502040204020203" pitchFamily="34" charset="0"/>
                  </a:rPr>
                  <a:t>Herzberg identifies “hygiene factors” (e.g., salary) that prevent dissatisfaction and “motivators” (e.g., recognition) that drive satisfaction and engagement.</a:t>
                </a:r>
                <a:endParaRPr lang="en-US" sz="1400" b="1" i="0" dirty="0">
                  <a:solidFill>
                    <a:schemeClr val="accent5"/>
                  </a:solidFill>
                  <a:effectLst/>
                  <a:latin typeface="Montserrat" panose="00000500000000000000" pitchFamily="2" charset="0"/>
                  <a:cs typeface="Segoe UI" panose="020B0502040204020203" pitchFamily="34" charset="0"/>
                </a:endParaRPr>
              </a:p>
            </p:txBody>
          </p:sp>
          <p:sp>
            <p:nvSpPr>
              <p:cNvPr id="12" name="TextBox 11">
                <a:extLst>
                  <a:ext uri="{FF2B5EF4-FFF2-40B4-BE49-F238E27FC236}">
                    <a16:creationId xmlns:a16="http://schemas.microsoft.com/office/drawing/2014/main" id="{75C52F0F-402C-DA7A-E6E4-F7F0E9835F48}"/>
                  </a:ext>
                </a:extLst>
              </p:cNvPr>
              <p:cNvSpPr txBox="1"/>
              <p:nvPr/>
            </p:nvSpPr>
            <p:spPr>
              <a:xfrm>
                <a:off x="839546" y="4069505"/>
                <a:ext cx="3198052" cy="1997919"/>
              </a:xfrm>
              <a:prstGeom prst="rect">
                <a:avLst/>
              </a:prstGeom>
              <a:noFill/>
            </p:spPr>
            <p:txBody>
              <a:bodyPr wrap="square">
                <a:spAutoFit/>
              </a:bodyPr>
              <a:lstStyle/>
              <a:p>
                <a:pPr algn="ctr">
                  <a:lnSpc>
                    <a:spcPct val="150000"/>
                  </a:lnSpc>
                </a:pPr>
                <a:r>
                  <a:rPr lang="en-US" sz="1400" b="1" dirty="0">
                    <a:solidFill>
                      <a:schemeClr val="tx1">
                        <a:lumMod val="85000"/>
                        <a:lumOff val="15000"/>
                      </a:schemeClr>
                    </a:solidFill>
                    <a:latin typeface="Montserrat" panose="00000500000000000000" pitchFamily="2" charset="0"/>
                    <a:cs typeface="Segoe UI" panose="020B0502040204020203" pitchFamily="34" charset="0"/>
                  </a:rPr>
                  <a:t>Applying the Theories Together</a:t>
                </a:r>
              </a:p>
              <a:p>
                <a:pPr algn="ctr">
                  <a:lnSpc>
                    <a:spcPct val="150000"/>
                  </a:lnSpc>
                </a:pPr>
                <a:r>
                  <a:rPr lang="en-US" sz="1400" b="1" dirty="0">
                    <a:solidFill>
                      <a:schemeClr val="accent5"/>
                    </a:solidFill>
                    <a:latin typeface="Montserrat" panose="00000500000000000000" pitchFamily="2" charset="0"/>
                    <a:cs typeface="Segoe UI" panose="020B0502040204020203" pitchFamily="34" charset="0"/>
                  </a:rPr>
                  <a:t>Combining both models provides a comprehensive view of employee motivation, addressing essential needs while fostering growth and recognition to sustain engagement.</a:t>
                </a:r>
                <a:endParaRPr lang="en-US" sz="1400" b="1" i="0" dirty="0">
                  <a:solidFill>
                    <a:schemeClr val="accent5"/>
                  </a:solidFill>
                  <a:effectLst/>
                  <a:latin typeface="Montserrat" panose="00000500000000000000" pitchFamily="2" charset="0"/>
                  <a:cs typeface="Segoe UI" panose="020B0502040204020203" pitchFamily="34" charset="0"/>
                </a:endParaRPr>
              </a:p>
            </p:txBody>
          </p:sp>
          <p:sp>
            <p:nvSpPr>
              <p:cNvPr id="13" name="TextBox 12">
                <a:extLst>
                  <a:ext uri="{FF2B5EF4-FFF2-40B4-BE49-F238E27FC236}">
                    <a16:creationId xmlns:a16="http://schemas.microsoft.com/office/drawing/2014/main" id="{E6856040-47C9-3EF6-883A-9BCCEB28F3E7}"/>
                  </a:ext>
                </a:extLst>
              </p:cNvPr>
              <p:cNvSpPr txBox="1"/>
              <p:nvPr/>
            </p:nvSpPr>
            <p:spPr>
              <a:xfrm>
                <a:off x="4523028" y="3924301"/>
                <a:ext cx="2837355" cy="1997919"/>
              </a:xfrm>
              <a:prstGeom prst="rect">
                <a:avLst/>
              </a:prstGeom>
              <a:noFill/>
            </p:spPr>
            <p:txBody>
              <a:bodyPr wrap="square">
                <a:spAutoFit/>
              </a:bodyPr>
              <a:lstStyle/>
              <a:p>
                <a:pPr algn="ctr">
                  <a:lnSpc>
                    <a:spcPct val="150000"/>
                  </a:lnSpc>
                </a:pPr>
                <a:r>
                  <a:rPr lang="en-US" sz="1400" b="1" dirty="0">
                    <a:solidFill>
                      <a:schemeClr val="tx1">
                        <a:lumMod val="85000"/>
                        <a:lumOff val="15000"/>
                      </a:schemeClr>
                    </a:solidFill>
                    <a:latin typeface="Montserrat" panose="00000500000000000000" pitchFamily="2" charset="0"/>
                    <a:cs typeface="Segoe UI" panose="020B0502040204020203" pitchFamily="34" charset="0"/>
                  </a:rPr>
                  <a:t>Creating a Supportive Environment</a:t>
                </a:r>
              </a:p>
              <a:p>
                <a:pPr algn="ctr">
                  <a:lnSpc>
                    <a:spcPct val="150000"/>
                  </a:lnSpc>
                </a:pPr>
                <a:r>
                  <a:rPr lang="en-US" sz="1400" b="1" dirty="0">
                    <a:solidFill>
                      <a:schemeClr val="accent5"/>
                    </a:solidFill>
                    <a:latin typeface="Montserrat" panose="00000500000000000000" pitchFamily="2" charset="0"/>
                    <a:cs typeface="Segoe UI" panose="020B0502040204020203" pitchFamily="34" charset="0"/>
                  </a:rPr>
                  <a:t>These models help </a:t>
                </a:r>
                <a:r>
                  <a:rPr lang="en-US" sz="1400" b="1" dirty="0" err="1">
                    <a:solidFill>
                      <a:schemeClr val="accent5"/>
                    </a:solidFill>
                    <a:latin typeface="Montserrat" panose="00000500000000000000" pitchFamily="2" charset="0"/>
                    <a:cs typeface="Segoe UI" panose="020B0502040204020203" pitchFamily="34" charset="0"/>
                  </a:rPr>
                  <a:t>TechInnovate</a:t>
                </a:r>
                <a:r>
                  <a:rPr lang="en-US" sz="1400" b="1" dirty="0">
                    <a:solidFill>
                      <a:schemeClr val="accent5"/>
                    </a:solidFill>
                    <a:latin typeface="Montserrat" panose="00000500000000000000" pitchFamily="2" charset="0"/>
                    <a:cs typeface="Segoe UI" panose="020B0502040204020203" pitchFamily="34" charset="0"/>
                  </a:rPr>
                  <a:t> develop policies that meet foundational needs and boost morale, directly impacting productivity and retention.</a:t>
                </a:r>
                <a:endParaRPr lang="en-US" sz="1400" b="1" i="0" dirty="0">
                  <a:solidFill>
                    <a:schemeClr val="accent5"/>
                  </a:solidFill>
                  <a:effectLst/>
                  <a:latin typeface="Montserrat" panose="00000500000000000000" pitchFamily="2" charset="0"/>
                  <a:cs typeface="Segoe UI" panose="020B0502040204020203" pitchFamily="34" charset="0"/>
                </a:endParaRPr>
              </a:p>
            </p:txBody>
          </p:sp>
          <p:sp>
            <p:nvSpPr>
              <p:cNvPr id="22" name="Rectangle 21">
                <a:extLst>
                  <a:ext uri="{FF2B5EF4-FFF2-40B4-BE49-F238E27FC236}">
                    <a16:creationId xmlns:a16="http://schemas.microsoft.com/office/drawing/2014/main" id="{59942DA2-2E8D-A19C-4A2E-F7F8353AE6FA}"/>
                  </a:ext>
                </a:extLst>
              </p:cNvPr>
              <p:cNvSpPr/>
              <p:nvPr/>
            </p:nvSpPr>
            <p:spPr>
              <a:xfrm>
                <a:off x="502228" y="1675659"/>
                <a:ext cx="106555" cy="9144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3" name="Rectangle 22">
                <a:extLst>
                  <a:ext uri="{FF2B5EF4-FFF2-40B4-BE49-F238E27FC236}">
                    <a16:creationId xmlns:a16="http://schemas.microsoft.com/office/drawing/2014/main" id="{F17ED818-C48D-831E-5E3F-CD5A0B03AFA5}"/>
                  </a:ext>
                </a:extLst>
              </p:cNvPr>
              <p:cNvSpPr/>
              <p:nvPr/>
            </p:nvSpPr>
            <p:spPr>
              <a:xfrm>
                <a:off x="502228" y="4667251"/>
                <a:ext cx="106555" cy="9144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4" name="Rectangle 23">
                <a:extLst>
                  <a:ext uri="{FF2B5EF4-FFF2-40B4-BE49-F238E27FC236}">
                    <a16:creationId xmlns:a16="http://schemas.microsoft.com/office/drawing/2014/main" id="{AE81BFE4-6819-4B0B-F900-F2550D815F21}"/>
                  </a:ext>
                </a:extLst>
              </p:cNvPr>
              <p:cNvSpPr/>
              <p:nvPr/>
            </p:nvSpPr>
            <p:spPr>
              <a:xfrm>
                <a:off x="4175896" y="1675659"/>
                <a:ext cx="106555" cy="9144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5" name="Rectangle 24">
                <a:extLst>
                  <a:ext uri="{FF2B5EF4-FFF2-40B4-BE49-F238E27FC236}">
                    <a16:creationId xmlns:a16="http://schemas.microsoft.com/office/drawing/2014/main" id="{ABD44938-DC23-D27B-74A7-882E891134BC}"/>
                  </a:ext>
                </a:extLst>
              </p:cNvPr>
              <p:cNvSpPr/>
              <p:nvPr/>
            </p:nvSpPr>
            <p:spPr>
              <a:xfrm>
                <a:off x="4209860" y="4667251"/>
                <a:ext cx="106555" cy="9144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sp>
          <p:nvSpPr>
            <p:cNvPr id="27" name="TextBox 26">
              <a:extLst>
                <a:ext uri="{FF2B5EF4-FFF2-40B4-BE49-F238E27FC236}">
                  <a16:creationId xmlns:a16="http://schemas.microsoft.com/office/drawing/2014/main" id="{C5CC2C62-1B17-4C6C-1A5C-DC54FADA1ADC}"/>
                </a:ext>
              </a:extLst>
            </p:cNvPr>
            <p:cNvSpPr txBox="1"/>
            <p:nvPr/>
          </p:nvSpPr>
          <p:spPr>
            <a:xfrm>
              <a:off x="263941" y="-69513"/>
              <a:ext cx="10404294" cy="830997"/>
            </a:xfrm>
            <a:prstGeom prst="rect">
              <a:avLst/>
            </a:prstGeom>
            <a:noFill/>
          </p:spPr>
          <p:txBody>
            <a:bodyPr wrap="square">
              <a:spAutoFit/>
            </a:bodyPr>
            <a:lstStyle/>
            <a:p>
              <a:pPr algn="ctr"/>
              <a:r>
                <a:rPr lang="en-US" sz="2400" b="1" dirty="0">
                  <a:solidFill>
                    <a:schemeClr val="accent5"/>
                  </a:solidFill>
                  <a:latin typeface="Montserrat" panose="00000500000000000000" pitchFamily="2" charset="0"/>
                </a:rPr>
                <a:t>Employee Engagement and Motivation Models: Maslow’s Hierarchy and Herzberg’s Two-Factor Theory</a:t>
              </a:r>
              <a:endParaRPr lang="en-IN" sz="2400" b="1" dirty="0">
                <a:solidFill>
                  <a:schemeClr val="accent5"/>
                </a:solidFill>
                <a:latin typeface="Montserrat" panose="00000500000000000000" pitchFamily="2" charset="0"/>
              </a:endParaRPr>
            </a:p>
          </p:txBody>
        </p:sp>
      </p:grpSp>
      <p:pic>
        <p:nvPicPr>
          <p:cNvPr id="5" name="Picture 4">
            <a:extLst>
              <a:ext uri="{FF2B5EF4-FFF2-40B4-BE49-F238E27FC236}">
                <a16:creationId xmlns:a16="http://schemas.microsoft.com/office/drawing/2014/main" id="{F45F2723-7AE1-429A-B040-EB8711B0A6C6}"/>
              </a:ext>
            </a:extLst>
          </p:cNvPr>
          <p:cNvPicPr>
            <a:picLocks noChangeAspect="1"/>
          </p:cNvPicPr>
          <p:nvPr/>
        </p:nvPicPr>
        <p:blipFill>
          <a:blip r:embed="rId2"/>
          <a:stretch>
            <a:fillRect/>
          </a:stretch>
        </p:blipFill>
        <p:spPr>
          <a:xfrm>
            <a:off x="8891779" y="1400175"/>
            <a:ext cx="2897293" cy="2629899"/>
          </a:xfrm>
          <a:prstGeom prst="rect">
            <a:avLst/>
          </a:prstGeom>
        </p:spPr>
      </p:pic>
      <p:pic>
        <p:nvPicPr>
          <p:cNvPr id="14" name="Picture 13">
            <a:extLst>
              <a:ext uri="{FF2B5EF4-FFF2-40B4-BE49-F238E27FC236}">
                <a16:creationId xmlns:a16="http://schemas.microsoft.com/office/drawing/2014/main" id="{666470E8-C1F1-4352-BA2F-E3FFFE0A51D7}"/>
              </a:ext>
            </a:extLst>
          </p:cNvPr>
          <p:cNvPicPr>
            <a:picLocks noChangeAspect="1"/>
          </p:cNvPicPr>
          <p:nvPr/>
        </p:nvPicPr>
        <p:blipFill>
          <a:blip r:embed="rId3"/>
          <a:stretch>
            <a:fillRect/>
          </a:stretch>
        </p:blipFill>
        <p:spPr>
          <a:xfrm>
            <a:off x="8509707" y="3958877"/>
            <a:ext cx="3620636" cy="2036608"/>
          </a:xfrm>
          <a:prstGeom prst="rect">
            <a:avLst/>
          </a:prstGeom>
        </p:spPr>
      </p:pic>
    </p:spTree>
    <p:extLst>
      <p:ext uri="{BB962C8B-B14F-4D97-AF65-F5344CB8AC3E}">
        <p14:creationId xmlns:p14="http://schemas.microsoft.com/office/powerpoint/2010/main" val="1441048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D3735A6-FB45-1F8A-FF54-E129868CF28F}"/>
              </a:ext>
            </a:extLst>
          </p:cNvPr>
          <p:cNvSpPr/>
          <p:nvPr/>
        </p:nvSpPr>
        <p:spPr>
          <a:xfrm>
            <a:off x="644237" y="-12700"/>
            <a:ext cx="45719" cy="68580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8" name="Group 7">
            <a:extLst>
              <a:ext uri="{FF2B5EF4-FFF2-40B4-BE49-F238E27FC236}">
                <a16:creationId xmlns:a16="http://schemas.microsoft.com/office/drawing/2014/main" id="{C1A7CC0B-D995-6423-A271-423C1FEC88AD}"/>
              </a:ext>
            </a:extLst>
          </p:cNvPr>
          <p:cNvGrpSpPr/>
          <p:nvPr/>
        </p:nvGrpSpPr>
        <p:grpSpPr>
          <a:xfrm>
            <a:off x="517922" y="1720850"/>
            <a:ext cx="7711678" cy="3416300"/>
            <a:chOff x="517922" y="1720850"/>
            <a:chExt cx="7711678" cy="3416300"/>
          </a:xfrm>
        </p:grpSpPr>
        <p:sp>
          <p:nvSpPr>
            <p:cNvPr id="6" name="Rectangle 5">
              <a:extLst>
                <a:ext uri="{FF2B5EF4-FFF2-40B4-BE49-F238E27FC236}">
                  <a16:creationId xmlns:a16="http://schemas.microsoft.com/office/drawing/2014/main" id="{F6D5820C-1A4B-86C3-76CD-F0AAC19A34E3}"/>
                </a:ext>
              </a:extLst>
            </p:cNvPr>
            <p:cNvSpPr/>
            <p:nvPr/>
          </p:nvSpPr>
          <p:spPr>
            <a:xfrm>
              <a:off x="517922" y="1720850"/>
              <a:ext cx="7711678" cy="3416300"/>
            </a:xfrm>
            <a:prstGeom prst="rect">
              <a:avLst/>
            </a:prstGeom>
            <a:solidFill>
              <a:schemeClr val="bg1"/>
            </a:solidFill>
            <a:ln>
              <a:noFill/>
            </a:ln>
            <a:effectLst>
              <a:outerShdw blurRad="50800" sx="102000" sy="102000" algn="ctr" rotWithShape="0">
                <a:prstClr val="black">
                  <a:alpha val="3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 name="Rectangle 4">
              <a:extLst>
                <a:ext uri="{FF2B5EF4-FFF2-40B4-BE49-F238E27FC236}">
                  <a16:creationId xmlns:a16="http://schemas.microsoft.com/office/drawing/2014/main" id="{E810A322-2865-5F11-ADD5-8C9DBDABF573}"/>
                </a:ext>
              </a:extLst>
            </p:cNvPr>
            <p:cNvSpPr/>
            <p:nvPr/>
          </p:nvSpPr>
          <p:spPr>
            <a:xfrm flipH="1">
              <a:off x="7333296" y="1752600"/>
              <a:ext cx="279400" cy="33528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grpSp>
      <p:pic>
        <p:nvPicPr>
          <p:cNvPr id="13314" name="Picture 2" descr="Free photo unrecognizable man and woman shaking hands at meeting start">
            <a:extLst>
              <a:ext uri="{FF2B5EF4-FFF2-40B4-BE49-F238E27FC236}">
                <a16:creationId xmlns:a16="http://schemas.microsoft.com/office/drawing/2014/main" id="{6A8B4BF0-449E-1830-BFCD-E920400E90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2696" y="0"/>
            <a:ext cx="4579304"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a:extLst>
              <a:ext uri="{FF2B5EF4-FFF2-40B4-BE49-F238E27FC236}">
                <a16:creationId xmlns:a16="http://schemas.microsoft.com/office/drawing/2014/main" id="{EE5B8A94-F547-8DFE-B28E-6EA57AC7B239}"/>
              </a:ext>
            </a:extLst>
          </p:cNvPr>
          <p:cNvGrpSpPr/>
          <p:nvPr/>
        </p:nvGrpSpPr>
        <p:grpSpPr>
          <a:xfrm>
            <a:off x="644237" y="733425"/>
            <a:ext cx="6362431" cy="5360918"/>
            <a:chOff x="1066800" y="2110085"/>
            <a:chExt cx="6126796" cy="3340270"/>
          </a:xfrm>
        </p:grpSpPr>
        <p:sp>
          <p:nvSpPr>
            <p:cNvPr id="12" name="TextBox 11">
              <a:extLst>
                <a:ext uri="{FF2B5EF4-FFF2-40B4-BE49-F238E27FC236}">
                  <a16:creationId xmlns:a16="http://schemas.microsoft.com/office/drawing/2014/main" id="{D0F0A972-DCBD-F5BF-F54E-80A31C5BC372}"/>
                </a:ext>
              </a:extLst>
            </p:cNvPr>
            <p:cNvSpPr txBox="1"/>
            <p:nvPr/>
          </p:nvSpPr>
          <p:spPr>
            <a:xfrm>
              <a:off x="1066800" y="2110085"/>
              <a:ext cx="6096000" cy="721432"/>
            </a:xfrm>
            <a:prstGeom prst="rect">
              <a:avLst/>
            </a:prstGeom>
            <a:noFill/>
          </p:spPr>
          <p:txBody>
            <a:bodyPr wrap="square">
              <a:spAutoFit/>
            </a:bodyPr>
            <a:lstStyle/>
            <a:p>
              <a:pPr algn="ctr"/>
              <a:r>
                <a:rPr lang="en-US" sz="2800" b="1" dirty="0">
                  <a:solidFill>
                    <a:schemeClr val="accent5"/>
                  </a:solidFill>
                  <a:latin typeface="Montserrat" panose="00000500000000000000" pitchFamily="2" charset="0"/>
                </a:rPr>
                <a:t>Practical Engagement Strategies for </a:t>
              </a:r>
              <a:r>
                <a:rPr lang="en-US" sz="2800" b="1" dirty="0" err="1">
                  <a:solidFill>
                    <a:schemeClr val="accent5"/>
                  </a:solidFill>
                  <a:latin typeface="Montserrat" panose="00000500000000000000" pitchFamily="2" charset="0"/>
                </a:rPr>
                <a:t>TechInnovate</a:t>
              </a:r>
              <a:endParaRPr lang="en-IN" sz="2800" b="1" dirty="0">
                <a:solidFill>
                  <a:schemeClr val="accent5"/>
                </a:solidFill>
                <a:latin typeface="Montserrat" panose="00000500000000000000" pitchFamily="2" charset="0"/>
              </a:endParaRPr>
            </a:p>
          </p:txBody>
        </p:sp>
        <p:sp>
          <p:nvSpPr>
            <p:cNvPr id="14" name="TextBox 13">
              <a:extLst>
                <a:ext uri="{FF2B5EF4-FFF2-40B4-BE49-F238E27FC236}">
                  <a16:creationId xmlns:a16="http://schemas.microsoft.com/office/drawing/2014/main" id="{4D9C1E09-DBB2-1C87-7946-CF977BFC07CB}"/>
                </a:ext>
              </a:extLst>
            </p:cNvPr>
            <p:cNvSpPr txBox="1"/>
            <p:nvPr/>
          </p:nvSpPr>
          <p:spPr>
            <a:xfrm>
              <a:off x="1097596" y="2885287"/>
              <a:ext cx="6096000" cy="2565068"/>
            </a:xfrm>
            <a:prstGeom prst="rect">
              <a:avLst/>
            </a:prstGeom>
            <a:noFill/>
          </p:spPr>
          <p:txBody>
            <a:bodyPr wrap="square">
              <a:spAutoFit/>
            </a:bodyPr>
            <a:lstStyle/>
            <a:p>
              <a:pPr>
                <a:lnSpc>
                  <a:spcPct val="150000"/>
                </a:lnSpc>
              </a:pPr>
              <a:r>
                <a:rPr lang="en-US" sz="1600" b="1" dirty="0">
                  <a:solidFill>
                    <a:schemeClr val="tx1">
                      <a:lumMod val="85000"/>
                      <a:lumOff val="15000"/>
                    </a:schemeClr>
                  </a:solidFill>
                  <a:latin typeface="Montserrat" panose="00000500000000000000" pitchFamily="2" charset="0"/>
                </a:rPr>
                <a:t>Recognition Programs</a:t>
              </a:r>
            </a:p>
            <a:p>
              <a:pPr marL="285750" indent="-285750">
                <a:lnSpc>
                  <a:spcPct val="150000"/>
                </a:lnSpc>
                <a:buFont typeface="Arial" panose="020B0604020202020204" pitchFamily="34" charset="0"/>
                <a:buChar char="•"/>
              </a:pPr>
              <a:r>
                <a:rPr lang="en-US" sz="1600" dirty="0">
                  <a:solidFill>
                    <a:schemeClr val="tx1">
                      <a:lumMod val="85000"/>
                      <a:lumOff val="15000"/>
                    </a:schemeClr>
                  </a:solidFill>
                  <a:latin typeface="Montserrat" panose="00000500000000000000" pitchFamily="2" charset="0"/>
                </a:rPr>
                <a:t> </a:t>
              </a:r>
              <a:r>
                <a:rPr lang="en-US" sz="1600" b="1" dirty="0">
                  <a:solidFill>
                    <a:schemeClr val="accent5">
                      <a:lumMod val="75000"/>
                    </a:schemeClr>
                  </a:solidFill>
                  <a:latin typeface="Montserrat" panose="00000500000000000000" pitchFamily="2" charset="0"/>
                </a:rPr>
                <a:t>Implement regular recognition initiatives to celebrate achievements and foster a sense of value, boosting morale and motivation across teams. </a:t>
              </a:r>
            </a:p>
            <a:p>
              <a:pPr>
                <a:lnSpc>
                  <a:spcPct val="150000"/>
                </a:lnSpc>
              </a:pPr>
              <a:r>
                <a:rPr lang="en-US" sz="1600" b="1" dirty="0">
                  <a:solidFill>
                    <a:schemeClr val="tx1">
                      <a:lumMod val="85000"/>
                      <a:lumOff val="15000"/>
                    </a:schemeClr>
                  </a:solidFill>
                  <a:latin typeface="Montserrat" panose="00000500000000000000" pitchFamily="2" charset="0"/>
                </a:rPr>
                <a:t>Promoting Work-Life Balance</a:t>
              </a:r>
            </a:p>
            <a:p>
              <a:pPr marL="285750" indent="-285750">
                <a:lnSpc>
                  <a:spcPct val="150000"/>
                </a:lnSpc>
                <a:buFont typeface="Arial" panose="020B0604020202020204" pitchFamily="34" charset="0"/>
                <a:buChar char="•"/>
              </a:pPr>
              <a:r>
                <a:rPr lang="en-US" sz="1600" b="1" dirty="0">
                  <a:solidFill>
                    <a:schemeClr val="accent5">
                      <a:lumMod val="75000"/>
                    </a:schemeClr>
                  </a:solidFill>
                  <a:latin typeface="Montserrat" panose="00000500000000000000" pitchFamily="2" charset="0"/>
                </a:rPr>
                <a:t>Offer flexible work options and wellness programs to support work-life balance, reduce burnout, and enhance productivity</a:t>
              </a:r>
              <a:r>
                <a:rPr lang="en-US" sz="1600" b="1" dirty="0">
                  <a:solidFill>
                    <a:schemeClr val="tx1">
                      <a:lumMod val="85000"/>
                      <a:lumOff val="15000"/>
                    </a:schemeClr>
                  </a:solidFill>
                  <a:latin typeface="Montserrat" panose="00000500000000000000" pitchFamily="2" charset="0"/>
                </a:rPr>
                <a:t>.</a:t>
              </a:r>
            </a:p>
            <a:p>
              <a:pPr>
                <a:lnSpc>
                  <a:spcPct val="150000"/>
                </a:lnSpc>
              </a:pPr>
              <a:r>
                <a:rPr lang="en-US" sz="1600" b="1" dirty="0">
                  <a:solidFill>
                    <a:schemeClr val="tx1">
                      <a:lumMod val="85000"/>
                      <a:lumOff val="15000"/>
                    </a:schemeClr>
                  </a:solidFill>
                  <a:latin typeface="Montserrat" panose="00000500000000000000" pitchFamily="2" charset="0"/>
                </a:rPr>
                <a:t>Career Growth Opportunities</a:t>
              </a:r>
            </a:p>
            <a:p>
              <a:pPr marL="285750" indent="-285750">
                <a:lnSpc>
                  <a:spcPct val="150000"/>
                </a:lnSpc>
                <a:buFont typeface="Arial" panose="020B0604020202020204" pitchFamily="34" charset="0"/>
                <a:buChar char="•"/>
              </a:pPr>
              <a:r>
                <a:rPr lang="en-US" sz="1600" b="1" dirty="0">
                  <a:solidFill>
                    <a:schemeClr val="accent5">
                      <a:lumMod val="75000"/>
                    </a:schemeClr>
                  </a:solidFill>
                  <a:latin typeface="Montserrat" panose="00000500000000000000" pitchFamily="2" charset="0"/>
                </a:rPr>
                <a:t>Provide clear career pathways, mentorship, and skill development resources, empowering employees to advance within the company and stay engaged.</a:t>
              </a:r>
              <a:endParaRPr lang="en-IN" sz="1600" b="1" dirty="0">
                <a:solidFill>
                  <a:schemeClr val="accent5">
                    <a:lumMod val="75000"/>
                  </a:schemeClr>
                </a:solidFill>
                <a:latin typeface="Montserrat" panose="00000500000000000000" pitchFamily="2" charset="0"/>
              </a:endParaRPr>
            </a:p>
          </p:txBody>
        </p:sp>
      </p:grpSp>
    </p:spTree>
    <p:extLst>
      <p:ext uri="{BB962C8B-B14F-4D97-AF65-F5344CB8AC3E}">
        <p14:creationId xmlns:p14="http://schemas.microsoft.com/office/powerpoint/2010/main" val="4854441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6F94A513-6B91-53CA-32CF-4B5570E8FB40}"/>
              </a:ext>
            </a:extLst>
          </p:cNvPr>
          <p:cNvSpPr txBox="1"/>
          <p:nvPr/>
        </p:nvSpPr>
        <p:spPr>
          <a:xfrm>
            <a:off x="0" y="934999"/>
            <a:ext cx="12192000" cy="584775"/>
          </a:xfrm>
          <a:prstGeom prst="rect">
            <a:avLst/>
          </a:prstGeom>
          <a:noFill/>
        </p:spPr>
        <p:txBody>
          <a:bodyPr wrap="square">
            <a:spAutoFit/>
          </a:bodyPr>
          <a:lstStyle/>
          <a:p>
            <a:r>
              <a:rPr lang="en-US" sz="3200" b="1" dirty="0">
                <a:solidFill>
                  <a:schemeClr val="accent5"/>
                </a:solidFill>
                <a:latin typeface="Montserrat" panose="00000500000000000000" pitchFamily="2" charset="0"/>
              </a:rPr>
              <a:t>  Diversity and Inclusion as Cultural Pillars</a:t>
            </a:r>
            <a:endParaRPr lang="en-IN" sz="3200" b="1" dirty="0">
              <a:solidFill>
                <a:schemeClr val="accent5"/>
              </a:solidFill>
              <a:latin typeface="Montserrat" panose="00000500000000000000" pitchFamily="2" charset="0"/>
            </a:endParaRPr>
          </a:p>
        </p:txBody>
      </p:sp>
      <p:pic>
        <p:nvPicPr>
          <p:cNvPr id="30" name="Picture 29" descr="A close up of a blue shirt&#10;&#10;Description automatically generated">
            <a:extLst>
              <a:ext uri="{FF2B5EF4-FFF2-40B4-BE49-F238E27FC236}">
                <a16:creationId xmlns:a16="http://schemas.microsoft.com/office/drawing/2014/main" id="{ACEE226D-61D2-F83A-7299-5FEC08296838}"/>
              </a:ext>
            </a:extLst>
          </p:cNvPr>
          <p:cNvPicPr>
            <a:picLocks noChangeAspect="1"/>
          </p:cNvPicPr>
          <p:nvPr/>
        </p:nvPicPr>
        <p:blipFill>
          <a:blip r:embed="rId2">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0" y="5093287"/>
            <a:ext cx="12192000" cy="1764713"/>
          </a:xfrm>
          <a:prstGeom prst="rect">
            <a:avLst/>
          </a:prstGeom>
        </p:spPr>
      </p:pic>
      <p:grpSp>
        <p:nvGrpSpPr>
          <p:cNvPr id="27" name="Group 26">
            <a:extLst>
              <a:ext uri="{FF2B5EF4-FFF2-40B4-BE49-F238E27FC236}">
                <a16:creationId xmlns:a16="http://schemas.microsoft.com/office/drawing/2014/main" id="{EA13F31D-827B-1621-FC87-26E3F6F01A94}"/>
              </a:ext>
            </a:extLst>
          </p:cNvPr>
          <p:cNvGrpSpPr/>
          <p:nvPr/>
        </p:nvGrpSpPr>
        <p:grpSpPr>
          <a:xfrm>
            <a:off x="314866" y="2163328"/>
            <a:ext cx="11562268" cy="3627872"/>
            <a:chOff x="314866" y="2163328"/>
            <a:chExt cx="11562268" cy="3627872"/>
          </a:xfrm>
        </p:grpSpPr>
        <p:grpSp>
          <p:nvGrpSpPr>
            <p:cNvPr id="8" name="Group 7">
              <a:extLst>
                <a:ext uri="{FF2B5EF4-FFF2-40B4-BE49-F238E27FC236}">
                  <a16:creationId xmlns:a16="http://schemas.microsoft.com/office/drawing/2014/main" id="{3F42B966-63E0-3E59-1258-D1C3F8AC1911}"/>
                </a:ext>
              </a:extLst>
            </p:cNvPr>
            <p:cNvGrpSpPr/>
            <p:nvPr/>
          </p:nvGrpSpPr>
          <p:grpSpPr>
            <a:xfrm>
              <a:off x="314866" y="2163328"/>
              <a:ext cx="11562268" cy="3627872"/>
              <a:chOff x="390188" y="1795028"/>
              <a:chExt cx="11562268" cy="3627872"/>
            </a:xfrm>
          </p:grpSpPr>
          <p:sp>
            <p:nvSpPr>
              <p:cNvPr id="5" name="Freeform: Shape 4">
                <a:extLst>
                  <a:ext uri="{FF2B5EF4-FFF2-40B4-BE49-F238E27FC236}">
                    <a16:creationId xmlns:a16="http://schemas.microsoft.com/office/drawing/2014/main" id="{66973E1D-D152-348E-E1BF-BB311AB681AB}"/>
                  </a:ext>
                </a:extLst>
              </p:cNvPr>
              <p:cNvSpPr/>
              <p:nvPr/>
            </p:nvSpPr>
            <p:spPr>
              <a:xfrm>
                <a:off x="390188" y="1795028"/>
                <a:ext cx="3457912" cy="3627872"/>
              </a:xfrm>
              <a:custGeom>
                <a:avLst/>
                <a:gdLst>
                  <a:gd name="connsiteX0" fmla="*/ 6726788 w 7166060"/>
                  <a:gd name="connsiteY0" fmla="*/ 0 h 4589080"/>
                  <a:gd name="connsiteX1" fmla="*/ 7166061 w 7166060"/>
                  <a:gd name="connsiteY1" fmla="*/ 0 h 4589080"/>
                  <a:gd name="connsiteX2" fmla="*/ 7166061 w 7166060"/>
                  <a:gd name="connsiteY2" fmla="*/ 4589081 h 4589080"/>
                  <a:gd name="connsiteX3" fmla="*/ 6726788 w 7166060"/>
                  <a:gd name="connsiteY3" fmla="*/ 4589081 h 4589080"/>
                  <a:gd name="connsiteX4" fmla="*/ 439273 w 7166060"/>
                  <a:gd name="connsiteY4" fmla="*/ 4589081 h 4589080"/>
                  <a:gd name="connsiteX5" fmla="*/ 0 w 7166060"/>
                  <a:gd name="connsiteY5" fmla="*/ 4589081 h 4589080"/>
                  <a:gd name="connsiteX6" fmla="*/ 0 w 7166060"/>
                  <a:gd name="connsiteY6" fmla="*/ 0 h 4589080"/>
                  <a:gd name="connsiteX7" fmla="*/ 439273 w 7166060"/>
                  <a:gd name="connsiteY7" fmla="*/ 0 h 458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66060" h="4589080">
                    <a:moveTo>
                      <a:pt x="6726788" y="0"/>
                    </a:moveTo>
                    <a:cubicBezTo>
                      <a:pt x="6969392" y="0"/>
                      <a:pt x="7166061" y="0"/>
                      <a:pt x="7166061" y="0"/>
                    </a:cubicBezTo>
                    <a:lnTo>
                      <a:pt x="7166061" y="4589081"/>
                    </a:lnTo>
                    <a:cubicBezTo>
                      <a:pt x="7166061" y="4589081"/>
                      <a:pt x="6969392" y="4589081"/>
                      <a:pt x="6726788" y="4589081"/>
                    </a:cubicBezTo>
                    <a:lnTo>
                      <a:pt x="439273" y="4589081"/>
                    </a:lnTo>
                    <a:cubicBezTo>
                      <a:pt x="196669" y="4589081"/>
                      <a:pt x="0" y="4589081"/>
                      <a:pt x="0" y="4589081"/>
                    </a:cubicBezTo>
                    <a:lnTo>
                      <a:pt x="0" y="0"/>
                    </a:lnTo>
                    <a:cubicBezTo>
                      <a:pt x="0" y="0"/>
                      <a:pt x="196669" y="0"/>
                      <a:pt x="439273" y="0"/>
                    </a:cubicBezTo>
                    <a:close/>
                  </a:path>
                </a:pathLst>
              </a:custGeom>
              <a:solidFill>
                <a:srgbClr val="FFFFFF"/>
              </a:solidFill>
              <a:ln w="6789" cap="flat">
                <a:noFill/>
                <a:prstDash val="solid"/>
                <a:miter/>
              </a:ln>
              <a:effectLst>
                <a:outerShdw blurRad="63500" sx="102000" sy="102000" algn="ctr" rotWithShape="0">
                  <a:prstClr val="black">
                    <a:alpha val="6000"/>
                  </a:prstClr>
                </a:outerShdw>
              </a:effectLst>
            </p:spPr>
            <p:txBody>
              <a:bodyPr rtlCol="0" anchor="ctr"/>
              <a:lstStyle/>
              <a:p>
                <a:endParaRPr lang="en-IN" dirty="0"/>
              </a:p>
            </p:txBody>
          </p:sp>
          <p:sp>
            <p:nvSpPr>
              <p:cNvPr id="6" name="Freeform: Shape 5">
                <a:extLst>
                  <a:ext uri="{FF2B5EF4-FFF2-40B4-BE49-F238E27FC236}">
                    <a16:creationId xmlns:a16="http://schemas.microsoft.com/office/drawing/2014/main" id="{213B6B0A-0A63-E4B5-E3BE-976A7F8E7093}"/>
                  </a:ext>
                </a:extLst>
              </p:cNvPr>
              <p:cNvSpPr/>
              <p:nvPr/>
            </p:nvSpPr>
            <p:spPr>
              <a:xfrm>
                <a:off x="4442366" y="1795028"/>
                <a:ext cx="3457912" cy="3627872"/>
              </a:xfrm>
              <a:custGeom>
                <a:avLst/>
                <a:gdLst>
                  <a:gd name="connsiteX0" fmla="*/ 6726788 w 7166060"/>
                  <a:gd name="connsiteY0" fmla="*/ 0 h 4589080"/>
                  <a:gd name="connsiteX1" fmla="*/ 7166061 w 7166060"/>
                  <a:gd name="connsiteY1" fmla="*/ 0 h 4589080"/>
                  <a:gd name="connsiteX2" fmla="*/ 7166061 w 7166060"/>
                  <a:gd name="connsiteY2" fmla="*/ 4589081 h 4589080"/>
                  <a:gd name="connsiteX3" fmla="*/ 6726788 w 7166060"/>
                  <a:gd name="connsiteY3" fmla="*/ 4589081 h 4589080"/>
                  <a:gd name="connsiteX4" fmla="*/ 439273 w 7166060"/>
                  <a:gd name="connsiteY4" fmla="*/ 4589081 h 4589080"/>
                  <a:gd name="connsiteX5" fmla="*/ 0 w 7166060"/>
                  <a:gd name="connsiteY5" fmla="*/ 4589081 h 4589080"/>
                  <a:gd name="connsiteX6" fmla="*/ 0 w 7166060"/>
                  <a:gd name="connsiteY6" fmla="*/ 0 h 4589080"/>
                  <a:gd name="connsiteX7" fmla="*/ 439273 w 7166060"/>
                  <a:gd name="connsiteY7" fmla="*/ 0 h 458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66060" h="4589080">
                    <a:moveTo>
                      <a:pt x="6726788" y="0"/>
                    </a:moveTo>
                    <a:cubicBezTo>
                      <a:pt x="6969392" y="0"/>
                      <a:pt x="7166061" y="0"/>
                      <a:pt x="7166061" y="0"/>
                    </a:cubicBezTo>
                    <a:lnTo>
                      <a:pt x="7166061" y="4589081"/>
                    </a:lnTo>
                    <a:cubicBezTo>
                      <a:pt x="7166061" y="4589081"/>
                      <a:pt x="6969392" y="4589081"/>
                      <a:pt x="6726788" y="4589081"/>
                    </a:cubicBezTo>
                    <a:lnTo>
                      <a:pt x="439273" y="4589081"/>
                    </a:lnTo>
                    <a:cubicBezTo>
                      <a:pt x="196669" y="4589081"/>
                      <a:pt x="0" y="4589081"/>
                      <a:pt x="0" y="4589081"/>
                    </a:cubicBezTo>
                    <a:lnTo>
                      <a:pt x="0" y="0"/>
                    </a:lnTo>
                    <a:cubicBezTo>
                      <a:pt x="0" y="0"/>
                      <a:pt x="196669" y="0"/>
                      <a:pt x="439273" y="0"/>
                    </a:cubicBezTo>
                    <a:close/>
                  </a:path>
                </a:pathLst>
              </a:custGeom>
              <a:solidFill>
                <a:srgbClr val="FFFFFF"/>
              </a:solidFill>
              <a:ln w="6789" cap="flat">
                <a:noFill/>
                <a:prstDash val="solid"/>
                <a:miter/>
              </a:ln>
              <a:effectLst>
                <a:outerShdw blurRad="63500" sx="102000" sy="102000" algn="ctr" rotWithShape="0">
                  <a:prstClr val="black">
                    <a:alpha val="6000"/>
                  </a:prstClr>
                </a:outerShdw>
              </a:effectLst>
            </p:spPr>
            <p:txBody>
              <a:bodyPr rtlCol="0" anchor="ctr"/>
              <a:lstStyle/>
              <a:p>
                <a:endParaRPr lang="en-IN"/>
              </a:p>
            </p:txBody>
          </p:sp>
          <p:sp>
            <p:nvSpPr>
              <p:cNvPr id="7" name="Freeform: Shape 6">
                <a:extLst>
                  <a:ext uri="{FF2B5EF4-FFF2-40B4-BE49-F238E27FC236}">
                    <a16:creationId xmlns:a16="http://schemas.microsoft.com/office/drawing/2014/main" id="{97969AA3-9DA0-5A47-4244-9C0D2701F6E6}"/>
                  </a:ext>
                </a:extLst>
              </p:cNvPr>
              <p:cNvSpPr/>
              <p:nvPr/>
            </p:nvSpPr>
            <p:spPr>
              <a:xfrm>
                <a:off x="8494544" y="1795028"/>
                <a:ext cx="3457912" cy="3627872"/>
              </a:xfrm>
              <a:custGeom>
                <a:avLst/>
                <a:gdLst>
                  <a:gd name="connsiteX0" fmla="*/ 6726788 w 7166060"/>
                  <a:gd name="connsiteY0" fmla="*/ 0 h 4589080"/>
                  <a:gd name="connsiteX1" fmla="*/ 7166061 w 7166060"/>
                  <a:gd name="connsiteY1" fmla="*/ 0 h 4589080"/>
                  <a:gd name="connsiteX2" fmla="*/ 7166061 w 7166060"/>
                  <a:gd name="connsiteY2" fmla="*/ 4589081 h 4589080"/>
                  <a:gd name="connsiteX3" fmla="*/ 6726788 w 7166060"/>
                  <a:gd name="connsiteY3" fmla="*/ 4589081 h 4589080"/>
                  <a:gd name="connsiteX4" fmla="*/ 439273 w 7166060"/>
                  <a:gd name="connsiteY4" fmla="*/ 4589081 h 4589080"/>
                  <a:gd name="connsiteX5" fmla="*/ 0 w 7166060"/>
                  <a:gd name="connsiteY5" fmla="*/ 4589081 h 4589080"/>
                  <a:gd name="connsiteX6" fmla="*/ 0 w 7166060"/>
                  <a:gd name="connsiteY6" fmla="*/ 0 h 4589080"/>
                  <a:gd name="connsiteX7" fmla="*/ 439273 w 7166060"/>
                  <a:gd name="connsiteY7" fmla="*/ 0 h 458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66060" h="4589080">
                    <a:moveTo>
                      <a:pt x="6726788" y="0"/>
                    </a:moveTo>
                    <a:cubicBezTo>
                      <a:pt x="6969392" y="0"/>
                      <a:pt x="7166061" y="0"/>
                      <a:pt x="7166061" y="0"/>
                    </a:cubicBezTo>
                    <a:lnTo>
                      <a:pt x="7166061" y="4589081"/>
                    </a:lnTo>
                    <a:cubicBezTo>
                      <a:pt x="7166061" y="4589081"/>
                      <a:pt x="6969392" y="4589081"/>
                      <a:pt x="6726788" y="4589081"/>
                    </a:cubicBezTo>
                    <a:lnTo>
                      <a:pt x="439273" y="4589081"/>
                    </a:lnTo>
                    <a:cubicBezTo>
                      <a:pt x="196669" y="4589081"/>
                      <a:pt x="0" y="4589081"/>
                      <a:pt x="0" y="4589081"/>
                    </a:cubicBezTo>
                    <a:lnTo>
                      <a:pt x="0" y="0"/>
                    </a:lnTo>
                    <a:cubicBezTo>
                      <a:pt x="0" y="0"/>
                      <a:pt x="196669" y="0"/>
                      <a:pt x="439273" y="0"/>
                    </a:cubicBezTo>
                    <a:close/>
                  </a:path>
                </a:pathLst>
              </a:custGeom>
              <a:solidFill>
                <a:srgbClr val="FFFFFF"/>
              </a:solidFill>
              <a:ln w="6789" cap="flat">
                <a:noFill/>
                <a:prstDash val="solid"/>
                <a:miter/>
              </a:ln>
              <a:effectLst>
                <a:outerShdw blurRad="63500" sx="102000" sy="102000" algn="ctr" rotWithShape="0">
                  <a:prstClr val="black">
                    <a:alpha val="6000"/>
                  </a:prstClr>
                </a:outerShdw>
              </a:effectLst>
            </p:spPr>
            <p:txBody>
              <a:bodyPr rtlCol="0" anchor="ctr"/>
              <a:lstStyle/>
              <a:p>
                <a:endParaRPr lang="en-IN" dirty="0"/>
              </a:p>
            </p:txBody>
          </p:sp>
        </p:grpSp>
        <p:grpSp>
          <p:nvGrpSpPr>
            <p:cNvPr id="26" name="Group 25">
              <a:extLst>
                <a:ext uri="{FF2B5EF4-FFF2-40B4-BE49-F238E27FC236}">
                  <a16:creationId xmlns:a16="http://schemas.microsoft.com/office/drawing/2014/main" id="{8ADF340A-F852-B710-7A9D-06EE8640E449}"/>
                </a:ext>
              </a:extLst>
            </p:cNvPr>
            <p:cNvGrpSpPr/>
            <p:nvPr/>
          </p:nvGrpSpPr>
          <p:grpSpPr>
            <a:xfrm>
              <a:off x="419100" y="2381250"/>
              <a:ext cx="11458033" cy="3409950"/>
              <a:chOff x="419100" y="2381250"/>
              <a:chExt cx="11458033" cy="3409950"/>
            </a:xfrm>
          </p:grpSpPr>
          <p:sp>
            <p:nvSpPr>
              <p:cNvPr id="9" name="Rectangle 8">
                <a:extLst>
                  <a:ext uri="{FF2B5EF4-FFF2-40B4-BE49-F238E27FC236}">
                    <a16:creationId xmlns:a16="http://schemas.microsoft.com/office/drawing/2014/main" id="{589B1B32-C196-28CC-D90A-E4E5EF6052C5}"/>
                  </a:ext>
                </a:extLst>
              </p:cNvPr>
              <p:cNvSpPr/>
              <p:nvPr/>
            </p:nvSpPr>
            <p:spPr>
              <a:xfrm flipH="1">
                <a:off x="1389696" y="5651500"/>
                <a:ext cx="985204" cy="139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0" name="Rectangle 9">
                <a:extLst>
                  <a:ext uri="{FF2B5EF4-FFF2-40B4-BE49-F238E27FC236}">
                    <a16:creationId xmlns:a16="http://schemas.microsoft.com/office/drawing/2014/main" id="{22B31CC1-3144-6139-7FAD-95A02B635CC5}"/>
                  </a:ext>
                </a:extLst>
              </p:cNvPr>
              <p:cNvSpPr/>
              <p:nvPr/>
            </p:nvSpPr>
            <p:spPr>
              <a:xfrm flipH="1">
                <a:off x="5603398" y="5651500"/>
                <a:ext cx="985204" cy="139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1" name="Rectangle 10">
                <a:extLst>
                  <a:ext uri="{FF2B5EF4-FFF2-40B4-BE49-F238E27FC236}">
                    <a16:creationId xmlns:a16="http://schemas.microsoft.com/office/drawing/2014/main" id="{C30A640B-4B6C-3305-C149-BE06D32B6A0B}"/>
                  </a:ext>
                </a:extLst>
              </p:cNvPr>
              <p:cNvSpPr/>
              <p:nvPr/>
            </p:nvSpPr>
            <p:spPr>
              <a:xfrm flipH="1">
                <a:off x="9655576" y="5651500"/>
                <a:ext cx="985204" cy="1397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7" name="TextBox 16">
                <a:extLst>
                  <a:ext uri="{FF2B5EF4-FFF2-40B4-BE49-F238E27FC236}">
                    <a16:creationId xmlns:a16="http://schemas.microsoft.com/office/drawing/2014/main" id="{5F3BA180-5096-3809-5DF5-BB55807DB79B}"/>
                  </a:ext>
                </a:extLst>
              </p:cNvPr>
              <p:cNvSpPr txBox="1"/>
              <p:nvPr/>
            </p:nvSpPr>
            <p:spPr>
              <a:xfrm>
                <a:off x="419100" y="2467473"/>
                <a:ext cx="3353678" cy="2957861"/>
              </a:xfrm>
              <a:prstGeom prst="rect">
                <a:avLst/>
              </a:prstGeom>
              <a:noFill/>
            </p:spPr>
            <p:txBody>
              <a:bodyPr wrap="square">
                <a:spAutoFit/>
              </a:bodyPr>
              <a:lstStyle/>
              <a:p>
                <a:pPr algn="ctr">
                  <a:lnSpc>
                    <a:spcPct val="150000"/>
                  </a:lnSpc>
                </a:pPr>
                <a:r>
                  <a:rPr lang="en-US" b="1" dirty="0">
                    <a:solidFill>
                      <a:schemeClr val="tx1">
                        <a:lumMod val="75000"/>
                        <a:lumOff val="25000"/>
                      </a:schemeClr>
                    </a:solidFill>
                    <a:latin typeface="Montserrat" panose="00000500000000000000" pitchFamily="2" charset="0"/>
                  </a:rPr>
                  <a:t>Driving Innovation</a:t>
                </a:r>
              </a:p>
              <a:p>
                <a:pPr algn="ctr">
                  <a:lnSpc>
                    <a:spcPct val="150000"/>
                  </a:lnSpc>
                </a:pPr>
                <a:r>
                  <a:rPr lang="en-US" dirty="0">
                    <a:solidFill>
                      <a:schemeClr val="tx1">
                        <a:lumMod val="75000"/>
                        <a:lumOff val="25000"/>
                      </a:schemeClr>
                    </a:solidFill>
                    <a:latin typeface="Montserrat" panose="00000500000000000000"/>
                    <a:cs typeface="Times New Roman" panose="02020603050405020304" pitchFamily="18" charset="0"/>
                  </a:rPr>
                  <a:t>Diversity introduces varied perspectives, enhancing creativity and problem-solving. Inclusive teams at </a:t>
                </a:r>
                <a:r>
                  <a:rPr lang="en-US" dirty="0" err="1">
                    <a:solidFill>
                      <a:schemeClr val="tx1">
                        <a:lumMod val="75000"/>
                        <a:lumOff val="25000"/>
                      </a:schemeClr>
                    </a:solidFill>
                    <a:latin typeface="Montserrat" panose="00000500000000000000"/>
                    <a:cs typeface="Times New Roman" panose="02020603050405020304" pitchFamily="18" charset="0"/>
                  </a:rPr>
                  <a:t>TechInnovate</a:t>
                </a:r>
                <a:r>
                  <a:rPr lang="en-US" dirty="0">
                    <a:solidFill>
                      <a:schemeClr val="tx1">
                        <a:lumMod val="75000"/>
                        <a:lumOff val="25000"/>
                      </a:schemeClr>
                    </a:solidFill>
                    <a:latin typeface="Montserrat" panose="00000500000000000000"/>
                    <a:cs typeface="Times New Roman" panose="02020603050405020304" pitchFamily="18" charset="0"/>
                  </a:rPr>
                  <a:t> are more adaptable, driving innovative solutions.</a:t>
                </a:r>
                <a:endParaRPr lang="en-IN" dirty="0">
                  <a:solidFill>
                    <a:schemeClr val="tx1">
                      <a:lumMod val="75000"/>
                      <a:lumOff val="25000"/>
                    </a:schemeClr>
                  </a:solidFill>
                  <a:latin typeface="Montserrat" panose="00000500000000000000"/>
                  <a:cs typeface="Times New Roman" panose="02020603050405020304" pitchFamily="18" charset="0"/>
                </a:endParaRPr>
              </a:p>
            </p:txBody>
          </p:sp>
          <p:sp>
            <p:nvSpPr>
              <p:cNvPr id="21" name="TextBox 20">
                <a:extLst>
                  <a:ext uri="{FF2B5EF4-FFF2-40B4-BE49-F238E27FC236}">
                    <a16:creationId xmlns:a16="http://schemas.microsoft.com/office/drawing/2014/main" id="{D81D9A08-416D-FF92-7CE7-351D6CE86949}"/>
                  </a:ext>
                </a:extLst>
              </p:cNvPr>
              <p:cNvSpPr txBox="1"/>
              <p:nvPr/>
            </p:nvSpPr>
            <p:spPr>
              <a:xfrm>
                <a:off x="4486275" y="2467473"/>
                <a:ext cx="3152775" cy="2957861"/>
              </a:xfrm>
              <a:prstGeom prst="rect">
                <a:avLst/>
              </a:prstGeom>
              <a:noFill/>
            </p:spPr>
            <p:txBody>
              <a:bodyPr wrap="square">
                <a:spAutoFit/>
              </a:bodyPr>
              <a:lstStyle/>
              <a:p>
                <a:pPr algn="ctr">
                  <a:lnSpc>
                    <a:spcPct val="150000"/>
                  </a:lnSpc>
                </a:pPr>
                <a:r>
                  <a:rPr lang="en-US" b="1" dirty="0">
                    <a:solidFill>
                      <a:schemeClr val="tx1">
                        <a:lumMod val="75000"/>
                        <a:lumOff val="25000"/>
                      </a:schemeClr>
                    </a:solidFill>
                    <a:latin typeface="Montserrat" panose="00000500000000000000" pitchFamily="2" charset="0"/>
                  </a:rPr>
                  <a:t>Fostering Inclusive Practices</a:t>
                </a:r>
              </a:p>
              <a:p>
                <a:pPr algn="ctr">
                  <a:lnSpc>
                    <a:spcPct val="150000"/>
                  </a:lnSpc>
                </a:pPr>
                <a:r>
                  <a:rPr lang="en-US" dirty="0">
                    <a:solidFill>
                      <a:schemeClr val="tx1">
                        <a:lumMod val="75000"/>
                        <a:lumOff val="25000"/>
                      </a:schemeClr>
                    </a:solidFill>
                    <a:latin typeface="Montserrat" panose="00000500000000000000" pitchFamily="2" charset="0"/>
                  </a:rPr>
                  <a:t>Implement unconscious bias training and ensure diverse representation in leadership roles to create a welcoming </a:t>
                </a:r>
                <a:r>
                  <a:rPr lang="en-US" dirty="0">
                    <a:solidFill>
                      <a:schemeClr val="tx1">
                        <a:lumMod val="75000"/>
                        <a:lumOff val="25000"/>
                      </a:schemeClr>
                    </a:solidFill>
                    <a:latin typeface="Montserrat" panose="00000500000000000000"/>
                  </a:rPr>
                  <a:t>environment for all employees (</a:t>
                </a:r>
                <a:r>
                  <a:rPr lang="en-US" dirty="0" err="1">
                    <a:solidFill>
                      <a:schemeClr val="tx1">
                        <a:lumMod val="75000"/>
                        <a:lumOff val="25000"/>
                      </a:schemeClr>
                    </a:solidFill>
                    <a:latin typeface="Montserrat" panose="00000500000000000000"/>
                  </a:rPr>
                  <a:t>Onyeador</a:t>
                </a:r>
                <a:r>
                  <a:rPr lang="en-US" dirty="0">
                    <a:solidFill>
                      <a:schemeClr val="tx1">
                        <a:lumMod val="75000"/>
                        <a:lumOff val="25000"/>
                      </a:schemeClr>
                    </a:solidFill>
                    <a:latin typeface="Montserrat" panose="00000500000000000000"/>
                  </a:rPr>
                  <a:t> et al, 2021).</a:t>
                </a:r>
                <a:endParaRPr lang="en-IN" dirty="0">
                  <a:solidFill>
                    <a:schemeClr val="tx1">
                      <a:lumMod val="75000"/>
                      <a:lumOff val="25000"/>
                    </a:schemeClr>
                  </a:solidFill>
                  <a:latin typeface="Montserrat" panose="00000500000000000000"/>
                </a:endParaRPr>
              </a:p>
            </p:txBody>
          </p:sp>
          <p:sp>
            <p:nvSpPr>
              <p:cNvPr id="24" name="TextBox 23">
                <a:extLst>
                  <a:ext uri="{FF2B5EF4-FFF2-40B4-BE49-F238E27FC236}">
                    <a16:creationId xmlns:a16="http://schemas.microsoft.com/office/drawing/2014/main" id="{06935493-E3C7-0C52-EE92-7496D6452493}"/>
                  </a:ext>
                </a:extLst>
              </p:cNvPr>
              <p:cNvSpPr txBox="1"/>
              <p:nvPr/>
            </p:nvSpPr>
            <p:spPr>
              <a:xfrm>
                <a:off x="8419222" y="2381250"/>
                <a:ext cx="3457911" cy="2957861"/>
              </a:xfrm>
              <a:prstGeom prst="rect">
                <a:avLst/>
              </a:prstGeom>
              <a:noFill/>
            </p:spPr>
            <p:txBody>
              <a:bodyPr wrap="square">
                <a:spAutoFit/>
              </a:bodyPr>
              <a:lstStyle/>
              <a:p>
                <a:pPr algn="ctr">
                  <a:lnSpc>
                    <a:spcPct val="150000"/>
                  </a:lnSpc>
                </a:pPr>
                <a:r>
                  <a:rPr lang="en-US" b="1" dirty="0">
                    <a:solidFill>
                      <a:schemeClr val="tx1">
                        <a:lumMod val="75000"/>
                        <a:lumOff val="25000"/>
                      </a:schemeClr>
                    </a:solidFill>
                    <a:latin typeface="Montserrat" panose="00000500000000000000" pitchFamily="2" charset="0"/>
                  </a:rPr>
                  <a:t>Encouraging Open Dialogue</a:t>
                </a:r>
              </a:p>
              <a:p>
                <a:pPr algn="ctr">
                  <a:lnSpc>
                    <a:spcPct val="150000"/>
                  </a:lnSpc>
                </a:pPr>
                <a:r>
                  <a:rPr lang="en-US" dirty="0">
                    <a:solidFill>
                      <a:schemeClr val="tx1">
                        <a:lumMod val="75000"/>
                        <a:lumOff val="25000"/>
                      </a:schemeClr>
                    </a:solidFill>
                    <a:latin typeface="Montserrat" panose="00000500000000000000"/>
                  </a:rPr>
                  <a:t>Promote open communication channels where diverse voices are heard and valued, reinforcing a culture of respect and collaboration (</a:t>
                </a:r>
                <a:r>
                  <a:rPr lang="en-US" dirty="0" err="1">
                    <a:solidFill>
                      <a:schemeClr val="tx1">
                        <a:lumMod val="75000"/>
                        <a:lumOff val="25000"/>
                      </a:schemeClr>
                    </a:solidFill>
                    <a:latin typeface="Montserrat" panose="00000500000000000000"/>
                  </a:rPr>
                  <a:t>Kainde</a:t>
                </a:r>
                <a:r>
                  <a:rPr lang="en-US" dirty="0">
                    <a:solidFill>
                      <a:schemeClr val="tx1">
                        <a:lumMod val="75000"/>
                        <a:lumOff val="25000"/>
                      </a:schemeClr>
                    </a:solidFill>
                    <a:latin typeface="Montserrat" panose="00000500000000000000"/>
                  </a:rPr>
                  <a:t> and </a:t>
                </a:r>
                <a:r>
                  <a:rPr lang="en-US" dirty="0" err="1">
                    <a:solidFill>
                      <a:schemeClr val="tx1">
                        <a:lumMod val="75000"/>
                        <a:lumOff val="25000"/>
                      </a:schemeClr>
                    </a:solidFill>
                    <a:latin typeface="Montserrat" panose="00000500000000000000"/>
                  </a:rPr>
                  <a:t>Mandagi</a:t>
                </a:r>
                <a:r>
                  <a:rPr lang="en-US" dirty="0">
                    <a:solidFill>
                      <a:schemeClr val="tx1">
                        <a:lumMod val="75000"/>
                        <a:lumOff val="25000"/>
                      </a:schemeClr>
                    </a:solidFill>
                    <a:latin typeface="Montserrat" panose="00000500000000000000"/>
                  </a:rPr>
                  <a:t>, 2023).</a:t>
                </a:r>
                <a:endParaRPr lang="en-IN" dirty="0">
                  <a:solidFill>
                    <a:schemeClr val="tx1">
                      <a:lumMod val="75000"/>
                      <a:lumOff val="25000"/>
                    </a:schemeClr>
                  </a:solidFill>
                  <a:latin typeface="Montserrat" panose="00000500000000000000"/>
                </a:endParaRPr>
              </a:p>
            </p:txBody>
          </p:sp>
        </p:grpSp>
      </p:grpSp>
      <p:pic>
        <p:nvPicPr>
          <p:cNvPr id="12" name="Picture 11">
            <a:extLst>
              <a:ext uri="{FF2B5EF4-FFF2-40B4-BE49-F238E27FC236}">
                <a16:creationId xmlns:a16="http://schemas.microsoft.com/office/drawing/2014/main" id="{F94203E6-9324-4BA9-87DB-1DFEACBA2CF8}"/>
              </a:ext>
            </a:extLst>
          </p:cNvPr>
          <p:cNvPicPr>
            <a:picLocks noChangeAspect="1"/>
          </p:cNvPicPr>
          <p:nvPr/>
        </p:nvPicPr>
        <p:blipFill>
          <a:blip r:embed="rId3"/>
          <a:stretch>
            <a:fillRect/>
          </a:stretch>
        </p:blipFill>
        <p:spPr>
          <a:xfrm>
            <a:off x="7824956" y="1"/>
            <a:ext cx="4367044" cy="2163328"/>
          </a:xfrm>
          <a:prstGeom prst="rect">
            <a:avLst/>
          </a:prstGeom>
        </p:spPr>
      </p:pic>
    </p:spTree>
    <p:extLst>
      <p:ext uri="{BB962C8B-B14F-4D97-AF65-F5344CB8AC3E}">
        <p14:creationId xmlns:p14="http://schemas.microsoft.com/office/powerpoint/2010/main" val="2681656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D72B62A4-8E75-8E0E-10F7-209190F7A2A2}"/>
              </a:ext>
            </a:extLst>
          </p:cNvPr>
          <p:cNvSpPr/>
          <p:nvPr/>
        </p:nvSpPr>
        <p:spPr>
          <a:xfrm>
            <a:off x="960120" y="1657350"/>
            <a:ext cx="10549600" cy="3800915"/>
          </a:xfrm>
          <a:custGeom>
            <a:avLst/>
            <a:gdLst>
              <a:gd name="connsiteX0" fmla="*/ 6726788 w 7166060"/>
              <a:gd name="connsiteY0" fmla="*/ 0 h 4589080"/>
              <a:gd name="connsiteX1" fmla="*/ 7166061 w 7166060"/>
              <a:gd name="connsiteY1" fmla="*/ 0 h 4589080"/>
              <a:gd name="connsiteX2" fmla="*/ 7166061 w 7166060"/>
              <a:gd name="connsiteY2" fmla="*/ 4589081 h 4589080"/>
              <a:gd name="connsiteX3" fmla="*/ 6726788 w 7166060"/>
              <a:gd name="connsiteY3" fmla="*/ 4589081 h 4589080"/>
              <a:gd name="connsiteX4" fmla="*/ 439273 w 7166060"/>
              <a:gd name="connsiteY4" fmla="*/ 4589081 h 4589080"/>
              <a:gd name="connsiteX5" fmla="*/ 0 w 7166060"/>
              <a:gd name="connsiteY5" fmla="*/ 4589081 h 4589080"/>
              <a:gd name="connsiteX6" fmla="*/ 0 w 7166060"/>
              <a:gd name="connsiteY6" fmla="*/ 0 h 4589080"/>
              <a:gd name="connsiteX7" fmla="*/ 439273 w 7166060"/>
              <a:gd name="connsiteY7" fmla="*/ 0 h 458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66060" h="4589080">
                <a:moveTo>
                  <a:pt x="6726788" y="0"/>
                </a:moveTo>
                <a:cubicBezTo>
                  <a:pt x="6969392" y="0"/>
                  <a:pt x="7166061" y="0"/>
                  <a:pt x="7166061" y="0"/>
                </a:cubicBezTo>
                <a:lnTo>
                  <a:pt x="7166061" y="4589081"/>
                </a:lnTo>
                <a:cubicBezTo>
                  <a:pt x="7166061" y="4589081"/>
                  <a:pt x="6969392" y="4589081"/>
                  <a:pt x="6726788" y="4589081"/>
                </a:cubicBezTo>
                <a:lnTo>
                  <a:pt x="439273" y="4589081"/>
                </a:lnTo>
                <a:cubicBezTo>
                  <a:pt x="196669" y="4589081"/>
                  <a:pt x="0" y="4589081"/>
                  <a:pt x="0" y="4589081"/>
                </a:cubicBezTo>
                <a:lnTo>
                  <a:pt x="0" y="0"/>
                </a:lnTo>
                <a:cubicBezTo>
                  <a:pt x="0" y="0"/>
                  <a:pt x="196669" y="0"/>
                  <a:pt x="439273" y="0"/>
                </a:cubicBezTo>
                <a:close/>
              </a:path>
            </a:pathLst>
          </a:custGeom>
          <a:solidFill>
            <a:srgbClr val="FFFFFF"/>
          </a:solidFill>
          <a:ln w="6789" cap="flat">
            <a:noFill/>
            <a:prstDash val="solid"/>
            <a:miter/>
          </a:ln>
          <a:effectLst>
            <a:outerShdw blurRad="63500" sx="102000" sy="102000" algn="ctr" rotWithShape="0">
              <a:prstClr val="black">
                <a:alpha val="6000"/>
              </a:prstClr>
            </a:outerShdw>
          </a:effectLst>
        </p:spPr>
        <p:txBody>
          <a:bodyPr rtlCol="0" anchor="ctr"/>
          <a:lstStyle/>
          <a:p>
            <a:endParaRPr lang="en-IN" dirty="0"/>
          </a:p>
        </p:txBody>
      </p:sp>
      <p:sp>
        <p:nvSpPr>
          <p:cNvPr id="6" name="Rectangle 5">
            <a:extLst>
              <a:ext uri="{FF2B5EF4-FFF2-40B4-BE49-F238E27FC236}">
                <a16:creationId xmlns:a16="http://schemas.microsoft.com/office/drawing/2014/main" id="{D6545411-E57A-0C1F-E905-F573132962FA}"/>
              </a:ext>
            </a:extLst>
          </p:cNvPr>
          <p:cNvSpPr/>
          <p:nvPr/>
        </p:nvSpPr>
        <p:spPr>
          <a:xfrm>
            <a:off x="6937829" y="5496887"/>
            <a:ext cx="5254171" cy="421313"/>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5" name="Rectangle 4">
            <a:extLst>
              <a:ext uri="{FF2B5EF4-FFF2-40B4-BE49-F238E27FC236}">
                <a16:creationId xmlns:a16="http://schemas.microsoft.com/office/drawing/2014/main" id="{E73CD487-E616-F478-CCE1-0E9A071E3C45}"/>
              </a:ext>
            </a:extLst>
          </p:cNvPr>
          <p:cNvSpPr/>
          <p:nvPr/>
        </p:nvSpPr>
        <p:spPr>
          <a:xfrm>
            <a:off x="3092106" y="0"/>
            <a:ext cx="5254171" cy="421313"/>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8" name="Rectangle 7">
            <a:extLst>
              <a:ext uri="{FF2B5EF4-FFF2-40B4-BE49-F238E27FC236}">
                <a16:creationId xmlns:a16="http://schemas.microsoft.com/office/drawing/2014/main" id="{D512A660-98B5-A505-16ED-E68C27392195}"/>
              </a:ext>
            </a:extLst>
          </p:cNvPr>
          <p:cNvSpPr/>
          <p:nvPr/>
        </p:nvSpPr>
        <p:spPr>
          <a:xfrm>
            <a:off x="11739704" y="2509326"/>
            <a:ext cx="45719" cy="2270007"/>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12" name="Group 11">
            <a:extLst>
              <a:ext uri="{FF2B5EF4-FFF2-40B4-BE49-F238E27FC236}">
                <a16:creationId xmlns:a16="http://schemas.microsoft.com/office/drawing/2014/main" id="{2BE455F4-F258-3788-35C2-A0197C8701F8}"/>
              </a:ext>
            </a:extLst>
          </p:cNvPr>
          <p:cNvGrpSpPr/>
          <p:nvPr/>
        </p:nvGrpSpPr>
        <p:grpSpPr>
          <a:xfrm>
            <a:off x="418277" y="939800"/>
            <a:ext cx="11633285" cy="4506408"/>
            <a:chOff x="6229971" y="2184582"/>
            <a:chExt cx="5727163" cy="2909561"/>
          </a:xfrm>
        </p:grpSpPr>
        <p:sp>
          <p:nvSpPr>
            <p:cNvPr id="9" name="TextBox 8">
              <a:extLst>
                <a:ext uri="{FF2B5EF4-FFF2-40B4-BE49-F238E27FC236}">
                  <a16:creationId xmlns:a16="http://schemas.microsoft.com/office/drawing/2014/main" id="{25AF9379-A662-ADC3-B6AF-ACA92B0DBE50}"/>
                </a:ext>
              </a:extLst>
            </p:cNvPr>
            <p:cNvSpPr txBox="1"/>
            <p:nvPr/>
          </p:nvSpPr>
          <p:spPr>
            <a:xfrm>
              <a:off x="6229971" y="2184582"/>
              <a:ext cx="5727163" cy="377560"/>
            </a:xfrm>
            <a:prstGeom prst="rect">
              <a:avLst/>
            </a:prstGeom>
            <a:noFill/>
          </p:spPr>
          <p:txBody>
            <a:bodyPr wrap="square">
              <a:spAutoFit/>
            </a:bodyPr>
            <a:lstStyle/>
            <a:p>
              <a:pPr algn="ctr"/>
              <a:r>
                <a:rPr lang="en-US" sz="3200" b="1" dirty="0">
                  <a:solidFill>
                    <a:schemeClr val="accent5"/>
                  </a:solidFill>
                  <a:latin typeface="Montserrat" panose="00000500000000000000" pitchFamily="2" charset="0"/>
                </a:rPr>
                <a:t>Sustaining and Evolving </a:t>
              </a:r>
              <a:r>
                <a:rPr lang="en-US" sz="3200" b="1" dirty="0" err="1">
                  <a:solidFill>
                    <a:schemeClr val="accent5"/>
                  </a:solidFill>
                  <a:latin typeface="Montserrat" panose="00000500000000000000" pitchFamily="2" charset="0"/>
                </a:rPr>
                <a:t>TechInnovate’s</a:t>
              </a:r>
              <a:r>
                <a:rPr lang="en-US" sz="3200" b="1" dirty="0">
                  <a:solidFill>
                    <a:schemeClr val="accent5"/>
                  </a:solidFill>
                  <a:latin typeface="Montserrat" panose="00000500000000000000" pitchFamily="2" charset="0"/>
                </a:rPr>
                <a:t> Culture</a:t>
              </a:r>
              <a:endParaRPr lang="en-IN" sz="3200" b="1" dirty="0">
                <a:solidFill>
                  <a:schemeClr val="accent5"/>
                </a:solidFill>
                <a:latin typeface="Montserrat" panose="00000500000000000000" pitchFamily="2" charset="0"/>
              </a:endParaRPr>
            </a:p>
          </p:txBody>
        </p:sp>
        <p:sp>
          <p:nvSpPr>
            <p:cNvPr id="11" name="TextBox 10">
              <a:extLst>
                <a:ext uri="{FF2B5EF4-FFF2-40B4-BE49-F238E27FC236}">
                  <a16:creationId xmlns:a16="http://schemas.microsoft.com/office/drawing/2014/main" id="{AD828D6F-1564-2682-23AA-3CDF6303F74E}"/>
                </a:ext>
              </a:extLst>
            </p:cNvPr>
            <p:cNvSpPr txBox="1"/>
            <p:nvPr/>
          </p:nvSpPr>
          <p:spPr>
            <a:xfrm>
              <a:off x="6594663" y="2647868"/>
              <a:ext cx="4989348" cy="2446275"/>
            </a:xfrm>
            <a:prstGeom prst="rect">
              <a:avLst/>
            </a:prstGeom>
            <a:noFill/>
          </p:spPr>
          <p:txBody>
            <a:bodyPr wrap="square">
              <a:spAutoFit/>
            </a:bodyPr>
            <a:lstStyle/>
            <a:p>
              <a:pPr algn="ctr">
                <a:lnSpc>
                  <a:spcPct val="150000"/>
                </a:lnSpc>
              </a:pPr>
              <a:r>
                <a:rPr lang="en-US" b="1" dirty="0">
                  <a:solidFill>
                    <a:schemeClr val="tx1">
                      <a:lumMod val="75000"/>
                      <a:lumOff val="25000"/>
                    </a:schemeClr>
                  </a:solidFill>
                  <a:latin typeface="Montserrat" panose="00000500000000000000" pitchFamily="2" charset="0"/>
                </a:rPr>
                <a:t>Mentorship Program:</a:t>
              </a:r>
            </a:p>
            <a:p>
              <a:pPr algn="ctr">
                <a:lnSpc>
                  <a:spcPct val="150000"/>
                </a:lnSpc>
              </a:pPr>
              <a:r>
                <a:rPr lang="en-US" b="1" dirty="0">
                  <a:latin typeface="Montserrat" panose="00000500000000000000" pitchFamily="2" charset="0"/>
                </a:rPr>
                <a:t> </a:t>
              </a:r>
              <a:r>
                <a:rPr lang="en-US" dirty="0">
                  <a:latin typeface="Montserrat" panose="00000500000000000000" pitchFamily="2" charset="0"/>
                </a:rPr>
                <a:t>Establish a mentorship system with specific goals for employee growth, pairing new hires with experienced mentors to foster alignment with </a:t>
              </a:r>
              <a:r>
                <a:rPr lang="en-US" dirty="0" err="1">
                  <a:latin typeface="Montserrat" panose="00000500000000000000" pitchFamily="2" charset="0"/>
                </a:rPr>
                <a:t>TechInnovate’s</a:t>
              </a:r>
              <a:r>
                <a:rPr lang="en-US" dirty="0">
                  <a:latin typeface="Montserrat" panose="00000500000000000000" pitchFamily="2" charset="0"/>
                </a:rPr>
                <a:t> culture.</a:t>
              </a:r>
            </a:p>
            <a:p>
              <a:pPr algn="ctr">
                <a:lnSpc>
                  <a:spcPct val="150000"/>
                </a:lnSpc>
              </a:pPr>
              <a:r>
                <a:rPr lang="en-US" b="1" dirty="0">
                  <a:latin typeface="Montserrat" panose="00000500000000000000" pitchFamily="2" charset="0"/>
                </a:rPr>
                <a:t>Structured Onboarding</a:t>
              </a:r>
            </a:p>
            <a:p>
              <a:pPr algn="ctr">
                <a:lnSpc>
                  <a:spcPct val="150000"/>
                </a:lnSpc>
              </a:pPr>
              <a:r>
                <a:rPr lang="en-US" dirty="0">
                  <a:latin typeface="Montserrat" panose="00000500000000000000" pitchFamily="2" charset="0"/>
                </a:rPr>
                <a:t>Design a comprehensive onboarding process to immerse new employees in core values and expectations within 90 days of hiring.</a:t>
              </a:r>
            </a:p>
            <a:p>
              <a:pPr algn="ctr">
                <a:lnSpc>
                  <a:spcPct val="150000"/>
                </a:lnSpc>
              </a:pPr>
              <a:r>
                <a:rPr lang="en-US" b="1" dirty="0">
                  <a:latin typeface="Montserrat" panose="00000500000000000000" pitchFamily="2" charset="0"/>
                </a:rPr>
                <a:t>Continuous Development</a:t>
              </a:r>
            </a:p>
            <a:p>
              <a:pPr algn="ctr">
                <a:lnSpc>
                  <a:spcPct val="150000"/>
                </a:lnSpc>
              </a:pPr>
              <a:r>
                <a:rPr lang="en-US" dirty="0">
                  <a:latin typeface="Montserrat" panose="00000500000000000000" pitchFamily="2" charset="0"/>
                </a:rPr>
                <a:t>Implement quarterly </a:t>
              </a:r>
              <a:r>
                <a:rPr lang="en-US" dirty="0">
                  <a:latin typeface="Montserrat" panose="00000500000000000000"/>
                </a:rPr>
                <a:t>training sessions focused on cultural competencies, ensuring employees consistently engage with evolving cultural priorities and skill development (Hutchins and Goldstein </a:t>
              </a:r>
              <a:r>
                <a:rPr lang="en-US" dirty="0" err="1">
                  <a:latin typeface="Montserrat" panose="00000500000000000000"/>
                </a:rPr>
                <a:t>Hode</a:t>
              </a:r>
              <a:r>
                <a:rPr lang="en-US" dirty="0">
                  <a:latin typeface="Montserrat" panose="00000500000000000000"/>
                </a:rPr>
                <a:t>, 2021).</a:t>
              </a:r>
              <a:endParaRPr lang="en-US" i="0" dirty="0">
                <a:effectLst/>
                <a:latin typeface="Montserrat" panose="00000500000000000000"/>
              </a:endParaRPr>
            </a:p>
          </p:txBody>
        </p:sp>
      </p:grpSp>
      <p:sp>
        <p:nvSpPr>
          <p:cNvPr id="15" name="Rectangle 14">
            <a:extLst>
              <a:ext uri="{FF2B5EF4-FFF2-40B4-BE49-F238E27FC236}">
                <a16:creationId xmlns:a16="http://schemas.microsoft.com/office/drawing/2014/main" id="{8E94DD23-DCCB-4BF3-9070-DAEFD661C349}"/>
              </a:ext>
            </a:extLst>
          </p:cNvPr>
          <p:cNvSpPr/>
          <p:nvPr/>
        </p:nvSpPr>
        <p:spPr>
          <a:xfrm>
            <a:off x="898343" y="2623626"/>
            <a:ext cx="157548" cy="2291274"/>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415316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314B84E-D8C0-91D7-FF74-F042A923317F}"/>
              </a:ext>
            </a:extLst>
          </p:cNvPr>
          <p:cNvGrpSpPr/>
          <p:nvPr/>
        </p:nvGrpSpPr>
        <p:grpSpPr>
          <a:xfrm>
            <a:off x="10906522" y="-12700"/>
            <a:ext cx="615156" cy="952500"/>
            <a:chOff x="10248900" y="0"/>
            <a:chExt cx="812800" cy="952500"/>
          </a:xfrm>
        </p:grpSpPr>
        <p:sp>
          <p:nvSpPr>
            <p:cNvPr id="3" name="Rectangle 2">
              <a:extLst>
                <a:ext uri="{FF2B5EF4-FFF2-40B4-BE49-F238E27FC236}">
                  <a16:creationId xmlns:a16="http://schemas.microsoft.com/office/drawing/2014/main" id="{FFBC06E2-A6E0-BF67-08BD-7E0737389E55}"/>
                </a:ext>
              </a:extLst>
            </p:cNvPr>
            <p:cNvSpPr/>
            <p:nvPr/>
          </p:nvSpPr>
          <p:spPr>
            <a:xfrm>
              <a:off x="10248900" y="0"/>
              <a:ext cx="812800" cy="9525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4" name="TextBox 3">
              <a:extLst>
                <a:ext uri="{FF2B5EF4-FFF2-40B4-BE49-F238E27FC236}">
                  <a16:creationId xmlns:a16="http://schemas.microsoft.com/office/drawing/2014/main" id="{3FACEBAA-A3B0-5935-8903-5D49B5CF50FB}"/>
                </a:ext>
              </a:extLst>
            </p:cNvPr>
            <p:cNvSpPr txBox="1"/>
            <p:nvPr/>
          </p:nvSpPr>
          <p:spPr>
            <a:xfrm>
              <a:off x="10248900" y="291584"/>
              <a:ext cx="812800" cy="369332"/>
            </a:xfrm>
            <a:prstGeom prst="rect">
              <a:avLst/>
            </a:prstGeom>
            <a:noFill/>
          </p:spPr>
          <p:txBody>
            <a:bodyPr wrap="square" rtlCol="0">
              <a:spAutoFit/>
            </a:bodyPr>
            <a:lstStyle/>
            <a:p>
              <a:pPr algn="ctr"/>
              <a:r>
                <a:rPr lang="en-US" b="1" dirty="0">
                  <a:solidFill>
                    <a:schemeClr val="bg1"/>
                  </a:solidFill>
                  <a:latin typeface="Montserrat" panose="00000500000000000000" pitchFamily="2" charset="0"/>
                </a:rPr>
                <a:t>18</a:t>
              </a:r>
              <a:endParaRPr lang="en-IN" b="1" dirty="0">
                <a:solidFill>
                  <a:schemeClr val="bg1"/>
                </a:solidFill>
                <a:latin typeface="Montserrat" panose="00000500000000000000" pitchFamily="2" charset="0"/>
              </a:endParaRPr>
            </a:p>
          </p:txBody>
        </p:sp>
      </p:grpSp>
      <p:sp>
        <p:nvSpPr>
          <p:cNvPr id="5" name="Rectangle 4">
            <a:extLst>
              <a:ext uri="{FF2B5EF4-FFF2-40B4-BE49-F238E27FC236}">
                <a16:creationId xmlns:a16="http://schemas.microsoft.com/office/drawing/2014/main" id="{FE3596D8-7D42-EED3-F70B-FCBBADA235AF}"/>
              </a:ext>
            </a:extLst>
          </p:cNvPr>
          <p:cNvSpPr/>
          <p:nvPr/>
        </p:nvSpPr>
        <p:spPr>
          <a:xfrm flipH="1">
            <a:off x="867180" y="1854200"/>
            <a:ext cx="11324819" cy="3149600"/>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4098" name="Picture 2" descr="Free photo flat lay of retro telephone receiver with chat bubbles">
            <a:extLst>
              <a:ext uri="{FF2B5EF4-FFF2-40B4-BE49-F238E27FC236}">
                <a16:creationId xmlns:a16="http://schemas.microsoft.com/office/drawing/2014/main" id="{6AA89DFB-C73C-8EAD-68E2-4E70B85843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8388" y="415743"/>
            <a:ext cx="3971925" cy="5962650"/>
          </a:xfrm>
          <a:prstGeom prst="rect">
            <a:avLst/>
          </a:prstGeom>
          <a:noFill/>
          <a:extLst>
            <a:ext uri="{909E8E84-426E-40DD-AFC4-6F175D3DCCD1}">
              <a14:hiddenFill xmlns:a14="http://schemas.microsoft.com/office/drawing/2010/main">
                <a:solidFill>
                  <a:srgbClr val="FFFFFF"/>
                </a:solidFill>
              </a14:hiddenFill>
            </a:ext>
          </a:extLst>
        </p:spPr>
      </p:pic>
      <p:sp>
        <p:nvSpPr>
          <p:cNvPr id="6" name="Freeform: Shape 5">
            <a:extLst>
              <a:ext uri="{FF2B5EF4-FFF2-40B4-BE49-F238E27FC236}">
                <a16:creationId xmlns:a16="http://schemas.microsoft.com/office/drawing/2014/main" id="{C700C424-6E55-00AE-D844-BAB8FE3743FE}"/>
              </a:ext>
            </a:extLst>
          </p:cNvPr>
          <p:cNvSpPr/>
          <p:nvPr/>
        </p:nvSpPr>
        <p:spPr>
          <a:xfrm>
            <a:off x="202600" y="1204686"/>
            <a:ext cx="5376456" cy="4448628"/>
          </a:xfrm>
          <a:custGeom>
            <a:avLst/>
            <a:gdLst>
              <a:gd name="connsiteX0" fmla="*/ 6726788 w 7166060"/>
              <a:gd name="connsiteY0" fmla="*/ 0 h 4589080"/>
              <a:gd name="connsiteX1" fmla="*/ 7166061 w 7166060"/>
              <a:gd name="connsiteY1" fmla="*/ 0 h 4589080"/>
              <a:gd name="connsiteX2" fmla="*/ 7166061 w 7166060"/>
              <a:gd name="connsiteY2" fmla="*/ 4589081 h 4589080"/>
              <a:gd name="connsiteX3" fmla="*/ 6726788 w 7166060"/>
              <a:gd name="connsiteY3" fmla="*/ 4589081 h 4589080"/>
              <a:gd name="connsiteX4" fmla="*/ 439273 w 7166060"/>
              <a:gd name="connsiteY4" fmla="*/ 4589081 h 4589080"/>
              <a:gd name="connsiteX5" fmla="*/ 0 w 7166060"/>
              <a:gd name="connsiteY5" fmla="*/ 4589081 h 4589080"/>
              <a:gd name="connsiteX6" fmla="*/ 0 w 7166060"/>
              <a:gd name="connsiteY6" fmla="*/ 0 h 4589080"/>
              <a:gd name="connsiteX7" fmla="*/ 439273 w 7166060"/>
              <a:gd name="connsiteY7" fmla="*/ 0 h 458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66060" h="4589080">
                <a:moveTo>
                  <a:pt x="6726788" y="0"/>
                </a:moveTo>
                <a:cubicBezTo>
                  <a:pt x="6969392" y="0"/>
                  <a:pt x="7166061" y="0"/>
                  <a:pt x="7166061" y="0"/>
                </a:cubicBezTo>
                <a:lnTo>
                  <a:pt x="7166061" y="4589081"/>
                </a:lnTo>
                <a:cubicBezTo>
                  <a:pt x="7166061" y="4589081"/>
                  <a:pt x="6969392" y="4589081"/>
                  <a:pt x="6726788" y="4589081"/>
                </a:cubicBezTo>
                <a:lnTo>
                  <a:pt x="439273" y="4589081"/>
                </a:lnTo>
                <a:cubicBezTo>
                  <a:pt x="196669" y="4589081"/>
                  <a:pt x="0" y="4589081"/>
                  <a:pt x="0" y="4589081"/>
                </a:cubicBezTo>
                <a:lnTo>
                  <a:pt x="0" y="0"/>
                </a:lnTo>
                <a:cubicBezTo>
                  <a:pt x="0" y="0"/>
                  <a:pt x="196669" y="0"/>
                  <a:pt x="439273" y="0"/>
                </a:cubicBezTo>
                <a:close/>
              </a:path>
            </a:pathLst>
          </a:custGeom>
          <a:solidFill>
            <a:srgbClr val="FFFFFF"/>
          </a:solidFill>
          <a:ln w="6789" cap="flat">
            <a:noFill/>
            <a:prstDash val="solid"/>
            <a:miter/>
          </a:ln>
          <a:effectLst>
            <a:outerShdw blurRad="63500" sx="102000" sy="102000" algn="ctr" rotWithShape="0">
              <a:prstClr val="black">
                <a:alpha val="6000"/>
              </a:prstClr>
            </a:outerShdw>
          </a:effectLst>
        </p:spPr>
        <p:txBody>
          <a:bodyPr rtlCol="0" anchor="ctr"/>
          <a:lstStyle/>
          <a:p>
            <a:pPr algn="ctr"/>
            <a:endParaRPr lang="en-IN" dirty="0"/>
          </a:p>
        </p:txBody>
      </p:sp>
      <p:sp>
        <p:nvSpPr>
          <p:cNvPr id="8" name="TextBox 7">
            <a:extLst>
              <a:ext uri="{FF2B5EF4-FFF2-40B4-BE49-F238E27FC236}">
                <a16:creationId xmlns:a16="http://schemas.microsoft.com/office/drawing/2014/main" id="{59717E7D-8E38-3779-AA18-C9435ABD4FEC}"/>
              </a:ext>
            </a:extLst>
          </p:cNvPr>
          <p:cNvSpPr txBox="1"/>
          <p:nvPr/>
        </p:nvSpPr>
        <p:spPr>
          <a:xfrm>
            <a:off x="114300" y="581025"/>
            <a:ext cx="5464755" cy="5232202"/>
          </a:xfrm>
          <a:prstGeom prst="rect">
            <a:avLst/>
          </a:prstGeom>
          <a:noFill/>
        </p:spPr>
        <p:txBody>
          <a:bodyPr wrap="square">
            <a:spAutoFit/>
          </a:bodyPr>
          <a:lstStyle/>
          <a:p>
            <a:r>
              <a:rPr lang="en-US" sz="3200" b="1" dirty="0">
                <a:solidFill>
                  <a:schemeClr val="accent5"/>
                </a:solidFill>
                <a:latin typeface="Montserrat" panose="00000500000000000000" pitchFamily="2" charset="0"/>
              </a:rPr>
              <a:t>Conclusion and Call to Action</a:t>
            </a:r>
          </a:p>
          <a:p>
            <a:pPr algn="just">
              <a:lnSpc>
                <a:spcPct val="150000"/>
              </a:lnSpc>
            </a:pPr>
            <a:r>
              <a:rPr lang="en-US" sz="2000" dirty="0" err="1">
                <a:latin typeface="Montserrat" panose="00000500000000000000"/>
              </a:rPr>
              <a:t>TechInnovate</a:t>
            </a:r>
            <a:r>
              <a:rPr lang="en-US" sz="2000" dirty="0">
                <a:latin typeface="Montserrat" panose="00000500000000000000"/>
              </a:rPr>
              <a:t> grows with the help of a strong, welcoming atmosphere that encourages new ideas, happy employees, and different points of view. These cultural foundations can be strengthened by senior management through planned mentoring, onboarding, and growth. For long-term results and the success of the company, we need to actively strengthen and change our culture.</a:t>
            </a:r>
          </a:p>
          <a:p>
            <a:endParaRPr lang="en-IN" sz="3200" b="1" dirty="0">
              <a:solidFill>
                <a:schemeClr val="accent5"/>
              </a:solidFill>
              <a:latin typeface="Montserrat" panose="00000500000000000000" pitchFamily="2" charset="0"/>
            </a:endParaRPr>
          </a:p>
        </p:txBody>
      </p:sp>
    </p:spTree>
    <p:extLst>
      <p:ext uri="{BB962C8B-B14F-4D97-AF65-F5344CB8AC3E}">
        <p14:creationId xmlns:p14="http://schemas.microsoft.com/office/powerpoint/2010/main" val="20547499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2857;p60">
            <a:extLst>
              <a:ext uri="{FF2B5EF4-FFF2-40B4-BE49-F238E27FC236}">
                <a16:creationId xmlns:a16="http://schemas.microsoft.com/office/drawing/2014/main" id="{19BFB66F-5761-369F-8D43-8874B98EF672}"/>
              </a:ext>
            </a:extLst>
          </p:cNvPr>
          <p:cNvSpPr txBox="1">
            <a:spLocks/>
          </p:cNvSpPr>
          <p:nvPr/>
        </p:nvSpPr>
        <p:spPr>
          <a:xfrm>
            <a:off x="838200" y="337425"/>
            <a:ext cx="10515600" cy="609398"/>
          </a:xfrm>
          <a:prstGeom prst="rect">
            <a:avLst/>
          </a:prstGeom>
        </p:spPr>
        <p:txBody>
          <a:bodyPr spcFirstLastPara="1" vert="horz" wrap="square" lIns="0" tIns="0" rIns="0" bIns="0" rtlCol="0" anchor="ctr" anchorCtr="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
                <a:srgbClr val="000000"/>
              </a:buClr>
              <a:buSzPts val="1100"/>
              <a:buFontTx/>
              <a:buNone/>
              <a:tabLst/>
              <a:defRPr/>
            </a:pPr>
            <a:r>
              <a:rPr kumimoji="0" lang="en-US" b="1" i="0" u="none" strike="noStrike" kern="1200" cap="none" spc="0" normalizeH="0" baseline="0" noProof="0" dirty="0">
                <a:ln>
                  <a:noFill/>
                </a:ln>
                <a:solidFill>
                  <a:schemeClr val="accent5"/>
                </a:solidFill>
                <a:effectLst/>
                <a:uLnTx/>
                <a:uFillTx/>
                <a:latin typeface="Montserrat" panose="00000500000000000000" pitchFamily="2" charset="0"/>
                <a:ea typeface="Cambria" panose="02040503050406030204" pitchFamily="18" charset="0"/>
                <a:cs typeface="+mj-cs"/>
                <a:sym typeface="Arial"/>
              </a:rPr>
              <a:t>References</a:t>
            </a:r>
          </a:p>
        </p:txBody>
      </p:sp>
      <p:sp>
        <p:nvSpPr>
          <p:cNvPr id="7" name="Google Shape;2858;p60">
            <a:extLst>
              <a:ext uri="{FF2B5EF4-FFF2-40B4-BE49-F238E27FC236}">
                <a16:creationId xmlns:a16="http://schemas.microsoft.com/office/drawing/2014/main" id="{3038D5C5-1306-98AE-E67C-E0FC1D70EA19}"/>
              </a:ext>
            </a:extLst>
          </p:cNvPr>
          <p:cNvSpPr txBox="1">
            <a:spLocks/>
          </p:cNvSpPr>
          <p:nvPr/>
        </p:nvSpPr>
        <p:spPr>
          <a:xfrm>
            <a:off x="161924" y="2276474"/>
            <a:ext cx="11725275" cy="2581275"/>
          </a:xfrm>
          <a:prstGeom prst="rect">
            <a:avLst/>
          </a:prstGeom>
          <a:noFill/>
        </p:spPr>
        <p:txBody>
          <a:bodyPr spcFirstLastPara="1" vert="horz" wrap="square" lIns="0" tIns="0" rIns="0" bIns="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38146" indent="-285750" algn="just">
              <a:lnSpc>
                <a:spcPct val="150000"/>
              </a:lnSpc>
              <a:defRPr/>
            </a:pP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Ajayi, F.A. and </a:t>
            </a: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Udeh</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C.A., 2024. Agile work cultures in IT: A Conceptual analysis of </a:t>
            </a: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hr's</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role in fostering innovation supply chain. International Journal of Management &amp; Entrepreneurship Research, 6(4), pp.1138-1156. https://doi.org/10.51594/ijmer.v6i4.1004</a:t>
            </a:r>
          </a:p>
          <a:p>
            <a:pPr marL="438146" indent="-285750" algn="just">
              <a:lnSpc>
                <a:spcPct val="150000"/>
              </a:lnSpc>
              <a:defRPr/>
            </a:pP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Ngozi, D. and </a:t>
            </a: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Edwinah</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A., 2022. Employee engagement and talent retention: a review. South Asian Research Journal of Biology and Applied Biosciences, 4(5), pp.188-197. DOI: 10.36346/sarjbm.2022.v04i05.003</a:t>
            </a:r>
          </a:p>
          <a:p>
            <a:pPr marL="438146" indent="-285750" algn="just">
              <a:lnSpc>
                <a:spcPct val="150000"/>
              </a:lnSpc>
              <a:defRPr/>
            </a:pP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Ushakov, D. and Shatila, K., 2021. The impact of workplace culture on employee retention: An empirical study from Lebanon. The Journal of Asian Finance, Economics and Business, 8(12), pp.541-551. https://doi.org/10.13106/jafeb.2021.vol8.no12.0541</a:t>
            </a:r>
          </a:p>
          <a:p>
            <a:pPr marL="438146" indent="-285750" algn="just">
              <a:lnSpc>
                <a:spcPct val="150000"/>
              </a:lnSpc>
              <a:defRPr/>
            </a:pP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Dorta</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-Afonso, D., González-de-la-Rosa, M., Garcia-Rodriguez, F.J. and Romero-Domínguez, L., 2021. Effects of high-performance work systems (HPWS) on hospitality employees’ outcomes through their organizational commitment, motivation, and job satisfaction. Sustainability, 13(6), p.3226. https://doi.org/10.3390/su13063226</a:t>
            </a:r>
          </a:p>
          <a:p>
            <a:pPr marL="438146" indent="-285750" algn="just">
              <a:lnSpc>
                <a:spcPct val="150000"/>
              </a:lnSpc>
              <a:defRPr/>
            </a:pP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Newman, S.A. and Ford, R.C., 2021. Five steps to leading your team in the virtual COVID-19 workplace. Organizational Dynamics, 50(1), p.100802. https://doi.org/10.1016/j.orgdyn.2020.100802</a:t>
            </a:r>
          </a:p>
          <a:p>
            <a:pPr marL="438146" indent="-285750" algn="just">
              <a:lnSpc>
                <a:spcPct val="150000"/>
              </a:lnSpc>
              <a:defRPr/>
            </a:pP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Obeng, H.A., </a:t>
            </a: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Arhinful</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R., Mensah, L. and Owusu-Sarfo, J.S., 2024. Assessing the Influence of the Knowledge Management Cycle on Job Satisfaction and Organizational Culture Considering the Interplay of Employee Engagement. Sustainability, 16(20), p.8728. https://doi.org/10.3390/su16208728</a:t>
            </a:r>
          </a:p>
          <a:p>
            <a:pPr marL="438146" indent="-285750" algn="just">
              <a:lnSpc>
                <a:spcPct val="150000"/>
              </a:lnSpc>
              <a:defRPr/>
            </a:pP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Ngotngamwong</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R., 2020. A Study of Millennial Job Satisfaction and Retention. Human Behavior, Development &amp; Society, 21(3).</a:t>
            </a:r>
          </a:p>
        </p:txBody>
      </p:sp>
    </p:spTree>
    <p:extLst>
      <p:ext uri="{BB962C8B-B14F-4D97-AF65-F5344CB8AC3E}">
        <p14:creationId xmlns:p14="http://schemas.microsoft.com/office/powerpoint/2010/main" val="3614277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2857;p60">
            <a:extLst>
              <a:ext uri="{FF2B5EF4-FFF2-40B4-BE49-F238E27FC236}">
                <a16:creationId xmlns:a16="http://schemas.microsoft.com/office/drawing/2014/main" id="{19BFB66F-5761-369F-8D43-8874B98EF672}"/>
              </a:ext>
            </a:extLst>
          </p:cNvPr>
          <p:cNvSpPr txBox="1">
            <a:spLocks/>
          </p:cNvSpPr>
          <p:nvPr/>
        </p:nvSpPr>
        <p:spPr>
          <a:xfrm>
            <a:off x="247650" y="168712"/>
            <a:ext cx="11106150" cy="609398"/>
          </a:xfrm>
          <a:prstGeom prst="rect">
            <a:avLst/>
          </a:prstGeom>
        </p:spPr>
        <p:txBody>
          <a:bodyPr spcFirstLastPara="1" vert="horz" wrap="square" lIns="0" tIns="0" rIns="0" bIns="0" rtlCol="0" anchor="ctr" anchorCtr="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
                <a:srgbClr val="000000"/>
              </a:buClr>
              <a:buSzPts val="1100"/>
              <a:buFontTx/>
              <a:buNone/>
              <a:tabLst/>
              <a:defRPr/>
            </a:pPr>
            <a:r>
              <a:rPr lang="en-US" b="1" dirty="0">
                <a:solidFill>
                  <a:schemeClr val="accent5"/>
                </a:solidFill>
                <a:latin typeface="Montserrat" panose="00000500000000000000" pitchFamily="2" charset="0"/>
                <a:ea typeface="Cambria" panose="02040503050406030204" pitchFamily="18" charset="0"/>
                <a:sym typeface="Arial"/>
              </a:rPr>
              <a:t>Continued….</a:t>
            </a:r>
            <a:endParaRPr kumimoji="0" lang="en-US" b="1" i="0" u="none" strike="noStrike" kern="1200" cap="none" spc="0" normalizeH="0" baseline="0" noProof="0" dirty="0">
              <a:ln>
                <a:noFill/>
              </a:ln>
              <a:solidFill>
                <a:schemeClr val="accent5"/>
              </a:solidFill>
              <a:effectLst/>
              <a:uLnTx/>
              <a:uFillTx/>
              <a:latin typeface="Montserrat" panose="00000500000000000000" pitchFamily="2" charset="0"/>
              <a:ea typeface="Cambria" panose="02040503050406030204" pitchFamily="18" charset="0"/>
              <a:cs typeface="+mj-cs"/>
              <a:sym typeface="Arial"/>
            </a:endParaRPr>
          </a:p>
        </p:txBody>
      </p:sp>
      <p:sp>
        <p:nvSpPr>
          <p:cNvPr id="7" name="Google Shape;2858;p60">
            <a:extLst>
              <a:ext uri="{FF2B5EF4-FFF2-40B4-BE49-F238E27FC236}">
                <a16:creationId xmlns:a16="http://schemas.microsoft.com/office/drawing/2014/main" id="{3038D5C5-1306-98AE-E67C-E0FC1D70EA19}"/>
              </a:ext>
            </a:extLst>
          </p:cNvPr>
          <p:cNvSpPr txBox="1">
            <a:spLocks/>
          </p:cNvSpPr>
          <p:nvPr/>
        </p:nvSpPr>
        <p:spPr>
          <a:xfrm>
            <a:off x="114300" y="2857500"/>
            <a:ext cx="11772899" cy="2000250"/>
          </a:xfrm>
          <a:prstGeom prst="rect">
            <a:avLst/>
          </a:prstGeom>
          <a:noFill/>
        </p:spPr>
        <p:txBody>
          <a:bodyPr spcFirstLastPara="1" vert="horz" wrap="square" lIns="0" tIns="0" rIns="0" bIns="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38146" indent="-285750" algn="just">
              <a:lnSpc>
                <a:spcPct val="150000"/>
              </a:lnSpc>
              <a:defRPr/>
            </a:pP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Travers, M., 2020. Application of innovation strategies to the development of health information systems (Doctoral dissertation, University of Limerick).</a:t>
            </a:r>
          </a:p>
          <a:p>
            <a:pPr marL="438146" indent="-285750" algn="just">
              <a:lnSpc>
                <a:spcPct val="150000"/>
              </a:lnSpc>
              <a:defRPr/>
            </a:pP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Tupsakhare</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P., 2022. Enhancing Agile Methodologies with AI: Driving Efficiency and Innovation. European Journal of Advances in Engineering and Technology, 9(10), pp.66-71.</a:t>
            </a:r>
          </a:p>
          <a:p>
            <a:pPr marL="438146" indent="-285750" algn="just">
              <a:lnSpc>
                <a:spcPct val="150000"/>
              </a:lnSpc>
              <a:defRPr/>
            </a:pP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Rojo</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J., Everett, B., </a:t>
            </a: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Ramjan</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L.M., Hunt, L. and </a:t>
            </a: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Salamonson</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Y., 2020. Hofstede's cultural dimensions as the explanatory framework for performance issues during clinical placement: A mixed methods study. Nurse education today, 94, p.104581. https://doi.org/10.4236/jss.2024.129021</a:t>
            </a:r>
          </a:p>
          <a:p>
            <a:pPr marL="438146" indent="-285750" algn="just">
              <a:lnSpc>
                <a:spcPct val="150000"/>
              </a:lnSpc>
              <a:defRPr/>
            </a:pP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Umuteme</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O.M. and </a:t>
            </a: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Adegbite</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W.M., 2023. Mitigating the impact of cross-culture on project team effectiveness in the Nigerian oil and gas industry: The mediating role of organizational culture and project leadership. Social Sciences &amp; Humanities Open, 8(1), p.100653. https://doi.org/10.1016/j.ssaho.2023.100653</a:t>
            </a:r>
          </a:p>
          <a:p>
            <a:pPr marL="438146" indent="-285750" algn="just">
              <a:lnSpc>
                <a:spcPct val="150000"/>
              </a:lnSpc>
              <a:defRPr/>
            </a:pP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Parker, L.D., 2024. Third sector crisis management and resilience: Reflections and directions. Financial Accountability &amp; Management, 40(3), pp.326-343. https://doi.org/10.1111/faam.12379</a:t>
            </a:r>
          </a:p>
          <a:p>
            <a:pPr marL="438146" indent="-285750" algn="just">
              <a:lnSpc>
                <a:spcPct val="150000"/>
              </a:lnSpc>
              <a:defRPr/>
            </a:pP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Onyeador</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I.N., Hudson, S.K.T. and Lewis Jr, N.A., 2021. Moving beyond implicit bias training: Policy insights for increasing organizational diversity. Policy Insights from the Behavioral and Brain Sciences, 8(1), pp.19-26. https://doi.org/10.1177/2372732220983840</a:t>
            </a:r>
          </a:p>
          <a:p>
            <a:pPr marL="438146" indent="-285750" algn="just">
              <a:lnSpc>
                <a:spcPct val="150000"/>
              </a:lnSpc>
              <a:defRPr/>
            </a:pP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Kainde</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S.J. and </a:t>
            </a: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Mandagi</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D., 2023. A systematic review of servant leadership outcomes in education context. EDUKASIA: </a:t>
            </a: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Jurnal</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Pendidikan dan </a:t>
            </a: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Pembelajaran</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4(2), pp.2563-2574. https://doi.org/10.62775/edukasia.v4i2.627</a:t>
            </a:r>
          </a:p>
          <a:p>
            <a:pPr marL="438146" indent="-285750" algn="just">
              <a:lnSpc>
                <a:spcPct val="150000"/>
              </a:lnSpc>
              <a:defRPr/>
            </a:pP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Hutchins, D. and Goldstein </a:t>
            </a:r>
            <a:r>
              <a:rPr lang="en-US" sz="1400" dirty="0" err="1">
                <a:solidFill>
                  <a:schemeClr val="tx1">
                    <a:lumMod val="75000"/>
                    <a:lumOff val="25000"/>
                  </a:schemeClr>
                </a:solidFill>
                <a:latin typeface="Montserrat" panose="00000500000000000000" pitchFamily="2" charset="0"/>
                <a:ea typeface="Arial"/>
                <a:cs typeface="Helvetica" panose="020B0604020202020204" pitchFamily="34" charset="0"/>
                <a:sym typeface="Arial"/>
              </a:rPr>
              <a:t>Hode</a:t>
            </a:r>
            <a:r>
              <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rPr>
              <a:t>, M., 2021. Exploring faculty and staff development of cultural competence through communicative learning in an online diversity course. Journal of Diversity in Higher Education, 14(4), p.468. https://psycnet.apa.org/doi/10.1037/dhe0000162</a:t>
            </a:r>
          </a:p>
          <a:p>
            <a:pPr marL="438146" indent="-285750" algn="just">
              <a:lnSpc>
                <a:spcPct val="150000"/>
              </a:lnSpc>
              <a:defRPr/>
            </a:pPr>
            <a:endParaRPr lang="en-US" sz="1400" dirty="0">
              <a:solidFill>
                <a:schemeClr val="tx1">
                  <a:lumMod val="75000"/>
                  <a:lumOff val="25000"/>
                </a:schemeClr>
              </a:solidFill>
              <a:latin typeface="Montserrat" panose="00000500000000000000" pitchFamily="2" charset="0"/>
              <a:ea typeface="Arial"/>
              <a:cs typeface="Helvetica" panose="020B0604020202020204" pitchFamily="34" charset="0"/>
              <a:sym typeface="Arial"/>
            </a:endParaRPr>
          </a:p>
        </p:txBody>
      </p:sp>
    </p:spTree>
    <p:extLst>
      <p:ext uri="{BB962C8B-B14F-4D97-AF65-F5344CB8AC3E}">
        <p14:creationId xmlns:p14="http://schemas.microsoft.com/office/powerpoint/2010/main" val="3426957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03324C7-8EAE-D909-EDBC-2FAA94BBF862}"/>
              </a:ext>
            </a:extLst>
          </p:cNvPr>
          <p:cNvPicPr>
            <a:picLocks noChangeAspect="1"/>
          </p:cNvPicPr>
          <p:nvPr/>
        </p:nvPicPr>
        <p:blipFill rotWithShape="1">
          <a:blip r:embed="rId2">
            <a:extLst>
              <a:ext uri="{28A0092B-C50C-407E-A947-70E740481C1C}">
                <a14:useLocalDpi xmlns:a14="http://schemas.microsoft.com/office/drawing/2010/main" val="0"/>
              </a:ext>
            </a:extLst>
          </a:blip>
          <a:srcRect t="13757" b="1353"/>
          <a:stretch/>
        </p:blipFill>
        <p:spPr>
          <a:xfrm>
            <a:off x="20" y="1282"/>
            <a:ext cx="12191980" cy="6856718"/>
          </a:xfrm>
          <a:prstGeom prst="rect">
            <a:avLst/>
          </a:prstGeom>
        </p:spPr>
      </p:pic>
      <p:sp>
        <p:nvSpPr>
          <p:cNvPr id="11" name="Rectangle 10">
            <a:extLst>
              <a:ext uri="{FF2B5EF4-FFF2-40B4-BE49-F238E27FC236}">
                <a16:creationId xmlns:a16="http://schemas.microsoft.com/office/drawing/2014/main" id="{45B3BFE2-5A3E-900E-3590-3748E01D2CBE}"/>
              </a:ext>
            </a:extLst>
          </p:cNvPr>
          <p:cNvSpPr/>
          <p:nvPr/>
        </p:nvSpPr>
        <p:spPr>
          <a:xfrm flipH="1">
            <a:off x="-1" y="0"/>
            <a:ext cx="12191999" cy="6858000"/>
          </a:xfrm>
          <a:prstGeom prst="rect">
            <a:avLst/>
          </a:prstGeom>
          <a:solidFill>
            <a:schemeClr val="tx1">
              <a:alpha val="8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5" name="TextBox 14">
            <a:extLst>
              <a:ext uri="{FF2B5EF4-FFF2-40B4-BE49-F238E27FC236}">
                <a16:creationId xmlns:a16="http://schemas.microsoft.com/office/drawing/2014/main" id="{43AC753C-5D6E-422A-35EA-E00145DEDADB}"/>
              </a:ext>
            </a:extLst>
          </p:cNvPr>
          <p:cNvSpPr txBox="1"/>
          <p:nvPr/>
        </p:nvSpPr>
        <p:spPr>
          <a:xfrm>
            <a:off x="2211867" y="1481092"/>
            <a:ext cx="7136022"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chemeClr val="accent5"/>
                </a:solidFill>
                <a:effectLst/>
                <a:uLnTx/>
                <a:uFillTx/>
                <a:latin typeface="Montserrat" panose="00000500000000000000" pitchFamily="2" charset="0"/>
                <a:ea typeface="+mn-ea"/>
                <a:cs typeface="Segoe UI" panose="020B0502040204020203" pitchFamily="34" charset="0"/>
              </a:rPr>
              <a:t>Thank You!</a:t>
            </a:r>
          </a:p>
        </p:txBody>
      </p:sp>
      <p:sp>
        <p:nvSpPr>
          <p:cNvPr id="5" name="Rectangle 4">
            <a:extLst>
              <a:ext uri="{FF2B5EF4-FFF2-40B4-BE49-F238E27FC236}">
                <a16:creationId xmlns:a16="http://schemas.microsoft.com/office/drawing/2014/main" id="{585880A2-2375-42A1-8E9A-58773EE3F497}"/>
              </a:ext>
            </a:extLst>
          </p:cNvPr>
          <p:cNvSpPr/>
          <p:nvPr/>
        </p:nvSpPr>
        <p:spPr>
          <a:xfrm>
            <a:off x="12034432" y="1896590"/>
            <a:ext cx="157548" cy="2291274"/>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6" name="Rectangle 5">
            <a:extLst>
              <a:ext uri="{FF2B5EF4-FFF2-40B4-BE49-F238E27FC236}">
                <a16:creationId xmlns:a16="http://schemas.microsoft.com/office/drawing/2014/main" id="{D0C96C79-33A0-4A79-BAF2-232D2E5DF5A2}"/>
              </a:ext>
            </a:extLst>
          </p:cNvPr>
          <p:cNvSpPr/>
          <p:nvPr/>
        </p:nvSpPr>
        <p:spPr>
          <a:xfrm>
            <a:off x="0" y="4566726"/>
            <a:ext cx="157548" cy="2291274"/>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1046607982"/>
      </p:ext>
    </p:extLst>
  </p:cSld>
  <p:clrMapOvr>
    <a:masterClrMapping/>
  </p:clrMapOvr>
</p:sld>
</file>

<file path=ppt/theme/theme1.xml><?xml version="1.0" encoding="utf-8"?>
<a:theme xmlns:a="http://schemas.openxmlformats.org/drawingml/2006/main" name="Office Theme">
  <a:themeElements>
    <a:clrScheme name="Custom 104">
      <a:dk1>
        <a:sysClr val="windowText" lastClr="000000"/>
      </a:dk1>
      <a:lt1>
        <a:sysClr val="window" lastClr="FFFFFF"/>
      </a:lt1>
      <a:dk2>
        <a:srgbClr val="44546A"/>
      </a:dk2>
      <a:lt2>
        <a:srgbClr val="7030A0"/>
      </a:lt2>
      <a:accent1>
        <a:srgbClr val="F23558"/>
      </a:accent1>
      <a:accent2>
        <a:srgbClr val="0D7AD9"/>
      </a:accent2>
      <a:accent3>
        <a:srgbClr val="75B503"/>
      </a:accent3>
      <a:accent4>
        <a:srgbClr val="F2A950"/>
      </a:accent4>
      <a:accent5>
        <a:srgbClr val="F25E3D"/>
      </a:accent5>
      <a:accent6>
        <a:srgbClr val="00B0F0"/>
      </a:accent6>
      <a:hlink>
        <a:srgbClr val="BF2424"/>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392</TotalTime>
  <Words>1948</Words>
  <Application>Microsoft Office PowerPoint</Application>
  <PresentationFormat>Widescreen</PresentationFormat>
  <Paragraphs>100</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Montserrat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SlideEgg</dc:creator>
  <cp:lastModifiedBy>Kevin Tomko</cp:lastModifiedBy>
  <cp:revision>31</cp:revision>
  <dcterms:created xsi:type="dcterms:W3CDTF">2023-07-27T12:13:29Z</dcterms:created>
  <dcterms:modified xsi:type="dcterms:W3CDTF">2024-12-02T14:08:48Z</dcterms:modified>
</cp:coreProperties>
</file>