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63"/>
  </p:notesMasterIdLst>
  <p:sldIdLst>
    <p:sldId id="256" r:id="rId7"/>
    <p:sldId id="259" r:id="rId8"/>
    <p:sldId id="680" r:id="rId9"/>
    <p:sldId id="705" r:id="rId10"/>
    <p:sldId id="681" r:id="rId11"/>
    <p:sldId id="590" r:id="rId12"/>
    <p:sldId id="698" r:id="rId13"/>
    <p:sldId id="686" r:id="rId14"/>
    <p:sldId id="448" r:id="rId15"/>
    <p:sldId id="307" r:id="rId16"/>
    <p:sldId id="682" r:id="rId17"/>
    <p:sldId id="266" r:id="rId18"/>
    <p:sldId id="458" r:id="rId19"/>
    <p:sldId id="369" r:id="rId20"/>
    <p:sldId id="704" r:id="rId21"/>
    <p:sldId id="671" r:id="rId22"/>
    <p:sldId id="664" r:id="rId23"/>
    <p:sldId id="654" r:id="rId24"/>
    <p:sldId id="662" r:id="rId25"/>
    <p:sldId id="656" r:id="rId26"/>
    <p:sldId id="707" r:id="rId27"/>
    <p:sldId id="495" r:id="rId28"/>
    <p:sldId id="472" r:id="rId29"/>
    <p:sldId id="717" r:id="rId30"/>
    <p:sldId id="330" r:id="rId31"/>
    <p:sldId id="258" r:id="rId32"/>
    <p:sldId id="714" r:id="rId33"/>
    <p:sldId id="713" r:id="rId34"/>
    <p:sldId id="716" r:id="rId35"/>
    <p:sldId id="715" r:id="rId36"/>
    <p:sldId id="711" r:id="rId37"/>
    <p:sldId id="708" r:id="rId38"/>
    <p:sldId id="700" r:id="rId39"/>
    <p:sldId id="584" r:id="rId40"/>
    <p:sldId id="572" r:id="rId41"/>
    <p:sldId id="718" r:id="rId42"/>
    <p:sldId id="712" r:id="rId43"/>
    <p:sldId id="263" r:id="rId44"/>
    <p:sldId id="663" r:id="rId45"/>
    <p:sldId id="336" r:id="rId46"/>
    <p:sldId id="702" r:id="rId47"/>
    <p:sldId id="658" r:id="rId48"/>
    <p:sldId id="687" r:id="rId49"/>
    <p:sldId id="665" r:id="rId50"/>
    <p:sldId id="269" r:id="rId51"/>
    <p:sldId id="690" r:id="rId52"/>
    <p:sldId id="703" r:id="rId53"/>
    <p:sldId id="459" r:id="rId54"/>
    <p:sldId id="529" r:id="rId55"/>
    <p:sldId id="709" r:id="rId56"/>
    <p:sldId id="530" r:id="rId57"/>
    <p:sldId id="273" r:id="rId58"/>
    <p:sldId id="473" r:id="rId59"/>
    <p:sldId id="274" r:id="rId60"/>
    <p:sldId id="322" r:id="rId61"/>
    <p:sldId id="689"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4" dt="2026-10-06T08:45:02.136"/>
    <p1510:client id="{4582AC48-EACF-C0CF-7561-4ECA715DD358}" v="22" dt="2026-10-06T10:39:09.656"/>
    <p1510:client id="{C999D5AE-6658-4C90-AAE1-DE9792513C79}" v="16" dt="2026-10-06T08:29:56.8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notesMaster" Target="notesMasters/notesMaster1.xml"/><Relationship Id="rId68"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tableStyles" Target="tableStyle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4582AC48-EACF-C0CF-7561-4ECA715DD358}"/>
    <pc:docChg chg="modSld">
      <pc:chgData name="Lisa Ellis" userId="S::l.ellis@uwtsd.ac.uk::1e3b8b31-18a3-40b3-8e12-8230c5071370" providerId="AD" clId="Web-{4582AC48-EACF-C0CF-7561-4ECA715DD358}" dt="2026-10-06T10:39:09.656" v="16" actId="1076"/>
      <pc:docMkLst>
        <pc:docMk/>
      </pc:docMkLst>
      <pc:sldChg chg="modSp">
        <pc:chgData name="Lisa Ellis" userId="S::l.ellis@uwtsd.ac.uk::1e3b8b31-18a3-40b3-8e12-8230c5071370" providerId="AD" clId="Web-{4582AC48-EACF-C0CF-7561-4ECA715DD358}" dt="2026-10-06T10:35:49.210" v="13" actId="20577"/>
        <pc:sldMkLst>
          <pc:docMk/>
          <pc:sldMk cId="375844223" sldId="663"/>
        </pc:sldMkLst>
        <pc:spChg chg="mod">
          <ac:chgData name="Lisa Ellis" userId="S::l.ellis@uwtsd.ac.uk::1e3b8b31-18a3-40b3-8e12-8230c5071370" providerId="AD" clId="Web-{4582AC48-EACF-C0CF-7561-4ECA715DD358}" dt="2026-10-06T10:35:49.210" v="13" actId="20577"/>
          <ac:spMkLst>
            <pc:docMk/>
            <pc:sldMk cId="375844223" sldId="663"/>
            <ac:spMk id="4" creationId="{115C5C24-E7B4-F7B0-DA17-145B53A40CFE}"/>
          </ac:spMkLst>
        </pc:spChg>
      </pc:sldChg>
      <pc:sldChg chg="modSp">
        <pc:chgData name="Lisa Ellis" userId="S::l.ellis@uwtsd.ac.uk::1e3b8b31-18a3-40b3-8e12-8230c5071370" providerId="AD" clId="Web-{4582AC48-EACF-C0CF-7561-4ECA715DD358}" dt="2026-10-06T10:39:09.656" v="16" actId="1076"/>
        <pc:sldMkLst>
          <pc:docMk/>
          <pc:sldMk cId="2054944385" sldId="703"/>
        </pc:sldMkLst>
        <pc:spChg chg="mod">
          <ac:chgData name="Lisa Ellis" userId="S::l.ellis@uwtsd.ac.uk::1e3b8b31-18a3-40b3-8e12-8230c5071370" providerId="AD" clId="Web-{4582AC48-EACF-C0CF-7561-4ECA715DD358}" dt="2026-10-06T10:39:03.812" v="15" actId="1076"/>
          <ac:spMkLst>
            <pc:docMk/>
            <pc:sldMk cId="2054944385" sldId="703"/>
            <ac:spMk id="4" creationId="{F01015C5-6A2E-4D6F-B811-F58AB9E83D3E}"/>
          </ac:spMkLst>
        </pc:spChg>
        <pc:spChg chg="mod">
          <ac:chgData name="Lisa Ellis" userId="S::l.ellis@uwtsd.ac.uk::1e3b8b31-18a3-40b3-8e12-8230c5071370" providerId="AD" clId="Web-{4582AC48-EACF-C0CF-7561-4ECA715DD358}" dt="2026-10-06T10:39:09.656" v="16" actId="1076"/>
          <ac:spMkLst>
            <pc:docMk/>
            <pc:sldMk cId="2054944385" sldId="703"/>
            <ac:spMk id="6" creationId="{D5BE37DC-5F1C-8602-14BD-C97DD91731CB}"/>
          </ac:spMkLst>
        </pc:spChg>
      </pc:sldChg>
      <pc:sldChg chg="modSp">
        <pc:chgData name="Lisa Ellis" userId="S::l.ellis@uwtsd.ac.uk::1e3b8b31-18a3-40b3-8e12-8230c5071370" providerId="AD" clId="Web-{4582AC48-EACF-C0CF-7561-4ECA715DD358}" dt="2026-10-06T10:32:09.249" v="2" actId="1076"/>
        <pc:sldMkLst>
          <pc:docMk/>
          <pc:sldMk cId="3993443293" sldId="714"/>
        </pc:sldMkLst>
        <pc:spChg chg="mod">
          <ac:chgData name="Lisa Ellis" userId="S::l.ellis@uwtsd.ac.uk::1e3b8b31-18a3-40b3-8e12-8230c5071370" providerId="AD" clId="Web-{4582AC48-EACF-C0CF-7561-4ECA715DD358}" dt="2026-10-06T10:32:09.249" v="2" actId="1076"/>
          <ac:spMkLst>
            <pc:docMk/>
            <pc:sldMk cId="3993443293" sldId="714"/>
            <ac:spMk id="7" creationId="{067DCC19-489E-37E1-1AF0-2AE36ADCAE71}"/>
          </ac:spMkLst>
        </pc:spChg>
        <pc:picChg chg="mod">
          <ac:chgData name="Lisa Ellis" userId="S::l.ellis@uwtsd.ac.uk::1e3b8b31-18a3-40b3-8e12-8230c5071370" providerId="AD" clId="Web-{4582AC48-EACF-C0CF-7561-4ECA715DD358}" dt="2026-10-06T10:32:02.983" v="0" actId="14100"/>
          <ac:picMkLst>
            <pc:docMk/>
            <pc:sldMk cId="3993443293" sldId="714"/>
            <ac:picMk id="6" creationId="{BEEB8B2D-AA9A-A26E-9C56-80A4F99B7A1C}"/>
          </ac:picMkLst>
        </pc:picChg>
      </pc:sldChg>
      <pc:sldChg chg="modSp">
        <pc:chgData name="Lisa Ellis" userId="S::l.ellis@uwtsd.ac.uk::1e3b8b31-18a3-40b3-8e12-8230c5071370" providerId="AD" clId="Web-{4582AC48-EACF-C0CF-7561-4ECA715DD358}" dt="2026-10-06T10:32:55.689" v="11" actId="1076"/>
        <pc:sldMkLst>
          <pc:docMk/>
          <pc:sldMk cId="729503756" sldId="715"/>
        </pc:sldMkLst>
        <pc:spChg chg="mod">
          <ac:chgData name="Lisa Ellis" userId="S::l.ellis@uwtsd.ac.uk::1e3b8b31-18a3-40b3-8e12-8230c5071370" providerId="AD" clId="Web-{4582AC48-EACF-C0CF-7561-4ECA715DD358}" dt="2026-10-06T10:32:46.219" v="7" actId="1076"/>
          <ac:spMkLst>
            <pc:docMk/>
            <pc:sldMk cId="729503756" sldId="715"/>
            <ac:spMk id="7" creationId="{A6456EA1-1646-D7FA-5D79-D8DE0B79EFAE}"/>
          </ac:spMkLst>
        </pc:spChg>
        <pc:spChg chg="mod">
          <ac:chgData name="Lisa Ellis" userId="S::l.ellis@uwtsd.ac.uk::1e3b8b31-18a3-40b3-8e12-8230c5071370" providerId="AD" clId="Web-{4582AC48-EACF-C0CF-7561-4ECA715DD358}" dt="2026-10-06T10:32:55.689" v="11" actId="1076"/>
          <ac:spMkLst>
            <pc:docMk/>
            <pc:sldMk cId="729503756" sldId="715"/>
            <ac:spMk id="14" creationId="{CF86885D-9A8D-9EFE-5AE4-12F60802D574}"/>
          </ac:spMkLst>
        </pc:spChg>
        <pc:picChg chg="mod">
          <ac:chgData name="Lisa Ellis" userId="S::l.ellis@uwtsd.ac.uk::1e3b8b31-18a3-40b3-8e12-8230c5071370" providerId="AD" clId="Web-{4582AC48-EACF-C0CF-7561-4ECA715DD358}" dt="2026-10-06T10:32:50.891" v="9" actId="14100"/>
          <ac:picMkLst>
            <pc:docMk/>
            <pc:sldMk cId="729503756" sldId="715"/>
            <ac:picMk id="11" creationId="{438EF012-02D6-6BD6-7144-9B3F10338E6A}"/>
          </ac:picMkLst>
        </pc:picChg>
      </pc:sldChg>
      <pc:sldChg chg="modSp">
        <pc:chgData name="Lisa Ellis" userId="S::l.ellis@uwtsd.ac.uk::1e3b8b31-18a3-40b3-8e12-8230c5071370" providerId="AD" clId="Web-{4582AC48-EACF-C0CF-7561-4ECA715DD358}" dt="2026-10-06T10:32:27.453" v="5" actId="20577"/>
        <pc:sldMkLst>
          <pc:docMk/>
          <pc:sldMk cId="3614303038" sldId="716"/>
        </pc:sldMkLst>
        <pc:spChg chg="mod">
          <ac:chgData name="Lisa Ellis" userId="S::l.ellis@uwtsd.ac.uk::1e3b8b31-18a3-40b3-8e12-8230c5071370" providerId="AD" clId="Web-{4582AC48-EACF-C0CF-7561-4ECA715DD358}" dt="2026-10-06T10:32:27.453" v="5" actId="20577"/>
          <ac:spMkLst>
            <pc:docMk/>
            <pc:sldMk cId="3614303038" sldId="716"/>
            <ac:spMk id="4" creationId="{F9BDF7D2-9CE2-89A6-59CD-0FC023967F45}"/>
          </ac:spMkLst>
        </pc:spChg>
      </pc:sldChg>
    </pc:docChg>
  </pc:docChgLst>
  <pc:docChgLst>
    <pc:chgData name="Lisa Ellis" userId="S::l.ellis@uwtsd.ac.uk::1e3b8b31-18a3-40b3-8e12-8230c5071370" providerId="AD" clId="Web-{00000000-0000-0000-0000-000000000000}"/>
    <pc:docChg chg="modSld">
      <pc:chgData name="Lisa Ellis" userId="S::l.ellis@uwtsd.ac.uk::1e3b8b31-18a3-40b3-8e12-8230c5071370" providerId="AD" clId="Web-{00000000-0000-0000-0000-000000000000}" dt="2026-10-06T08:45:02.136" v="15" actId="1076"/>
      <pc:docMkLst>
        <pc:docMk/>
      </pc:docMkLst>
      <pc:sldChg chg="delSp modSp">
        <pc:chgData name="Lisa Ellis" userId="S::l.ellis@uwtsd.ac.uk::1e3b8b31-18a3-40b3-8e12-8230c5071370" providerId="AD" clId="Web-{00000000-0000-0000-0000-000000000000}" dt="2026-10-06T08:42:30.927" v="2"/>
        <pc:sldMkLst>
          <pc:docMk/>
          <pc:sldMk cId="2752544624" sldId="656"/>
        </pc:sldMkLst>
        <pc:spChg chg="mod">
          <ac:chgData name="Lisa Ellis" userId="S::l.ellis@uwtsd.ac.uk::1e3b8b31-18a3-40b3-8e12-8230c5071370" providerId="AD" clId="Web-{00000000-0000-0000-0000-000000000000}" dt="2026-10-06T08:42:27.130" v="1" actId="20577"/>
          <ac:spMkLst>
            <pc:docMk/>
            <pc:sldMk cId="2752544624" sldId="656"/>
            <ac:spMk id="5" creationId="{FF36575C-5639-7146-A7CE-77C6F80DA784}"/>
          </ac:spMkLst>
        </pc:spChg>
        <pc:picChg chg="del">
          <ac:chgData name="Lisa Ellis" userId="S::l.ellis@uwtsd.ac.uk::1e3b8b31-18a3-40b3-8e12-8230c5071370" providerId="AD" clId="Web-{00000000-0000-0000-0000-000000000000}" dt="2026-10-06T08:42:30.927" v="2"/>
          <ac:picMkLst>
            <pc:docMk/>
            <pc:sldMk cId="2752544624" sldId="656"/>
            <ac:picMk id="6" creationId="{D17A6092-9D3F-EBAC-0E46-BA909D0DE9AB}"/>
          </ac:picMkLst>
        </pc:picChg>
      </pc:sldChg>
      <pc:sldChg chg="addSp modSp">
        <pc:chgData name="Lisa Ellis" userId="S::l.ellis@uwtsd.ac.uk::1e3b8b31-18a3-40b3-8e12-8230c5071370" providerId="AD" clId="Web-{00000000-0000-0000-0000-000000000000}" dt="2026-10-06T08:44:37.604" v="10" actId="20577"/>
        <pc:sldMkLst>
          <pc:docMk/>
          <pc:sldMk cId="976443343" sldId="711"/>
        </pc:sldMkLst>
        <pc:spChg chg="add mod">
          <ac:chgData name="Lisa Ellis" userId="S::l.ellis@uwtsd.ac.uk::1e3b8b31-18a3-40b3-8e12-8230c5071370" providerId="AD" clId="Web-{00000000-0000-0000-0000-000000000000}" dt="2026-10-06T08:44:37.604" v="10" actId="20577"/>
          <ac:spMkLst>
            <pc:docMk/>
            <pc:sldMk cId="976443343" sldId="711"/>
            <ac:spMk id="3" creationId="{3B2EEEDC-0E6D-C6B0-94A2-DCA3D292CD9C}"/>
          </ac:spMkLst>
        </pc:spChg>
      </pc:sldChg>
      <pc:sldChg chg="modSp">
        <pc:chgData name="Lisa Ellis" userId="S::l.ellis@uwtsd.ac.uk::1e3b8b31-18a3-40b3-8e12-8230c5071370" providerId="AD" clId="Web-{00000000-0000-0000-0000-000000000000}" dt="2026-10-06T08:45:02.136" v="15" actId="1076"/>
        <pc:sldMkLst>
          <pc:docMk/>
          <pc:sldMk cId="3491090862" sldId="712"/>
        </pc:sldMkLst>
        <pc:spChg chg="mod">
          <ac:chgData name="Lisa Ellis" userId="S::l.ellis@uwtsd.ac.uk::1e3b8b31-18a3-40b3-8e12-8230c5071370" providerId="AD" clId="Web-{00000000-0000-0000-0000-000000000000}" dt="2026-10-06T08:44:59.308" v="14" actId="1076"/>
          <ac:spMkLst>
            <pc:docMk/>
            <pc:sldMk cId="3491090862" sldId="712"/>
            <ac:spMk id="3" creationId="{A356D174-9DB2-BA0C-E42E-9DA59D3B3DF1}"/>
          </ac:spMkLst>
        </pc:spChg>
        <pc:spChg chg="mod">
          <ac:chgData name="Lisa Ellis" userId="S::l.ellis@uwtsd.ac.uk::1e3b8b31-18a3-40b3-8e12-8230c5071370" providerId="AD" clId="Web-{00000000-0000-0000-0000-000000000000}" dt="2026-10-06T08:45:02.136" v="15" actId="1076"/>
          <ac:spMkLst>
            <pc:docMk/>
            <pc:sldMk cId="3491090862" sldId="712"/>
            <ac:spMk id="4" creationId="{2B0D3A36-9C0A-C2E2-0A54-93FEC40325ED}"/>
          </ac:spMkLst>
        </pc:spChg>
      </pc:sldChg>
    </pc:docChg>
  </pc:docChgLst>
  <pc:docChgLst>
    <pc:chgData name="Lisa Ellis" userId="1e3b8b31-18a3-40b3-8e12-8230c5071370" providerId="ADAL" clId="{563BA9DA-5175-456B-8E08-B93023433B20}"/>
    <pc:docChg chg="undo custSel addSld delSld modSld sldOrd">
      <pc:chgData name="Lisa Ellis" userId="1e3b8b31-18a3-40b3-8e12-8230c5071370" providerId="ADAL" clId="{563BA9DA-5175-456B-8E08-B93023433B20}" dt="2026-10-06T08:32:28.722" v="473" actId="6549"/>
      <pc:docMkLst>
        <pc:docMk/>
      </pc:docMkLst>
      <pc:sldChg chg="modSp mod">
        <pc:chgData name="Lisa Ellis" userId="1e3b8b31-18a3-40b3-8e12-8230c5071370" providerId="ADAL" clId="{563BA9DA-5175-456B-8E08-B93023433B20}" dt="2026-10-06T07:44:21.066" v="20" actId="14100"/>
        <pc:sldMkLst>
          <pc:docMk/>
          <pc:sldMk cId="4231018860" sldId="259"/>
        </pc:sldMkLst>
        <pc:spChg chg="mod">
          <ac:chgData name="Lisa Ellis" userId="1e3b8b31-18a3-40b3-8e12-8230c5071370" providerId="ADAL" clId="{563BA9DA-5175-456B-8E08-B93023433B20}" dt="2026-10-06T07:44:21.066" v="20" actId="14100"/>
          <ac:spMkLst>
            <pc:docMk/>
            <pc:sldMk cId="4231018860" sldId="259"/>
            <ac:spMk id="2" creationId="{A5C836F7-FEEE-EDA1-BF0B-FF934D88D92C}"/>
          </ac:spMkLst>
        </pc:spChg>
        <pc:spChg chg="mod">
          <ac:chgData name="Lisa Ellis" userId="1e3b8b31-18a3-40b3-8e12-8230c5071370" providerId="ADAL" clId="{563BA9DA-5175-456B-8E08-B93023433B20}" dt="2026-10-06T07:44:16.082" v="18" actId="1076"/>
          <ac:spMkLst>
            <pc:docMk/>
            <pc:sldMk cId="4231018860" sldId="259"/>
            <ac:spMk id="3" creationId="{71E1D7F1-1C57-CF3F-C089-F43B9338FC35}"/>
          </ac:spMkLst>
        </pc:spChg>
      </pc:sldChg>
      <pc:sldChg chg="ord">
        <pc:chgData name="Lisa Ellis" userId="1e3b8b31-18a3-40b3-8e12-8230c5071370" providerId="ADAL" clId="{563BA9DA-5175-456B-8E08-B93023433B20}" dt="2026-10-06T07:57:24.408" v="71"/>
        <pc:sldMkLst>
          <pc:docMk/>
          <pc:sldMk cId="3381891051" sldId="330"/>
        </pc:sldMkLst>
      </pc:sldChg>
      <pc:sldChg chg="addSp delSp modSp mod">
        <pc:chgData name="Lisa Ellis" userId="1e3b8b31-18a3-40b3-8e12-8230c5071370" providerId="ADAL" clId="{563BA9DA-5175-456B-8E08-B93023433B20}" dt="2026-10-06T07:49:35.551" v="42" actId="339"/>
        <pc:sldMkLst>
          <pc:docMk/>
          <pc:sldMk cId="1365761618" sldId="369"/>
        </pc:sldMkLst>
        <pc:spChg chg="add del mod">
          <ac:chgData name="Lisa Ellis" userId="1e3b8b31-18a3-40b3-8e12-8230c5071370" providerId="ADAL" clId="{563BA9DA-5175-456B-8E08-B93023433B20}" dt="2026-10-06T07:49:23.956" v="37" actId="478"/>
          <ac:spMkLst>
            <pc:docMk/>
            <pc:sldMk cId="1365761618" sldId="369"/>
            <ac:spMk id="2" creationId="{7D0B939E-80B1-12B0-DAAD-F88172ACF7D9}"/>
          </ac:spMkLst>
        </pc:spChg>
        <pc:spChg chg="add del mod">
          <ac:chgData name="Lisa Ellis" userId="1e3b8b31-18a3-40b3-8e12-8230c5071370" providerId="ADAL" clId="{563BA9DA-5175-456B-8E08-B93023433B20}" dt="2026-10-06T07:49:24.900" v="38" actId="478"/>
          <ac:spMkLst>
            <pc:docMk/>
            <pc:sldMk cId="1365761618" sldId="369"/>
            <ac:spMk id="7" creationId="{97AF1B30-3AEC-01E7-3174-8D5AC40749CC}"/>
          </ac:spMkLst>
        </pc:spChg>
        <pc:picChg chg="del">
          <ac:chgData name="Lisa Ellis" userId="1e3b8b31-18a3-40b3-8e12-8230c5071370" providerId="ADAL" clId="{563BA9DA-5175-456B-8E08-B93023433B20}" dt="2026-10-06T07:49:20.167" v="35" actId="478"/>
          <ac:picMkLst>
            <pc:docMk/>
            <pc:sldMk cId="1365761618" sldId="369"/>
            <ac:picMk id="4" creationId="{0F6D157D-03D7-7D25-9AA7-6214AB0823EB}"/>
          </ac:picMkLst>
        </pc:picChg>
        <pc:picChg chg="add mod">
          <ac:chgData name="Lisa Ellis" userId="1e3b8b31-18a3-40b3-8e12-8230c5071370" providerId="ADAL" clId="{563BA9DA-5175-456B-8E08-B93023433B20}" dt="2026-10-06T07:49:35.551" v="42" actId="339"/>
          <ac:picMkLst>
            <pc:docMk/>
            <pc:sldMk cId="1365761618" sldId="369"/>
            <ac:picMk id="10" creationId="{B3E80FD4-E832-A2C2-EC55-CC430D02CE15}"/>
          </ac:picMkLst>
        </pc:picChg>
      </pc:sldChg>
      <pc:sldChg chg="add">
        <pc:chgData name="Lisa Ellis" userId="1e3b8b31-18a3-40b3-8e12-8230c5071370" providerId="ADAL" clId="{563BA9DA-5175-456B-8E08-B93023433B20}" dt="2026-10-06T07:45:01.371" v="23"/>
        <pc:sldMkLst>
          <pc:docMk/>
          <pc:sldMk cId="664219457" sldId="448"/>
        </pc:sldMkLst>
      </pc:sldChg>
      <pc:sldChg chg="ord">
        <pc:chgData name="Lisa Ellis" userId="1e3b8b31-18a3-40b3-8e12-8230c5071370" providerId="ADAL" clId="{563BA9DA-5175-456B-8E08-B93023433B20}" dt="2026-10-06T07:45:35.269" v="25"/>
        <pc:sldMkLst>
          <pc:docMk/>
          <pc:sldMk cId="3741778472" sldId="473"/>
        </pc:sldMkLst>
      </pc:sldChg>
      <pc:sldChg chg="modSp add mod">
        <pc:chgData name="Lisa Ellis" userId="1e3b8b31-18a3-40b3-8e12-8230c5071370" providerId="ADAL" clId="{563BA9DA-5175-456B-8E08-B93023433B20}" dt="2026-10-06T08:30:15.928" v="448" actId="1076"/>
        <pc:sldMkLst>
          <pc:docMk/>
          <pc:sldMk cId="3832443359" sldId="529"/>
        </pc:sldMkLst>
        <pc:spChg chg="mod">
          <ac:chgData name="Lisa Ellis" userId="1e3b8b31-18a3-40b3-8e12-8230c5071370" providerId="ADAL" clId="{563BA9DA-5175-456B-8E08-B93023433B20}" dt="2026-10-06T08:30:15.928" v="448" actId="1076"/>
          <ac:spMkLst>
            <pc:docMk/>
            <pc:sldMk cId="3832443359" sldId="529"/>
            <ac:spMk id="3" creationId="{00000000-0000-0000-0000-000000000000}"/>
          </ac:spMkLst>
        </pc:spChg>
      </pc:sldChg>
      <pc:sldChg chg="modSp mod modShow">
        <pc:chgData name="Lisa Ellis" userId="1e3b8b31-18a3-40b3-8e12-8230c5071370" providerId="ADAL" clId="{563BA9DA-5175-456B-8E08-B93023433B20}" dt="2026-10-06T08:32:28.722" v="473" actId="6549"/>
        <pc:sldMkLst>
          <pc:docMk/>
          <pc:sldMk cId="1038796962" sldId="530"/>
        </pc:sldMkLst>
        <pc:spChg chg="mod">
          <ac:chgData name="Lisa Ellis" userId="1e3b8b31-18a3-40b3-8e12-8230c5071370" providerId="ADAL" clId="{563BA9DA-5175-456B-8E08-B93023433B20}" dt="2026-10-06T08:32:28.722" v="473" actId="6549"/>
          <ac:spMkLst>
            <pc:docMk/>
            <pc:sldMk cId="1038796962" sldId="530"/>
            <ac:spMk id="3" creationId="{00000000-0000-0000-0000-000000000000}"/>
          </ac:spMkLst>
        </pc:spChg>
      </pc:sldChg>
      <pc:sldChg chg="addSp delSp modSp add del mod">
        <pc:chgData name="Lisa Ellis" userId="1e3b8b31-18a3-40b3-8e12-8230c5071370" providerId="ADAL" clId="{563BA9DA-5175-456B-8E08-B93023433B20}" dt="2026-10-06T08:18:52.130" v="282" actId="5793"/>
        <pc:sldMkLst>
          <pc:docMk/>
          <pc:sldMk cId="1858435743" sldId="584"/>
        </pc:sldMkLst>
        <pc:spChg chg="mod">
          <ac:chgData name="Lisa Ellis" userId="1e3b8b31-18a3-40b3-8e12-8230c5071370" providerId="ADAL" clId="{563BA9DA-5175-456B-8E08-B93023433B20}" dt="2026-10-06T08:18:52.130" v="282" actId="5793"/>
          <ac:spMkLst>
            <pc:docMk/>
            <pc:sldMk cId="1858435743" sldId="584"/>
            <ac:spMk id="6" creationId="{ADA92925-E853-8F31-0D4F-235E92036231}"/>
          </ac:spMkLst>
        </pc:spChg>
        <pc:picChg chg="del">
          <ac:chgData name="Lisa Ellis" userId="1e3b8b31-18a3-40b3-8e12-8230c5071370" providerId="ADAL" clId="{563BA9DA-5175-456B-8E08-B93023433B20}" dt="2026-10-06T08:12:35.372" v="268" actId="478"/>
          <ac:picMkLst>
            <pc:docMk/>
            <pc:sldMk cId="1858435743" sldId="584"/>
            <ac:picMk id="4" creationId="{C058E525-EDE8-7C69-8159-A0928226E87D}"/>
          </ac:picMkLst>
        </pc:picChg>
        <pc:picChg chg="add del mod">
          <ac:chgData name="Lisa Ellis" userId="1e3b8b31-18a3-40b3-8e12-8230c5071370" providerId="ADAL" clId="{563BA9DA-5175-456B-8E08-B93023433B20}" dt="2026-10-06T08:14:05.668" v="274" actId="478"/>
          <ac:picMkLst>
            <pc:docMk/>
            <pc:sldMk cId="1858435743" sldId="584"/>
            <ac:picMk id="7" creationId="{E75C0EC2-794C-3D0D-0623-81B3CB4B8C76}"/>
          </ac:picMkLst>
        </pc:picChg>
        <pc:picChg chg="add mod">
          <ac:chgData name="Lisa Ellis" userId="1e3b8b31-18a3-40b3-8e12-8230c5071370" providerId="ADAL" clId="{563BA9DA-5175-456B-8E08-B93023433B20}" dt="2026-10-06T08:18:22.940" v="278" actId="339"/>
          <ac:picMkLst>
            <pc:docMk/>
            <pc:sldMk cId="1858435743" sldId="584"/>
            <ac:picMk id="9" creationId="{2579FE04-6724-88AB-2E93-0C9EF1F51681}"/>
          </ac:picMkLst>
        </pc:picChg>
      </pc:sldChg>
      <pc:sldChg chg="add">
        <pc:chgData name="Lisa Ellis" userId="1e3b8b31-18a3-40b3-8e12-8230c5071370" providerId="ADAL" clId="{563BA9DA-5175-456B-8E08-B93023433B20}" dt="2026-10-06T07:44:35.077" v="21"/>
        <pc:sldMkLst>
          <pc:docMk/>
          <pc:sldMk cId="3950822294" sldId="590"/>
        </pc:sldMkLst>
      </pc:sldChg>
      <pc:sldChg chg="addSp delSp modSp mod">
        <pc:chgData name="Lisa Ellis" userId="1e3b8b31-18a3-40b3-8e12-8230c5071370" providerId="ADAL" clId="{563BA9DA-5175-456B-8E08-B93023433B20}" dt="2026-10-06T07:55:38.140" v="68" actId="1076"/>
        <pc:sldMkLst>
          <pc:docMk/>
          <pc:sldMk cId="4290207682" sldId="664"/>
        </pc:sldMkLst>
        <pc:spChg chg="mod">
          <ac:chgData name="Lisa Ellis" userId="1e3b8b31-18a3-40b3-8e12-8230c5071370" providerId="ADAL" clId="{563BA9DA-5175-456B-8E08-B93023433B20}" dt="2026-10-06T07:55:38.140" v="68" actId="1076"/>
          <ac:spMkLst>
            <pc:docMk/>
            <pc:sldMk cId="4290207682" sldId="664"/>
            <ac:spMk id="6" creationId="{DD1C68DB-7043-3724-FA82-86616FE963E3}"/>
          </ac:spMkLst>
        </pc:spChg>
        <pc:spChg chg="mod">
          <ac:chgData name="Lisa Ellis" userId="1e3b8b31-18a3-40b3-8e12-8230c5071370" providerId="ADAL" clId="{563BA9DA-5175-456B-8E08-B93023433B20}" dt="2026-10-06T07:55:29.078" v="66" actId="1076"/>
          <ac:spMkLst>
            <pc:docMk/>
            <pc:sldMk cId="4290207682" sldId="664"/>
            <ac:spMk id="7" creationId="{A031FB6D-A168-F6A7-1099-D13B015B51ED}"/>
          </ac:spMkLst>
        </pc:spChg>
        <pc:spChg chg="mod">
          <ac:chgData name="Lisa Ellis" userId="1e3b8b31-18a3-40b3-8e12-8230c5071370" providerId="ADAL" clId="{563BA9DA-5175-456B-8E08-B93023433B20}" dt="2026-10-06T07:55:33.165" v="67" actId="1076"/>
          <ac:spMkLst>
            <pc:docMk/>
            <pc:sldMk cId="4290207682" sldId="664"/>
            <ac:spMk id="13" creationId="{3BFCB678-F85E-3CF2-3984-128EDD25DE07}"/>
          </ac:spMkLst>
        </pc:spChg>
        <pc:picChg chg="del">
          <ac:chgData name="Lisa Ellis" userId="1e3b8b31-18a3-40b3-8e12-8230c5071370" providerId="ADAL" clId="{563BA9DA-5175-456B-8E08-B93023433B20}" dt="2026-10-06T07:54:51.544" v="55" actId="478"/>
          <ac:picMkLst>
            <pc:docMk/>
            <pc:sldMk cId="4290207682" sldId="664"/>
            <ac:picMk id="3" creationId="{4D2936E4-F6A5-0C10-85A2-8D9EEBE8D3EC}"/>
          </ac:picMkLst>
        </pc:picChg>
        <pc:picChg chg="add mod ord">
          <ac:chgData name="Lisa Ellis" userId="1e3b8b31-18a3-40b3-8e12-8230c5071370" providerId="ADAL" clId="{563BA9DA-5175-456B-8E08-B93023433B20}" dt="2026-10-06T07:55:23.650" v="65" actId="1076"/>
          <ac:picMkLst>
            <pc:docMk/>
            <pc:sldMk cId="4290207682" sldId="664"/>
            <ac:picMk id="17" creationId="{EDCE9DD6-D0DD-1FDB-AFA0-56148F06993E}"/>
          </ac:picMkLst>
        </pc:picChg>
        <pc:cxnChg chg="del">
          <ac:chgData name="Lisa Ellis" userId="1e3b8b31-18a3-40b3-8e12-8230c5071370" providerId="ADAL" clId="{563BA9DA-5175-456B-8E08-B93023433B20}" dt="2026-10-06T07:54:54.627" v="56" actId="478"/>
          <ac:cxnSpMkLst>
            <pc:docMk/>
            <pc:sldMk cId="4290207682" sldId="664"/>
            <ac:cxnSpMk id="9" creationId="{C7696F5D-3545-48EF-79E6-44D7B56F81E2}"/>
          </ac:cxnSpMkLst>
        </pc:cxnChg>
        <pc:cxnChg chg="del">
          <ac:chgData name="Lisa Ellis" userId="1e3b8b31-18a3-40b3-8e12-8230c5071370" providerId="ADAL" clId="{563BA9DA-5175-456B-8E08-B93023433B20}" dt="2026-10-06T07:54:59.190" v="60" actId="478"/>
          <ac:cxnSpMkLst>
            <pc:docMk/>
            <pc:sldMk cId="4290207682" sldId="664"/>
            <ac:cxnSpMk id="10" creationId="{8B048C60-13EF-D919-A2EB-2FD69AF9DE0F}"/>
          </ac:cxnSpMkLst>
        </pc:cxnChg>
        <pc:cxnChg chg="del">
          <ac:chgData name="Lisa Ellis" userId="1e3b8b31-18a3-40b3-8e12-8230c5071370" providerId="ADAL" clId="{563BA9DA-5175-456B-8E08-B93023433B20}" dt="2026-10-06T07:54:55.695" v="57" actId="478"/>
          <ac:cxnSpMkLst>
            <pc:docMk/>
            <pc:sldMk cId="4290207682" sldId="664"/>
            <ac:cxnSpMk id="11" creationId="{74F2EDDA-08CA-E181-D631-C0A65B85014D}"/>
          </ac:cxnSpMkLst>
        </pc:cxnChg>
        <pc:cxnChg chg="del">
          <ac:chgData name="Lisa Ellis" userId="1e3b8b31-18a3-40b3-8e12-8230c5071370" providerId="ADAL" clId="{563BA9DA-5175-456B-8E08-B93023433B20}" dt="2026-10-06T07:54:57.609" v="59" actId="478"/>
          <ac:cxnSpMkLst>
            <pc:docMk/>
            <pc:sldMk cId="4290207682" sldId="664"/>
            <ac:cxnSpMk id="12" creationId="{9FF9E0A5-09A2-0BA0-0C55-46F91A56D7A8}"/>
          </ac:cxnSpMkLst>
        </pc:cxnChg>
        <pc:cxnChg chg="del">
          <ac:chgData name="Lisa Ellis" userId="1e3b8b31-18a3-40b3-8e12-8230c5071370" providerId="ADAL" clId="{563BA9DA-5175-456B-8E08-B93023433B20}" dt="2026-10-06T07:54:56.552" v="58" actId="478"/>
          <ac:cxnSpMkLst>
            <pc:docMk/>
            <pc:sldMk cId="4290207682" sldId="664"/>
            <ac:cxnSpMk id="14" creationId="{E9ED8D57-E2CC-45A7-9532-97F4EBC3FA57}"/>
          </ac:cxnSpMkLst>
        </pc:cxnChg>
      </pc:sldChg>
      <pc:sldChg chg="addSp delSp modSp add mod">
        <pc:chgData name="Lisa Ellis" userId="1e3b8b31-18a3-40b3-8e12-8230c5071370" providerId="ADAL" clId="{563BA9DA-5175-456B-8E08-B93023433B20}" dt="2026-10-06T07:51:53.518" v="54" actId="1076"/>
        <pc:sldMkLst>
          <pc:docMk/>
          <pc:sldMk cId="522025452" sldId="671"/>
        </pc:sldMkLst>
        <pc:spChg chg="del">
          <ac:chgData name="Lisa Ellis" userId="1e3b8b31-18a3-40b3-8e12-8230c5071370" providerId="ADAL" clId="{563BA9DA-5175-456B-8E08-B93023433B20}" dt="2026-10-06T07:51:37.632" v="46" actId="478"/>
          <ac:spMkLst>
            <pc:docMk/>
            <pc:sldMk cId="522025452" sldId="671"/>
            <ac:spMk id="4" creationId="{7DFA2BE6-1427-9784-42F6-BF1735394BF1}"/>
          </ac:spMkLst>
        </pc:spChg>
        <pc:spChg chg="del">
          <ac:chgData name="Lisa Ellis" userId="1e3b8b31-18a3-40b3-8e12-8230c5071370" providerId="ADAL" clId="{563BA9DA-5175-456B-8E08-B93023433B20}" dt="2026-10-06T07:51:38.683" v="47" actId="478"/>
          <ac:spMkLst>
            <pc:docMk/>
            <pc:sldMk cId="522025452" sldId="671"/>
            <ac:spMk id="11" creationId="{5D6C152F-10DA-B163-60A5-FE3C999965AD}"/>
          </ac:spMkLst>
        </pc:spChg>
        <pc:spChg chg="del">
          <ac:chgData name="Lisa Ellis" userId="1e3b8b31-18a3-40b3-8e12-8230c5071370" providerId="ADAL" clId="{563BA9DA-5175-456B-8E08-B93023433B20}" dt="2026-10-06T07:51:39.641" v="48" actId="478"/>
          <ac:spMkLst>
            <pc:docMk/>
            <pc:sldMk cId="522025452" sldId="671"/>
            <ac:spMk id="12" creationId="{B5FE8238-3598-9095-4024-4A856E52443B}"/>
          </ac:spMkLst>
        </pc:spChg>
        <pc:picChg chg="del">
          <ac:chgData name="Lisa Ellis" userId="1e3b8b31-18a3-40b3-8e12-8230c5071370" providerId="ADAL" clId="{563BA9DA-5175-456B-8E08-B93023433B20}" dt="2026-10-06T07:51:32.903" v="43" actId="478"/>
          <ac:picMkLst>
            <pc:docMk/>
            <pc:sldMk cId="522025452" sldId="671"/>
            <ac:picMk id="5" creationId="{9A4AB86D-16D2-22D6-44F7-82C5014DF41C}"/>
          </ac:picMkLst>
        </pc:picChg>
        <pc:picChg chg="add mod">
          <ac:chgData name="Lisa Ellis" userId="1e3b8b31-18a3-40b3-8e12-8230c5071370" providerId="ADAL" clId="{563BA9DA-5175-456B-8E08-B93023433B20}" dt="2026-10-06T07:51:53.518" v="54" actId="1076"/>
          <ac:picMkLst>
            <pc:docMk/>
            <pc:sldMk cId="522025452" sldId="671"/>
            <ac:picMk id="14" creationId="{66ADA3DB-95C9-F83C-C3A5-E91A5CE56855}"/>
          </ac:picMkLst>
        </pc:picChg>
      </pc:sldChg>
      <pc:sldChg chg="add">
        <pc:chgData name="Lisa Ellis" userId="1e3b8b31-18a3-40b3-8e12-8230c5071370" providerId="ADAL" clId="{563BA9DA-5175-456B-8E08-B93023433B20}" dt="2026-10-06T07:44:46.915" v="22"/>
        <pc:sldMkLst>
          <pc:docMk/>
          <pc:sldMk cId="1752412055" sldId="686"/>
        </pc:sldMkLst>
      </pc:sldChg>
      <pc:sldChg chg="add">
        <pc:chgData name="Lisa Ellis" userId="1e3b8b31-18a3-40b3-8e12-8230c5071370" providerId="ADAL" clId="{563BA9DA-5175-456B-8E08-B93023433B20}" dt="2026-10-06T07:59:16.401" v="73"/>
        <pc:sldMkLst>
          <pc:docMk/>
          <pc:sldMk cId="2296073083" sldId="687"/>
        </pc:sldMkLst>
      </pc:sldChg>
      <pc:sldChg chg="del">
        <pc:chgData name="Lisa Ellis" userId="1e3b8b31-18a3-40b3-8e12-8230c5071370" providerId="ADAL" clId="{563BA9DA-5175-456B-8E08-B93023433B20}" dt="2026-10-06T07:57:55.249" v="72" actId="2696"/>
        <pc:sldMkLst>
          <pc:docMk/>
          <pc:sldMk cId="1002419594" sldId="699"/>
        </pc:sldMkLst>
      </pc:sldChg>
      <pc:sldChg chg="mod modShow">
        <pc:chgData name="Lisa Ellis" userId="1e3b8b31-18a3-40b3-8e12-8230c5071370" providerId="ADAL" clId="{563BA9DA-5175-456B-8E08-B93023433B20}" dt="2026-10-06T07:59:53.048" v="74" actId="34476"/>
        <pc:sldMkLst>
          <pc:docMk/>
          <pc:sldMk cId="2621828203" sldId="709"/>
        </pc:sldMkLst>
      </pc:sldChg>
      <pc:sldChg chg="delSp del mod">
        <pc:chgData name="Lisa Ellis" userId="1e3b8b31-18a3-40b3-8e12-8230c5071370" providerId="ADAL" clId="{563BA9DA-5175-456B-8E08-B93023433B20}" dt="2026-10-06T08:20:39.787" v="362" actId="2696"/>
        <pc:sldMkLst>
          <pc:docMk/>
          <pc:sldMk cId="1847198677" sldId="710"/>
        </pc:sldMkLst>
        <pc:picChg chg="del">
          <ac:chgData name="Lisa Ellis" userId="1e3b8b31-18a3-40b3-8e12-8230c5071370" providerId="ADAL" clId="{563BA9DA-5175-456B-8E08-B93023433B20}" dt="2026-10-06T08:20:14.152" v="354" actId="21"/>
          <ac:picMkLst>
            <pc:docMk/>
            <pc:sldMk cId="1847198677" sldId="710"/>
            <ac:picMk id="5" creationId="{0A9C9B92-FA2E-0D3E-44CA-3AD79E49C533}"/>
          </ac:picMkLst>
        </pc:picChg>
      </pc:sldChg>
      <pc:sldChg chg="add">
        <pc:chgData name="Lisa Ellis" userId="1e3b8b31-18a3-40b3-8e12-8230c5071370" providerId="ADAL" clId="{563BA9DA-5175-456B-8E08-B93023433B20}" dt="2026-10-06T07:57:12.766" v="69"/>
        <pc:sldMkLst>
          <pc:docMk/>
          <pc:sldMk cId="2758377182" sldId="717"/>
        </pc:sldMkLst>
      </pc:sldChg>
      <pc:sldChg chg="addSp delSp modSp new mod modClrScheme chgLayout">
        <pc:chgData name="Lisa Ellis" userId="1e3b8b31-18a3-40b3-8e12-8230c5071370" providerId="ADAL" clId="{563BA9DA-5175-456B-8E08-B93023433B20}" dt="2026-10-06T08:27:16.550" v="442" actId="20577"/>
        <pc:sldMkLst>
          <pc:docMk/>
          <pc:sldMk cId="1445116223" sldId="718"/>
        </pc:sldMkLst>
        <pc:spChg chg="del">
          <ac:chgData name="Lisa Ellis" userId="1e3b8b31-18a3-40b3-8e12-8230c5071370" providerId="ADAL" clId="{563BA9DA-5175-456B-8E08-B93023433B20}" dt="2026-10-06T08:04:35.841" v="77" actId="700"/>
          <ac:spMkLst>
            <pc:docMk/>
            <pc:sldMk cId="1445116223" sldId="718"/>
            <ac:spMk id="2" creationId="{BDD25AFB-F202-5070-31B7-9876186227B1}"/>
          </ac:spMkLst>
        </pc:spChg>
        <pc:spChg chg="del">
          <ac:chgData name="Lisa Ellis" userId="1e3b8b31-18a3-40b3-8e12-8230c5071370" providerId="ADAL" clId="{563BA9DA-5175-456B-8E08-B93023433B20}" dt="2026-10-06T08:04:35.841" v="77" actId="700"/>
          <ac:spMkLst>
            <pc:docMk/>
            <pc:sldMk cId="1445116223" sldId="718"/>
            <ac:spMk id="3" creationId="{9F9575BE-46B9-4CF6-EE26-C63359185499}"/>
          </ac:spMkLst>
        </pc:spChg>
        <pc:spChg chg="del">
          <ac:chgData name="Lisa Ellis" userId="1e3b8b31-18a3-40b3-8e12-8230c5071370" providerId="ADAL" clId="{563BA9DA-5175-456B-8E08-B93023433B20}" dt="2026-10-06T08:04:35.841" v="77" actId="700"/>
          <ac:spMkLst>
            <pc:docMk/>
            <pc:sldMk cId="1445116223" sldId="718"/>
            <ac:spMk id="4" creationId="{AE24E996-BB03-EFAD-1B67-2F09F6919535}"/>
          </ac:spMkLst>
        </pc:spChg>
        <pc:spChg chg="del">
          <ac:chgData name="Lisa Ellis" userId="1e3b8b31-18a3-40b3-8e12-8230c5071370" providerId="ADAL" clId="{563BA9DA-5175-456B-8E08-B93023433B20}" dt="2026-10-06T08:04:35.841" v="77" actId="700"/>
          <ac:spMkLst>
            <pc:docMk/>
            <pc:sldMk cId="1445116223" sldId="718"/>
            <ac:spMk id="5" creationId="{E9E89B60-33FC-A6BB-7A3A-DD29AEADEE98}"/>
          </ac:spMkLst>
        </pc:spChg>
        <pc:spChg chg="del mod ord">
          <ac:chgData name="Lisa Ellis" userId="1e3b8b31-18a3-40b3-8e12-8230c5071370" providerId="ADAL" clId="{563BA9DA-5175-456B-8E08-B93023433B20}" dt="2026-10-06T08:04:35.841" v="77" actId="700"/>
          <ac:spMkLst>
            <pc:docMk/>
            <pc:sldMk cId="1445116223" sldId="718"/>
            <ac:spMk id="6" creationId="{A2A8D4F8-5DC4-0B7F-D5C6-A56FCDDEA33D}"/>
          </ac:spMkLst>
        </pc:spChg>
        <pc:spChg chg="add mod ord">
          <ac:chgData name="Lisa Ellis" userId="1e3b8b31-18a3-40b3-8e12-8230c5071370" providerId="ADAL" clId="{563BA9DA-5175-456B-8E08-B93023433B20}" dt="2026-10-06T08:04:55.254" v="117" actId="2711"/>
          <ac:spMkLst>
            <pc:docMk/>
            <pc:sldMk cId="1445116223" sldId="718"/>
            <ac:spMk id="7" creationId="{53FFA9A6-F384-4768-4FE0-801A5E713F91}"/>
          </ac:spMkLst>
        </pc:spChg>
        <pc:spChg chg="add mod">
          <ac:chgData name="Lisa Ellis" userId="1e3b8b31-18a3-40b3-8e12-8230c5071370" providerId="ADAL" clId="{563BA9DA-5175-456B-8E08-B93023433B20}" dt="2026-10-06T08:21:15.444" v="376" actId="1076"/>
          <ac:spMkLst>
            <pc:docMk/>
            <pc:sldMk cId="1445116223" sldId="718"/>
            <ac:spMk id="10" creationId="{748B1A16-584E-0357-BE04-4F1998228241}"/>
          </ac:spMkLst>
        </pc:spChg>
        <pc:spChg chg="add mod">
          <ac:chgData name="Lisa Ellis" userId="1e3b8b31-18a3-40b3-8e12-8230c5071370" providerId="ADAL" clId="{563BA9DA-5175-456B-8E08-B93023433B20}" dt="2026-10-06T08:27:07.032" v="437" actId="14100"/>
          <ac:spMkLst>
            <pc:docMk/>
            <pc:sldMk cId="1445116223" sldId="718"/>
            <ac:spMk id="14" creationId="{606E33C6-7FC9-B29F-2500-AE74FDDDEDEF}"/>
          </ac:spMkLst>
        </pc:spChg>
        <pc:spChg chg="add mod">
          <ac:chgData name="Lisa Ellis" userId="1e3b8b31-18a3-40b3-8e12-8230c5071370" providerId="ADAL" clId="{563BA9DA-5175-456B-8E08-B93023433B20}" dt="2026-10-06T08:27:16.550" v="442" actId="20577"/>
          <ac:spMkLst>
            <pc:docMk/>
            <pc:sldMk cId="1445116223" sldId="718"/>
            <ac:spMk id="16" creationId="{6FF5ABF2-A0BE-F234-4F5E-04917A58934E}"/>
          </ac:spMkLst>
        </pc:spChg>
        <pc:picChg chg="add mod">
          <ac:chgData name="Lisa Ellis" userId="1e3b8b31-18a3-40b3-8e12-8230c5071370" providerId="ADAL" clId="{563BA9DA-5175-456B-8E08-B93023433B20}" dt="2026-10-06T08:21:12.027" v="373" actId="1076"/>
          <ac:picMkLst>
            <pc:docMk/>
            <pc:sldMk cId="1445116223" sldId="718"/>
            <ac:picMk id="9" creationId="{E46D7D8A-C806-AB7C-91F9-E580D3C0CDC9}"/>
          </ac:picMkLst>
        </pc:picChg>
        <pc:picChg chg="add mod">
          <ac:chgData name="Lisa Ellis" userId="1e3b8b31-18a3-40b3-8e12-8230c5071370" providerId="ADAL" clId="{563BA9DA-5175-456B-8E08-B93023433B20}" dt="2026-10-06T08:21:13.148" v="374" actId="1076"/>
          <ac:picMkLst>
            <pc:docMk/>
            <pc:sldMk cId="1445116223" sldId="718"/>
            <ac:picMk id="12" creationId="{F2901E3F-7CF4-8D52-F622-D6E0FE76C7A6}"/>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9.svg"/><Relationship Id="rId2" Type="http://schemas.openxmlformats.org/officeDocument/2006/relationships/image" Target="../media/image78.svg"/><Relationship Id="rId1" Type="http://schemas.openxmlformats.org/officeDocument/2006/relationships/image" Target="../media/image77.svg"/><Relationship Id="rId5" Type="http://schemas.openxmlformats.org/officeDocument/2006/relationships/image" Target="../media/image81.svg"/><Relationship Id="rId4" Type="http://schemas.openxmlformats.org/officeDocument/2006/relationships/image" Target="../media/image8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9.svg"/><Relationship Id="rId2" Type="http://schemas.openxmlformats.org/officeDocument/2006/relationships/image" Target="../media/image78.svg"/><Relationship Id="rId1" Type="http://schemas.openxmlformats.org/officeDocument/2006/relationships/image" Target="../media/image77.svg"/><Relationship Id="rId5" Type="http://schemas.openxmlformats.org/officeDocument/2006/relationships/image" Target="../media/image81.svg"/><Relationship Id="rId4" Type="http://schemas.openxmlformats.org/officeDocument/2006/relationships/image" Target="../media/image80.svg"/></Relationships>
</file>

<file path=ppt/diagrams/colors1.xml><?xml version="1.0" encoding="utf-8"?>
<dgm:colorsDef xmlns:dgm="http://schemas.openxmlformats.org/drawingml/2006/diagram" xmlns:a="http://schemas.openxmlformats.org/drawingml/2006/main" uniqueId="urn:microsoft.com/office/officeart/2005/8/colors/accent2_1#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371EF3-3E66-474F-B536-E6506441F0AF}" type="doc">
      <dgm:prSet loTypeId="urn:microsoft.com/office/officeart/2008/layout/VerticalCurvedList" loCatId="list" qsTypeId="urn:microsoft.com/office/officeart/2005/8/quickstyle/simple2#1" qsCatId="simple" csTypeId="urn:microsoft.com/office/officeart/2005/8/colors/accent2_1#1" csCatId="accent2" phldr="1"/>
      <dgm:spPr/>
      <dgm:t>
        <a:bodyPr/>
        <a:lstStyle/>
        <a:p>
          <a:endParaRPr lang="en-GB"/>
        </a:p>
      </dgm:t>
    </dgm:pt>
    <dgm:pt modelId="{C295DC0C-6E77-4DBE-B709-748461671E12}">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DEFINE</a:t>
          </a:r>
          <a:r>
            <a:rPr lang="en-GB" b="0"/>
            <a:t> your topic or question.</a:t>
          </a:r>
        </a:p>
      </dgm:t>
    </dgm:pt>
    <dgm:pt modelId="{43A4AF85-1E21-4D2C-A9DB-A72C1ED07514}" type="parTrans" cxnId="{D5AA1FB1-0E8C-4F90-B01C-94370CC3672A}">
      <dgm:prSet/>
      <dgm:spPr/>
      <dgm:t>
        <a:bodyPr/>
        <a:lstStyle/>
        <a:p>
          <a:endParaRPr lang="en-GB"/>
        </a:p>
      </dgm:t>
    </dgm:pt>
    <dgm:pt modelId="{75BE4916-82DC-4936-A9B2-EB6670F97063}" type="sibTrans" cxnId="{D5AA1FB1-0E8C-4F90-B01C-94370CC3672A}">
      <dgm:prSet>
        <dgm:style>
          <a:lnRef idx="2">
            <a:schemeClr val="accent2"/>
          </a:lnRef>
          <a:fillRef idx="1">
            <a:schemeClr val="lt1"/>
          </a:fillRef>
          <a:effectRef idx="0">
            <a:schemeClr val="accent2"/>
          </a:effectRef>
          <a:fontRef idx="minor">
            <a:schemeClr val="dk1"/>
          </a:fontRef>
        </dgm:style>
      </dgm:prSet>
      <dgm:spPr/>
      <dgm:t>
        <a:bodyPr/>
        <a:lstStyle/>
        <a:p>
          <a:endParaRPr lang="en-GB"/>
        </a:p>
      </dgm:t>
    </dgm:pt>
    <dgm:pt modelId="{CBEEBE36-3532-4FA0-A1FE-F60CD254A76A}">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IDENTIFY</a:t>
          </a:r>
          <a:r>
            <a:rPr lang="en-GB" b="0"/>
            <a:t> key authors, concepts, and keywords.</a:t>
          </a:r>
        </a:p>
      </dgm:t>
    </dgm:pt>
    <dgm:pt modelId="{5313ACB8-6A55-4FFF-BA05-6257497CE011}" type="parTrans" cxnId="{4487E052-C956-4029-B7F3-9B977AAA7CE9}">
      <dgm:prSet/>
      <dgm:spPr/>
      <dgm:t>
        <a:bodyPr/>
        <a:lstStyle/>
        <a:p>
          <a:endParaRPr lang="en-GB"/>
        </a:p>
      </dgm:t>
    </dgm:pt>
    <dgm:pt modelId="{29D0A0E4-62B6-42B5-834E-5129E7474DF1}" type="sibTrans" cxnId="{4487E052-C956-4029-B7F3-9B977AAA7CE9}">
      <dgm:prSet/>
      <dgm:spPr/>
      <dgm:t>
        <a:bodyPr/>
        <a:lstStyle/>
        <a:p>
          <a:endParaRPr lang="en-GB"/>
        </a:p>
      </dgm:t>
    </dgm:pt>
    <dgm:pt modelId="{8EAB0177-1C3F-4C9C-BD40-18129D76B956}">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FIND</a:t>
          </a:r>
          <a:r>
            <a:rPr lang="en-GB" b="0"/>
            <a:t> suitable information sources.</a:t>
          </a:r>
        </a:p>
      </dgm:t>
    </dgm:pt>
    <dgm:pt modelId="{A28E8281-F5C6-4CBC-AC0F-0A1C66B668D0}" type="parTrans" cxnId="{843C55F7-D8B8-4BC6-A6AB-535B92F92DE9}">
      <dgm:prSet/>
      <dgm:spPr/>
      <dgm:t>
        <a:bodyPr/>
        <a:lstStyle/>
        <a:p>
          <a:endParaRPr lang="en-GB"/>
        </a:p>
      </dgm:t>
    </dgm:pt>
    <dgm:pt modelId="{F77B8E8C-FAE7-49E0-BA7F-D99E3478AB0B}" type="sibTrans" cxnId="{843C55F7-D8B8-4BC6-A6AB-535B92F92DE9}">
      <dgm:prSet/>
      <dgm:spPr/>
      <dgm:t>
        <a:bodyPr/>
        <a:lstStyle/>
        <a:p>
          <a:endParaRPr lang="en-GB"/>
        </a:p>
      </dgm:t>
    </dgm:pt>
    <dgm:pt modelId="{B98DBABA-F645-422F-9357-0297E06B8443}">
      <dgm:prSet>
        <dgm:style>
          <a:lnRef idx="2">
            <a:schemeClr val="accent2"/>
          </a:lnRef>
          <a:fillRef idx="1">
            <a:schemeClr val="lt1"/>
          </a:fillRef>
          <a:effectRef idx="0">
            <a:schemeClr val="accent2"/>
          </a:effectRef>
          <a:fontRef idx="minor">
            <a:schemeClr val="dk1"/>
          </a:fontRef>
        </dgm:style>
      </dgm:prSet>
      <dgm:spPr/>
      <dgm:t>
        <a:bodyPr/>
        <a:lstStyle/>
        <a:p>
          <a:r>
            <a:rPr lang="en-GB" b="1"/>
            <a:t>SEARCH</a:t>
          </a:r>
          <a:r>
            <a:rPr lang="en-GB" b="0"/>
            <a:t> refine &amp; repeat.</a:t>
          </a:r>
        </a:p>
      </dgm:t>
    </dgm:pt>
    <dgm:pt modelId="{272A6DDE-EDA7-4327-8891-1F68C0C344CE}" type="parTrans" cxnId="{BA80FF41-55DD-4701-954F-7C3FB4E1B1CC}">
      <dgm:prSet/>
      <dgm:spPr/>
      <dgm:t>
        <a:bodyPr/>
        <a:lstStyle/>
        <a:p>
          <a:endParaRPr lang="en-GB"/>
        </a:p>
      </dgm:t>
    </dgm:pt>
    <dgm:pt modelId="{A4E6D080-0610-4D77-B9F2-4691C207A729}" type="sibTrans" cxnId="{BA80FF41-55DD-4701-954F-7C3FB4E1B1CC}">
      <dgm:prSet/>
      <dgm:spPr/>
      <dgm:t>
        <a:bodyPr/>
        <a:lstStyle/>
        <a:p>
          <a:endParaRPr lang="en-GB"/>
        </a:p>
      </dgm:t>
    </dgm:pt>
    <dgm:pt modelId="{8642EF8C-1869-4C72-AD74-65DDE927601E}">
      <dgm:prSet>
        <dgm:style>
          <a:lnRef idx="2">
            <a:schemeClr val="accent2"/>
          </a:lnRef>
          <a:fillRef idx="1">
            <a:schemeClr val="lt1"/>
          </a:fillRef>
          <a:effectRef idx="0">
            <a:schemeClr val="accent2"/>
          </a:effectRef>
          <a:fontRef idx="minor">
            <a:schemeClr val="dk1"/>
          </a:fontRef>
        </dgm:style>
      </dgm:prSet>
      <dgm:spPr/>
      <dgm:t>
        <a:bodyPr/>
        <a:lstStyle/>
        <a:p>
          <a:r>
            <a:rPr lang="en-GB" b="1"/>
            <a:t>RECORD</a:t>
          </a:r>
          <a:r>
            <a:rPr lang="en-GB" b="0"/>
            <a:t> by referencing correctly.</a:t>
          </a:r>
        </a:p>
      </dgm:t>
    </dgm:pt>
    <dgm:pt modelId="{BE90C5D7-B446-4A9A-BA4E-FB48A283D9D6}" type="parTrans" cxnId="{32DFBF28-2C94-4DDF-B3A4-399147C4A6D7}">
      <dgm:prSet/>
      <dgm:spPr/>
      <dgm:t>
        <a:bodyPr/>
        <a:lstStyle/>
        <a:p>
          <a:endParaRPr lang="en-GB"/>
        </a:p>
      </dgm:t>
    </dgm:pt>
    <dgm:pt modelId="{CB70B4BC-7BB4-4126-BFFC-7598134B590E}" type="sibTrans" cxnId="{32DFBF28-2C94-4DDF-B3A4-399147C4A6D7}">
      <dgm:prSet/>
      <dgm:spPr/>
      <dgm:t>
        <a:bodyPr/>
        <a:lstStyle/>
        <a:p>
          <a:endParaRPr lang="en-GB"/>
        </a:p>
      </dgm:t>
    </dgm:pt>
    <dgm:pt modelId="{AA6FF47A-14F4-44D2-BE59-9B6A4DC02209}" type="pres">
      <dgm:prSet presAssocID="{A1371EF3-3E66-474F-B536-E6506441F0AF}" presName="Name0" presStyleCnt="0">
        <dgm:presLayoutVars>
          <dgm:chMax val="7"/>
          <dgm:chPref val="7"/>
          <dgm:dir/>
        </dgm:presLayoutVars>
      </dgm:prSet>
      <dgm:spPr/>
    </dgm:pt>
    <dgm:pt modelId="{2D20FC8A-8CDE-47C8-8747-5A6B56670E31}" type="pres">
      <dgm:prSet presAssocID="{A1371EF3-3E66-474F-B536-E6506441F0AF}" presName="Name1" presStyleCnt="0"/>
      <dgm:spPr/>
    </dgm:pt>
    <dgm:pt modelId="{41F45B66-E523-48C2-9381-663D1B463AE6}" type="pres">
      <dgm:prSet presAssocID="{A1371EF3-3E66-474F-B536-E6506441F0AF}" presName="cycle" presStyleCnt="0"/>
      <dgm:spPr/>
    </dgm:pt>
    <dgm:pt modelId="{C60843B6-3EB0-4509-AA18-70DFF51A2F20}" type="pres">
      <dgm:prSet presAssocID="{A1371EF3-3E66-474F-B536-E6506441F0AF}" presName="srcNode" presStyleLbl="node1" presStyleIdx="0" presStyleCnt="5"/>
      <dgm:spPr/>
    </dgm:pt>
    <dgm:pt modelId="{D25F0FA2-9F0F-4973-B0B4-37E72CE410F2}" type="pres">
      <dgm:prSet presAssocID="{A1371EF3-3E66-474F-B536-E6506441F0AF}" presName="conn" presStyleLbl="parChTrans1D2" presStyleIdx="0" presStyleCnt="1"/>
      <dgm:spPr/>
    </dgm:pt>
    <dgm:pt modelId="{FCD95C7E-8CEE-4D52-A835-9382AE28C642}" type="pres">
      <dgm:prSet presAssocID="{A1371EF3-3E66-474F-B536-E6506441F0AF}" presName="extraNode" presStyleLbl="node1" presStyleIdx="0" presStyleCnt="5"/>
      <dgm:spPr/>
    </dgm:pt>
    <dgm:pt modelId="{54F01ED0-D3AC-44A1-B1ED-75127D9BA976}" type="pres">
      <dgm:prSet presAssocID="{A1371EF3-3E66-474F-B536-E6506441F0AF}" presName="dstNode" presStyleLbl="node1" presStyleIdx="0" presStyleCnt="5"/>
      <dgm:spPr/>
    </dgm:pt>
    <dgm:pt modelId="{D4C39454-BBBF-48E4-8580-89787D213413}" type="pres">
      <dgm:prSet presAssocID="{C295DC0C-6E77-4DBE-B709-748461671E12}" presName="text_1" presStyleLbl="node1" presStyleIdx="0" presStyleCnt="5" custScaleX="99540" custLinFactNeighborX="5170" custLinFactNeighborY="885">
        <dgm:presLayoutVars>
          <dgm:bulletEnabled val="1"/>
        </dgm:presLayoutVars>
      </dgm:prSet>
      <dgm:spPr/>
    </dgm:pt>
    <dgm:pt modelId="{0D99FAF4-789B-484F-846A-717B307D902F}" type="pres">
      <dgm:prSet presAssocID="{C295DC0C-6E77-4DBE-B709-748461671E12}" presName="accent_1" presStyleCnt="0"/>
      <dgm:spPr/>
    </dgm:pt>
    <dgm:pt modelId="{BAECE883-5BA4-479A-8CB5-52834DB2BE3A}" type="pres">
      <dgm:prSet presAssocID="{C295DC0C-6E77-4DBE-B709-748461671E12}" presName="accentRepeatNode" presStyleLbl="solidFgAcc1" presStyleIdx="0" presStyleCnt="5" custLinFactNeighborX="-56659" custLinFactNeighborY="2833"/>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pt>
    <dgm:pt modelId="{D1E07BFC-FFF9-4F9D-AD05-29727278183C}" type="pres">
      <dgm:prSet presAssocID="{CBEEBE36-3532-4FA0-A1FE-F60CD254A76A}" presName="text_2" presStyleLbl="node1" presStyleIdx="1" presStyleCnt="5">
        <dgm:presLayoutVars>
          <dgm:bulletEnabled val="1"/>
        </dgm:presLayoutVars>
      </dgm:prSet>
      <dgm:spPr/>
    </dgm:pt>
    <dgm:pt modelId="{5775671A-01AC-4448-B33F-799D7ECD6B28}" type="pres">
      <dgm:prSet presAssocID="{CBEEBE36-3532-4FA0-A1FE-F60CD254A76A}" presName="accent_2" presStyleCnt="0"/>
      <dgm:spPr/>
    </dgm:pt>
    <dgm:pt modelId="{A437606B-4783-48CB-A002-57714BAA0428}" type="pres">
      <dgm:prSet presAssocID="{CBEEBE36-3532-4FA0-A1FE-F60CD254A76A}" presName="accentRepeatNode" presStyleLbl="solidFgAcc1" presStyleIdx="1"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63FA7673-E954-47B1-B4D4-B507816CC3FD}" type="pres">
      <dgm:prSet presAssocID="{8EAB0177-1C3F-4C9C-BD40-18129D76B956}" presName="text_3" presStyleLbl="node1" presStyleIdx="2" presStyleCnt="5">
        <dgm:presLayoutVars>
          <dgm:bulletEnabled val="1"/>
        </dgm:presLayoutVars>
      </dgm:prSet>
      <dgm:spPr/>
    </dgm:pt>
    <dgm:pt modelId="{0797F36F-F5D2-45B9-BB76-56B37CD5C43B}" type="pres">
      <dgm:prSet presAssocID="{8EAB0177-1C3F-4C9C-BD40-18129D76B956}" presName="accent_3" presStyleCnt="0"/>
      <dgm:spPr/>
    </dgm:pt>
    <dgm:pt modelId="{B4874059-EFEF-4502-A2AA-9642C4B490F6}" type="pres">
      <dgm:prSet presAssocID="{8EAB0177-1C3F-4C9C-BD40-18129D76B956}" presName="accentRepeatNode" presStyleLbl="solidFgAcc1" presStyleIdx="2"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pt>
    <dgm:pt modelId="{A85CEB45-E58F-4E15-9914-3A43919B97E9}" type="pres">
      <dgm:prSet presAssocID="{B98DBABA-F645-422F-9357-0297E06B8443}" presName="text_4" presStyleLbl="node1" presStyleIdx="3" presStyleCnt="5" custLinFactNeighborX="-245">
        <dgm:presLayoutVars>
          <dgm:bulletEnabled val="1"/>
        </dgm:presLayoutVars>
      </dgm:prSet>
      <dgm:spPr/>
    </dgm:pt>
    <dgm:pt modelId="{8C5C829D-4C79-4F31-AA7E-4156AD1DF0C4}" type="pres">
      <dgm:prSet presAssocID="{B98DBABA-F645-422F-9357-0297E06B8443}" presName="accent_4" presStyleCnt="0"/>
      <dgm:spPr/>
    </dgm:pt>
    <dgm:pt modelId="{2309F4A7-E5BB-48D3-A94D-DC69374A8A12}" type="pres">
      <dgm:prSet presAssocID="{B98DBABA-F645-422F-9357-0297E06B8443}" presName="accentRepeatNode" presStyleLbl="solidFgAcc1" presStyleIdx="3"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D1BE9FBF-C5CC-4D6B-A8BD-D715111F3811}" type="pres">
      <dgm:prSet presAssocID="{8642EF8C-1869-4C72-AD74-65DDE927601E}" presName="text_5" presStyleLbl="node1" presStyleIdx="4" presStyleCnt="5">
        <dgm:presLayoutVars>
          <dgm:bulletEnabled val="1"/>
        </dgm:presLayoutVars>
      </dgm:prSet>
      <dgm:spPr/>
    </dgm:pt>
    <dgm:pt modelId="{6E4BF2C3-2BBB-444B-ACC8-E9C9BC0331C8}" type="pres">
      <dgm:prSet presAssocID="{8642EF8C-1869-4C72-AD74-65DDE927601E}" presName="accent_5" presStyleCnt="0"/>
      <dgm:spPr/>
    </dgm:pt>
    <dgm:pt modelId="{B4CBDD62-B948-4D72-A266-B3D01042CE30}" type="pres">
      <dgm:prSet presAssocID="{8642EF8C-1869-4C72-AD74-65DDE927601E}" presName="accentRepeatNode" presStyleLbl="solidFgAcc1" presStyleIdx="4"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dgm:spPr>
    </dgm:pt>
  </dgm:ptLst>
  <dgm:cxnLst>
    <dgm:cxn modelId="{32DFBF28-2C94-4DDF-B3A4-399147C4A6D7}" srcId="{A1371EF3-3E66-474F-B536-E6506441F0AF}" destId="{8642EF8C-1869-4C72-AD74-65DDE927601E}" srcOrd="4" destOrd="0" parTransId="{BE90C5D7-B446-4A9A-BA4E-FB48A283D9D6}" sibTransId="{CB70B4BC-7BB4-4126-BFFC-7598134B590E}"/>
    <dgm:cxn modelId="{BA80FF41-55DD-4701-954F-7C3FB4E1B1CC}" srcId="{A1371EF3-3E66-474F-B536-E6506441F0AF}" destId="{B98DBABA-F645-422F-9357-0297E06B8443}" srcOrd="3" destOrd="0" parTransId="{272A6DDE-EDA7-4327-8891-1F68C0C344CE}" sibTransId="{A4E6D080-0610-4D77-B9F2-4691C207A729}"/>
    <dgm:cxn modelId="{A0E8D946-FFC8-482E-A037-194487022BB5}" type="presOf" srcId="{75BE4916-82DC-4936-A9B2-EB6670F97063}" destId="{D25F0FA2-9F0F-4973-B0B4-37E72CE410F2}" srcOrd="0" destOrd="0" presId="urn:microsoft.com/office/officeart/2008/layout/VerticalCurvedList"/>
    <dgm:cxn modelId="{B8696B68-88A4-454B-9C66-6FB879DC1E5E}" type="presOf" srcId="{B98DBABA-F645-422F-9357-0297E06B8443}" destId="{A85CEB45-E58F-4E15-9914-3A43919B97E9}" srcOrd="0" destOrd="0" presId="urn:microsoft.com/office/officeart/2008/layout/VerticalCurvedList"/>
    <dgm:cxn modelId="{4487E052-C956-4029-B7F3-9B977AAA7CE9}" srcId="{A1371EF3-3E66-474F-B536-E6506441F0AF}" destId="{CBEEBE36-3532-4FA0-A1FE-F60CD254A76A}" srcOrd="1" destOrd="0" parTransId="{5313ACB8-6A55-4FFF-BA05-6257497CE011}" sibTransId="{29D0A0E4-62B6-42B5-834E-5129E7474DF1}"/>
    <dgm:cxn modelId="{6653FC95-1BA3-41FC-8528-E03462F2F034}" type="presOf" srcId="{C295DC0C-6E77-4DBE-B709-748461671E12}" destId="{D4C39454-BBBF-48E4-8580-89787D213413}" srcOrd="0" destOrd="0" presId="urn:microsoft.com/office/officeart/2008/layout/VerticalCurvedList"/>
    <dgm:cxn modelId="{D5AA1FB1-0E8C-4F90-B01C-94370CC3672A}" srcId="{A1371EF3-3E66-474F-B536-E6506441F0AF}" destId="{C295DC0C-6E77-4DBE-B709-748461671E12}" srcOrd="0" destOrd="0" parTransId="{43A4AF85-1E21-4D2C-A9DB-A72C1ED07514}" sibTransId="{75BE4916-82DC-4936-A9B2-EB6670F97063}"/>
    <dgm:cxn modelId="{000434B9-D876-4CB9-A056-F236F3CC8482}" type="presOf" srcId="{8642EF8C-1869-4C72-AD74-65DDE927601E}" destId="{D1BE9FBF-C5CC-4D6B-A8BD-D715111F3811}" srcOrd="0" destOrd="0" presId="urn:microsoft.com/office/officeart/2008/layout/VerticalCurvedList"/>
    <dgm:cxn modelId="{D3AF86DD-1EB8-4F08-9013-FB5DE171CE26}" type="presOf" srcId="{8EAB0177-1C3F-4C9C-BD40-18129D76B956}" destId="{63FA7673-E954-47B1-B4D4-B507816CC3FD}" srcOrd="0" destOrd="0" presId="urn:microsoft.com/office/officeart/2008/layout/VerticalCurvedList"/>
    <dgm:cxn modelId="{80D570E7-C9C6-4554-83BC-36C81160BF46}" type="presOf" srcId="{A1371EF3-3E66-474F-B536-E6506441F0AF}" destId="{AA6FF47A-14F4-44D2-BE59-9B6A4DC02209}" srcOrd="0" destOrd="0" presId="urn:microsoft.com/office/officeart/2008/layout/VerticalCurvedList"/>
    <dgm:cxn modelId="{30D620F7-A026-4961-BDE9-EC27ACDFD57F}" type="presOf" srcId="{CBEEBE36-3532-4FA0-A1FE-F60CD254A76A}" destId="{D1E07BFC-FFF9-4F9D-AD05-29727278183C}" srcOrd="0" destOrd="0" presId="urn:microsoft.com/office/officeart/2008/layout/VerticalCurvedList"/>
    <dgm:cxn modelId="{843C55F7-D8B8-4BC6-A6AB-535B92F92DE9}" srcId="{A1371EF3-3E66-474F-B536-E6506441F0AF}" destId="{8EAB0177-1C3F-4C9C-BD40-18129D76B956}" srcOrd="2" destOrd="0" parTransId="{A28E8281-F5C6-4CBC-AC0F-0A1C66B668D0}" sibTransId="{F77B8E8C-FAE7-49E0-BA7F-D99E3478AB0B}"/>
    <dgm:cxn modelId="{BA9B2C5A-9D5A-4506-AE64-688A479F154F}" type="presParOf" srcId="{AA6FF47A-14F4-44D2-BE59-9B6A4DC02209}" destId="{2D20FC8A-8CDE-47C8-8747-5A6B56670E31}" srcOrd="0" destOrd="0" presId="urn:microsoft.com/office/officeart/2008/layout/VerticalCurvedList"/>
    <dgm:cxn modelId="{F68A7C6D-80B5-4DE2-B572-F3246CAC3E9E}" type="presParOf" srcId="{2D20FC8A-8CDE-47C8-8747-5A6B56670E31}" destId="{41F45B66-E523-48C2-9381-663D1B463AE6}" srcOrd="0" destOrd="0" presId="urn:microsoft.com/office/officeart/2008/layout/VerticalCurvedList"/>
    <dgm:cxn modelId="{2C20A596-3105-408D-8441-98E33327EB19}" type="presParOf" srcId="{41F45B66-E523-48C2-9381-663D1B463AE6}" destId="{C60843B6-3EB0-4509-AA18-70DFF51A2F20}" srcOrd="0" destOrd="0" presId="urn:microsoft.com/office/officeart/2008/layout/VerticalCurvedList"/>
    <dgm:cxn modelId="{224BC431-E621-427A-8640-91BDE35D23BA}" type="presParOf" srcId="{41F45B66-E523-48C2-9381-663D1B463AE6}" destId="{D25F0FA2-9F0F-4973-B0B4-37E72CE410F2}" srcOrd="1" destOrd="0" presId="urn:microsoft.com/office/officeart/2008/layout/VerticalCurvedList"/>
    <dgm:cxn modelId="{6ED9FC73-C429-4652-BC8F-59120E9A5542}" type="presParOf" srcId="{41F45B66-E523-48C2-9381-663D1B463AE6}" destId="{FCD95C7E-8CEE-4D52-A835-9382AE28C642}" srcOrd="2" destOrd="0" presId="urn:microsoft.com/office/officeart/2008/layout/VerticalCurvedList"/>
    <dgm:cxn modelId="{35973677-0A52-4DCB-BED2-338C973812C8}" type="presParOf" srcId="{41F45B66-E523-48C2-9381-663D1B463AE6}" destId="{54F01ED0-D3AC-44A1-B1ED-75127D9BA976}" srcOrd="3" destOrd="0" presId="urn:microsoft.com/office/officeart/2008/layout/VerticalCurvedList"/>
    <dgm:cxn modelId="{4D97FF40-643E-4659-AD66-110B36670025}" type="presParOf" srcId="{2D20FC8A-8CDE-47C8-8747-5A6B56670E31}" destId="{D4C39454-BBBF-48E4-8580-89787D213413}" srcOrd="1" destOrd="0" presId="urn:microsoft.com/office/officeart/2008/layout/VerticalCurvedList"/>
    <dgm:cxn modelId="{666DFAB8-FB18-4051-B7F6-E2FD1DBD9BCB}" type="presParOf" srcId="{2D20FC8A-8CDE-47C8-8747-5A6B56670E31}" destId="{0D99FAF4-789B-484F-846A-717B307D902F}" srcOrd="2" destOrd="0" presId="urn:microsoft.com/office/officeart/2008/layout/VerticalCurvedList"/>
    <dgm:cxn modelId="{C2902F53-0804-428C-942A-CC1372C4DD67}" type="presParOf" srcId="{0D99FAF4-789B-484F-846A-717B307D902F}" destId="{BAECE883-5BA4-479A-8CB5-52834DB2BE3A}" srcOrd="0" destOrd="0" presId="urn:microsoft.com/office/officeart/2008/layout/VerticalCurvedList"/>
    <dgm:cxn modelId="{A30E800F-78FB-4D18-B5E4-F01AA607FC59}" type="presParOf" srcId="{2D20FC8A-8CDE-47C8-8747-5A6B56670E31}" destId="{D1E07BFC-FFF9-4F9D-AD05-29727278183C}" srcOrd="3" destOrd="0" presId="urn:microsoft.com/office/officeart/2008/layout/VerticalCurvedList"/>
    <dgm:cxn modelId="{341D1654-38A0-4C2F-9BF6-35E4CFFEE9A1}" type="presParOf" srcId="{2D20FC8A-8CDE-47C8-8747-5A6B56670E31}" destId="{5775671A-01AC-4448-B33F-799D7ECD6B28}" srcOrd="4" destOrd="0" presId="urn:microsoft.com/office/officeart/2008/layout/VerticalCurvedList"/>
    <dgm:cxn modelId="{B9C92D5A-8E6F-4ED6-8B81-DC1F57847542}" type="presParOf" srcId="{5775671A-01AC-4448-B33F-799D7ECD6B28}" destId="{A437606B-4783-48CB-A002-57714BAA0428}" srcOrd="0" destOrd="0" presId="urn:microsoft.com/office/officeart/2008/layout/VerticalCurvedList"/>
    <dgm:cxn modelId="{FB8E3C30-157D-44CD-A444-503479BB7875}" type="presParOf" srcId="{2D20FC8A-8CDE-47C8-8747-5A6B56670E31}" destId="{63FA7673-E954-47B1-B4D4-B507816CC3FD}" srcOrd="5" destOrd="0" presId="urn:microsoft.com/office/officeart/2008/layout/VerticalCurvedList"/>
    <dgm:cxn modelId="{9140E254-7285-4BB8-A013-987DCF48549D}" type="presParOf" srcId="{2D20FC8A-8CDE-47C8-8747-5A6B56670E31}" destId="{0797F36F-F5D2-45B9-BB76-56B37CD5C43B}" srcOrd="6" destOrd="0" presId="urn:microsoft.com/office/officeart/2008/layout/VerticalCurvedList"/>
    <dgm:cxn modelId="{CFA0D594-0B94-46C2-93B5-C5BC21934E4D}" type="presParOf" srcId="{0797F36F-F5D2-45B9-BB76-56B37CD5C43B}" destId="{B4874059-EFEF-4502-A2AA-9642C4B490F6}" srcOrd="0" destOrd="0" presId="urn:microsoft.com/office/officeart/2008/layout/VerticalCurvedList"/>
    <dgm:cxn modelId="{711F41D0-3C9B-45B3-A779-965667DA4D75}" type="presParOf" srcId="{2D20FC8A-8CDE-47C8-8747-5A6B56670E31}" destId="{A85CEB45-E58F-4E15-9914-3A43919B97E9}" srcOrd="7" destOrd="0" presId="urn:microsoft.com/office/officeart/2008/layout/VerticalCurvedList"/>
    <dgm:cxn modelId="{E1E2085D-8B96-47A0-A063-B81E9D7A1357}" type="presParOf" srcId="{2D20FC8A-8CDE-47C8-8747-5A6B56670E31}" destId="{8C5C829D-4C79-4F31-AA7E-4156AD1DF0C4}" srcOrd="8" destOrd="0" presId="urn:microsoft.com/office/officeart/2008/layout/VerticalCurvedList"/>
    <dgm:cxn modelId="{A7A896C3-6A0B-4EFB-AF57-234DA8658282}" type="presParOf" srcId="{8C5C829D-4C79-4F31-AA7E-4156AD1DF0C4}" destId="{2309F4A7-E5BB-48D3-A94D-DC69374A8A12}" srcOrd="0" destOrd="0" presId="urn:microsoft.com/office/officeart/2008/layout/VerticalCurvedList"/>
    <dgm:cxn modelId="{105295CD-F36F-45D7-B70A-0DA977F69136}" type="presParOf" srcId="{2D20FC8A-8CDE-47C8-8747-5A6B56670E31}" destId="{D1BE9FBF-C5CC-4D6B-A8BD-D715111F3811}" srcOrd="9" destOrd="0" presId="urn:microsoft.com/office/officeart/2008/layout/VerticalCurvedList"/>
    <dgm:cxn modelId="{A76D287F-0361-41E0-A0D1-DF198F856B5F}" type="presParOf" srcId="{2D20FC8A-8CDE-47C8-8747-5A6B56670E31}" destId="{6E4BF2C3-2BBB-444B-ACC8-E9C9BC0331C8}" srcOrd="10" destOrd="0" presId="urn:microsoft.com/office/officeart/2008/layout/VerticalCurvedList"/>
    <dgm:cxn modelId="{5983C797-82A4-4942-AEA6-4B1E5692E35C}" type="presParOf" srcId="{6E4BF2C3-2BBB-444B-ACC8-E9C9BC0331C8}" destId="{B4CBDD62-B948-4D72-A266-B3D01042CE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F0FA2-9F0F-4973-B0B4-37E72CE410F2}">
      <dsp:nvSpPr>
        <dsp:cNvPr id="0" name=""/>
        <dsp:cNvSpPr/>
      </dsp:nvSpPr>
      <dsp:spPr>
        <a:xfrm>
          <a:off x="-4673472" y="-716438"/>
          <a:ext cx="5566824" cy="5566824"/>
        </a:xfrm>
        <a:prstGeom prst="blockArc">
          <a:avLst>
            <a:gd name="adj1" fmla="val 18900000"/>
            <a:gd name="adj2" fmla="val 2700000"/>
            <a:gd name="adj3" fmla="val 388"/>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sp>
    <dsp:sp modelId="{D4C39454-BBBF-48E4-8580-89787D213413}">
      <dsp:nvSpPr>
        <dsp:cNvPr id="0" name=""/>
        <dsp:cNvSpPr/>
      </dsp:nvSpPr>
      <dsp:spPr>
        <a:xfrm>
          <a:off x="488668" y="262863"/>
          <a:ext cx="8953271"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DEFINE</a:t>
          </a:r>
          <a:r>
            <a:rPr lang="en-GB" sz="2700" b="0" kern="1200"/>
            <a:t> your topic or question.</a:t>
          </a:r>
        </a:p>
      </dsp:txBody>
      <dsp:txXfrm>
        <a:off x="488668" y="262863"/>
        <a:ext cx="8953271" cy="516908"/>
      </dsp:txXfrm>
    </dsp:sp>
    <dsp:sp modelId="{BAECE883-5BA4-479A-8CB5-52834DB2BE3A}">
      <dsp:nvSpPr>
        <dsp:cNvPr id="0" name=""/>
        <dsp:cNvSpPr/>
      </dsp:nvSpPr>
      <dsp:spPr>
        <a:xfrm>
          <a:off x="0" y="21198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07BFC-FFF9-4F9D-AD05-29727278183C}">
      <dsp:nvSpPr>
        <dsp:cNvPr id="0" name=""/>
        <dsp:cNvSpPr/>
      </dsp:nvSpPr>
      <dsp:spPr>
        <a:xfrm>
          <a:off x="761403" y="1033404"/>
          <a:ext cx="8624245"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IDENTIFY</a:t>
          </a:r>
          <a:r>
            <a:rPr lang="en-GB" sz="2700" b="0" kern="1200"/>
            <a:t> key authors, concepts, and keywords.</a:t>
          </a:r>
        </a:p>
      </dsp:txBody>
      <dsp:txXfrm>
        <a:off x="761403" y="1033404"/>
        <a:ext cx="8624245" cy="516908"/>
      </dsp:txXfrm>
    </dsp:sp>
    <dsp:sp modelId="{A437606B-4783-48CB-A002-57714BAA0428}">
      <dsp:nvSpPr>
        <dsp:cNvPr id="0" name=""/>
        <dsp:cNvSpPr/>
      </dsp:nvSpPr>
      <dsp:spPr>
        <a:xfrm>
          <a:off x="438335" y="96879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A7673-E954-47B1-B4D4-B507816CC3FD}">
      <dsp:nvSpPr>
        <dsp:cNvPr id="0" name=""/>
        <dsp:cNvSpPr/>
      </dsp:nvSpPr>
      <dsp:spPr>
        <a:xfrm>
          <a:off x="875086" y="1808519"/>
          <a:ext cx="8510561"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FIND</a:t>
          </a:r>
          <a:r>
            <a:rPr lang="en-GB" sz="2700" b="0" kern="1200"/>
            <a:t> suitable information sources.</a:t>
          </a:r>
        </a:p>
      </dsp:txBody>
      <dsp:txXfrm>
        <a:off x="875086" y="1808519"/>
        <a:ext cx="8510561" cy="516908"/>
      </dsp:txXfrm>
    </dsp:sp>
    <dsp:sp modelId="{B4874059-EFEF-4502-A2AA-9642C4B490F6}">
      <dsp:nvSpPr>
        <dsp:cNvPr id="0" name=""/>
        <dsp:cNvSpPr/>
      </dsp:nvSpPr>
      <dsp:spPr>
        <a:xfrm>
          <a:off x="552018" y="1743905"/>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5CEB45-E58F-4E15-9914-3A43919B97E9}">
      <dsp:nvSpPr>
        <dsp:cNvPr id="0" name=""/>
        <dsp:cNvSpPr/>
      </dsp:nvSpPr>
      <dsp:spPr>
        <a:xfrm>
          <a:off x="740274" y="2583634"/>
          <a:ext cx="8624245"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SEARCH</a:t>
          </a:r>
          <a:r>
            <a:rPr lang="en-GB" sz="2700" b="0" kern="1200"/>
            <a:t> refine &amp; repeat.</a:t>
          </a:r>
        </a:p>
      </dsp:txBody>
      <dsp:txXfrm>
        <a:off x="740274" y="2583634"/>
        <a:ext cx="8624245" cy="516908"/>
      </dsp:txXfrm>
    </dsp:sp>
    <dsp:sp modelId="{2309F4A7-E5BB-48D3-A94D-DC69374A8A12}">
      <dsp:nvSpPr>
        <dsp:cNvPr id="0" name=""/>
        <dsp:cNvSpPr/>
      </dsp:nvSpPr>
      <dsp:spPr>
        <a:xfrm>
          <a:off x="438335" y="251902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BE9FBF-C5CC-4D6B-A8BD-D715111F3811}">
      <dsp:nvSpPr>
        <dsp:cNvPr id="0" name=""/>
        <dsp:cNvSpPr/>
      </dsp:nvSpPr>
      <dsp:spPr>
        <a:xfrm>
          <a:off x="391001" y="3358749"/>
          <a:ext cx="8994646"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RECORD</a:t>
          </a:r>
          <a:r>
            <a:rPr lang="en-GB" sz="2700" b="0" kern="1200"/>
            <a:t> by referencing correctly.</a:t>
          </a:r>
        </a:p>
      </dsp:txBody>
      <dsp:txXfrm>
        <a:off x="391001" y="3358749"/>
        <a:ext cx="8994646" cy="516908"/>
      </dsp:txXfrm>
    </dsp:sp>
    <dsp:sp modelId="{B4CBDD62-B948-4D72-A266-B3D01042CE30}">
      <dsp:nvSpPr>
        <dsp:cNvPr id="0" name=""/>
        <dsp:cNvSpPr/>
      </dsp:nvSpPr>
      <dsp:spPr>
        <a:xfrm>
          <a:off x="67933" y="3294135"/>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D70E2C-F748-40E2-9D68-51ECA78936CB}" type="datetimeFigureOut">
              <a:rPr lang="en-US" smtClean="0"/>
              <a:t>10/6/2026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AAAEA6-AEA6-40AD-8C63-640C91314307}" type="slidenum">
              <a:rPr lang="en-US" smtClean="0"/>
              <a:t>‹#›</a:t>
            </a:fld>
            <a:endParaRPr lang="en-US"/>
          </a:p>
        </p:txBody>
      </p:sp>
    </p:spTree>
    <p:extLst>
      <p:ext uri="{BB962C8B-B14F-4D97-AF65-F5344CB8AC3E}">
        <p14:creationId xmlns:p14="http://schemas.microsoft.com/office/powerpoint/2010/main" val="3669131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8017E-6A49-0474-6A67-9E2F9B3BF0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699505-C946-2B58-EB46-31625502F6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0AF1DA-9518-E2CA-E672-DD4653127F92}"/>
              </a:ext>
            </a:extLst>
          </p:cNvPr>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a:extLst>
              <a:ext uri="{FF2B5EF4-FFF2-40B4-BE49-F238E27FC236}">
                <a16:creationId xmlns:a16="http://schemas.microsoft.com/office/drawing/2014/main" id="{F884363A-1EFF-F5D5-AC02-05F61DCB7F54}"/>
              </a:ext>
            </a:extLst>
          </p:cNvPr>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2823787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E44AA0-3A37-E6E2-3E5E-3A494A5701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3E6453-8855-9640-0A06-59A26889C35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6320729-86AE-A5F2-C1CA-9AAF0AC51A7F}"/>
              </a:ext>
            </a:extLst>
          </p:cNvPr>
          <p:cNvSpPr>
            <a:spLocks noGrp="1"/>
          </p:cNvSpPr>
          <p:nvPr>
            <p:ph type="body" idx="1"/>
          </p:nvPr>
        </p:nvSpPr>
        <p:spPr/>
        <p:txBody>
          <a:bodyPr/>
          <a:lstStyle/>
          <a:p>
            <a:r>
              <a:rPr lang="en-GB"/>
              <a:t>Ensure you evaluate all material critically and look out for key identifiers of academic information. </a:t>
            </a:r>
          </a:p>
        </p:txBody>
      </p:sp>
      <p:sp>
        <p:nvSpPr>
          <p:cNvPr id="4" name="Slide Number Placeholder 3">
            <a:extLst>
              <a:ext uri="{FF2B5EF4-FFF2-40B4-BE49-F238E27FC236}">
                <a16:creationId xmlns:a16="http://schemas.microsoft.com/office/drawing/2014/main" id="{DAF94B30-479F-A2B7-B5A5-B55B5A856F80}"/>
              </a:ext>
            </a:extLst>
          </p:cNvPr>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917014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ea typeface="Calibri"/>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34663092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7984761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A well planned search strategy saves time, reduce irrelevant results, and ensures a more comprehensive literature review.</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621923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Tip: When your search result appears check out the filters and note which databases and journals are hosting the information. This will give you an idea of which ones will likely be useful to search individually later.</a:t>
            </a:r>
          </a:p>
          <a:p>
            <a:endParaRPr lang="en-GB" sz="1400">
              <a:latin typeface="Aptos" panose="020B0004020202020204" pitchFamily="34" charset="0"/>
            </a:endParaRPr>
          </a:p>
          <a:p>
            <a:r>
              <a:rPr lang="en-GB" sz="1400">
                <a:latin typeface="Aptos" panose="020B0004020202020204" pitchFamily="34" charset="0"/>
              </a:rPr>
              <a:t>Once you have applied filters into your advanced search, It can be useful to export your search into Google Scholar. This option is found at the bottom of the filters list on the left.</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865697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If you are at a loss as where to start with your keyword searching and possible Boolean search string, you can ask AI for some ideas.</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27237874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Use what you have found in your discovery search to inform you’re your database search.</a:t>
            </a:r>
          </a:p>
          <a:p>
            <a:endParaRPr lang="en-GB" sz="1400">
              <a:latin typeface="Aptos" panose="020B0004020202020204" pitchFamily="34" charset="0"/>
            </a:endParaRPr>
          </a:p>
          <a:p>
            <a:r>
              <a:rPr lang="en-GB" sz="1400">
                <a:latin typeface="Aptos" panose="020B0004020202020204" pitchFamily="34" charset="0"/>
              </a:rPr>
              <a:t>Explore the help guides, different subject headings and related links.</a:t>
            </a:r>
          </a:p>
          <a:p>
            <a:endParaRPr lang="en-GB" sz="1400">
              <a:latin typeface="Aptos" panose="020B0004020202020204" pitchFamily="34" charset="0"/>
            </a:endParaRPr>
          </a:p>
          <a:p>
            <a:r>
              <a:rPr lang="en-GB" sz="1400">
                <a:latin typeface="Aptos" panose="020B0004020202020204" pitchFamily="34" charset="0"/>
              </a:rPr>
              <a:t>Repeat your Boolean search in different databases. </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1439173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38389561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 have included some useful links to some support links and pages for some of our big databases. </a:t>
            </a:r>
          </a:p>
          <a:p>
            <a:r>
              <a:rPr lang="en-GB" sz="1400">
                <a:latin typeface="Aptos" panose="020B0004020202020204" pitchFamily="34" charset="0"/>
              </a:rPr>
              <a:t>Again this is only a selection and you should explore the help guides and support on the smaller ones to familiarise yourself with the recommended searching strategies.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31211023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42</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In addition to academic articles, you will very likely need grey literature such as government reports, or professional bodies etc. </a:t>
            </a:r>
          </a:p>
          <a:p>
            <a:endParaRPr lang="en-GB" sz="1400">
              <a:latin typeface="Aptos" panose="020B0004020202020204" pitchFamily="34" charset="0"/>
            </a:endParaRPr>
          </a:p>
          <a:p>
            <a:r>
              <a:rPr lang="en-GB" sz="1400">
                <a:latin typeface="Aptos" panose="020B0004020202020204" pitchFamily="34" charset="0"/>
              </a:rPr>
              <a:t>These are found through an internet search and are not typically peer-reviewed. </a:t>
            </a:r>
          </a:p>
          <a:p>
            <a:endParaRPr lang="en-GB" sz="1400">
              <a:latin typeface="Aptos" panose="020B0004020202020204" pitchFamily="34" charset="0"/>
            </a:endParaRPr>
          </a:p>
          <a:p>
            <a:r>
              <a:rPr lang="en-GB" sz="1400">
                <a:latin typeface="Aptos" panose="020B0004020202020204" pitchFamily="34" charset="0"/>
              </a:rPr>
              <a:t>They often contain useful information and statistics not available through the library.</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44</a:t>
            </a:fld>
            <a:endParaRPr lang="en-GB"/>
          </a:p>
        </p:txBody>
      </p:sp>
    </p:spTree>
    <p:extLst>
      <p:ext uri="{BB962C8B-B14F-4D97-AF65-F5344CB8AC3E}">
        <p14:creationId xmlns:p14="http://schemas.microsoft.com/office/powerpoint/2010/main" val="27044184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52</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53</a:t>
            </a:fld>
            <a:endParaRPr lang="en-GB"/>
          </a:p>
        </p:txBody>
      </p:sp>
    </p:spTree>
    <p:extLst>
      <p:ext uri="{BB962C8B-B14F-4D97-AF65-F5344CB8AC3E}">
        <p14:creationId xmlns:p14="http://schemas.microsoft.com/office/powerpoint/2010/main" val="38480629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54</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55</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10264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80660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4265523216"/>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655599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6043031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214971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616762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10/6/2026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10" r:id="rId7"/>
    <p:sldLayoutId id="2147483711" r:id="rId8"/>
    <p:sldLayoutId id="2147483712" r:id="rId9"/>
    <p:sldLayoutId id="2147483713" r:id="rId10"/>
    <p:sldLayoutId id="214748371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2.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mod/scorm/player.php?a=7713&amp;currentorg=articulate_rise&amp;scoid=16959&amp;sesskey=oX2GOodlen&amp;display=popup&amp;mode=normal"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libguides.exeter.ac.uk/c.php?g=727716&amp;p=5297246"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notesSlide" Target="../notesSlides/notesSlide5.xml"/><Relationship Id="rId1" Type="http://schemas.openxmlformats.org/officeDocument/2006/relationships/slideLayout" Target="../slideLayouts/slideLayout10.xml"/><Relationship Id="rId6" Type="http://schemas.openxmlformats.org/officeDocument/2006/relationships/hyperlink" Target="https://digitalservices.uwtsd.ac.uk/library/" TargetMode="External"/><Relationship Id="rId5" Type="http://schemas.openxmlformats.org/officeDocument/2006/relationships/image" Target="../media/image16.jpe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hyperlink" Target="https://moodle.uwtsd.ac.uk/mod/scorm/player.php?a=7714&amp;currentorg=articulate_rise&amp;scoid=16961&amp;sesskey=oX2GOodlen&amp;display=popup&amp;mode=normal"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image" Target="../media/image18.pn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librarysearch.uwtsd.ac.uk/discovery/search?query=sub,contains,leader*,AND&amp;query=title,contains,%22organi%3Fational%20change%22,AND&amp;query=any,contains,culture,AND&amp;tab=Everything&amp;search_scope=Search_ELEC&amp;vid=44WHELF_UWTSD:44WHELF_UWTSD_VU1&amp;lang=en&amp;mode=advanced&amp;offset=0&amp;facet=searchcreationdate,include,2020%7C,%7C2026,lk" TargetMode="External"/><Relationship Id="rId1" Type="http://schemas.openxmlformats.org/officeDocument/2006/relationships/slideLayout" Target="../slideLayouts/slideLayout8.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hyperlink" Target="https://librarysearch.uwtsd.ac.uk/permalink/44WHELF_UWTSD/oc9jb5/cdi_crossref_primary_10_1108_JAOC_10_2021_0143" TargetMode="External"/><Relationship Id="rId2" Type="http://schemas.openxmlformats.org/officeDocument/2006/relationships/image" Target="../media/image21.png"/><Relationship Id="rId1" Type="http://schemas.openxmlformats.org/officeDocument/2006/relationships/slideLayout" Target="../slideLayouts/slideLayout8.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14.xml"/><Relationship Id="rId5" Type="http://schemas.openxmlformats.org/officeDocument/2006/relationships/image" Target="../media/image24.png"/><Relationship Id="rId4" Type="http://schemas.openxmlformats.org/officeDocument/2006/relationships/hyperlink" Target="https://scholar.google.com/scholar?q=leader*+%22organi%3Fational+change%22+culture&amp;inst=3249276194698315344"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librarysearch.uwtsd.ac.uk/permalink/44WHELF_UWTSD/oc9jb5/cdi_proquest_journals_3203804729" TargetMode="External"/><Relationship Id="rId2" Type="http://schemas.openxmlformats.org/officeDocument/2006/relationships/image" Target="../media/image25.png"/><Relationship Id="rId1" Type="http://schemas.openxmlformats.org/officeDocument/2006/relationships/slideLayout" Target="../slideLayouts/slideLayout8.xml"/><Relationship Id="rId4" Type="http://schemas.openxmlformats.org/officeDocument/2006/relationships/hyperlink" Target="https://librarysearch.uwtsd.ac.uk/discovery/search?query=sub,exact,%22emotional%20intelligence%22,AND&amp;query=title,contains,leader*,AND&amp;tab=Everything&amp;search_scope=MyInst_and_CI&amp;sortby=rank&amp;vid=44WHELF_UWTSD:44WHELF_UWTSD_VU1&amp;lang=en&amp;mode=advanced&amp;offset=0&amp;facet=lang,include,eng,lk&amp;facet=searchcreationdate,include,2020%7C,%7C2026,lk"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hyperlink" Target="https://www.perplexity.ai/search/please-provide-a-list-of-keywo-9pdZ.KSeTlSRZhDWg95D5Q#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moodle.uwtsd.ac.uk/mod/scorm/player.php?a=7714&amp;currentorg=articulate_rise&amp;scoid=16961&amp;sesskey=oX2GOodlen&amp;display=popup&amp;mode=normal" TargetMode="External"/><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hyperlink" Target="https://moodle.uwtsd.ac.uk/mod/scorm/player.php?a=7561&amp;currentorg=articulate_rise&amp;scoid=16494&amp;sesskey=QOEo35udXV&amp;display=popup&amp;mode=normal" TargetMode="External"/><Relationship Id="rId1" Type="http://schemas.openxmlformats.org/officeDocument/2006/relationships/slideLayout" Target="../slideLayouts/slideLayout8.xml"/><Relationship Id="rId5" Type="http://schemas.openxmlformats.org/officeDocument/2006/relationships/image" Target="../media/image29.png"/><Relationship Id="rId4" Type="http://schemas.openxmlformats.org/officeDocument/2006/relationships/image" Target="../media/image28.png"/></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librarysearch.uwtsd.ac.uk/permalink/44WHELF_UWTSD/177qm82/alma99100104650002421" TargetMode="Externa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notesSlide" Target="../notesSlides/notesSlide12.xml"/><Relationship Id="rId1" Type="http://schemas.openxmlformats.org/officeDocument/2006/relationships/slideLayout" Target="../slideLayouts/slideLayout10.xml"/><Relationship Id="rId6" Type="http://schemas.openxmlformats.org/officeDocument/2006/relationships/image" Target="../media/image34.png"/><Relationship Id="rId5" Type="http://schemas.openxmlformats.org/officeDocument/2006/relationships/hyperlink" Target="https://moodle.uwtsd.ac.uk/mod/scorm/player.php?a=7562&amp;currentorg=articulate_rise&amp;scoid=16496&amp;sesskey=QOEo35udXV&amp;display=popup&amp;mode=normal" TargetMode="External"/><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3" Type="http://schemas.openxmlformats.org/officeDocument/2006/relationships/hyperlink" Target="https://librarysearch.uwtsd.ac.uk/permalink/44WHELF_UWTSD/1jltmvf/alma99100191860102421" TargetMode="External"/><Relationship Id="rId2" Type="http://schemas.openxmlformats.org/officeDocument/2006/relationships/image" Target="../media/image35.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8.xml"/><Relationship Id="rId4" Type="http://schemas.openxmlformats.org/officeDocument/2006/relationships/hyperlink" Target="https://librarysearch.uwtsd.ac.uk/permalink/44WHELF_UWTSD/1jltmvf/alma99100116160302421"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librarysearch.uwtsd.ac.uk/permalink/44WHELF_UWTSD/oc9jb5/cdi_crossref_citationtrail_10_1080_14697017_2024_2345078" TargetMode="Externa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8" Type="http://schemas.openxmlformats.org/officeDocument/2006/relationships/hyperlink" Target="https://connect.ebsco.com/s/article/EBSCO-Database-Help-Files?language=en_US" TargetMode="External"/><Relationship Id="rId3" Type="http://schemas.openxmlformats.org/officeDocument/2006/relationships/hyperlink" Target="https://videos.clarivate.com/watch/trrHGsmCDVC6S9pqqqoHsw" TargetMode="External"/><Relationship Id="rId7" Type="http://schemas.openxmlformats.org/officeDocument/2006/relationships/hyperlink" Target="https://www.youtube.com/watch?v=deoo7Ajp2mg" TargetMode="External"/><Relationship Id="rId2" Type="http://schemas.openxmlformats.org/officeDocument/2006/relationships/notesSlide" Target="../notesSlides/notesSlide13.xml"/><Relationship Id="rId1" Type="http://schemas.openxmlformats.org/officeDocument/2006/relationships/slideLayout" Target="../slideLayouts/slideLayout8.xml"/><Relationship Id="rId6" Type="http://schemas.openxmlformats.org/officeDocument/2006/relationships/hyperlink" Target="https://proquest.libguides.com/proquestplatform/home" TargetMode="External"/><Relationship Id="rId5" Type="http://schemas.openxmlformats.org/officeDocument/2006/relationships/hyperlink" Target="https://videos.clarivate.com/watch/pGADdeGwZMBjejBJHpjWoQ" TargetMode="External"/><Relationship Id="rId10" Type="http://schemas.openxmlformats.org/officeDocument/2006/relationships/hyperlink" Target="https://connect.ebsco.com/s/topic/0TO1H000000HHf4WAG/business-searching?language=en_US" TargetMode="External"/><Relationship Id="rId4" Type="http://schemas.openxmlformats.org/officeDocument/2006/relationships/hyperlink" Target="https://videos.clarivate.com/watch/R9Kyz9SMN6UtDRFZMh2mRm" TargetMode="External"/><Relationship Id="rId9" Type="http://schemas.openxmlformats.org/officeDocument/2006/relationships/hyperlink" Target="https://connect.ebsco.com/s/all-videos?language=en_US"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learningonscreen.ac.uk/ondemand/help.php/faq" TargetMode="External"/><Relationship Id="rId3" Type="http://schemas.openxmlformats.org/officeDocument/2006/relationships/image" Target="../media/image52.png"/><Relationship Id="rId7" Type="http://schemas.openxmlformats.org/officeDocument/2006/relationships/hyperlink" Target="https://learningonscreen.ac.uk/bob-curated-playlists/" TargetMode="External"/><Relationship Id="rId2" Type="http://schemas.openxmlformats.org/officeDocument/2006/relationships/image" Target="../media/image51.png"/><Relationship Id="rId1" Type="http://schemas.openxmlformats.org/officeDocument/2006/relationships/slideLayout" Target="../slideLayouts/slideLayout8.xml"/><Relationship Id="rId6" Type="http://schemas.openxmlformats.org/officeDocument/2006/relationships/hyperlink" Target="https://librarysearch.uwtsd.ac.uk/permalink/44WHELF_UWTSD/ra52dq/alma99100361956202421" TargetMode="External"/><Relationship Id="rId5" Type="http://schemas.openxmlformats.org/officeDocument/2006/relationships/image" Target="../media/image54.png"/><Relationship Id="rId10" Type="http://schemas.openxmlformats.org/officeDocument/2006/relationships/image" Target="../media/image55.png"/><Relationship Id="rId4" Type="http://schemas.openxmlformats.org/officeDocument/2006/relationships/image" Target="../media/image53.png"/><Relationship Id="rId9" Type="http://schemas.openxmlformats.org/officeDocument/2006/relationships/hyperlink" Target="https://learningonscreen.ac.uk/bob/how-to-use-bob/"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librarysearch.uwtsd.ac.uk/permalink/44WHELF_UWTSD/1jltmvf/alma99100357659502421" TargetMode="External"/><Relationship Id="rId2" Type="http://schemas.openxmlformats.org/officeDocument/2006/relationships/image" Target="../media/image56.pn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hyperlink" Target="https://moodle.uwtsd.ac.uk/course/section.php?id=193465"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9.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hyperlink" Target="https://librarysearch.uwtsd.ac.uk/discovery/search?query=any,contains,(leadership%20styles%20employee%20motivation%20organizational%20commitment)%20OR%20(impact%20of%20leadership%20on%20employee%20motivation)%20OR%20(organizational%20commitment%20and%20leadership%20approaches)%20OR%20((leadership%20styles)%20OR%20(employee%20motivation%20effects))%20OR%20((leadership%20styles)%20AND%20(organizational%20commitment)%20AND%20(employee%20motivation))%20OR%20((%22leadership%20styles%22)%20AND%20(%22employee%20motivation%22)%20AND%20(%22organizational%20commitment%22))%20OR%20(leadership%20approaches%20motivation%20commitment)%20OR%20(((transformational)%20OR%20(transactional)%20OR%20(servant)%20leadership%20AND%20(employee%20engagement)%20OR%20(motivation)%20AND%20organizational%20loyalty))%20OR%20((%22impact%20of%20leadership%22%20on%20%22workforce%20motivation%22)%20OR%20(%22employee%20commitment%22))%20OR%20((motivation)%20AND%20(leadership)%20AND%20(commitment))%20OR%20(In%20what%20ways%20do%20different%20leadership%20styles%20affect%20employee%20motivation%20and%20organizational%20commitment%3F)&amp;tab=Everything&amp;search_scope=Search_ELEC&amp;sortby=rank&amp;vid=44WHELF_UWTSD:44WHELF_UWTSD_VU1&amp;facet=tlevel,include,peer_reviewed&amp;facet=searchcreationdate,include,2021%7C,%7C2026&amp;lang=en&amp;offset=0&amp;pcAvailability=true&amp;isRAsearch=true"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5.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youtu.be/YV05S65e7d8?si=OEjAOysWEGeqsEp9" TargetMode="External"/><Relationship Id="rId2" Type="http://schemas.openxmlformats.org/officeDocument/2006/relationships/hyperlink" Target="https://youtu.be/m6XAuewsjcM?si=oYmYQ7lhRi6CTaVK" TargetMode="External"/><Relationship Id="rId1" Type="http://schemas.openxmlformats.org/officeDocument/2006/relationships/slideLayout" Target="../slideLayouts/slideLayout8.xml"/><Relationship Id="rId6" Type="http://schemas.openxmlformats.org/officeDocument/2006/relationships/image" Target="../media/image63.png"/><Relationship Id="rId5" Type="http://schemas.openxmlformats.org/officeDocument/2006/relationships/hyperlink" Target="https://www.connectedpapers.com/" TargetMode="External"/><Relationship Id="rId4" Type="http://schemas.openxmlformats.org/officeDocument/2006/relationships/hyperlink" Target="https://www.semanticscholar.org/product/tutorials"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moodle.uwtsd.ac.uk/mod/scorm/player.php?scoid=16963&amp;cm=577393&amp;currentorg=articulate_rise&amp;display=popup" TargetMode="External"/><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3" Type="http://schemas.openxmlformats.org/officeDocument/2006/relationships/hyperlink" Target="https://scholar.google.com/intl/en/scholar/help.html#searching" TargetMode="External"/><Relationship Id="rId2" Type="http://schemas.openxmlformats.org/officeDocument/2006/relationships/image" Target="../media/image64.png"/><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8.xml"/><Relationship Id="rId5" Type="http://schemas.openxmlformats.org/officeDocument/2006/relationships/hyperlink" Target="https://scholar.googleblog.com/" TargetMode="External"/><Relationship Id="rId4" Type="http://schemas.openxmlformats.org/officeDocument/2006/relationships/image" Target="../media/image67.png"/></Relationships>
</file>

<file path=ppt/slides/_rels/slide47.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hyperlink" Target="https://moodle.uwtsd.ac.uk/mod/scorm/player.php?a=7715&amp;currentorg=articulate_rise&amp;scoid=16963&amp;sesskey=u7KUpwQeqC&amp;display=popup&amp;mode=normal" TargetMode="External"/><Relationship Id="rId1" Type="http://schemas.openxmlformats.org/officeDocument/2006/relationships/slideLayout" Target="../slideLayouts/slideLayout8.xml"/><Relationship Id="rId6" Type="http://schemas.openxmlformats.org/officeDocument/2006/relationships/image" Target="../media/image70.png"/><Relationship Id="rId5" Type="http://schemas.openxmlformats.org/officeDocument/2006/relationships/hyperlink" Target="https://scholar.google.com/scholar?hl=en&amp;as_sdt=0%2C5&amp;q=%22Early+childhood+education%22+leader*site%3Aac.uk&amp;oq=&amp;inst=3249276194698315344" TargetMode="External"/><Relationship Id="rId4" Type="http://schemas.openxmlformats.org/officeDocument/2006/relationships/image" Target="../media/image69.png"/></Relationships>
</file>

<file path=ppt/slides/_rels/slide48.xml.rels><?xml version="1.0" encoding="UTF-8" standalone="yes"?>
<Relationships xmlns="http://schemas.openxmlformats.org/package/2006/relationships"><Relationship Id="rId3" Type="http://schemas.openxmlformats.org/officeDocument/2006/relationships/hyperlink" Target="https://digitalservices.uwtsd.ac.uk/library/academic-and-infoskills/resources-for-research/" TargetMode="External"/><Relationship Id="rId2" Type="http://schemas.openxmlformats.org/officeDocument/2006/relationships/image" Target="../media/image71.png"/><Relationship Id="rId1" Type="http://schemas.openxmlformats.org/officeDocument/2006/relationships/slideLayout" Target="../slideLayouts/slideLayout8.xml"/><Relationship Id="rId4" Type="http://schemas.openxmlformats.org/officeDocument/2006/relationships/image" Target="../media/image72.png"/></Relationships>
</file>

<file path=ppt/slides/_rels/slide49.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3" Type="http://schemas.openxmlformats.org/officeDocument/2006/relationships/hyperlink" Target="https://digitalservices.uwtsd.ac.uk/library/open-access-and-research/research-repository/" TargetMode="External"/><Relationship Id="rId2" Type="http://schemas.openxmlformats.org/officeDocument/2006/relationships/image" Target="../media/image74.png"/><Relationship Id="rId1" Type="http://schemas.openxmlformats.org/officeDocument/2006/relationships/slideLayout" Target="../slideLayouts/slideLayout8.xml"/><Relationship Id="rId4" Type="http://schemas.openxmlformats.org/officeDocument/2006/relationships/image" Target="../media/image75.png"/></Relationships>
</file>

<file path=ppt/slides/_rels/slide51.xml.rels><?xml version="1.0" encoding="UTF-8" standalone="yes"?>
<Relationships xmlns="http://schemas.openxmlformats.org/package/2006/relationships"><Relationship Id="rId3" Type="http://schemas.openxmlformats.org/officeDocument/2006/relationships/hyperlink" Target="http://network.bepress.com/" TargetMode="External"/><Relationship Id="rId2" Type="http://schemas.openxmlformats.org/officeDocument/2006/relationships/hyperlink" Target="https://core.ac.uk/" TargetMode="External"/><Relationship Id="rId1" Type="http://schemas.openxmlformats.org/officeDocument/2006/relationships/slideLayout" Target="../slideLayouts/slideLayout8.xml"/><Relationship Id="rId5" Type="http://schemas.openxmlformats.org/officeDocument/2006/relationships/hyperlink" Target="http://paperity.org/" TargetMode="External"/><Relationship Id="rId4" Type="http://schemas.openxmlformats.org/officeDocument/2006/relationships/hyperlink" Target="https://doaj.org/"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2" Type="http://schemas.openxmlformats.org/officeDocument/2006/relationships/notesSlide" Target="../notesSlides/notesSlide17.xml"/><Relationship Id="rId1" Type="http://schemas.openxmlformats.org/officeDocument/2006/relationships/slideLayout" Target="../slideLayouts/slideLayout9.xml"/><Relationship Id="rId5" Type="http://schemas.openxmlformats.org/officeDocument/2006/relationships/image" Target="../media/image76.jpeg"/><Relationship Id="rId4" Type="http://schemas.openxmlformats.org/officeDocument/2006/relationships/hyperlink" Target="https://uwtsd.ac.uk/library/need-more/" TargetMode="External"/></Relationships>
</file>

<file path=ppt/slides/_rels/slide53.xml.rels><?xml version="1.0" encoding="UTF-8" standalone="yes"?>
<Relationships xmlns="http://schemas.openxmlformats.org/package/2006/relationships"><Relationship Id="rId8" Type="http://schemas.openxmlformats.org/officeDocument/2006/relationships/hyperlink" Target="https://moodle.uwtsd.ac.uk/mod/scorm/player.php?a=7713&amp;currentorg=articulate_rise&amp;scoid=16959&amp;sesskey=oX2GOodlen&amp;display=popup&amp;mode=normal"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4.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7" Type="http://schemas.openxmlformats.org/officeDocument/2006/relationships/hyperlink" Target="https://moodle.uwtsd.ac.uk/course/section.php?id=152564" TargetMode="External"/><Relationship Id="rId2" Type="http://schemas.openxmlformats.org/officeDocument/2006/relationships/notesSlide" Target="../notesSlides/notesSlide19.xml"/><Relationship Id="rId1" Type="http://schemas.openxmlformats.org/officeDocument/2006/relationships/slideLayout" Target="../slideLayouts/slideLayout8.xml"/><Relationship Id="rId6" Type="http://schemas.openxmlformats.org/officeDocument/2006/relationships/image" Target="../media/image82.png"/><Relationship Id="rId5" Type="http://schemas.openxmlformats.org/officeDocument/2006/relationships/hyperlink" Target="https://moodle.uwtsd.ac.uk/course/view.php?id=11455" TargetMode="External"/><Relationship Id="rId4" Type="http://schemas.openxmlformats.org/officeDocument/2006/relationships/hyperlink" Target="https://www.uwtsd.ac.uk/library/infoskills/"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notesSlide" Target="../notesSlides/notesSlide20.xml"/><Relationship Id="rId1" Type="http://schemas.openxmlformats.org/officeDocument/2006/relationships/slideLayout" Target="../slideLayouts/slideLayout10.xml"/><Relationship Id="rId6"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5" Type="http://schemas.openxmlformats.org/officeDocument/2006/relationships/image" Target="../media/image83.jpeg"/><Relationship Id="rId4" Type="http://schemas.openxmlformats.org/officeDocument/2006/relationships/hyperlink" Target="mailto:library@uwtsd.ac.uk" TargetMode="External"/></Relationships>
</file>

<file path=ppt/slides/_rels/slide56.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C836F7-FEEE-EDA1-BF0B-FF934D88D92C}"/>
              </a:ext>
            </a:extLst>
          </p:cNvPr>
          <p:cNvSpPr txBox="1"/>
          <p:nvPr/>
        </p:nvSpPr>
        <p:spPr>
          <a:xfrm>
            <a:off x="1143000" y="1545336"/>
            <a:ext cx="7132320" cy="1938992"/>
          </a:xfrm>
          <a:prstGeom prst="rect">
            <a:avLst/>
          </a:prstGeom>
          <a:noFill/>
        </p:spPr>
        <p:txBody>
          <a:bodyPr wrap="square" rtlCol="0">
            <a:spAutoFit/>
          </a:bodyPr>
          <a:lstStyle/>
          <a:p>
            <a:r>
              <a:rPr lang="en-GB" sz="6000" b="1">
                <a:solidFill>
                  <a:schemeClr val="bg1"/>
                </a:solidFill>
              </a:rPr>
              <a:t>Advanced Searching / Dissertation </a:t>
            </a:r>
            <a:endParaRPr lang="en-US" sz="6000" b="1">
              <a:solidFill>
                <a:schemeClr val="bg1"/>
              </a:solidFill>
            </a:endParaRPr>
          </a:p>
        </p:txBody>
      </p:sp>
      <p:sp>
        <p:nvSpPr>
          <p:cNvPr id="3" name="TextBox 2">
            <a:extLst>
              <a:ext uri="{FF2B5EF4-FFF2-40B4-BE49-F238E27FC236}">
                <a16:creationId xmlns:a16="http://schemas.microsoft.com/office/drawing/2014/main" id="{71E1D7F1-1C57-CF3F-C089-F43B9338FC35}"/>
              </a:ext>
            </a:extLst>
          </p:cNvPr>
          <p:cNvSpPr txBox="1"/>
          <p:nvPr/>
        </p:nvSpPr>
        <p:spPr>
          <a:xfrm>
            <a:off x="1225296" y="3657600"/>
            <a:ext cx="6473952" cy="1569660"/>
          </a:xfrm>
          <a:prstGeom prst="rect">
            <a:avLst/>
          </a:prstGeom>
          <a:noFill/>
        </p:spPr>
        <p:txBody>
          <a:bodyPr wrap="square" lIns="91440" tIns="45720" rIns="91440" bIns="45720" rtlCol="0" anchor="t">
            <a:spAutoFit/>
          </a:bodyPr>
          <a:lstStyle/>
          <a:p>
            <a:r>
              <a:rPr lang="en-GB" sz="4800" b="1">
                <a:solidFill>
                  <a:schemeClr val="bg1"/>
                </a:solidFill>
              </a:rPr>
              <a:t>Level 6: Business  </a:t>
            </a:r>
            <a:endParaRPr lang="en-US" sz="4800" b="1">
              <a:solidFill>
                <a:schemeClr val="bg1"/>
              </a:solidFill>
              <a:ea typeface="Calibri" panose="020F0502020204030204"/>
              <a:cs typeface="Calibri" panose="020F0502020204030204"/>
            </a:endParaRPr>
          </a:p>
          <a:p>
            <a:endParaRPr lang="en-GB" sz="4800" b="1">
              <a:solidFill>
                <a:schemeClr val="bg1"/>
              </a:solidFill>
              <a:ea typeface="Calibri"/>
              <a:cs typeface="Calibri"/>
            </a:endParaRPr>
          </a:p>
        </p:txBody>
      </p:sp>
      <p:sp>
        <p:nvSpPr>
          <p:cNvPr id="4" name="TextBox 3">
            <a:extLst>
              <a:ext uri="{FF2B5EF4-FFF2-40B4-BE49-F238E27FC236}">
                <a16:creationId xmlns:a16="http://schemas.microsoft.com/office/drawing/2014/main" id="{7EA8E610-6CBD-8621-528E-91E26BF68500}"/>
              </a:ext>
            </a:extLst>
          </p:cNvPr>
          <p:cNvSpPr txBox="1"/>
          <p:nvPr/>
        </p:nvSpPr>
        <p:spPr>
          <a:xfrm>
            <a:off x="1216152" y="4524951"/>
            <a:ext cx="2862072" cy="523220"/>
          </a:xfrm>
          <a:prstGeom prst="rect">
            <a:avLst/>
          </a:prstGeom>
          <a:noFill/>
        </p:spPr>
        <p:txBody>
          <a:bodyPr wrap="square" rtlCol="0">
            <a:spAutoFit/>
          </a:bodyPr>
          <a:lstStyle/>
          <a:p>
            <a:r>
              <a:rPr lang="en-GB" sz="2800" b="1">
                <a:solidFill>
                  <a:schemeClr val="bg1"/>
                </a:solidFill>
              </a:rPr>
              <a:t>Lisa Ellis</a:t>
            </a:r>
            <a:endParaRPr lang="en-US" sz="2800" b="1">
              <a:solidFill>
                <a:schemeClr val="bg1"/>
              </a:solidFill>
            </a:endParaRP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431371" y="197180"/>
            <a:ext cx="11481847" cy="655003"/>
          </a:xfrm>
        </p:spPr>
        <p:txBody>
          <a:bodyPr>
            <a:normAutofit fontScale="90000"/>
          </a:bodyPr>
          <a:lstStyle/>
          <a:p>
            <a:r>
              <a:rPr lang="en-GB">
                <a:latin typeface="Calibri"/>
                <a:ea typeface="Calibri"/>
                <a:cs typeface="Calibri"/>
              </a:rPr>
              <a:t>Aims of today's session</a:t>
            </a:r>
            <a:endParaRPr lang="en-US">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3878632" y="1999563"/>
            <a:ext cx="7444396" cy="3647244"/>
          </a:xfrm>
        </p:spPr>
        <p:txBody>
          <a:bodyPr vert="horz" lIns="91440" tIns="45720" rIns="91440" bIns="45720" rtlCol="0" anchor="t">
            <a:noAutofit/>
          </a:bodyPr>
          <a:lstStyle/>
          <a:p>
            <a:pPr lvl="0" fontAlgn="base"/>
            <a:r>
              <a:rPr lang="en-GB" sz="2000"/>
              <a:t>Consider advanced search options in the library catalogue.</a:t>
            </a:r>
          </a:p>
          <a:p>
            <a:pPr lvl="0" fontAlgn="base"/>
            <a:endParaRPr lang="en-GB" sz="2000"/>
          </a:p>
          <a:p>
            <a:pPr lvl="0" fontAlgn="base"/>
            <a:r>
              <a:rPr lang="en-GB" sz="2000"/>
              <a:t>Locating and searching specialist databases.</a:t>
            </a:r>
          </a:p>
          <a:p>
            <a:pPr lvl="0" fontAlgn="base"/>
            <a:endParaRPr lang="en-GB" sz="2000"/>
          </a:p>
          <a:p>
            <a:pPr lvl="0" fontAlgn="base"/>
            <a:r>
              <a:rPr lang="en-GB" sz="2000"/>
              <a:t>Grey Literature.</a:t>
            </a:r>
          </a:p>
          <a:p>
            <a:pPr lvl="0" fontAlgn="base"/>
            <a:endParaRPr lang="en-GB" sz="2000"/>
          </a:p>
          <a:p>
            <a:pPr lvl="0" fontAlgn="base"/>
            <a:r>
              <a:rPr lang="en-GB" sz="2000"/>
              <a:t>Consider AI in your research.</a:t>
            </a:r>
          </a:p>
          <a:p>
            <a:pPr lvl="0" fontAlgn="base"/>
            <a:endParaRPr lang="en-GB" sz="2000"/>
          </a:p>
          <a:p>
            <a:pPr lvl="0" fontAlgn="base"/>
            <a:r>
              <a:rPr lang="en-GB" sz="2000"/>
              <a:t>Find help and support.</a:t>
            </a:r>
          </a:p>
          <a:p>
            <a:pPr marL="0" lvl="0" indent="0" fontAlgn="base">
              <a:buNone/>
            </a:pPr>
            <a:endParaRPr lang="en-US" sz="2000"/>
          </a:p>
          <a:p>
            <a:pPr lvl="0" fontAlgn="base"/>
            <a:endParaRPr lang="en-GB" sz="2000"/>
          </a:p>
          <a:p>
            <a:pPr marL="114300" indent="0">
              <a:spcBef>
                <a:spcPts val="0"/>
              </a:spcBef>
              <a:spcAft>
                <a:spcPts val="600"/>
              </a:spcAft>
              <a:buNone/>
            </a:pPr>
            <a:endParaRPr lang="en-US" sz="2200">
              <a:latin typeface="Calibri"/>
              <a:ea typeface="Calibri"/>
              <a:cs typeface="Calibri"/>
            </a:endParaRPr>
          </a:p>
          <a:p>
            <a:pPr marL="342900">
              <a:spcBef>
                <a:spcPts val="0"/>
              </a:spcBef>
              <a:spcAft>
                <a:spcPts val="600"/>
              </a:spcAft>
              <a:buFont typeface="Arial,Sans-Serif"/>
              <a:buChar char="•"/>
            </a:pPr>
            <a:endParaRPr lang="en-US" sz="2400">
              <a:latin typeface="Calibri"/>
              <a:ea typeface="Calibri"/>
              <a:cs typeface="Calibri"/>
            </a:endParaRPr>
          </a:p>
          <a:p>
            <a:pPr marL="0" indent="0">
              <a:spcAft>
                <a:spcPts val="600"/>
              </a:spcAft>
              <a:buNone/>
            </a:pPr>
            <a:endParaRPr lang="en-US" sz="2400">
              <a:latin typeface="Calibri"/>
              <a:ea typeface="Calibri"/>
              <a:cs typeface="Calibri"/>
            </a:endParaRPr>
          </a:p>
          <a:p>
            <a:pPr>
              <a:spcAft>
                <a:spcPts val="600"/>
              </a:spcAft>
              <a:buFont typeface="Arial" panose="020B0604020202020204" pitchFamily="34" charset="0"/>
              <a:buChar char="•"/>
            </a:pPr>
            <a:endParaRPr lang="en-US">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719072"/>
            <a:ext cx="4024934" cy="4007058"/>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5" name="TextBox 4">
            <a:extLst>
              <a:ext uri="{FF2B5EF4-FFF2-40B4-BE49-F238E27FC236}">
                <a16:creationId xmlns:a16="http://schemas.microsoft.com/office/drawing/2014/main" id="{E97F5A64-F514-2F95-F3BB-AB07C07C4B5D}"/>
              </a:ext>
            </a:extLst>
          </p:cNvPr>
          <p:cNvSpPr txBox="1"/>
          <p:nvPr/>
        </p:nvSpPr>
        <p:spPr>
          <a:xfrm>
            <a:off x="230886" y="870308"/>
            <a:ext cx="11363706" cy="769441"/>
          </a:xfrm>
          <a:prstGeom prst="rect">
            <a:avLst/>
          </a:prstGeom>
          <a:noFill/>
        </p:spPr>
        <p:txBody>
          <a:bodyPr wrap="square">
            <a:spAutoFit/>
          </a:bodyPr>
          <a:lstStyle/>
          <a:p>
            <a:pPr marL="114300" indent="0">
              <a:spcBef>
                <a:spcPts val="0"/>
              </a:spcBef>
              <a:spcAft>
                <a:spcPts val="600"/>
              </a:spcAft>
              <a:buNone/>
            </a:pPr>
            <a:r>
              <a:rPr lang="en-US" sz="2200">
                <a:latin typeface="Calibri"/>
                <a:ea typeface="Calibri"/>
                <a:cs typeface="Calibri"/>
              </a:rPr>
              <a:t>To strengthen your search strategy by exploring more advanced search techniques and methods using a range of library resources and Google.</a:t>
            </a:r>
          </a:p>
        </p:txBody>
      </p:sp>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Lisa Ellis </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a:p>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Campus </a:t>
            </a:r>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a:solidFill>
                  <a:schemeClr val="accent2"/>
                </a:solidFill>
                <a:latin typeface="Calibri"/>
                <a:cs typeface="Arial"/>
              </a:rPr>
              <a:t>Connie Davage</a:t>
            </a:r>
          </a:p>
          <a:p>
            <a:r>
              <a:rPr lang="en-GB" sz="2400" b="1">
                <a:latin typeface="Calibri"/>
                <a:cs typeface="Arial"/>
              </a:rPr>
              <a:t>Email</a:t>
            </a:r>
            <a:r>
              <a:rPr lang="en-GB" sz="2400">
                <a:latin typeface="Calibri"/>
                <a:cs typeface="Arial"/>
              </a:rPr>
              <a:t>: </a:t>
            </a:r>
            <a:r>
              <a:rPr lang="en-GB" sz="2400">
                <a:latin typeface="Calibri"/>
                <a:cs typeface="Arial"/>
                <a:hlinkClick r:id="rId4">
                  <a:extLst>
                    <a:ext uri="{A12FA001-AC4F-418D-AE19-62706E023703}">
                      <ahyp:hlinkClr xmlns:ahyp="http://schemas.microsoft.com/office/drawing/2018/hyperlinkcolor" val="tx"/>
                    </a:ext>
                  </a:extLst>
                </a:hlinkClick>
              </a:rPr>
              <a:t>c.davage@uwtsd.ac.uk</a:t>
            </a:r>
            <a:endParaRPr lang="en-GB" sz="240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Carmarthen Campus</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Emily Wild</a:t>
            </a:r>
          </a:p>
          <a:p>
            <a:r>
              <a:rPr lang="en-GB" sz="2400" b="1">
                <a:latin typeface="Calibri"/>
                <a:cs typeface="Arial"/>
              </a:rPr>
              <a:t>Email:  </a:t>
            </a:r>
            <a:r>
              <a:rPr lang="en-GB" sz="2400">
                <a:latin typeface="Calibri"/>
                <a:cs typeface="Arial"/>
                <a:hlinkClick r:id="rId6">
                  <a:extLst>
                    <a:ext uri="{A12FA001-AC4F-418D-AE19-62706E023703}">
                      <ahyp:hlinkClr xmlns:ahyp="http://schemas.microsoft.com/office/drawing/2018/hyperlinkcolor" val="tx"/>
                    </a:ext>
                  </a:extLst>
                </a:hlinkClick>
              </a:rPr>
              <a:t>Emily.wild@uwtsd.ac.uk</a:t>
            </a:r>
            <a:endParaRPr lang="en-GB" sz="2400">
              <a:latin typeface="Calibri"/>
              <a:cs typeface="Arial"/>
            </a:endParaRPr>
          </a:p>
          <a:p>
            <a:endParaRPr lang="en-GB" sz="240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&amp; Cardiff Campus </a:t>
            </a:r>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Tuesday to Friday, 9am - 4:30pm</a:t>
            </a:r>
            <a:endParaRPr lang="en-GB" sz="200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98686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358219" y="1375941"/>
            <a:ext cx="7208379" cy="4300223"/>
          </a:xfrm>
        </p:spPr>
        <p:txBody>
          <a:bodyPr vert="horz" lIns="91440" tIns="45720" rIns="91440" bIns="45720" rtlCol="0" anchor="t">
            <a:normAutofit/>
          </a:bodyPr>
          <a:lstStyle/>
          <a:p>
            <a:r>
              <a:rPr lang="en-GB" sz="2400">
                <a:latin typeface="Calibri"/>
                <a:ea typeface="Calibri"/>
                <a:cs typeface="Calibri"/>
              </a:rPr>
              <a:t>Our online information literacy skills content is linked (via the orange infoskills buttons) at key points throughout the presentation. </a:t>
            </a:r>
          </a:p>
          <a:p>
            <a:pPr marL="0" indent="0">
              <a:buNone/>
            </a:pPr>
            <a:endParaRPr lang="en-GB" sz="2400">
              <a:latin typeface="Calibri"/>
              <a:ea typeface="Calibri"/>
              <a:cs typeface="Calibri"/>
            </a:endParaRPr>
          </a:p>
          <a:p>
            <a:r>
              <a:rPr lang="en-GB" sz="2400">
                <a:latin typeface="Calibri"/>
                <a:ea typeface="Calibri"/>
                <a:cs typeface="Calibri"/>
              </a:rPr>
              <a:t>Use these infoskills to support, expand, and refresh your academic skills during your studies.</a:t>
            </a:r>
          </a:p>
          <a:p>
            <a:endParaRPr lang="en-GB" sz="2400">
              <a:latin typeface="Calibri"/>
              <a:ea typeface="Calibri"/>
              <a:cs typeface="Calibri"/>
            </a:endParaRPr>
          </a:p>
          <a:p>
            <a:r>
              <a:rPr lang="en-GB" sz="2400">
                <a:ea typeface="Calibri Light"/>
                <a:cs typeface="Calibri Light"/>
              </a:rPr>
              <a:t>QR codes may also be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049030" y="2019071"/>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a:solidFill>
                  <a:schemeClr val="bg1"/>
                </a:solidFill>
                <a:latin typeface="Calibri"/>
                <a:ea typeface="Calibri Light"/>
                <a:cs typeface="Calibri Light"/>
              </a:rPr>
              <a:t> </a:t>
            </a:r>
          </a:p>
        </p:txBody>
      </p:sp>
      <p:pic>
        <p:nvPicPr>
          <p:cNvPr id="9" name="Picture 8">
            <a:extLst>
              <a:ext uri="{FF2B5EF4-FFF2-40B4-BE49-F238E27FC236}">
                <a16:creationId xmlns:a16="http://schemas.microsoft.com/office/drawing/2014/main" id="{D71EE687-1596-A772-0C21-D6BE8B1C3A34}"/>
              </a:ext>
            </a:extLst>
          </p:cNvPr>
          <p:cNvPicPr>
            <a:picLocks noChangeAspect="1"/>
          </p:cNvPicPr>
          <p:nvPr/>
        </p:nvPicPr>
        <p:blipFill>
          <a:blip r:embed="rId3"/>
          <a:stretch>
            <a:fillRect/>
          </a:stretch>
        </p:blipFill>
        <p:spPr>
          <a:xfrm>
            <a:off x="9264689" y="3398738"/>
            <a:ext cx="1549591" cy="1511611"/>
          </a:xfrm>
          <a:prstGeom prst="rect">
            <a:avLst/>
          </a:prstGeom>
        </p:spPr>
      </p:pic>
      <p:sp>
        <p:nvSpPr>
          <p:cNvPr id="10" name="TextBox 9">
            <a:extLst>
              <a:ext uri="{FF2B5EF4-FFF2-40B4-BE49-F238E27FC236}">
                <a16:creationId xmlns:a16="http://schemas.microsoft.com/office/drawing/2014/main" id="{E15469D8-F1B3-DB12-110D-4DFF5345D931}"/>
              </a:ext>
            </a:extLst>
          </p:cNvPr>
          <p:cNvSpPr txBox="1"/>
          <p:nvPr/>
        </p:nvSpPr>
        <p:spPr>
          <a:xfrm rot="21168798">
            <a:off x="9263298" y="4965159"/>
            <a:ext cx="2054731" cy="584775"/>
          </a:xfrm>
          <a:prstGeom prst="rect">
            <a:avLst/>
          </a:prstGeom>
          <a:noFill/>
        </p:spPr>
        <p:txBody>
          <a:bodyPr wrap="square" rtlCol="0">
            <a:spAutoFit/>
          </a:bodyPr>
          <a:lstStyle/>
          <a:p>
            <a:r>
              <a:rPr lang="en-GB" sz="3200" b="1">
                <a:latin typeface="Comic Sans MS" panose="030F0702030302020204" pitchFamily="66" charset="0"/>
              </a:rPr>
              <a:t>Scan Me</a:t>
            </a:r>
            <a:endParaRPr lang="en-US" sz="3200" b="1">
              <a:latin typeface="Comic Sans MS" panose="030F0702030302020204" pitchFamily="66" charset="0"/>
            </a:endParaRPr>
          </a:p>
        </p:txBody>
      </p:sp>
      <p:sp>
        <p:nvSpPr>
          <p:cNvPr id="11" name="Arrow: Curved Right 10">
            <a:extLst>
              <a:ext uri="{FF2B5EF4-FFF2-40B4-BE49-F238E27FC236}">
                <a16:creationId xmlns:a16="http://schemas.microsoft.com/office/drawing/2014/main" id="{CF9DB689-57B4-CC71-46FB-5C17A3E80743}"/>
              </a:ext>
            </a:extLst>
          </p:cNvPr>
          <p:cNvSpPr/>
          <p:nvPr/>
        </p:nvSpPr>
        <p:spPr>
          <a:xfrm flipV="1">
            <a:off x="8759952" y="3941063"/>
            <a:ext cx="504737" cy="1274183"/>
          </a:xfrm>
          <a:prstGeom prst="curved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77788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B5A69D-1A6A-55F4-0B20-BDDD14208C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0159AC-28BD-4AEE-AA8B-7CD73C235C76}"/>
              </a:ext>
            </a:extLst>
          </p:cNvPr>
          <p:cNvSpPr>
            <a:spLocks noGrp="1"/>
          </p:cNvSpPr>
          <p:nvPr>
            <p:ph type="title"/>
          </p:nvPr>
        </p:nvSpPr>
        <p:spPr>
          <a:xfrm>
            <a:off x="698241" y="46356"/>
            <a:ext cx="10795518" cy="630300"/>
          </a:xfrm>
        </p:spPr>
        <p:txBody>
          <a:bodyPr anchor="b">
            <a:normAutofit fontScale="90000"/>
          </a:bodyPr>
          <a:lstStyle/>
          <a:p>
            <a:r>
              <a:rPr lang="en-GB">
                <a:latin typeface="+mn-lt"/>
              </a:rPr>
              <a:t>Key steps in a research strategy… </a:t>
            </a:r>
          </a:p>
        </p:txBody>
      </p:sp>
      <p:sp>
        <p:nvSpPr>
          <p:cNvPr id="3" name="TextBox 2">
            <a:extLst>
              <a:ext uri="{FF2B5EF4-FFF2-40B4-BE49-F238E27FC236}">
                <a16:creationId xmlns:a16="http://schemas.microsoft.com/office/drawing/2014/main" id="{4EF4006A-84A3-AD50-0575-99D60784233E}"/>
              </a:ext>
            </a:extLst>
          </p:cNvPr>
          <p:cNvSpPr txBox="1"/>
          <p:nvPr/>
        </p:nvSpPr>
        <p:spPr>
          <a:xfrm>
            <a:off x="698241" y="4564907"/>
            <a:ext cx="9954744" cy="1015663"/>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a:solidFill>
                  <a:schemeClr val="accent1">
                    <a:lumMod val="75000"/>
                  </a:schemeClr>
                </a:solidFill>
              </a:rPr>
              <a:t>Write and cite:</a:t>
            </a:r>
          </a:p>
          <a:p>
            <a:pPr marL="285750" lvl="0" indent="-285750">
              <a:buFont typeface="Arial" panose="020B0604020202020204" pitchFamily="34" charset="0"/>
              <a:buChar char="•"/>
            </a:pPr>
            <a:r>
              <a:rPr lang="en-GB"/>
              <a:t>Reference correctly using Harvard.  </a:t>
            </a:r>
          </a:p>
          <a:p>
            <a:pPr marL="285750" lvl="0" indent="-285750">
              <a:buFont typeface="Arial" panose="020B0604020202020204" pitchFamily="34" charset="0"/>
              <a:buChar char="•"/>
            </a:pPr>
            <a:r>
              <a:rPr lang="en-GB"/>
              <a:t>Label any images used and credit the source.</a:t>
            </a:r>
          </a:p>
        </p:txBody>
      </p:sp>
      <p:sp>
        <p:nvSpPr>
          <p:cNvPr id="11" name="TextBox 10">
            <a:extLst>
              <a:ext uri="{FF2B5EF4-FFF2-40B4-BE49-F238E27FC236}">
                <a16:creationId xmlns:a16="http://schemas.microsoft.com/office/drawing/2014/main" id="{4A808D1F-D541-203B-48A1-D69519188159}"/>
              </a:ext>
            </a:extLst>
          </p:cNvPr>
          <p:cNvSpPr txBox="1"/>
          <p:nvPr/>
        </p:nvSpPr>
        <p:spPr>
          <a:xfrm>
            <a:off x="698241" y="737767"/>
            <a:ext cx="9954744" cy="1015663"/>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a:solidFill>
                  <a:schemeClr val="accent1">
                    <a:lumMod val="75000"/>
                  </a:schemeClr>
                </a:solidFill>
              </a:rPr>
              <a:t>Choose and refine a topic:</a:t>
            </a:r>
          </a:p>
          <a:p>
            <a:pPr marL="285750" indent="-285750">
              <a:buFont typeface="Arial" panose="020B0604020202020204" pitchFamily="34" charset="0"/>
              <a:buChar char="•"/>
            </a:pPr>
            <a:r>
              <a:rPr lang="en-GB"/>
              <a:t>Select a subject to research, </a:t>
            </a:r>
            <a:r>
              <a:rPr lang="en-GB" b="1"/>
              <a:t>start broad and narrow down </a:t>
            </a:r>
            <a:r>
              <a:rPr lang="en-GB"/>
              <a:t>to a focused question.  </a:t>
            </a:r>
          </a:p>
          <a:p>
            <a:pPr marL="285750" indent="-285750">
              <a:buFont typeface="Arial" panose="020B0604020202020204" pitchFamily="34" charset="0"/>
              <a:buChar char="•"/>
            </a:pPr>
            <a:r>
              <a:rPr lang="en-GB"/>
              <a:t>Make sure the topic is researchable and relevant to your subject.</a:t>
            </a:r>
          </a:p>
        </p:txBody>
      </p:sp>
      <p:sp>
        <p:nvSpPr>
          <p:cNvPr id="13" name="TextBox 12">
            <a:extLst>
              <a:ext uri="{FF2B5EF4-FFF2-40B4-BE49-F238E27FC236}">
                <a16:creationId xmlns:a16="http://schemas.microsoft.com/office/drawing/2014/main" id="{3A58F6A9-A61A-6407-E55C-5D26BBE742CC}"/>
              </a:ext>
            </a:extLst>
          </p:cNvPr>
          <p:cNvSpPr txBox="1"/>
          <p:nvPr/>
        </p:nvSpPr>
        <p:spPr>
          <a:xfrm>
            <a:off x="698241" y="1769262"/>
            <a:ext cx="9954744" cy="1015663"/>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a:solidFill>
                  <a:schemeClr val="accent1">
                    <a:lumMod val="75000"/>
                  </a:schemeClr>
                </a:solidFill>
              </a:rPr>
              <a:t>Gather sources:</a:t>
            </a:r>
          </a:p>
          <a:p>
            <a:pPr marL="285750" lvl="0" indent="-285750">
              <a:buFont typeface="Arial" panose="020B0604020202020204" pitchFamily="34" charset="0"/>
              <a:buChar char="•"/>
            </a:pPr>
            <a:r>
              <a:rPr lang="en-GB"/>
              <a:t>Prioritise academic and credible sources. </a:t>
            </a:r>
          </a:p>
          <a:p>
            <a:pPr marL="285750" lvl="0" indent="-285750">
              <a:buFont typeface="Arial" panose="020B0604020202020204" pitchFamily="34" charset="0"/>
              <a:buChar char="•"/>
            </a:pPr>
            <a:r>
              <a:rPr lang="en-GB"/>
              <a:t>Check for access. Use Need More if applicable.</a:t>
            </a:r>
          </a:p>
        </p:txBody>
      </p:sp>
      <p:sp>
        <p:nvSpPr>
          <p:cNvPr id="14" name="TextBox 13">
            <a:extLst>
              <a:ext uri="{FF2B5EF4-FFF2-40B4-BE49-F238E27FC236}">
                <a16:creationId xmlns:a16="http://schemas.microsoft.com/office/drawing/2014/main" id="{14B12D8C-0433-7B23-FFFC-7CF06FF80305}"/>
              </a:ext>
            </a:extLst>
          </p:cNvPr>
          <p:cNvSpPr txBox="1"/>
          <p:nvPr/>
        </p:nvSpPr>
        <p:spPr>
          <a:xfrm>
            <a:off x="698241" y="2810580"/>
            <a:ext cx="9954744" cy="1015663"/>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a:solidFill>
                  <a:schemeClr val="accent1">
                    <a:lumMod val="75000"/>
                  </a:schemeClr>
                </a:solidFill>
              </a:rPr>
              <a:t>Analyse and take notes:</a:t>
            </a:r>
          </a:p>
          <a:p>
            <a:pPr marL="285750" lvl="0" indent="-285750">
              <a:buFont typeface="Arial" panose="020B0604020202020204" pitchFamily="34" charset="0"/>
              <a:buChar char="•"/>
            </a:pPr>
            <a:r>
              <a:rPr lang="en-GB"/>
              <a:t>Record bibliographic details for citations and consider using RefWorks to organise your reference lists.</a:t>
            </a:r>
          </a:p>
          <a:p>
            <a:pPr marL="285750" lvl="0" indent="-285750">
              <a:buFont typeface="Arial" panose="020B0604020202020204" pitchFamily="34" charset="0"/>
              <a:buChar char="•"/>
            </a:pPr>
            <a:r>
              <a:rPr lang="en-GB"/>
              <a:t>Summarise key arguments, visual elements, and historical context.</a:t>
            </a:r>
          </a:p>
        </p:txBody>
      </p:sp>
      <p:sp>
        <p:nvSpPr>
          <p:cNvPr id="15" name="TextBox 14">
            <a:extLst>
              <a:ext uri="{FF2B5EF4-FFF2-40B4-BE49-F238E27FC236}">
                <a16:creationId xmlns:a16="http://schemas.microsoft.com/office/drawing/2014/main" id="{7612DC74-B539-4AEB-4A7F-D6720D663B7A}"/>
              </a:ext>
            </a:extLst>
          </p:cNvPr>
          <p:cNvSpPr txBox="1"/>
          <p:nvPr/>
        </p:nvSpPr>
        <p:spPr>
          <a:xfrm>
            <a:off x="698241" y="3826243"/>
            <a:ext cx="9954744" cy="738664"/>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a:solidFill>
                  <a:schemeClr val="accent1">
                    <a:lumMod val="75000"/>
                  </a:schemeClr>
                </a:solidFill>
              </a:rPr>
              <a:t>Develop your own point of view:</a:t>
            </a:r>
          </a:p>
          <a:p>
            <a:pPr marL="285750" indent="-285750">
              <a:buFont typeface="Arial" panose="020B0604020202020204" pitchFamily="34" charset="0"/>
              <a:buChar char="•"/>
            </a:pPr>
            <a:r>
              <a:rPr lang="en-GB"/>
              <a:t>Formulate a clear, arguable statement based on your research.</a:t>
            </a:r>
          </a:p>
        </p:txBody>
      </p:sp>
      <p:sp>
        <p:nvSpPr>
          <p:cNvPr id="5" name="TextBox 4">
            <a:extLst>
              <a:ext uri="{FF2B5EF4-FFF2-40B4-BE49-F238E27FC236}">
                <a16:creationId xmlns:a16="http://schemas.microsoft.com/office/drawing/2014/main" id="{60185C6B-2FF2-1B3C-9588-3BEA084465E8}"/>
              </a:ext>
            </a:extLst>
          </p:cNvPr>
          <p:cNvSpPr txBox="1"/>
          <p:nvPr/>
        </p:nvSpPr>
        <p:spPr>
          <a:xfrm>
            <a:off x="9643397" y="168380"/>
            <a:ext cx="2212848"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Literature Review</a:t>
            </a:r>
            <a:endParaRPr lang="en-US">
              <a:solidFill>
                <a:schemeClr val="bg1"/>
              </a:solidFill>
            </a:endParaRPr>
          </a:p>
        </p:txBody>
      </p:sp>
    </p:spTree>
    <p:extLst>
      <p:ext uri="{BB962C8B-B14F-4D97-AF65-F5344CB8AC3E}">
        <p14:creationId xmlns:p14="http://schemas.microsoft.com/office/powerpoint/2010/main" val="3950822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a:solidFill>
                  <a:schemeClr val="accent2"/>
                </a:solidFill>
                <a:latin typeface="Calibri" panose="020F0502020204030204" pitchFamily="34" charset="0"/>
                <a:cs typeface="Calibri" panose="020F0502020204030204" pitchFamily="34" charset="0"/>
              </a:rPr>
              <a:t>Consider</a:t>
            </a:r>
            <a:r>
              <a:rPr lang="en-GB" sz="2200" b="1">
                <a:latin typeface="Calibri" panose="020F0502020204030204" pitchFamily="34" charset="0"/>
                <a:cs typeface="Calibri" panose="020F0502020204030204" pitchFamily="34" charset="0"/>
              </a:rPr>
              <a:t> </a:t>
            </a:r>
            <a:r>
              <a:rPr lang="en-GB" sz="2200">
                <a:latin typeface="Calibri" panose="020F0502020204030204" pitchFamily="34" charset="0"/>
                <a:cs typeface="Calibri" panose="020F0502020204030204" pitchFamily="34" charset="0"/>
              </a:rPr>
              <a:t>the source and quality of the information you are using. </a:t>
            </a:r>
          </a:p>
          <a:p>
            <a:pPr marL="0" indent="0">
              <a:buNone/>
            </a:pPr>
            <a:r>
              <a:rPr lang="en-GB" sz="2200" b="1">
                <a:solidFill>
                  <a:schemeClr val="accent2"/>
                </a:solidFill>
                <a:latin typeface="Calibri" panose="020F0502020204030204" pitchFamily="34" charset="0"/>
                <a:cs typeface="Calibri" panose="020F0502020204030204" pitchFamily="34" charset="0"/>
              </a:rPr>
              <a:t>Apply</a:t>
            </a:r>
            <a:r>
              <a:rPr lang="en-GB" sz="2200">
                <a:latin typeface="Calibri" panose="020F0502020204030204" pitchFamily="34" charset="0"/>
                <a:cs typeface="Calibri" panose="020F0502020204030204" pitchFamily="34" charset="0"/>
              </a:rPr>
              <a:t> critical thinking and reasoning.</a:t>
            </a:r>
          </a:p>
          <a:p>
            <a:pPr marL="0" indent="0">
              <a:buNone/>
            </a:pPr>
            <a:r>
              <a:rPr lang="en-GB" sz="2000">
                <a:latin typeface="Calibri" panose="020F0502020204030204" pitchFamily="34" charset="0"/>
                <a:cs typeface="Calibri" panose="020F0502020204030204" pitchFamily="34" charset="0"/>
              </a:rPr>
              <a:t> </a:t>
            </a:r>
            <a:endParaRPr lang="en-GB" sz="200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O</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4"/>
              </a:rPr>
              <a:t>ACORN</a:t>
            </a:r>
            <a:r>
              <a:rPr lang="en-GB">
                <a:solidFill>
                  <a:schemeClr val="accent2"/>
                </a:solidFill>
                <a:latin typeface="Calibri" panose="020F0502020204030204" pitchFamily="34" charset="0"/>
                <a:cs typeface="Calibri" panose="020F0502020204030204" pitchFamily="34" charset="0"/>
              </a:rPr>
              <a:t> (article and video)</a:t>
            </a:r>
            <a:endParaRPr lang="en-US"/>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5"/>
              </a:rPr>
              <a:t>SIFT </a:t>
            </a:r>
            <a:r>
              <a:rPr lang="en-GB">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6"/>
              </a:rPr>
              <a:t>CRAAP</a:t>
            </a:r>
            <a:r>
              <a:rPr lang="en-GB">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218979201"/>
      </p:ext>
    </p:extLst>
  </p:cSld>
  <p:clrMapOvr>
    <a:masterClrMapping/>
  </p:clrMapOvr>
  <mc:AlternateContent xmlns:mc="http://schemas.openxmlformats.org/markup-compatibility/2006" xmlns:p14="http://schemas.microsoft.com/office/powerpoint/2010/main">
    <mc:Choice Requires="p14">
      <p:transition spd="med" p14:dur="700" advTm="24600">
        <p:fade/>
      </p:transition>
    </mc:Choice>
    <mc:Fallback xmlns="">
      <p:transition spd="med" advTm="2460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B08BD0-C832-5DD0-A28B-3328D2C4B4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B68BA4-44FA-642C-78AE-683C0AD03C58}"/>
              </a:ext>
            </a:extLst>
          </p:cNvPr>
          <p:cNvSpPr>
            <a:spLocks noGrp="1"/>
          </p:cNvSpPr>
          <p:nvPr>
            <p:ph type="title" idx="4294967295"/>
          </p:nvPr>
        </p:nvSpPr>
        <p:spPr>
          <a:xfrm>
            <a:off x="398061" y="100585"/>
            <a:ext cx="10515600" cy="1010554"/>
          </a:xfrm>
        </p:spPr>
        <p:txBody>
          <a:bodyPr>
            <a:normAutofit/>
          </a:bodyPr>
          <a:lstStyle/>
          <a:p>
            <a:r>
              <a:rPr lang="en-GB" sz="4000">
                <a:latin typeface="Calibri"/>
                <a:ea typeface="Calibri"/>
                <a:cs typeface="Calibri"/>
              </a:rPr>
              <a:t>Critical Evaluation: Checklist </a:t>
            </a:r>
            <a:endParaRPr lang="en-GB">
              <a:solidFill>
                <a:srgbClr val="000000"/>
              </a:solidFill>
              <a:latin typeface="Lucida Sans"/>
              <a:ea typeface="Calibri"/>
              <a:cs typeface="Calibri"/>
            </a:endParaRPr>
          </a:p>
        </p:txBody>
      </p:sp>
      <p:sp>
        <p:nvSpPr>
          <p:cNvPr id="4" name="TextBox 3">
            <a:extLst>
              <a:ext uri="{FF2B5EF4-FFF2-40B4-BE49-F238E27FC236}">
                <a16:creationId xmlns:a16="http://schemas.microsoft.com/office/drawing/2014/main" id="{40937AAE-12C9-2676-3F64-F9CB0F51E4E5}"/>
              </a:ext>
            </a:extLst>
          </p:cNvPr>
          <p:cNvSpPr txBox="1"/>
          <p:nvPr/>
        </p:nvSpPr>
        <p:spPr>
          <a:xfrm>
            <a:off x="286149" y="1631764"/>
            <a:ext cx="2409624" cy="3594702"/>
          </a:xfrm>
          <a:prstGeom prst="rect">
            <a:avLst/>
          </a:prstGeom>
          <a:noFill/>
          <a:ln w="190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spcBef>
                <a:spcPts val="1000"/>
              </a:spcBef>
            </a:pPr>
            <a:r>
              <a:rPr lang="en-GB" sz="2200">
                <a:latin typeface="Calibri"/>
                <a:ea typeface="Calibri"/>
                <a:cs typeface="Calibri"/>
                <a:hlinkClick r:id="rId3"/>
              </a:rPr>
              <a:t>Exeter University</a:t>
            </a:r>
            <a:r>
              <a:rPr lang="en-GB" sz="2200">
                <a:latin typeface="Calibri"/>
                <a:ea typeface="Calibri"/>
                <a:cs typeface="Calibri"/>
              </a:rPr>
              <a:t> have produced a great libguide on critically evaluating articles. It includes the following useful checklist: </a:t>
            </a:r>
            <a:endParaRPr lang="en-US" sz="2200">
              <a:latin typeface="Calibri"/>
              <a:ea typeface="Calibri"/>
              <a:cs typeface="Calibri"/>
            </a:endParaRPr>
          </a:p>
        </p:txBody>
      </p:sp>
      <p:sp>
        <p:nvSpPr>
          <p:cNvPr id="6" name="TextBox 5">
            <a:extLst>
              <a:ext uri="{FF2B5EF4-FFF2-40B4-BE49-F238E27FC236}">
                <a16:creationId xmlns:a16="http://schemas.microsoft.com/office/drawing/2014/main" id="{27297A86-C828-2A57-43BE-9D2BF8C8769D}"/>
              </a:ext>
            </a:extLst>
          </p:cNvPr>
          <p:cNvSpPr txBox="1"/>
          <p:nvPr/>
        </p:nvSpPr>
        <p:spPr>
          <a:xfrm>
            <a:off x="2926873" y="1010554"/>
            <a:ext cx="9142920" cy="46612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nSpc>
                <a:spcPct val="150000"/>
              </a:lnSpc>
              <a:buAutoNum type="arabicPeriod"/>
            </a:pPr>
            <a:r>
              <a:rPr lang="en-GB" sz="2000">
                <a:latin typeface="Calibri"/>
                <a:ea typeface="Calibri"/>
                <a:cs typeface="Calibri"/>
              </a:rPr>
              <a:t>Who is the author?</a:t>
            </a:r>
          </a:p>
          <a:p>
            <a:pPr marL="457200" indent="-457200">
              <a:lnSpc>
                <a:spcPct val="150000"/>
              </a:lnSpc>
              <a:buAutoNum type="arabicPeriod"/>
            </a:pPr>
            <a:r>
              <a:rPr lang="en-GB" sz="2000">
                <a:latin typeface="Calibri"/>
                <a:ea typeface="Calibri"/>
                <a:cs typeface="Calibri"/>
              </a:rPr>
              <a:t>When was the text written? How recent are the references?</a:t>
            </a:r>
          </a:p>
          <a:p>
            <a:pPr marL="457200" indent="-457200">
              <a:lnSpc>
                <a:spcPct val="150000"/>
              </a:lnSpc>
              <a:buAutoNum type="arabicPeriod"/>
            </a:pPr>
            <a:r>
              <a:rPr lang="en-GB" sz="2000">
                <a:latin typeface="Calibri"/>
                <a:ea typeface="Calibri"/>
                <a:cs typeface="Calibri"/>
              </a:rPr>
              <a:t>What kind of text is it?</a:t>
            </a:r>
          </a:p>
          <a:p>
            <a:pPr marL="457200" indent="-457200">
              <a:lnSpc>
                <a:spcPct val="150000"/>
              </a:lnSpc>
              <a:buAutoNum type="arabicPeriod"/>
            </a:pPr>
            <a:r>
              <a:rPr lang="en-GB" sz="2000">
                <a:latin typeface="Calibri"/>
                <a:ea typeface="Calibri"/>
                <a:cs typeface="Calibri"/>
              </a:rPr>
              <a:t>What is the key argument?</a:t>
            </a:r>
          </a:p>
          <a:p>
            <a:pPr marL="457200" indent="-457200">
              <a:lnSpc>
                <a:spcPct val="150000"/>
              </a:lnSpc>
              <a:buAutoNum type="arabicPeriod"/>
            </a:pPr>
            <a:r>
              <a:rPr lang="en-GB" sz="2000">
                <a:latin typeface="Calibri"/>
                <a:ea typeface="Calibri"/>
                <a:cs typeface="Calibri"/>
              </a:rPr>
              <a:t>How does the author structure, develop and support their argument?</a:t>
            </a:r>
          </a:p>
          <a:p>
            <a:pPr marL="457200" indent="-457200">
              <a:lnSpc>
                <a:spcPct val="150000"/>
              </a:lnSpc>
              <a:buAutoNum type="arabicPeriod"/>
            </a:pPr>
            <a:r>
              <a:rPr lang="en-GB" sz="2000">
                <a:latin typeface="Calibri"/>
                <a:ea typeface="Calibri"/>
                <a:cs typeface="Calibri"/>
              </a:rPr>
              <a:t>Is the evidence sound?</a:t>
            </a:r>
          </a:p>
          <a:p>
            <a:pPr marL="457200" indent="-457200">
              <a:lnSpc>
                <a:spcPct val="150000"/>
              </a:lnSpc>
              <a:buAutoNum type="arabicPeriod"/>
            </a:pPr>
            <a:r>
              <a:rPr lang="en-GB" sz="2000">
                <a:latin typeface="Calibri"/>
                <a:ea typeface="Calibri"/>
                <a:cs typeface="Calibri"/>
              </a:rPr>
              <a:t>What research methodology is used?</a:t>
            </a:r>
          </a:p>
          <a:p>
            <a:pPr marL="457200" indent="-457200">
              <a:lnSpc>
                <a:spcPct val="150000"/>
              </a:lnSpc>
              <a:buAutoNum type="arabicPeriod"/>
            </a:pPr>
            <a:r>
              <a:rPr lang="en-GB" sz="2000">
                <a:latin typeface="Calibri"/>
                <a:ea typeface="Calibri"/>
                <a:cs typeface="Calibri"/>
              </a:rPr>
              <a:t>How does the argument compare with other texts you have read on this subject?</a:t>
            </a:r>
          </a:p>
          <a:p>
            <a:pPr marL="457200" indent="-457200">
              <a:lnSpc>
                <a:spcPct val="150000"/>
              </a:lnSpc>
              <a:buAutoNum type="arabicPeriod"/>
            </a:pPr>
            <a:r>
              <a:rPr lang="en-GB" sz="2000">
                <a:latin typeface="Calibri"/>
                <a:ea typeface="Calibri"/>
                <a:cs typeface="Calibri"/>
              </a:rPr>
              <a:t>What are the implications of the text?</a:t>
            </a:r>
          </a:p>
          <a:p>
            <a:pPr marL="457200" indent="-457200">
              <a:lnSpc>
                <a:spcPct val="150000"/>
              </a:lnSpc>
              <a:buAutoNum type="arabicPeriod"/>
            </a:pPr>
            <a:r>
              <a:rPr lang="en-GB" sz="2000">
                <a:latin typeface="Calibri"/>
                <a:ea typeface="Calibri"/>
                <a:cs typeface="Calibri"/>
              </a:rPr>
              <a:t>What kind of language is used in the text?</a:t>
            </a:r>
          </a:p>
        </p:txBody>
      </p:sp>
    </p:spTree>
    <p:extLst>
      <p:ext uri="{BB962C8B-B14F-4D97-AF65-F5344CB8AC3E}">
        <p14:creationId xmlns:p14="http://schemas.microsoft.com/office/powerpoint/2010/main" val="1752412055"/>
      </p:ext>
    </p:extLst>
  </p:cSld>
  <p:clrMapOvr>
    <a:masterClrMapping/>
  </p:clrMapOvr>
  <mc:AlternateContent xmlns:mc="http://schemas.openxmlformats.org/markup-compatibility/2006" xmlns:p14="http://schemas.microsoft.com/office/powerpoint/2010/main">
    <mc:Choice Requires="p14">
      <p:transition spd="med" p14:dur="700" advTm="22152">
        <p:fade/>
      </p:transition>
    </mc:Choice>
    <mc:Fallback xmlns="">
      <p:transition spd="med" advTm="22152">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D865C-577F-1BD0-00E4-7720C1695D2C}"/>
              </a:ext>
            </a:extLst>
          </p:cNvPr>
          <p:cNvSpPr>
            <a:spLocks noGrp="1"/>
          </p:cNvSpPr>
          <p:nvPr>
            <p:ph type="title"/>
          </p:nvPr>
        </p:nvSpPr>
        <p:spPr>
          <a:xfrm>
            <a:off x="358219" y="365125"/>
            <a:ext cx="11481847" cy="585851"/>
          </a:xfrm>
        </p:spPr>
        <p:txBody>
          <a:bodyPr>
            <a:normAutofit fontScale="90000"/>
          </a:bodyPr>
          <a:lstStyle/>
          <a:p>
            <a:r>
              <a:rPr lang="en-GB">
                <a:latin typeface="Calibri"/>
                <a:ea typeface="Calibri"/>
                <a:cs typeface="Calibri"/>
              </a:rPr>
              <a:t>Begin with a scoping review</a:t>
            </a:r>
          </a:p>
        </p:txBody>
      </p:sp>
      <p:sp>
        <p:nvSpPr>
          <p:cNvPr id="3" name="Rectangle: Rounded Corners 2">
            <a:extLst>
              <a:ext uri="{FF2B5EF4-FFF2-40B4-BE49-F238E27FC236}">
                <a16:creationId xmlns:a16="http://schemas.microsoft.com/office/drawing/2014/main" id="{4704B149-DA54-9B5E-D24D-DDC53932A73D}"/>
              </a:ext>
            </a:extLst>
          </p:cNvPr>
          <p:cNvSpPr/>
          <p:nvPr/>
        </p:nvSpPr>
        <p:spPr>
          <a:xfrm>
            <a:off x="366232" y="1454500"/>
            <a:ext cx="3163541" cy="1500737"/>
          </a:xfrm>
          <a:prstGeom prst="roundRect">
            <a:avLst/>
          </a:prstGeom>
          <a:solidFill>
            <a:schemeClr val="accent2">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a:t>Familiarise yourself with the scope or coverage of existing literature on a topic.</a:t>
            </a:r>
          </a:p>
        </p:txBody>
      </p:sp>
      <p:sp>
        <p:nvSpPr>
          <p:cNvPr id="4" name="Rectangle: Rounded Corners 3">
            <a:extLst>
              <a:ext uri="{FF2B5EF4-FFF2-40B4-BE49-F238E27FC236}">
                <a16:creationId xmlns:a16="http://schemas.microsoft.com/office/drawing/2014/main" id="{6008D1E3-620C-13F0-9C06-0EC2BC7DAB01}"/>
              </a:ext>
            </a:extLst>
          </p:cNvPr>
          <p:cNvSpPr/>
          <p:nvPr/>
        </p:nvSpPr>
        <p:spPr>
          <a:xfrm>
            <a:off x="4667413" y="1454500"/>
            <a:ext cx="2906318" cy="1500737"/>
          </a:xfrm>
          <a:prstGeom prst="roundRect">
            <a:avLst/>
          </a:prstGeom>
          <a:solidFill>
            <a:schemeClr val="accent2">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a:t>Identify key concepts, sources of evidence and research gaps. </a:t>
            </a:r>
          </a:p>
        </p:txBody>
      </p:sp>
      <p:sp>
        <p:nvSpPr>
          <p:cNvPr id="5" name="Rectangle: Rounded Corners 4">
            <a:extLst>
              <a:ext uri="{FF2B5EF4-FFF2-40B4-BE49-F238E27FC236}">
                <a16:creationId xmlns:a16="http://schemas.microsoft.com/office/drawing/2014/main" id="{14454CD4-2BBE-B690-C386-0D86E62B7F85}"/>
              </a:ext>
            </a:extLst>
          </p:cNvPr>
          <p:cNvSpPr/>
          <p:nvPr/>
        </p:nvSpPr>
        <p:spPr>
          <a:xfrm>
            <a:off x="8506122" y="1454500"/>
            <a:ext cx="2987638" cy="1500737"/>
          </a:xfrm>
          <a:prstGeom prst="roundRect">
            <a:avLst/>
          </a:prstGeom>
          <a:solidFill>
            <a:schemeClr val="accent2">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a:t>Highlight where you will find resources and if you have access to them. </a:t>
            </a:r>
          </a:p>
        </p:txBody>
      </p:sp>
      <p:sp>
        <p:nvSpPr>
          <p:cNvPr id="6" name="Arrow: Right 5">
            <a:extLst>
              <a:ext uri="{FF2B5EF4-FFF2-40B4-BE49-F238E27FC236}">
                <a16:creationId xmlns:a16="http://schemas.microsoft.com/office/drawing/2014/main" id="{33BDB365-2EA3-8A23-2481-305FCD88C211}"/>
              </a:ext>
            </a:extLst>
          </p:cNvPr>
          <p:cNvSpPr/>
          <p:nvPr/>
        </p:nvSpPr>
        <p:spPr>
          <a:xfrm>
            <a:off x="3685963" y="2093176"/>
            <a:ext cx="825260" cy="2156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B660D1B9-D395-809A-37F2-C1EA2DDCB655}"/>
              </a:ext>
            </a:extLst>
          </p:cNvPr>
          <p:cNvSpPr/>
          <p:nvPr/>
        </p:nvSpPr>
        <p:spPr>
          <a:xfrm>
            <a:off x="7696318" y="2084549"/>
            <a:ext cx="687216" cy="23291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AFAE4A93-D1DD-A054-01E8-5235B9DF1540}"/>
              </a:ext>
            </a:extLst>
          </p:cNvPr>
          <p:cNvSpPr txBox="1"/>
          <p:nvPr/>
        </p:nvSpPr>
        <p:spPr>
          <a:xfrm>
            <a:off x="358218" y="3724931"/>
            <a:ext cx="11346101" cy="1938992"/>
          </a:xfrm>
          <a:prstGeom prst="rect">
            <a:avLst/>
          </a:prstGeom>
          <a:noFill/>
        </p:spPr>
        <p:txBody>
          <a:bodyPr wrap="square" rtlCol="0">
            <a:spAutoFit/>
          </a:bodyPr>
          <a:lstStyle/>
          <a:p>
            <a:r>
              <a:rPr lang="en-GB" sz="2000">
                <a:cs typeface="Calibri"/>
              </a:rPr>
              <a:t>It is useful when you are deciding on the focus of your research to find out what you already know and what you need to find out.</a:t>
            </a:r>
          </a:p>
          <a:p>
            <a:endParaRPr lang="en-GB" sz="2000">
              <a:cs typeface="Calibri"/>
            </a:endParaRPr>
          </a:p>
          <a:p>
            <a:r>
              <a:rPr lang="en-GB" sz="2000">
                <a:ea typeface="+mn-lt"/>
                <a:cs typeface="Calibri"/>
              </a:rPr>
              <a:t>It is generally undertaken </a:t>
            </a:r>
            <a:r>
              <a:rPr lang="en-GB" sz="2000" b="1">
                <a:ea typeface="+mn-lt"/>
                <a:cs typeface="Calibri"/>
              </a:rPr>
              <a:t>before </a:t>
            </a:r>
            <a:r>
              <a:rPr lang="en-GB" sz="2000">
                <a:ea typeface="+mn-lt"/>
                <a:cs typeface="Calibri"/>
              </a:rPr>
              <a:t>you submit a research proposal. </a:t>
            </a:r>
          </a:p>
          <a:p>
            <a:endParaRPr lang="en-GB" sz="2000">
              <a:ea typeface="+mn-lt"/>
              <a:cs typeface="Calibri"/>
            </a:endParaRPr>
          </a:p>
          <a:p>
            <a:r>
              <a:rPr lang="en-GB" sz="2000">
                <a:cs typeface="Calibri"/>
              </a:rPr>
              <a:t>You can then build on the results to develop a more defined search strategy. </a:t>
            </a:r>
            <a:endParaRPr lang="en-GB" sz="2000" b="1">
              <a:solidFill>
                <a:srgbClr val="808080"/>
              </a:solidFill>
              <a:cs typeface="Calibri"/>
            </a:endParaRPr>
          </a:p>
        </p:txBody>
      </p:sp>
    </p:spTree>
    <p:extLst>
      <p:ext uri="{BB962C8B-B14F-4D97-AF65-F5344CB8AC3E}">
        <p14:creationId xmlns:p14="http://schemas.microsoft.com/office/powerpoint/2010/main" val="664219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F990998-2335-4562-8B0C-361C72EEA8EE}"/>
              </a:ext>
            </a:extLst>
          </p:cNvPr>
          <p:cNvSpPr>
            <a:spLocks noGrp="1"/>
          </p:cNvSpPr>
          <p:nvPr>
            <p:ph sz="half" idx="1"/>
          </p:nvPr>
        </p:nvSpPr>
        <p:spPr>
          <a:xfrm>
            <a:off x="199834" y="895128"/>
            <a:ext cx="4836428" cy="4873675"/>
          </a:xfrm>
        </p:spPr>
        <p:txBody>
          <a:bodyPr vert="horz" lIns="91440" tIns="45720" rIns="91440" bIns="45720" rtlCol="0" anchor="t">
            <a:noAutofit/>
          </a:bodyPr>
          <a:lstStyle/>
          <a:p>
            <a:pPr marL="0" indent="0">
              <a:lnSpc>
                <a:spcPct val="100000"/>
              </a:lnSpc>
              <a:spcBef>
                <a:spcPts val="0"/>
              </a:spcBef>
              <a:buNone/>
            </a:pPr>
            <a:r>
              <a:rPr lang="en-GB" sz="2200" b="1">
                <a:latin typeface="Calibri "/>
                <a:cs typeface="Arial"/>
              </a:rPr>
              <a:t>Search for information.</a:t>
            </a:r>
            <a:endParaRPr lang="en-US" sz="2200">
              <a:latin typeface="Calibri "/>
              <a:ea typeface="+mn-lt"/>
              <a:cs typeface="+mn-lt"/>
            </a:endParaRPr>
          </a:p>
          <a:p>
            <a:pPr>
              <a:lnSpc>
                <a:spcPct val="100000"/>
              </a:lnSpc>
              <a:spcBef>
                <a:spcPts val="0"/>
              </a:spcBef>
              <a:buFont typeface="Arial" panose="05000000000000000000" pitchFamily="2" charset="2"/>
              <a:buChar char="•"/>
            </a:pPr>
            <a:r>
              <a:rPr lang="en-GB" sz="2200">
                <a:latin typeface="Calibri "/>
                <a:cs typeface="Arial"/>
              </a:rPr>
              <a:t> </a:t>
            </a:r>
            <a:r>
              <a:rPr lang="en-GB" sz="2200">
                <a:latin typeface="Calibri"/>
                <a:ea typeface="+mn-lt"/>
                <a:cs typeface="+mn-lt"/>
              </a:rPr>
              <a:t>Good quality, up-to-date resources in your subject area.</a:t>
            </a:r>
          </a:p>
          <a:p>
            <a:pPr marL="0" indent="0">
              <a:lnSpc>
                <a:spcPct val="100000"/>
              </a:lnSpc>
              <a:spcBef>
                <a:spcPts val="0"/>
              </a:spcBef>
              <a:buNone/>
            </a:pPr>
            <a:endParaRPr lang="en-GB" sz="2200">
              <a:latin typeface="Calibri "/>
              <a:ea typeface="+mn-lt"/>
              <a:cs typeface="+mn-lt"/>
            </a:endParaRPr>
          </a:p>
          <a:p>
            <a:pPr marL="0" indent="0">
              <a:lnSpc>
                <a:spcPct val="100000"/>
              </a:lnSpc>
              <a:spcBef>
                <a:spcPts val="0"/>
              </a:spcBef>
              <a:buNone/>
            </a:pPr>
            <a:r>
              <a:rPr lang="en-GB" sz="2200" b="1">
                <a:latin typeface="Calibri "/>
                <a:cs typeface="Arial"/>
              </a:rPr>
              <a:t>Manage information.</a:t>
            </a:r>
            <a:endParaRPr lang="en-GB" sz="2200">
              <a:latin typeface="Calibri "/>
              <a:ea typeface="+mn-lt"/>
              <a:cs typeface="+mn-lt"/>
            </a:endParaRPr>
          </a:p>
          <a:p>
            <a:pPr marL="285750" indent="-285750">
              <a:lnSpc>
                <a:spcPct val="100000"/>
              </a:lnSpc>
              <a:spcBef>
                <a:spcPts val="0"/>
              </a:spcBef>
              <a:buFont typeface="Arial,Sans-Serif"/>
              <a:buChar char="•"/>
            </a:pPr>
            <a:r>
              <a:rPr lang="en-GB" sz="2200">
                <a:latin typeface="Calibri "/>
                <a:cs typeface="Arial"/>
              </a:rPr>
              <a:t>Save and organise favourite items.</a:t>
            </a:r>
            <a:endParaRPr lang="en-US" sz="2200">
              <a:latin typeface="Calibri "/>
              <a:cs typeface="Calibri Light"/>
            </a:endParaRPr>
          </a:p>
          <a:p>
            <a:pPr marL="285750" indent="-285750">
              <a:lnSpc>
                <a:spcPct val="100000"/>
              </a:lnSpc>
              <a:spcBef>
                <a:spcPts val="0"/>
              </a:spcBef>
              <a:buFont typeface="Arial,Sans-Serif"/>
              <a:buChar char="•"/>
            </a:pPr>
            <a:r>
              <a:rPr lang="en-GB" sz="2200">
                <a:latin typeface="Calibri "/>
                <a:ea typeface="+mn-lt"/>
                <a:cs typeface="Arial"/>
              </a:rPr>
              <a:t>Save queries and set alerts.</a:t>
            </a:r>
            <a:endParaRPr lang="en-GB" sz="2200">
              <a:latin typeface="Calibri "/>
              <a:cs typeface="Calibri"/>
            </a:endParaRPr>
          </a:p>
          <a:p>
            <a:pPr marL="0" indent="0">
              <a:lnSpc>
                <a:spcPct val="100000"/>
              </a:lnSpc>
              <a:spcBef>
                <a:spcPts val="0"/>
              </a:spcBef>
              <a:buNone/>
            </a:pPr>
            <a:endParaRPr lang="en-GB" sz="2200">
              <a:latin typeface="Calibri "/>
              <a:ea typeface="+mn-lt"/>
              <a:cs typeface="Arial"/>
            </a:endParaRPr>
          </a:p>
          <a:p>
            <a:pPr marL="0" indent="0">
              <a:lnSpc>
                <a:spcPct val="100000"/>
              </a:lnSpc>
              <a:spcBef>
                <a:spcPts val="0"/>
              </a:spcBef>
              <a:buNone/>
            </a:pPr>
            <a:r>
              <a:rPr lang="en-GB" sz="2200" b="1">
                <a:latin typeface="Calibri "/>
                <a:ea typeface="+mn-lt"/>
                <a:cs typeface="Arial"/>
              </a:rPr>
              <a:t>You can also access ...</a:t>
            </a:r>
          </a:p>
          <a:p>
            <a:pPr>
              <a:lnSpc>
                <a:spcPct val="100000"/>
              </a:lnSpc>
              <a:spcBef>
                <a:spcPts val="0"/>
              </a:spcBef>
              <a:buFont typeface="Arial" panose="020B0604020202020204" pitchFamily="34" charset="0"/>
              <a:buChar char="•"/>
            </a:pPr>
            <a:r>
              <a:rPr lang="en-GB" sz="2200">
                <a:latin typeface="Calibri "/>
                <a:cs typeface="Calibri"/>
              </a:rPr>
              <a:t>Research Assistant.</a:t>
            </a:r>
            <a:endParaRPr lang="en-GB" sz="2200" b="1">
              <a:latin typeface="Calibri "/>
              <a:ea typeface="+mn-lt"/>
              <a:cs typeface="Arial"/>
            </a:endParaRPr>
          </a:p>
          <a:p>
            <a:pPr>
              <a:lnSpc>
                <a:spcPct val="100000"/>
              </a:lnSpc>
              <a:spcBef>
                <a:spcPts val="0"/>
              </a:spcBef>
              <a:buFont typeface="Arial" panose="020B0604020202020204" pitchFamily="34" charset="0"/>
              <a:buChar char="•"/>
            </a:pPr>
            <a:r>
              <a:rPr lang="en-GB" sz="2200">
                <a:latin typeface="Calibri "/>
                <a:cs typeface="Arial"/>
              </a:rPr>
              <a:t>Browse </a:t>
            </a:r>
            <a:r>
              <a:rPr lang="en-GB" sz="2200" err="1">
                <a:latin typeface="Calibri "/>
                <a:cs typeface="Arial"/>
              </a:rPr>
              <a:t>eJournals</a:t>
            </a:r>
            <a:r>
              <a:rPr lang="en-GB" sz="2200">
                <a:latin typeface="Calibri "/>
                <a:cs typeface="Arial"/>
              </a:rPr>
              <a:t>.         </a:t>
            </a:r>
          </a:p>
          <a:p>
            <a:pPr>
              <a:lnSpc>
                <a:spcPct val="100000"/>
              </a:lnSpc>
              <a:spcBef>
                <a:spcPts val="0"/>
              </a:spcBef>
              <a:buFont typeface="Arial" panose="020B0604020202020204" pitchFamily="34" charset="0"/>
              <a:buChar char="•"/>
            </a:pPr>
            <a:r>
              <a:rPr lang="en-GB" sz="2200">
                <a:latin typeface="Calibri "/>
                <a:ea typeface="+mn-lt"/>
                <a:cs typeface="Calibri"/>
              </a:rPr>
              <a:t>Database Search.</a:t>
            </a:r>
          </a:p>
          <a:p>
            <a:pPr>
              <a:lnSpc>
                <a:spcPct val="100000"/>
              </a:lnSpc>
              <a:spcBef>
                <a:spcPts val="0"/>
              </a:spcBef>
              <a:buFont typeface="Arial" panose="020B0604020202020204" pitchFamily="34" charset="0"/>
              <a:buChar char="•"/>
            </a:pPr>
            <a:r>
              <a:rPr lang="en-GB" sz="2200">
                <a:latin typeface="Calibri "/>
                <a:cs typeface="Calibri"/>
              </a:rPr>
              <a:t>Need More?</a:t>
            </a:r>
          </a:p>
          <a:p>
            <a:pPr marL="0" indent="0">
              <a:lnSpc>
                <a:spcPct val="100000"/>
              </a:lnSpc>
              <a:spcBef>
                <a:spcPts val="0"/>
              </a:spcBef>
              <a:buNone/>
            </a:pPr>
            <a:endParaRPr lang="en-GB" sz="2600">
              <a:latin typeface="Calibri"/>
              <a:cs typeface="Arial"/>
            </a:endParaRPr>
          </a:p>
          <a:p>
            <a:pPr marL="0" indent="0">
              <a:lnSpc>
                <a:spcPct val="100000"/>
              </a:lnSpc>
              <a:spcBef>
                <a:spcPts val="0"/>
              </a:spcBef>
              <a:buNone/>
            </a:pPr>
            <a:endParaRPr lang="en-GB" sz="2600">
              <a:latin typeface="Calibri"/>
              <a:cs typeface="Arial"/>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B4396659-F15E-4CFC-8301-D943864FB91B}"/>
              </a:ext>
            </a:extLst>
          </p:cNvPr>
          <p:cNvSpPr>
            <a:spLocks noGrp="1"/>
          </p:cNvSpPr>
          <p:nvPr>
            <p:ph type="title"/>
          </p:nvPr>
        </p:nvSpPr>
        <p:spPr>
          <a:xfrm>
            <a:off x="199834" y="-6244"/>
            <a:ext cx="5396160" cy="1003916"/>
          </a:xfrm>
        </p:spPr>
        <p:txBody>
          <a:bodyPr>
            <a:normAutofit fontScale="90000"/>
          </a:bodyPr>
          <a:lstStyle/>
          <a:p>
            <a:pPr algn="ctr"/>
            <a:r>
              <a:rPr lang="en-GB">
                <a:latin typeface="Calibri"/>
                <a:cs typeface="Calibri"/>
              </a:rPr>
              <a:t>Library catalogue search.</a:t>
            </a:r>
          </a:p>
        </p:txBody>
      </p:sp>
      <p:sp>
        <p:nvSpPr>
          <p:cNvPr id="4" name="TextBox 3">
            <a:extLst>
              <a:ext uri="{FF2B5EF4-FFF2-40B4-BE49-F238E27FC236}">
                <a16:creationId xmlns:a16="http://schemas.microsoft.com/office/drawing/2014/main" id="{E96893AD-5F9F-E759-7080-7FBBCBEECCC4}"/>
              </a:ext>
            </a:extLst>
          </p:cNvPr>
          <p:cNvSpPr txBox="1"/>
          <p:nvPr/>
        </p:nvSpPr>
        <p:spPr>
          <a:xfrm>
            <a:off x="8531142" y="1008905"/>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pic>
        <p:nvPicPr>
          <p:cNvPr id="8" name="Picture 7">
            <a:extLst>
              <a:ext uri="{FF2B5EF4-FFF2-40B4-BE49-F238E27FC236}">
                <a16:creationId xmlns:a16="http://schemas.microsoft.com/office/drawing/2014/main" id="{1D581D82-9979-EC83-515D-6A008121526D}"/>
              </a:ext>
            </a:extLst>
          </p:cNvPr>
          <p:cNvPicPr>
            <a:picLocks noChangeAspect="1"/>
          </p:cNvPicPr>
          <p:nvPr/>
        </p:nvPicPr>
        <p:blipFill>
          <a:blip r:embed="rId4"/>
          <a:stretch>
            <a:fillRect/>
          </a:stretch>
        </p:blipFill>
        <p:spPr>
          <a:xfrm>
            <a:off x="5036262" y="1974500"/>
            <a:ext cx="6475008" cy="234325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3ED15E84-BE4C-5620-7BAE-7898387B52E8}"/>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10983997" y="4599432"/>
            <a:ext cx="1008169" cy="994321"/>
          </a:xfrm>
          <a:prstGeom prst="rect">
            <a:avLst/>
          </a:prstGeom>
        </p:spPr>
      </p:pic>
      <p:sp>
        <p:nvSpPr>
          <p:cNvPr id="12" name="TextBox 11">
            <a:extLst>
              <a:ext uri="{FF2B5EF4-FFF2-40B4-BE49-F238E27FC236}">
                <a16:creationId xmlns:a16="http://schemas.microsoft.com/office/drawing/2014/main" id="{2FE5D3AC-A955-DA88-E19F-722EBE408DB2}"/>
              </a:ext>
            </a:extLst>
          </p:cNvPr>
          <p:cNvSpPr txBox="1"/>
          <p:nvPr/>
        </p:nvSpPr>
        <p:spPr>
          <a:xfrm>
            <a:off x="9975625" y="5224421"/>
            <a:ext cx="832314" cy="369332"/>
          </a:xfrm>
          <a:prstGeom prst="rect">
            <a:avLst/>
          </a:prstGeom>
          <a:noFill/>
        </p:spPr>
        <p:txBody>
          <a:bodyPr wrap="square" rtlCol="0">
            <a:spAutoFit/>
          </a:bodyPr>
          <a:lstStyle/>
          <a:p>
            <a:r>
              <a:rPr lang="en-GB">
                <a:hlinkClick r:id="rId6"/>
              </a:rPr>
              <a:t>Library</a:t>
            </a:r>
            <a:endParaRPr lang="en-US"/>
          </a:p>
        </p:txBody>
      </p:sp>
    </p:spTree>
    <p:extLst>
      <p:ext uri="{BB962C8B-B14F-4D97-AF65-F5344CB8AC3E}">
        <p14:creationId xmlns:p14="http://schemas.microsoft.com/office/powerpoint/2010/main" val="1924309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471819" y="178534"/>
            <a:ext cx="10795518" cy="735866"/>
          </a:xfrm>
        </p:spPr>
        <p:txBody>
          <a:bodyPr anchor="ctr">
            <a:normAutofit/>
          </a:bodyPr>
          <a:lstStyle/>
          <a:p>
            <a:r>
              <a:rPr lang="en-US">
                <a:latin typeface="+mn-lt"/>
              </a:rPr>
              <a:t>Advanced searching </a:t>
            </a:r>
            <a:endParaRPr lang="en-US">
              <a:solidFill>
                <a:srgbClr val="000000"/>
              </a:solidFill>
              <a:latin typeface="+mn-lt"/>
            </a:endParaRPr>
          </a:p>
        </p:txBody>
      </p:sp>
      <p:sp>
        <p:nvSpPr>
          <p:cNvPr id="4" name="TextBox 3">
            <a:extLst>
              <a:ext uri="{FF2B5EF4-FFF2-40B4-BE49-F238E27FC236}">
                <a16:creationId xmlns:a16="http://schemas.microsoft.com/office/drawing/2014/main" id="{147CD4D6-EBBB-63C5-8027-AAF7C3912294}"/>
              </a:ext>
            </a:extLst>
          </p:cNvPr>
          <p:cNvSpPr txBox="1"/>
          <p:nvPr/>
        </p:nvSpPr>
        <p:spPr>
          <a:xfrm>
            <a:off x="8417094" y="452735"/>
            <a:ext cx="3303087"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sz="2400">
              <a:solidFill>
                <a:schemeClr val="bg1"/>
              </a:solidFill>
              <a:ea typeface="Calibri Light"/>
              <a:cs typeface="Calibri Light"/>
            </a:endParaRPr>
          </a:p>
        </p:txBody>
      </p:sp>
      <p:sp>
        <p:nvSpPr>
          <p:cNvPr id="5" name="Content Placeholder 4">
            <a:extLst>
              <a:ext uri="{FF2B5EF4-FFF2-40B4-BE49-F238E27FC236}">
                <a16:creationId xmlns:a16="http://schemas.microsoft.com/office/drawing/2014/main" id="{78451891-8B5C-A57C-CAA4-122321C191C0}"/>
              </a:ext>
            </a:extLst>
          </p:cNvPr>
          <p:cNvSpPr>
            <a:spLocks noGrp="1"/>
          </p:cNvSpPr>
          <p:nvPr>
            <p:ph sz="quarter" idx="10"/>
          </p:nvPr>
        </p:nvSpPr>
        <p:spPr>
          <a:xfrm>
            <a:off x="698242" y="1141980"/>
            <a:ext cx="10795518" cy="4574040"/>
          </a:xfrm>
        </p:spPr>
        <p:txBody>
          <a:bodyPr/>
          <a:lstStyle/>
          <a:p>
            <a:r>
              <a:rPr lang="en-GB" sz="2400"/>
              <a:t>Advanced searching helps you find more relevant and focused academic information on your topic.</a:t>
            </a:r>
          </a:p>
          <a:p>
            <a:endParaRPr lang="en-GB" sz="2400"/>
          </a:p>
          <a:p>
            <a:r>
              <a:rPr lang="en-GB" sz="2400"/>
              <a:t>It allows you to combine keywords using Boolean operators to broaden or narrow your results.</a:t>
            </a:r>
          </a:p>
          <a:p>
            <a:endParaRPr lang="en-GB" sz="2400"/>
          </a:p>
          <a:p>
            <a:r>
              <a:rPr lang="en-GB" sz="2400"/>
              <a:t>Search techniques such as phrase searching and wildcard symbols can improve retrieval of relevant literature.</a:t>
            </a:r>
          </a:p>
          <a:p>
            <a:endParaRPr lang="en-GB" sz="2400"/>
          </a:p>
          <a:p>
            <a:r>
              <a:rPr lang="en-GB" sz="2400"/>
              <a:t>Applying filters such as date, publication type, subject area, and peer-reviewed content can help refine search results</a:t>
            </a:r>
            <a:r>
              <a:rPr lang="en-GB"/>
              <a:t>.</a:t>
            </a:r>
          </a:p>
        </p:txBody>
      </p:sp>
    </p:spTree>
    <p:extLst>
      <p:ext uri="{BB962C8B-B14F-4D97-AF65-F5344CB8AC3E}">
        <p14:creationId xmlns:p14="http://schemas.microsoft.com/office/powerpoint/2010/main" val="3612459316"/>
      </p:ext>
    </p:extLst>
  </p:cSld>
  <p:clrMapOvr>
    <a:masterClrMapping/>
  </p:clrMapOvr>
  <mc:AlternateContent xmlns:mc="http://schemas.openxmlformats.org/markup-compatibility/2006" xmlns:p14="http://schemas.microsoft.com/office/powerpoint/2010/main">
    <mc:Choice Requires="p14">
      <p:transition spd="med" p14:dur="700" advTm="25389">
        <p:fade/>
      </p:transition>
    </mc:Choice>
    <mc:Fallback xmlns="">
      <p:transition spd="med" advTm="25389">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a:xfrm>
            <a:off x="358219" y="365125"/>
            <a:ext cx="11481847" cy="622427"/>
          </a:xfrm>
        </p:spPr>
        <p:txBody>
          <a:bodyPr>
            <a:normAutofit fontScale="90000"/>
          </a:bodyPr>
          <a:lstStyle/>
          <a:p>
            <a:r>
              <a:rPr lang="en-GB">
                <a:latin typeface="+mn-lt"/>
              </a:rPr>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3264913" y="1450278"/>
            <a:ext cx="8740911" cy="42842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cs typeface="Calibri Light" panose="020F0302020204030204" pitchFamily="34" charset="0"/>
              </a:rPr>
              <a:t>Consider different terminology that may be used.</a:t>
            </a:r>
            <a:endParaRPr lang="en-GB" sz="240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a:cs typeface="Calibri Light" panose="020F0302020204030204" pitchFamily="34" charset="0"/>
            </a:endParaRPr>
          </a:p>
          <a:p>
            <a:pPr marL="285750" indent="-285750">
              <a:lnSpc>
                <a:spcPct val="90000"/>
              </a:lnSpc>
              <a:spcBef>
                <a:spcPts val="1000"/>
              </a:spcBef>
              <a:buFont typeface="Arial,Sans-Serif"/>
              <a:buChar char="•"/>
            </a:pPr>
            <a:r>
              <a:rPr lang="en-GB" sz="2400" b="1">
                <a:solidFill>
                  <a:schemeClr val="accent2"/>
                </a:solidFill>
                <a:cs typeface="Calibri Light" panose="020F0302020204030204" pitchFamily="34" charset="0"/>
              </a:rPr>
              <a:t>Alternative words: </a:t>
            </a:r>
            <a:r>
              <a:rPr lang="en-GB" sz="2400">
                <a:cs typeface="Calibri Light" panose="020F0302020204030204" pitchFamily="34" charset="0"/>
              </a:rPr>
              <a:t>Synonyms / Antonyms.</a:t>
            </a:r>
            <a:endParaRPr lang="en-GB" sz="240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a:ea typeface="+mn-lt"/>
              <a:cs typeface="Calibri Light" panose="020F0302020204030204" pitchFamily="34" charset="0"/>
            </a:endParaRPr>
          </a:p>
          <a:p>
            <a:pPr marL="285750" indent="-285750">
              <a:lnSpc>
                <a:spcPct val="90000"/>
              </a:lnSpc>
              <a:spcBef>
                <a:spcPts val="1000"/>
              </a:spcBef>
              <a:buFont typeface="Arial,Sans-Serif"/>
              <a:buChar char="•"/>
            </a:pPr>
            <a:r>
              <a:rPr lang="en-GB" sz="2400" b="1">
                <a:solidFill>
                  <a:schemeClr val="accent2"/>
                </a:solidFill>
                <a:cs typeface="Calibri Light"/>
              </a:rPr>
              <a:t>Phrase searching</a:t>
            </a:r>
            <a:r>
              <a:rPr lang="en-GB" sz="2400">
                <a:cs typeface="Calibri Light"/>
              </a:rPr>
              <a:t>: Search for a phrase in quotations “strategic management”, “emotional intelligence”…</a:t>
            </a:r>
            <a:endParaRPr lang="en-GB" sz="2400">
              <a:ea typeface="Calibri"/>
              <a:cs typeface="Calibri Light"/>
            </a:endParaRPr>
          </a:p>
          <a:p>
            <a:pPr>
              <a:lnSpc>
                <a:spcPct val="90000"/>
              </a:lnSpc>
              <a:spcBef>
                <a:spcPts val="1000"/>
              </a:spcBef>
            </a:pPr>
            <a:endParaRPr lang="en-GB" sz="2400">
              <a:cs typeface="Calibri Light" panose="020F0302020204030204" pitchFamily="34" charset="0"/>
            </a:endParaRPr>
          </a:p>
          <a:p>
            <a:pPr marL="285750" indent="-285750">
              <a:lnSpc>
                <a:spcPct val="90000"/>
              </a:lnSpc>
              <a:spcBef>
                <a:spcPts val="1000"/>
              </a:spcBef>
              <a:buFont typeface="Arial,Sans-Serif"/>
              <a:buChar char="•"/>
            </a:pPr>
            <a:r>
              <a:rPr lang="en-GB" sz="2400" b="1">
                <a:solidFill>
                  <a:schemeClr val="accent2"/>
                </a:solidFill>
                <a:cs typeface="Calibri Light" panose="020F0302020204030204" pitchFamily="34" charset="0"/>
              </a:rPr>
              <a:t>Truncation</a:t>
            </a:r>
            <a:r>
              <a:rPr lang="en-GB" sz="2400" b="1">
                <a:solidFill>
                  <a:srgbClr val="FF0000"/>
                </a:solidFill>
                <a:ea typeface="+mn-lt"/>
                <a:cs typeface="Calibri Light" panose="020F0302020204030204" pitchFamily="34" charset="0"/>
              </a:rPr>
              <a:t>:</a:t>
            </a:r>
            <a:r>
              <a:rPr lang="en-GB" sz="2400">
                <a:ea typeface="+mn-lt"/>
                <a:cs typeface="Calibri Light" panose="020F0302020204030204" pitchFamily="34" charset="0"/>
              </a:rPr>
              <a:t> Search for different endings to your term, e.g. employ* will find employ, employ, employer, employment…</a:t>
            </a:r>
          </a:p>
          <a:p>
            <a:pPr algn="l"/>
            <a:endParaRPr lang="en-GB" sz="280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5532" y="1981547"/>
            <a:ext cx="3398788" cy="3420705"/>
          </a:xfrm>
          <a:prstGeom prst="rect">
            <a:avLst/>
          </a:prstGeom>
        </p:spPr>
      </p:pic>
      <p:sp>
        <p:nvSpPr>
          <p:cNvPr id="5" name="TextBox 4">
            <a:extLst>
              <a:ext uri="{FF2B5EF4-FFF2-40B4-BE49-F238E27FC236}">
                <a16:creationId xmlns:a16="http://schemas.microsoft.com/office/drawing/2014/main" id="{C5181752-0911-08E1-65B4-5A675B18688D}"/>
              </a:ext>
            </a:extLst>
          </p:cNvPr>
          <p:cNvSpPr txBox="1"/>
          <p:nvPr/>
        </p:nvSpPr>
        <p:spPr>
          <a:xfrm>
            <a:off x="8381029" y="827851"/>
            <a:ext cx="362479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Further Searching Techniques</a:t>
            </a:r>
            <a:endParaRPr lang="en-US">
              <a:solidFill>
                <a:schemeClr val="bg1"/>
              </a:solidFill>
            </a:endParaRPr>
          </a:p>
        </p:txBody>
      </p:sp>
    </p:spTree>
    <p:extLst>
      <p:ext uri="{BB962C8B-B14F-4D97-AF65-F5344CB8AC3E}">
        <p14:creationId xmlns:p14="http://schemas.microsoft.com/office/powerpoint/2010/main" val="33242160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74144"/>
            <a:ext cx="1790458" cy="9171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Calibri"/>
                <a:cs typeface="Arial"/>
              </a:rPr>
              <a:t>Boolean Operators </a:t>
            </a:r>
            <a:r>
              <a:rPr lang="en-GB" sz="2000">
                <a:latin typeface="Calibri"/>
                <a:cs typeface="Arial"/>
              </a:rPr>
              <a:t>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
        <p:nvSpPr>
          <p:cNvPr id="7" name="TextBox 6">
            <a:extLst>
              <a:ext uri="{FF2B5EF4-FFF2-40B4-BE49-F238E27FC236}">
                <a16:creationId xmlns:a16="http://schemas.microsoft.com/office/drawing/2014/main" id="{18F92C18-84C5-8B05-66BE-5E0CED2A02A3}"/>
              </a:ext>
            </a:extLst>
          </p:cNvPr>
          <p:cNvSpPr txBox="1"/>
          <p:nvPr/>
        </p:nvSpPr>
        <p:spPr>
          <a:xfrm>
            <a:off x="7353300" y="6324600"/>
            <a:ext cx="44767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Calibri"/>
                <a:ea typeface="Calibri"/>
                <a:cs typeface="Calibri"/>
                <a:hlinkClick r:id="rId3"/>
              </a:rPr>
              <a:t>https://digitalservices.uwtsd.ac.uk/library/</a:t>
            </a:r>
            <a:endParaRPr lang="en-US" b="1">
              <a:latin typeface="Calibri"/>
              <a:ea typeface="Calibri"/>
              <a:cs typeface="Calibri"/>
            </a:endParaRPr>
          </a:p>
          <a:p>
            <a:endParaRPr lang="en-US" b="1">
              <a:latin typeface="Calibri"/>
              <a:ea typeface="Calibri"/>
              <a:cs typeface="Calibri"/>
            </a:endParaRPr>
          </a:p>
        </p:txBody>
      </p:sp>
    </p:spTree>
    <p:extLst>
      <p:ext uri="{BB962C8B-B14F-4D97-AF65-F5344CB8AC3E}">
        <p14:creationId xmlns:p14="http://schemas.microsoft.com/office/powerpoint/2010/main" val="3899781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CC129F4-8FD3-5557-3A20-B326563AECDF}"/>
              </a:ext>
            </a:extLst>
          </p:cNvPr>
          <p:cNvSpPr>
            <a:spLocks noGrp="1"/>
          </p:cNvSpPr>
          <p:nvPr>
            <p:ph type="title"/>
          </p:nvPr>
        </p:nvSpPr>
        <p:spPr>
          <a:xfrm>
            <a:off x="358219" y="365126"/>
            <a:ext cx="11481847" cy="406658"/>
          </a:xfrm>
        </p:spPr>
        <p:txBody>
          <a:bodyPr>
            <a:normAutofit fontScale="90000"/>
          </a:bodyPr>
          <a:lstStyle/>
          <a:p>
            <a:r>
              <a:rPr lang="en-GB">
                <a:latin typeface="+mn-lt"/>
              </a:rPr>
              <a:t>Advanced Search</a:t>
            </a:r>
          </a:p>
        </p:txBody>
      </p:sp>
      <p:sp>
        <p:nvSpPr>
          <p:cNvPr id="6" name="Content Placeholder 5">
            <a:extLst>
              <a:ext uri="{FF2B5EF4-FFF2-40B4-BE49-F238E27FC236}">
                <a16:creationId xmlns:a16="http://schemas.microsoft.com/office/drawing/2014/main" id="{53311028-1145-ECCB-5D81-5C029DCCE698}"/>
              </a:ext>
            </a:extLst>
          </p:cNvPr>
          <p:cNvSpPr>
            <a:spLocks noGrp="1"/>
          </p:cNvSpPr>
          <p:nvPr>
            <p:ph sz="quarter" idx="10"/>
          </p:nvPr>
        </p:nvSpPr>
        <p:spPr>
          <a:xfrm>
            <a:off x="7986773" y="984352"/>
            <a:ext cx="3493513" cy="3153564"/>
          </a:xfrm>
        </p:spPr>
        <p:txBody>
          <a:bodyPr vert="horz" lIns="91440" tIns="45720" rIns="91440" bIns="45720" rtlCol="0" anchor="t">
            <a:normAutofit fontScale="92500" lnSpcReduction="10000"/>
          </a:bodyPr>
          <a:lstStyle/>
          <a:p>
            <a:pPr>
              <a:buFont typeface="Arial" panose="020B0604020202020204" pitchFamily="34" charset="0"/>
              <a:buChar char="•"/>
            </a:pPr>
            <a:r>
              <a:rPr lang="en-GB" sz="2400">
                <a:latin typeface="Calibri"/>
                <a:ea typeface="Calibri"/>
                <a:cs typeface="Calibri"/>
              </a:rPr>
              <a:t>Use Boolean Operators.</a:t>
            </a:r>
          </a:p>
          <a:p>
            <a:pPr>
              <a:buFont typeface="Arial" panose="020B0604020202020204" pitchFamily="34" charset="0"/>
              <a:buChar char="•"/>
            </a:pPr>
            <a:endParaRPr lang="en-GB" sz="2400">
              <a:latin typeface="Calibri"/>
              <a:ea typeface="Calibri"/>
              <a:cs typeface="Calibri"/>
            </a:endParaRPr>
          </a:p>
          <a:p>
            <a:pPr>
              <a:buFont typeface="Arial" panose="020B0604020202020204" pitchFamily="34" charset="0"/>
              <a:buChar char="•"/>
            </a:pPr>
            <a:r>
              <a:rPr lang="en-GB" sz="2400">
                <a:latin typeface="Calibri"/>
                <a:ea typeface="Calibri"/>
                <a:cs typeface="Calibri"/>
              </a:rPr>
              <a:t>Try truncation.</a:t>
            </a:r>
          </a:p>
          <a:p>
            <a:pPr>
              <a:buFont typeface="Arial" panose="020B0604020202020204" pitchFamily="34" charset="0"/>
              <a:buChar char="•"/>
            </a:pPr>
            <a:endParaRPr lang="en-GB" sz="2400">
              <a:latin typeface="Calibri"/>
              <a:ea typeface="Calibri"/>
              <a:cs typeface="Calibri"/>
            </a:endParaRPr>
          </a:p>
          <a:p>
            <a:pPr>
              <a:buFont typeface="Arial" panose="020B0604020202020204" pitchFamily="34" charset="0"/>
              <a:buChar char="•"/>
            </a:pPr>
            <a:r>
              <a:rPr lang="en-GB" sz="2400">
                <a:latin typeface="Calibri"/>
                <a:ea typeface="Calibri"/>
                <a:cs typeface="Calibri"/>
              </a:rPr>
              <a:t>Apply phrase searching.</a:t>
            </a:r>
          </a:p>
          <a:p>
            <a:pPr>
              <a:buFont typeface="Arial" panose="020B0604020202020204" pitchFamily="34" charset="0"/>
              <a:buChar char="•"/>
            </a:pPr>
            <a:endParaRPr lang="en-GB" sz="2400">
              <a:latin typeface="Calibri"/>
              <a:ea typeface="Calibri"/>
              <a:cs typeface="Calibri"/>
            </a:endParaRPr>
          </a:p>
          <a:p>
            <a:pPr>
              <a:buFont typeface="Arial" panose="020B0604020202020204" pitchFamily="34" charset="0"/>
              <a:buChar char="•"/>
            </a:pPr>
            <a:r>
              <a:rPr lang="en-GB" sz="2400">
                <a:latin typeface="Calibri"/>
                <a:ea typeface="Calibri"/>
                <a:cs typeface="Calibri"/>
              </a:rPr>
              <a:t>Experiment with drop down options.</a:t>
            </a:r>
          </a:p>
          <a:p>
            <a:pPr marL="0" indent="0">
              <a:buNone/>
            </a:pPr>
            <a:endParaRPr lang="en-GB">
              <a:ea typeface="Calibri Light"/>
              <a:cs typeface="Calibri Light"/>
            </a:endParaRPr>
          </a:p>
        </p:txBody>
      </p:sp>
      <p:sp>
        <p:nvSpPr>
          <p:cNvPr id="11" name="TextBox 10">
            <a:extLst>
              <a:ext uri="{FF2B5EF4-FFF2-40B4-BE49-F238E27FC236}">
                <a16:creationId xmlns:a16="http://schemas.microsoft.com/office/drawing/2014/main" id="{4801CE04-F59E-84DB-8632-06529EF313BD}"/>
              </a:ext>
            </a:extLst>
          </p:cNvPr>
          <p:cNvSpPr txBox="1"/>
          <p:nvPr/>
        </p:nvSpPr>
        <p:spPr>
          <a:xfrm>
            <a:off x="7986773" y="5239854"/>
            <a:ext cx="896293" cy="461665"/>
          </a:xfrm>
          <a:prstGeom prst="rect">
            <a:avLst/>
          </a:prstGeom>
          <a:noFill/>
        </p:spPr>
        <p:txBody>
          <a:bodyPr wrap="square" rtlCol="0">
            <a:spAutoFit/>
          </a:bodyPr>
          <a:lstStyle/>
          <a:p>
            <a:r>
              <a:rPr lang="en-GB" sz="2400">
                <a:hlinkClick r:id="rId2"/>
              </a:rPr>
              <a:t>Link</a:t>
            </a:r>
            <a:endParaRPr lang="en-GB" sz="2400"/>
          </a:p>
        </p:txBody>
      </p:sp>
      <p:pic>
        <p:nvPicPr>
          <p:cNvPr id="9" name="Picture 8">
            <a:extLst>
              <a:ext uri="{FF2B5EF4-FFF2-40B4-BE49-F238E27FC236}">
                <a16:creationId xmlns:a16="http://schemas.microsoft.com/office/drawing/2014/main" id="{C243F63A-B1BC-2676-027C-41882960B9CB}"/>
              </a:ext>
            </a:extLst>
          </p:cNvPr>
          <p:cNvPicPr>
            <a:picLocks noChangeAspect="1"/>
          </p:cNvPicPr>
          <p:nvPr/>
        </p:nvPicPr>
        <p:blipFill>
          <a:blip r:embed="rId3"/>
          <a:stretch>
            <a:fillRect/>
          </a:stretch>
        </p:blipFill>
        <p:spPr>
          <a:xfrm>
            <a:off x="10313266" y="4000520"/>
            <a:ext cx="1661960" cy="1700999"/>
          </a:xfrm>
          <a:prstGeom prst="rect">
            <a:avLst/>
          </a:prstGeom>
        </p:spPr>
      </p:pic>
      <p:pic>
        <p:nvPicPr>
          <p:cNvPr id="10" name="Picture 9">
            <a:extLst>
              <a:ext uri="{FF2B5EF4-FFF2-40B4-BE49-F238E27FC236}">
                <a16:creationId xmlns:a16="http://schemas.microsoft.com/office/drawing/2014/main" id="{B3E80FD4-E832-A2C2-EC55-CC430D02CE15}"/>
              </a:ext>
            </a:extLst>
          </p:cNvPr>
          <p:cNvPicPr>
            <a:picLocks noChangeAspect="1"/>
          </p:cNvPicPr>
          <p:nvPr/>
        </p:nvPicPr>
        <p:blipFill>
          <a:blip r:embed="rId4"/>
          <a:stretch>
            <a:fillRect/>
          </a:stretch>
        </p:blipFill>
        <p:spPr>
          <a:xfrm>
            <a:off x="539076" y="1264284"/>
            <a:ext cx="7215036" cy="37326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3657616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F6A6B4F-2BFD-5267-612E-AF5517A5A486}"/>
              </a:ext>
            </a:extLst>
          </p:cNvPr>
          <p:cNvPicPr>
            <a:picLocks noChangeAspect="1"/>
          </p:cNvPicPr>
          <p:nvPr/>
        </p:nvPicPr>
        <p:blipFill>
          <a:blip r:embed="rId2"/>
          <a:srcRect b="51358"/>
          <a:stretch>
            <a:fillRect/>
          </a:stretch>
        </p:blipFill>
        <p:spPr>
          <a:xfrm>
            <a:off x="216660" y="1011913"/>
            <a:ext cx="6862928" cy="15315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4D83E002-C166-4DCF-9FD6-C92FF6B0CD86}"/>
              </a:ext>
            </a:extLst>
          </p:cNvPr>
          <p:cNvSpPr>
            <a:spLocks noGrp="1"/>
          </p:cNvSpPr>
          <p:nvPr>
            <p:ph type="title"/>
          </p:nvPr>
        </p:nvSpPr>
        <p:spPr>
          <a:xfrm>
            <a:off x="358219" y="365125"/>
            <a:ext cx="11481847" cy="594995"/>
          </a:xfrm>
        </p:spPr>
        <p:txBody>
          <a:bodyPr>
            <a:normAutofit fontScale="90000"/>
          </a:bodyPr>
          <a:lstStyle/>
          <a:p>
            <a:r>
              <a:rPr lang="en-GB">
                <a:latin typeface="+mn-lt"/>
              </a:rPr>
              <a:t>Subject Headings</a:t>
            </a:r>
            <a:endParaRPr lang="en-US">
              <a:latin typeface="+mn-lt"/>
            </a:endParaRPr>
          </a:p>
        </p:txBody>
      </p:sp>
      <p:sp>
        <p:nvSpPr>
          <p:cNvPr id="6" name="TextBox 5">
            <a:extLst>
              <a:ext uri="{FF2B5EF4-FFF2-40B4-BE49-F238E27FC236}">
                <a16:creationId xmlns:a16="http://schemas.microsoft.com/office/drawing/2014/main" id="{1081AB06-C0BF-7970-2AFA-5A97F92F531E}"/>
              </a:ext>
            </a:extLst>
          </p:cNvPr>
          <p:cNvSpPr txBox="1"/>
          <p:nvPr/>
        </p:nvSpPr>
        <p:spPr>
          <a:xfrm>
            <a:off x="10979260" y="5056578"/>
            <a:ext cx="741145" cy="461665"/>
          </a:xfrm>
          <a:prstGeom prst="rect">
            <a:avLst/>
          </a:prstGeom>
          <a:noFill/>
        </p:spPr>
        <p:txBody>
          <a:bodyPr wrap="square" rtlCol="0">
            <a:spAutoFit/>
          </a:bodyPr>
          <a:lstStyle/>
          <a:p>
            <a:r>
              <a:rPr lang="en-GB" sz="2400">
                <a:hlinkClick r:id="rId3"/>
              </a:rPr>
              <a:t>Link</a:t>
            </a:r>
            <a:endParaRPr lang="en-US" sz="2400"/>
          </a:p>
        </p:txBody>
      </p:sp>
      <p:sp>
        <p:nvSpPr>
          <p:cNvPr id="9" name="TextBox 8">
            <a:extLst>
              <a:ext uri="{FF2B5EF4-FFF2-40B4-BE49-F238E27FC236}">
                <a16:creationId xmlns:a16="http://schemas.microsoft.com/office/drawing/2014/main" id="{BCFBA25D-25F5-9C4B-2998-198A3D0283A8}"/>
              </a:ext>
            </a:extLst>
          </p:cNvPr>
          <p:cNvSpPr txBox="1"/>
          <p:nvPr/>
        </p:nvSpPr>
        <p:spPr>
          <a:xfrm>
            <a:off x="8659874" y="2459504"/>
            <a:ext cx="3474720" cy="1938992"/>
          </a:xfrm>
          <a:prstGeom prst="rect">
            <a:avLst/>
          </a:prstGeom>
          <a:noFill/>
        </p:spPr>
        <p:txBody>
          <a:bodyPr wrap="square" rtlCol="0">
            <a:spAutoFit/>
          </a:bodyPr>
          <a:lstStyle/>
          <a:p>
            <a:r>
              <a:rPr lang="en-GB" sz="2400"/>
              <a:t>Explore subject headings in the item record and click on </a:t>
            </a:r>
            <a:r>
              <a:rPr lang="en-GB" sz="2400">
                <a:solidFill>
                  <a:schemeClr val="accent1"/>
                </a:solidFill>
              </a:rPr>
              <a:t>hyper links </a:t>
            </a:r>
            <a:r>
              <a:rPr lang="en-GB" sz="2400"/>
              <a:t>to obtain a different search result.</a:t>
            </a:r>
            <a:endParaRPr lang="en-US" sz="2400"/>
          </a:p>
        </p:txBody>
      </p:sp>
      <p:pic>
        <p:nvPicPr>
          <p:cNvPr id="13" name="Picture 12">
            <a:extLst>
              <a:ext uri="{FF2B5EF4-FFF2-40B4-BE49-F238E27FC236}">
                <a16:creationId xmlns:a16="http://schemas.microsoft.com/office/drawing/2014/main" id="{A76FCA5F-7E17-2E5C-84E8-264D5FB37067}"/>
              </a:ext>
            </a:extLst>
          </p:cNvPr>
          <p:cNvPicPr>
            <a:picLocks noChangeAspect="1"/>
          </p:cNvPicPr>
          <p:nvPr/>
        </p:nvPicPr>
        <p:blipFill>
          <a:blip r:embed="rId4"/>
          <a:stretch>
            <a:fillRect/>
          </a:stretch>
        </p:blipFill>
        <p:spPr>
          <a:xfrm>
            <a:off x="3954017" y="1909880"/>
            <a:ext cx="4539246" cy="365783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200468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46EB-5DF9-E2B2-DEF9-57301FE83E42}"/>
              </a:ext>
            </a:extLst>
          </p:cNvPr>
          <p:cNvSpPr>
            <a:spLocks noGrp="1"/>
          </p:cNvSpPr>
          <p:nvPr>
            <p:ph type="title"/>
          </p:nvPr>
        </p:nvSpPr>
        <p:spPr>
          <a:xfrm>
            <a:off x="377757" y="365125"/>
            <a:ext cx="11462309" cy="573333"/>
          </a:xfrm>
        </p:spPr>
        <p:txBody>
          <a:bodyPr>
            <a:normAutofit fontScale="90000"/>
          </a:bodyPr>
          <a:lstStyle/>
          <a:p>
            <a:r>
              <a:rPr lang="en-GB">
                <a:latin typeface="Calibri"/>
                <a:ea typeface="Calibri"/>
                <a:cs typeface="Calibri"/>
              </a:rPr>
              <a:t>Explore filters...</a:t>
            </a:r>
            <a:endParaRPr lang="en-GB">
              <a:solidFill>
                <a:srgbClr val="000000"/>
              </a:solidFill>
              <a:latin typeface="Calibri"/>
              <a:ea typeface="Calibri"/>
              <a:cs typeface="Calibri"/>
            </a:endParaRPr>
          </a:p>
        </p:txBody>
      </p:sp>
      <p:pic>
        <p:nvPicPr>
          <p:cNvPr id="6" name="Picture 5">
            <a:extLst>
              <a:ext uri="{FF2B5EF4-FFF2-40B4-BE49-F238E27FC236}">
                <a16:creationId xmlns:a16="http://schemas.microsoft.com/office/drawing/2014/main" id="{0C79C6E9-755E-0B1A-C346-0CD601D4B923}"/>
              </a:ext>
            </a:extLst>
          </p:cNvPr>
          <p:cNvPicPr>
            <a:picLocks noChangeAspect="1"/>
          </p:cNvPicPr>
          <p:nvPr/>
        </p:nvPicPr>
        <p:blipFill>
          <a:blip r:embed="rId3"/>
          <a:stretch>
            <a:fillRect/>
          </a:stretch>
        </p:blipFill>
        <p:spPr>
          <a:xfrm>
            <a:off x="9007744" y="3640869"/>
            <a:ext cx="2580464" cy="83099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B6BAEC58-0A35-84EC-0F73-BC8FBF122323}"/>
              </a:ext>
            </a:extLst>
          </p:cNvPr>
          <p:cNvSpPr txBox="1"/>
          <p:nvPr/>
        </p:nvSpPr>
        <p:spPr>
          <a:xfrm>
            <a:off x="487352" y="1139141"/>
            <a:ext cx="341784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Check out the filters and note the:</a:t>
            </a:r>
          </a:p>
          <a:p>
            <a:endParaRPr lang="en-GB" sz="2400">
              <a:latin typeface="Calibri"/>
              <a:ea typeface="Calibri Light"/>
              <a:cs typeface="Calibri Light"/>
            </a:endParaRPr>
          </a:p>
          <a:p>
            <a:pPr marL="342900" indent="-342900">
              <a:buFont typeface="Arial" panose="020B0604020202020204" pitchFamily="34" charset="0"/>
              <a:buChar char="•"/>
            </a:pPr>
            <a:r>
              <a:rPr lang="en-GB" sz="2400">
                <a:latin typeface="Calibri"/>
                <a:ea typeface="Calibri Light"/>
                <a:cs typeface="Calibri Light"/>
              </a:rPr>
              <a:t>Databases</a:t>
            </a:r>
          </a:p>
          <a:p>
            <a:pPr marL="342900" indent="-342900">
              <a:buFont typeface="Arial" panose="020B0604020202020204" pitchFamily="34" charset="0"/>
              <a:buChar char="•"/>
            </a:pPr>
            <a:r>
              <a:rPr lang="en-GB" sz="2400">
                <a:latin typeface="Calibri"/>
                <a:ea typeface="Calibri Light"/>
                <a:cs typeface="Calibri Light"/>
              </a:rPr>
              <a:t>Journals</a:t>
            </a:r>
          </a:p>
          <a:p>
            <a:pPr marL="342900" indent="-342900">
              <a:buFont typeface="Arial" panose="020B0604020202020204" pitchFamily="34" charset="0"/>
              <a:buChar char="•"/>
            </a:pPr>
            <a:r>
              <a:rPr lang="en-GB" sz="2400">
                <a:latin typeface="Calibri"/>
                <a:ea typeface="Calibri Light"/>
                <a:cs typeface="Calibri Light"/>
              </a:rPr>
              <a:t>Subjects </a:t>
            </a:r>
          </a:p>
          <a:p>
            <a:pPr marL="342900" indent="-342900">
              <a:buFont typeface="Arial" panose="020B0604020202020204" pitchFamily="34" charset="0"/>
              <a:buChar char="•"/>
            </a:pPr>
            <a:endParaRPr lang="en-GB" sz="2400">
              <a:latin typeface="Calibri"/>
              <a:ea typeface="Calibri Light"/>
              <a:cs typeface="Calibri Light"/>
            </a:endParaRPr>
          </a:p>
          <a:p>
            <a:endParaRPr lang="en-GB" sz="2400">
              <a:latin typeface="Calibri"/>
              <a:ea typeface="Calibri Light"/>
              <a:cs typeface="Calibri Light"/>
            </a:endParaRPr>
          </a:p>
          <a:p>
            <a:r>
              <a:rPr lang="en-GB" sz="2400">
                <a:latin typeface="Calibri"/>
                <a:ea typeface="Calibri Light"/>
                <a:cs typeface="Calibri Light"/>
              </a:rPr>
              <a:t>that are hosting the articles and the key subject headings contained in your results. </a:t>
            </a:r>
            <a:endParaRPr lang="en-GB" sz="2400">
              <a:latin typeface="Calibri"/>
              <a:ea typeface="Calibri"/>
              <a:cs typeface="Calibri"/>
            </a:endParaRPr>
          </a:p>
        </p:txBody>
      </p:sp>
      <p:sp>
        <p:nvSpPr>
          <p:cNvPr id="8" name="TextBox 7">
            <a:extLst>
              <a:ext uri="{FF2B5EF4-FFF2-40B4-BE49-F238E27FC236}">
                <a16:creationId xmlns:a16="http://schemas.microsoft.com/office/drawing/2014/main" id="{FEB1B5D0-3A69-CB07-F555-5FC86812174E}"/>
              </a:ext>
            </a:extLst>
          </p:cNvPr>
          <p:cNvSpPr txBox="1"/>
          <p:nvPr/>
        </p:nvSpPr>
        <p:spPr>
          <a:xfrm>
            <a:off x="8322683" y="1454726"/>
            <a:ext cx="342597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Try exporting your search into Google Scholar</a:t>
            </a:r>
            <a:endParaRPr lang="en-US" sz="2400">
              <a:latin typeface="Calibri"/>
              <a:ea typeface="Calibri"/>
              <a:cs typeface="Calibri"/>
            </a:endParaRPr>
          </a:p>
        </p:txBody>
      </p:sp>
      <p:sp>
        <p:nvSpPr>
          <p:cNvPr id="9" name="Arrow: Down 8">
            <a:extLst>
              <a:ext uri="{FF2B5EF4-FFF2-40B4-BE49-F238E27FC236}">
                <a16:creationId xmlns:a16="http://schemas.microsoft.com/office/drawing/2014/main" id="{DB738C05-D01A-AE72-CF13-74DB8486B334}"/>
              </a:ext>
            </a:extLst>
          </p:cNvPr>
          <p:cNvSpPr/>
          <p:nvPr/>
        </p:nvSpPr>
        <p:spPr>
          <a:xfrm>
            <a:off x="9986819" y="2447636"/>
            <a:ext cx="484632" cy="97840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0805413B-8E5C-55A7-158E-2F1BD5E4DFEB}"/>
              </a:ext>
            </a:extLst>
          </p:cNvPr>
          <p:cNvSpPr/>
          <p:nvPr/>
        </p:nvSpPr>
        <p:spPr>
          <a:xfrm rot="16200000">
            <a:off x="3095524" y="2332964"/>
            <a:ext cx="484632" cy="97840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95C087F-924F-2AF8-68A6-CE9EE26C9EB5}"/>
              </a:ext>
            </a:extLst>
          </p:cNvPr>
          <p:cNvSpPr txBox="1"/>
          <p:nvPr/>
        </p:nvSpPr>
        <p:spPr>
          <a:xfrm>
            <a:off x="9107785" y="5196689"/>
            <a:ext cx="2317687" cy="369332"/>
          </a:xfrm>
          <a:prstGeom prst="rect">
            <a:avLst/>
          </a:prstGeom>
          <a:noFill/>
        </p:spPr>
        <p:txBody>
          <a:bodyPr wrap="square" rtlCol="0">
            <a:spAutoFit/>
          </a:bodyPr>
          <a:lstStyle/>
          <a:p>
            <a:r>
              <a:rPr lang="en-GB">
                <a:latin typeface="Calibri" panose="020F0502020204030204" pitchFamily="34" charset="0"/>
                <a:ea typeface="Calibri" panose="020F0502020204030204" pitchFamily="34" charset="0"/>
                <a:cs typeface="Calibri" panose="020F0502020204030204" pitchFamily="34" charset="0"/>
                <a:hlinkClick r:id="rId4"/>
              </a:rPr>
              <a:t>Google Scholar result</a:t>
            </a:r>
            <a:endParaRPr lang="en-US">
              <a:latin typeface="Calibri" panose="020F0502020204030204" pitchFamily="34" charset="0"/>
              <a:ea typeface="Calibri" panose="020F0502020204030204" pitchFamily="34" charset="0"/>
              <a:cs typeface="Calibri" panose="020F0502020204030204" pitchFamily="34" charset="0"/>
            </a:endParaRPr>
          </a:p>
        </p:txBody>
      </p:sp>
      <p:pic>
        <p:nvPicPr>
          <p:cNvPr id="14" name="Picture 13">
            <a:extLst>
              <a:ext uri="{FF2B5EF4-FFF2-40B4-BE49-F238E27FC236}">
                <a16:creationId xmlns:a16="http://schemas.microsoft.com/office/drawing/2014/main" id="{66ADA3DB-95C9-F83C-C3A5-E91A5CE56855}"/>
              </a:ext>
            </a:extLst>
          </p:cNvPr>
          <p:cNvPicPr>
            <a:picLocks noChangeAspect="1"/>
          </p:cNvPicPr>
          <p:nvPr/>
        </p:nvPicPr>
        <p:blipFill>
          <a:blip r:embed="rId5"/>
          <a:stretch>
            <a:fillRect/>
          </a:stretch>
        </p:blipFill>
        <p:spPr>
          <a:xfrm>
            <a:off x="4908131" y="404592"/>
            <a:ext cx="2317687" cy="516142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522025452"/>
      </p:ext>
    </p:extLst>
  </p:cSld>
  <p:clrMapOvr>
    <a:masterClrMapping/>
  </p:clrMapOvr>
  <mc:AlternateContent xmlns:mc="http://schemas.openxmlformats.org/markup-compatibility/2006" xmlns:p14="http://schemas.microsoft.com/office/powerpoint/2010/main">
    <mc:Choice Requires="p14">
      <p:transition spd="med" p14:dur="700" advTm="21086">
        <p:fade/>
      </p:transition>
    </mc:Choice>
    <mc:Fallback xmlns="">
      <p:transition spd="med" advTm="21086">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EDCE9DD6-D0DD-1FDB-AFA0-56148F06993E}"/>
              </a:ext>
            </a:extLst>
          </p:cNvPr>
          <p:cNvPicPr>
            <a:picLocks noChangeAspect="1"/>
          </p:cNvPicPr>
          <p:nvPr/>
        </p:nvPicPr>
        <p:blipFill>
          <a:blip r:embed="rId2"/>
          <a:stretch>
            <a:fillRect/>
          </a:stretch>
        </p:blipFill>
        <p:spPr>
          <a:xfrm>
            <a:off x="781317" y="1567209"/>
            <a:ext cx="9545382" cy="3077004"/>
          </a:xfrm>
          <a:prstGeom prst="rect">
            <a:avLst/>
          </a:prstGeom>
        </p:spPr>
      </p:pic>
      <p:sp>
        <p:nvSpPr>
          <p:cNvPr id="2" name="Title 1">
            <a:extLst>
              <a:ext uri="{FF2B5EF4-FFF2-40B4-BE49-F238E27FC236}">
                <a16:creationId xmlns:a16="http://schemas.microsoft.com/office/drawing/2014/main" id="{9FB6E39E-02DB-2088-171A-EAA0A6F1DA7A}"/>
              </a:ext>
            </a:extLst>
          </p:cNvPr>
          <p:cNvSpPr>
            <a:spLocks noGrp="1"/>
          </p:cNvSpPr>
          <p:nvPr>
            <p:ph type="title"/>
          </p:nvPr>
        </p:nvSpPr>
        <p:spPr>
          <a:xfrm>
            <a:off x="358219" y="365126"/>
            <a:ext cx="11481847" cy="566888"/>
          </a:xfrm>
        </p:spPr>
        <p:txBody>
          <a:bodyPr>
            <a:normAutofit fontScale="90000"/>
          </a:bodyPr>
          <a:lstStyle/>
          <a:p>
            <a:r>
              <a:rPr lang="en-GB">
                <a:latin typeface="+mn-lt"/>
              </a:rPr>
              <a:t>Results </a:t>
            </a:r>
            <a:endParaRPr lang="en-GB">
              <a:solidFill>
                <a:srgbClr val="000000"/>
              </a:solidFill>
              <a:latin typeface="+mn-lt"/>
            </a:endParaRPr>
          </a:p>
        </p:txBody>
      </p:sp>
      <p:sp>
        <p:nvSpPr>
          <p:cNvPr id="5" name="TextBox 4">
            <a:extLst>
              <a:ext uri="{FF2B5EF4-FFF2-40B4-BE49-F238E27FC236}">
                <a16:creationId xmlns:a16="http://schemas.microsoft.com/office/drawing/2014/main" id="{E0786B26-155D-9B95-1135-E071464C0F30}"/>
              </a:ext>
            </a:extLst>
          </p:cNvPr>
          <p:cNvSpPr txBox="1"/>
          <p:nvPr/>
        </p:nvSpPr>
        <p:spPr>
          <a:xfrm>
            <a:off x="781317" y="1131338"/>
            <a:ext cx="155824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ptos"/>
                <a:ea typeface="Calibri Light"/>
                <a:cs typeface="Calibri Light"/>
              </a:rPr>
              <a:t>Source</a:t>
            </a:r>
            <a:endParaRPr lang="en-US" sz="2400">
              <a:latin typeface="Aptos"/>
            </a:endParaRPr>
          </a:p>
        </p:txBody>
      </p:sp>
      <p:sp>
        <p:nvSpPr>
          <p:cNvPr id="6" name="TextBox 5">
            <a:extLst>
              <a:ext uri="{FF2B5EF4-FFF2-40B4-BE49-F238E27FC236}">
                <a16:creationId xmlns:a16="http://schemas.microsoft.com/office/drawing/2014/main" id="{DD1C68DB-7043-3724-FA82-86616FE963E3}"/>
              </a:ext>
            </a:extLst>
          </p:cNvPr>
          <p:cNvSpPr txBox="1"/>
          <p:nvPr/>
        </p:nvSpPr>
        <p:spPr>
          <a:xfrm>
            <a:off x="575467" y="4462070"/>
            <a:ext cx="396865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ptos"/>
                <a:ea typeface="Calibri Light"/>
                <a:cs typeface="Calibri Light"/>
              </a:rPr>
              <a:t>Look for peer reviewed</a:t>
            </a:r>
            <a:endParaRPr lang="en-US" sz="2400">
              <a:latin typeface="Aptos"/>
            </a:endParaRPr>
          </a:p>
        </p:txBody>
      </p:sp>
      <p:sp>
        <p:nvSpPr>
          <p:cNvPr id="7" name="TextBox 6">
            <a:extLst>
              <a:ext uri="{FF2B5EF4-FFF2-40B4-BE49-F238E27FC236}">
                <a16:creationId xmlns:a16="http://schemas.microsoft.com/office/drawing/2014/main" id="{A031FB6D-A168-F6A7-1099-D13B015B51ED}"/>
              </a:ext>
            </a:extLst>
          </p:cNvPr>
          <p:cNvSpPr txBox="1"/>
          <p:nvPr/>
        </p:nvSpPr>
        <p:spPr>
          <a:xfrm>
            <a:off x="3913222" y="1177147"/>
            <a:ext cx="413971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ptos"/>
                <a:ea typeface="Calibri Light"/>
                <a:cs typeface="Calibri Light"/>
              </a:rPr>
              <a:t>Find more linked sources</a:t>
            </a:r>
          </a:p>
        </p:txBody>
      </p:sp>
      <p:sp>
        <p:nvSpPr>
          <p:cNvPr id="8" name="TextBox 7">
            <a:extLst>
              <a:ext uri="{FF2B5EF4-FFF2-40B4-BE49-F238E27FC236}">
                <a16:creationId xmlns:a16="http://schemas.microsoft.com/office/drawing/2014/main" id="{30C59950-D5D0-021C-C7EE-7CFD34ED25C8}"/>
              </a:ext>
            </a:extLst>
          </p:cNvPr>
          <p:cNvSpPr txBox="1"/>
          <p:nvPr/>
        </p:nvSpPr>
        <p:spPr>
          <a:xfrm>
            <a:off x="5144051" y="4413381"/>
            <a:ext cx="396044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ptos"/>
                <a:ea typeface="Calibri Light"/>
                <a:cs typeface="Calibri Light"/>
              </a:rPr>
              <a:t>Title of Journal published in.</a:t>
            </a:r>
            <a:endParaRPr lang="en-US"/>
          </a:p>
        </p:txBody>
      </p:sp>
      <p:sp>
        <p:nvSpPr>
          <p:cNvPr id="13" name="TextBox 12">
            <a:extLst>
              <a:ext uri="{FF2B5EF4-FFF2-40B4-BE49-F238E27FC236}">
                <a16:creationId xmlns:a16="http://schemas.microsoft.com/office/drawing/2014/main" id="{3BFCB678-F85E-3CF2-3984-128EDD25DE07}"/>
              </a:ext>
            </a:extLst>
          </p:cNvPr>
          <p:cNvSpPr txBox="1"/>
          <p:nvPr/>
        </p:nvSpPr>
        <p:spPr>
          <a:xfrm>
            <a:off x="8850724" y="807815"/>
            <a:ext cx="304963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ptos"/>
                <a:ea typeface="Calibri Light"/>
                <a:cs typeface="Calibri Light"/>
              </a:rPr>
              <a:t>Export, save to reading list etc.</a:t>
            </a:r>
            <a:endParaRPr lang="en-US"/>
          </a:p>
        </p:txBody>
      </p:sp>
      <p:sp>
        <p:nvSpPr>
          <p:cNvPr id="4" name="TextBox 3">
            <a:extLst>
              <a:ext uri="{FF2B5EF4-FFF2-40B4-BE49-F238E27FC236}">
                <a16:creationId xmlns:a16="http://schemas.microsoft.com/office/drawing/2014/main" id="{9B28EB6C-BFD9-6F6A-5055-747DA81A79C0}"/>
              </a:ext>
            </a:extLst>
          </p:cNvPr>
          <p:cNvSpPr txBox="1"/>
          <p:nvPr/>
        </p:nvSpPr>
        <p:spPr>
          <a:xfrm>
            <a:off x="10211811" y="5174216"/>
            <a:ext cx="1845758" cy="461665"/>
          </a:xfrm>
          <a:prstGeom prst="rect">
            <a:avLst/>
          </a:prstGeom>
          <a:noFill/>
        </p:spPr>
        <p:txBody>
          <a:bodyPr wrap="square" rtlCol="0">
            <a:spAutoFit/>
          </a:bodyPr>
          <a:lstStyle/>
          <a:p>
            <a:r>
              <a:rPr lang="en-GB" sz="2400" b="1">
                <a:hlinkClick r:id="rId3"/>
              </a:rPr>
              <a:t>Article Link</a:t>
            </a:r>
            <a:endParaRPr lang="en-US" sz="2400" b="1"/>
          </a:p>
        </p:txBody>
      </p:sp>
      <p:sp>
        <p:nvSpPr>
          <p:cNvPr id="15" name="TextBox 14">
            <a:extLst>
              <a:ext uri="{FF2B5EF4-FFF2-40B4-BE49-F238E27FC236}">
                <a16:creationId xmlns:a16="http://schemas.microsoft.com/office/drawing/2014/main" id="{49B88D86-2195-1228-FA04-200127EAB641}"/>
              </a:ext>
            </a:extLst>
          </p:cNvPr>
          <p:cNvSpPr txBox="1"/>
          <p:nvPr/>
        </p:nvSpPr>
        <p:spPr>
          <a:xfrm>
            <a:off x="3778911" y="5203258"/>
            <a:ext cx="1956816" cy="461665"/>
          </a:xfrm>
          <a:prstGeom prst="rect">
            <a:avLst/>
          </a:prstGeom>
          <a:noFill/>
        </p:spPr>
        <p:txBody>
          <a:bodyPr wrap="square" rtlCol="0">
            <a:spAutoFit/>
          </a:bodyPr>
          <a:lstStyle/>
          <a:p>
            <a:r>
              <a:rPr lang="en-GB" sz="2400">
                <a:latin typeface="Calibri "/>
                <a:hlinkClick r:id="rId4"/>
              </a:rPr>
              <a:t>Results page</a:t>
            </a:r>
            <a:endParaRPr lang="en-US" sz="2400">
              <a:latin typeface="Calibri "/>
            </a:endParaRPr>
          </a:p>
        </p:txBody>
      </p:sp>
    </p:spTree>
    <p:extLst>
      <p:ext uri="{BB962C8B-B14F-4D97-AF65-F5344CB8AC3E}">
        <p14:creationId xmlns:p14="http://schemas.microsoft.com/office/powerpoint/2010/main" val="4290207682"/>
      </p:ext>
    </p:extLst>
  </p:cSld>
  <p:clrMapOvr>
    <a:masterClrMapping/>
  </p:clrMapOvr>
  <mc:AlternateContent xmlns:mc="http://schemas.openxmlformats.org/markup-compatibility/2006" xmlns:p14="http://schemas.microsoft.com/office/powerpoint/2010/main">
    <mc:Choice Requires="p14">
      <p:transition spd="slow" p14:dur="2000" advTm="32958"/>
    </mc:Choice>
    <mc:Fallback xmlns="">
      <p:transition spd="slow" advTm="3295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a:xfrm>
            <a:off x="358219" y="365126"/>
            <a:ext cx="11481847" cy="627812"/>
          </a:xfrm>
        </p:spPr>
        <p:txBody>
          <a:bodyPr>
            <a:normAutofit fontScale="90000"/>
          </a:bodyPr>
          <a:lstStyle/>
          <a:p>
            <a:r>
              <a:rPr lang="en-GB" b="1">
                <a:latin typeface="+mn-lt"/>
              </a:rPr>
              <a:t>Tips</a:t>
            </a:r>
            <a:endParaRPr lang="en-US" b="1">
              <a:latin typeface="+mn-lt"/>
            </a:endParaRPr>
          </a:p>
        </p:txBody>
      </p:sp>
      <p:sp>
        <p:nvSpPr>
          <p:cNvPr id="5" name="TextBox 4">
            <a:extLst>
              <a:ext uri="{FF2B5EF4-FFF2-40B4-BE49-F238E27FC236}">
                <a16:creationId xmlns:a16="http://schemas.microsoft.com/office/drawing/2014/main" id="{C615A2A5-9A1C-95EC-F99A-76DD79995EF2}"/>
              </a:ext>
            </a:extLst>
          </p:cNvPr>
          <p:cNvSpPr txBox="1"/>
          <p:nvPr/>
        </p:nvSpPr>
        <p:spPr>
          <a:xfrm>
            <a:off x="325608" y="992938"/>
            <a:ext cx="1150817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a:cs typeface="Calibri"/>
              </a:rPr>
              <a:t>Finding a relevant article / book can lead to many more resources.</a:t>
            </a:r>
            <a:endParaRPr lang="en-US" sz="2400" b="1">
              <a:latin typeface="Calibri"/>
              <a:ea typeface="Calibri"/>
              <a:cs typeface="Calibri"/>
            </a:endParaRP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Sans-Serif"/>
              <a:buChar char="•"/>
            </a:pPr>
            <a:r>
              <a:rPr lang="en-GB" sz="2400" b="1">
                <a:solidFill>
                  <a:schemeClr val="accent2"/>
                </a:solidFill>
                <a:latin typeface="Calibri"/>
                <a:ea typeface="Calibri"/>
                <a:cs typeface="Calibri"/>
              </a:rPr>
              <a:t>Note </a:t>
            </a:r>
            <a:r>
              <a:rPr lang="en-GB" sz="2400">
                <a:latin typeface="Calibri"/>
                <a:ea typeface="Calibri"/>
                <a:cs typeface="Calibri"/>
              </a:rPr>
              <a:t>key words / concepts / terminology used in articles found.</a:t>
            </a:r>
            <a:endParaRPr lang="en-US" sz="2400">
              <a:latin typeface="Calibri" panose="020F0502020204030204" pitchFamily="34" charset="0"/>
              <a:ea typeface="+mn-lt"/>
              <a:cs typeface="Calibri" panose="020F0502020204030204" pitchFamily="34" charset="0"/>
            </a:endParaRPr>
          </a:p>
          <a:p>
            <a:endParaRPr lang="en-GB" sz="2400" b="1">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Check</a:t>
            </a:r>
            <a:r>
              <a:rPr lang="en-GB" sz="2400" b="1">
                <a:solidFill>
                  <a:schemeClr val="accent1"/>
                </a:solidFill>
                <a:latin typeface="Calibri"/>
                <a:ea typeface="Calibri"/>
                <a:cs typeface="Calibri"/>
              </a:rPr>
              <a:t> </a:t>
            </a:r>
            <a:r>
              <a:rPr lang="en-GB" sz="2400">
                <a:latin typeface="Calibri"/>
                <a:ea typeface="Calibri"/>
                <a:cs typeface="Calibri"/>
              </a:rPr>
              <a:t>cited in and cited by</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Locate</a:t>
            </a:r>
            <a:r>
              <a:rPr lang="en-GB" sz="2400">
                <a:latin typeface="Calibri"/>
                <a:ea typeface="Calibri"/>
                <a:cs typeface="Calibri"/>
              </a:rPr>
              <a:t> key databases, journals and authors.</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Explore</a:t>
            </a:r>
            <a:r>
              <a:rPr lang="en-GB" sz="2400">
                <a:latin typeface="Calibri"/>
                <a:ea typeface="Calibri"/>
                <a:cs typeface="Calibri"/>
              </a:rPr>
              <a:t> subject headings (SH) : </a:t>
            </a:r>
            <a:r>
              <a:rPr lang="en-GB" sz="2400" b="1">
                <a:latin typeface="Calibri"/>
                <a:ea typeface="Calibri"/>
                <a:cs typeface="Calibri"/>
              </a:rPr>
              <a:t>Check out SH below the bibliographic details in the catalogue record</a:t>
            </a:r>
            <a:r>
              <a:rPr lang="en-GB" sz="2400">
                <a:latin typeface="Calibri"/>
                <a:ea typeface="Calibri"/>
                <a:cs typeface="Calibri"/>
              </a:rPr>
              <a:t>. </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Use</a:t>
            </a:r>
            <a:r>
              <a:rPr lang="en-GB" sz="2400">
                <a:latin typeface="Calibri"/>
                <a:ea typeface="Calibri"/>
                <a:cs typeface="Calibri"/>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241244" y="2447283"/>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832E7-ACB2-E163-83FF-89108652E755}"/>
              </a:ext>
            </a:extLst>
          </p:cNvPr>
          <p:cNvSpPr>
            <a:spLocks noGrp="1"/>
          </p:cNvSpPr>
          <p:nvPr>
            <p:ph type="title"/>
          </p:nvPr>
        </p:nvSpPr>
        <p:spPr>
          <a:xfrm>
            <a:off x="347722" y="824"/>
            <a:ext cx="11496558" cy="1003916"/>
          </a:xfrm>
        </p:spPr>
        <p:txBody>
          <a:bodyPr>
            <a:normAutofit/>
          </a:bodyPr>
          <a:lstStyle/>
          <a:p>
            <a:r>
              <a:rPr lang="en-GB">
                <a:latin typeface="+mn-lt"/>
              </a:rPr>
              <a:t>Also try...</a:t>
            </a:r>
          </a:p>
        </p:txBody>
      </p:sp>
      <p:sp>
        <p:nvSpPr>
          <p:cNvPr id="4" name="TextBox 3">
            <a:extLst>
              <a:ext uri="{FF2B5EF4-FFF2-40B4-BE49-F238E27FC236}">
                <a16:creationId xmlns:a16="http://schemas.microsoft.com/office/drawing/2014/main" id="{1C4CB150-2424-6955-B887-3359379DD5EB}"/>
              </a:ext>
            </a:extLst>
          </p:cNvPr>
          <p:cNvSpPr txBox="1"/>
          <p:nvPr/>
        </p:nvSpPr>
        <p:spPr>
          <a:xfrm>
            <a:off x="309786" y="1380058"/>
            <a:ext cx="487847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a:cs typeface="Calibri"/>
              </a:rPr>
              <a:t>Asking an AI tool (e.g. Perplexity, ChatGPT, or Co-Pilot) to:</a:t>
            </a:r>
          </a:p>
          <a:p>
            <a:endParaRPr lang="en-GB" sz="2400">
              <a:latin typeface="Calibri"/>
              <a:ea typeface="Calibri"/>
              <a:cs typeface="Calibri"/>
            </a:endParaRPr>
          </a:p>
          <a:p>
            <a:pPr marL="342900" indent="-342900">
              <a:buFont typeface="Arial"/>
              <a:buChar char="•"/>
            </a:pPr>
            <a:r>
              <a:rPr lang="en-GB" sz="2400">
                <a:latin typeface="Calibri"/>
                <a:ea typeface="Calibri"/>
                <a:cs typeface="Calibri"/>
              </a:rPr>
              <a:t>Provide a list of keywords to use in a library database search.</a:t>
            </a:r>
            <a:endParaRPr lang="en-GB">
              <a:latin typeface="Calibri Light"/>
              <a:ea typeface="Calibri Light"/>
              <a:cs typeface="Calibri Light"/>
            </a:endParaRPr>
          </a:p>
          <a:p>
            <a:endParaRPr lang="en-GB" sz="2400">
              <a:latin typeface="Calibri"/>
              <a:ea typeface="Calibri"/>
              <a:cs typeface="Calibri"/>
            </a:endParaRPr>
          </a:p>
          <a:p>
            <a:pPr marL="342900" indent="-342900">
              <a:buFont typeface="Arial"/>
              <a:buChar char="•"/>
            </a:pPr>
            <a:r>
              <a:rPr lang="en-GB" sz="2400">
                <a:latin typeface="Calibri"/>
                <a:ea typeface="Calibri"/>
                <a:cs typeface="Calibri"/>
              </a:rPr>
              <a:t>Create a Boolean search string with those keywords.</a:t>
            </a:r>
            <a:endParaRPr lang="en-GB">
              <a:ea typeface="Calibri Light"/>
              <a:cs typeface="Calibri Light"/>
            </a:endParaRPr>
          </a:p>
          <a:p>
            <a:pPr algn="l"/>
            <a:endParaRPr lang="en-GB" sz="2400">
              <a:latin typeface="Calibri"/>
              <a:ea typeface="Calibri Light"/>
              <a:cs typeface="Calibri Light"/>
            </a:endParaRPr>
          </a:p>
        </p:txBody>
      </p:sp>
      <p:pic>
        <p:nvPicPr>
          <p:cNvPr id="5" name="Picture 4" descr="A white text with black text&#10;&#10;AI-generated content may be incorrect.">
            <a:extLst>
              <a:ext uri="{FF2B5EF4-FFF2-40B4-BE49-F238E27FC236}">
                <a16:creationId xmlns:a16="http://schemas.microsoft.com/office/drawing/2014/main" id="{328FB091-5000-342A-EB46-15904BC44CF0}"/>
              </a:ext>
            </a:extLst>
          </p:cNvPr>
          <p:cNvPicPr>
            <a:picLocks noChangeAspect="1"/>
          </p:cNvPicPr>
          <p:nvPr/>
        </p:nvPicPr>
        <p:blipFill>
          <a:blip r:embed="rId3"/>
          <a:stretch>
            <a:fillRect/>
          </a:stretch>
        </p:blipFill>
        <p:spPr>
          <a:xfrm>
            <a:off x="5793718" y="682365"/>
            <a:ext cx="6088496" cy="470794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3E1E4472-9497-D376-8DF2-4280695632AE}"/>
              </a:ext>
            </a:extLst>
          </p:cNvPr>
          <p:cNvSpPr txBox="1"/>
          <p:nvPr/>
        </p:nvSpPr>
        <p:spPr>
          <a:xfrm>
            <a:off x="1693170" y="5020981"/>
            <a:ext cx="219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ea typeface="Calibri Light"/>
                <a:cs typeface="Calibri Light"/>
                <a:hlinkClick r:id="rId4"/>
              </a:rPr>
              <a:t>Perplexity example</a:t>
            </a:r>
            <a:endParaRPr lang="en-GB">
              <a:latin typeface="Calibri"/>
              <a:ea typeface="Calibri"/>
              <a:cs typeface="Calibri"/>
            </a:endParaRPr>
          </a:p>
        </p:txBody>
      </p:sp>
    </p:spTree>
    <p:extLst>
      <p:ext uri="{BB962C8B-B14F-4D97-AF65-F5344CB8AC3E}">
        <p14:creationId xmlns:p14="http://schemas.microsoft.com/office/powerpoint/2010/main" val="1673827882"/>
      </p:ext>
    </p:extLst>
  </p:cSld>
  <p:clrMapOvr>
    <a:masterClrMapping/>
  </p:clrMapOvr>
  <mc:AlternateContent xmlns:mc="http://schemas.openxmlformats.org/markup-compatibility/2006" xmlns:p14="http://schemas.microsoft.com/office/powerpoint/2010/main">
    <mc:Choice Requires="p14">
      <p:transition spd="med" p14:dur="700" advTm="33999">
        <p:fade/>
      </p:transition>
    </mc:Choice>
    <mc:Fallback xmlns="">
      <p:transition spd="med" advTm="33999">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10B0-90C7-DA06-C1B1-98ADBFA6FF72}"/>
              </a:ext>
            </a:extLst>
          </p:cNvPr>
          <p:cNvSpPr>
            <a:spLocks noGrp="1"/>
          </p:cNvSpPr>
          <p:nvPr>
            <p:ph type="title"/>
          </p:nvPr>
        </p:nvSpPr>
        <p:spPr>
          <a:xfrm>
            <a:off x="358219" y="365126"/>
            <a:ext cx="11481847" cy="665762"/>
          </a:xfrm>
        </p:spPr>
        <p:txBody>
          <a:bodyPr>
            <a:normAutofit fontScale="90000"/>
          </a:bodyPr>
          <a:lstStyle/>
          <a:p>
            <a:r>
              <a:rPr lang="en-GB">
                <a:latin typeface="+mn-lt"/>
              </a:rPr>
              <a:t>Explore...</a:t>
            </a:r>
          </a:p>
        </p:txBody>
      </p:sp>
      <p:sp>
        <p:nvSpPr>
          <p:cNvPr id="5" name="TextBox 4">
            <a:extLst>
              <a:ext uri="{FF2B5EF4-FFF2-40B4-BE49-F238E27FC236}">
                <a16:creationId xmlns:a16="http://schemas.microsoft.com/office/drawing/2014/main" id="{FF36575C-5639-7146-A7CE-77C6F80DA784}"/>
              </a:ext>
            </a:extLst>
          </p:cNvPr>
          <p:cNvSpPr txBox="1"/>
          <p:nvPr/>
        </p:nvSpPr>
        <p:spPr>
          <a:xfrm>
            <a:off x="1187022" y="2612034"/>
            <a:ext cx="8877438" cy="25750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000">
                <a:latin typeface="Calibri"/>
                <a:ea typeface="Calibri Light"/>
                <a:cs typeface="Calibri Light"/>
              </a:rPr>
              <a:t>Explore the A-Z database list in the library catalogue to find the best databases for your topic.</a:t>
            </a:r>
            <a:r>
              <a:rPr lang="en-GB" sz="2000" b="1">
                <a:latin typeface="Calibri"/>
                <a:ea typeface="Calibri Light"/>
                <a:cs typeface="Calibri Light"/>
              </a:rPr>
              <a:t> </a:t>
            </a:r>
            <a:endParaRPr lang="en-US" sz="2000">
              <a:solidFill>
                <a:srgbClr val="000000"/>
              </a:solidFill>
              <a:latin typeface="Calibri"/>
              <a:ea typeface="Calibri Light"/>
              <a:cs typeface="Calibri"/>
            </a:endParaRPr>
          </a:p>
          <a:p>
            <a:pPr marL="342900" indent="-342900">
              <a:lnSpc>
                <a:spcPct val="90000"/>
              </a:lnSpc>
              <a:spcBef>
                <a:spcPts val="1000"/>
              </a:spcBef>
              <a:buFont typeface="Arial"/>
              <a:buChar char="•"/>
            </a:pPr>
            <a:r>
              <a:rPr lang="en-GB" sz="2000" b="1">
                <a:solidFill>
                  <a:srgbClr val="FF0000"/>
                </a:solidFill>
                <a:latin typeface="Calibri"/>
                <a:ea typeface="Calibri Light"/>
                <a:cs typeface="Calibri"/>
              </a:rPr>
              <a:t>YOU</a:t>
            </a:r>
            <a:r>
              <a:rPr lang="en-GB" sz="2000">
                <a:latin typeface="Calibri"/>
                <a:ea typeface="Calibri Light"/>
                <a:cs typeface="Calibri"/>
              </a:rPr>
              <a:t> must decide which databases to search and what keywords to use. </a:t>
            </a:r>
            <a:endParaRPr lang="en-US" sz="2000">
              <a:latin typeface="Calibri"/>
              <a:ea typeface="Calibri Light"/>
              <a:cs typeface="Calibri"/>
            </a:endParaRPr>
          </a:p>
          <a:p>
            <a:pPr marL="342900" indent="-342900">
              <a:lnSpc>
                <a:spcPct val="90000"/>
              </a:lnSpc>
              <a:spcBef>
                <a:spcPts val="1000"/>
              </a:spcBef>
              <a:buFont typeface="Arial"/>
              <a:buChar char="•"/>
            </a:pPr>
            <a:r>
              <a:rPr lang="en-GB" sz="2000">
                <a:latin typeface="Calibri"/>
                <a:ea typeface="Calibri Light"/>
                <a:cs typeface="Calibri"/>
              </a:rPr>
              <a:t>Look out for </a:t>
            </a:r>
            <a:r>
              <a:rPr lang="en-GB" sz="2000">
                <a:solidFill>
                  <a:srgbClr val="FF0000"/>
                </a:solidFill>
                <a:latin typeface="Calibri"/>
                <a:ea typeface="Calibri Light"/>
                <a:cs typeface="Calibri"/>
              </a:rPr>
              <a:t>peer-reviewed</a:t>
            </a:r>
            <a:r>
              <a:rPr lang="en-GB" sz="2000">
                <a:latin typeface="Calibri"/>
                <a:ea typeface="Calibri Light"/>
                <a:cs typeface="Calibri"/>
              </a:rPr>
              <a:t> journal titles and articles. </a:t>
            </a:r>
            <a:endParaRPr lang="en-US" sz="2000">
              <a:latin typeface="Calibri"/>
              <a:ea typeface="Calibri Light"/>
              <a:cs typeface="Calibri"/>
            </a:endParaRPr>
          </a:p>
          <a:p>
            <a:pPr marL="342900" indent="-342900">
              <a:lnSpc>
                <a:spcPct val="90000"/>
              </a:lnSpc>
              <a:spcBef>
                <a:spcPts val="1000"/>
              </a:spcBef>
              <a:buFont typeface="Arial"/>
              <a:buChar char="•"/>
            </a:pPr>
            <a:r>
              <a:rPr lang="en-GB" sz="2000">
                <a:latin typeface="Calibri"/>
                <a:ea typeface="Calibri Light"/>
                <a:cs typeface="Calibri"/>
              </a:rPr>
              <a:t>Searching multiple databases avoids publication bias or geographical bias. </a:t>
            </a:r>
          </a:p>
          <a:p>
            <a:pPr marL="342900" indent="-342900">
              <a:lnSpc>
                <a:spcPct val="90000"/>
              </a:lnSpc>
              <a:spcBef>
                <a:spcPts val="1000"/>
              </a:spcBef>
              <a:buFont typeface="Arial"/>
              <a:buChar char="•"/>
            </a:pPr>
            <a:r>
              <a:rPr lang="en-GB" sz="2000">
                <a:latin typeface="Calibri"/>
                <a:ea typeface="Calibri Light"/>
                <a:cs typeface="Calibri"/>
              </a:rPr>
              <a:t>Use the extensive filters to expand and refine your results.</a:t>
            </a:r>
            <a:endParaRPr lang="en-US" sz="2000">
              <a:latin typeface="Calibri"/>
              <a:ea typeface="Calibri Light"/>
              <a:cs typeface="Calibri"/>
            </a:endParaRPr>
          </a:p>
          <a:p>
            <a:endParaRPr lang="en-GB" sz="2000" b="1">
              <a:latin typeface="Calibri"/>
              <a:ea typeface="Calibri Light"/>
              <a:cs typeface="Calibri Light"/>
            </a:endParaRPr>
          </a:p>
        </p:txBody>
      </p:sp>
      <p:sp>
        <p:nvSpPr>
          <p:cNvPr id="3" name="TextBox 2">
            <a:extLst>
              <a:ext uri="{FF2B5EF4-FFF2-40B4-BE49-F238E27FC236}">
                <a16:creationId xmlns:a16="http://schemas.microsoft.com/office/drawing/2014/main" id="{1F2AA260-403A-F7B4-A175-3FAEF9517C19}"/>
              </a:ext>
            </a:extLst>
          </p:cNvPr>
          <p:cNvSpPr txBox="1"/>
          <p:nvPr/>
        </p:nvSpPr>
        <p:spPr>
          <a:xfrm>
            <a:off x="495090" y="1405540"/>
            <a:ext cx="11556702"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a:latin typeface="Calibri "/>
              </a:rPr>
              <a:t>Record which databases, journals, websites etc, host the information you find.</a:t>
            </a:r>
          </a:p>
          <a:p>
            <a:r>
              <a:rPr lang="en-GB" sz="2000">
                <a:latin typeface="Calibri "/>
              </a:rPr>
              <a:t> </a:t>
            </a:r>
          </a:p>
          <a:p>
            <a:pPr marL="342900" indent="-342900">
              <a:buFont typeface="Arial" panose="020B0604020202020204" pitchFamily="34" charset="0"/>
              <a:buChar char="•"/>
            </a:pPr>
            <a:r>
              <a:rPr lang="en-GB" sz="2000">
                <a:latin typeface="Calibri "/>
              </a:rPr>
              <a:t>Repeat your search strategy in individual databases. </a:t>
            </a:r>
          </a:p>
        </p:txBody>
      </p:sp>
      <p:sp>
        <p:nvSpPr>
          <p:cNvPr id="4" name="TextBox 3">
            <a:extLst>
              <a:ext uri="{FF2B5EF4-FFF2-40B4-BE49-F238E27FC236}">
                <a16:creationId xmlns:a16="http://schemas.microsoft.com/office/drawing/2014/main" id="{0ECB1F28-3B3D-23D5-D6B1-AE1139F490D4}"/>
              </a:ext>
            </a:extLst>
          </p:cNvPr>
          <p:cNvSpPr txBox="1"/>
          <p:nvPr/>
        </p:nvSpPr>
        <p:spPr>
          <a:xfrm>
            <a:off x="8388168" y="630777"/>
            <a:ext cx="335395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Further Searching Techniques</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2752544624"/>
      </p:ext>
    </p:extLst>
  </p:cSld>
  <p:clrMapOvr>
    <a:masterClrMapping/>
  </p:clrMapOvr>
  <mc:AlternateContent xmlns:mc="http://schemas.openxmlformats.org/markup-compatibility/2006" xmlns:p14="http://schemas.microsoft.com/office/powerpoint/2010/main">
    <mc:Choice Requires="p14">
      <p:transition spd="med" p14:dur="700" advTm="18533">
        <p:fade/>
      </p:transition>
    </mc:Choice>
    <mc:Fallback xmlns="">
      <p:transition spd="med" advTm="18533">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753256"/>
          </a:xfrm>
        </p:spPr>
        <p:txBody>
          <a:bodyPr>
            <a:normAutofit/>
          </a:bodyPr>
          <a:lstStyle/>
          <a:p>
            <a:r>
              <a:rPr lang="en-GB">
                <a:latin typeface="+mn-lt"/>
                <a:cs typeface="Calibri"/>
              </a:rPr>
              <a:t>Search for journals - Browzine</a:t>
            </a:r>
            <a:endParaRPr lang="en-GB">
              <a:latin typeface="+mn-lt"/>
            </a:endParaRPr>
          </a:p>
        </p:txBody>
      </p:sp>
      <p:sp>
        <p:nvSpPr>
          <p:cNvPr id="3" name="Content Placeholder 2"/>
          <p:cNvSpPr>
            <a:spLocks noGrp="1"/>
          </p:cNvSpPr>
          <p:nvPr>
            <p:ph sz="quarter" idx="10"/>
          </p:nvPr>
        </p:nvSpPr>
        <p:spPr>
          <a:xfrm>
            <a:off x="232397" y="1354682"/>
            <a:ext cx="3714273" cy="4120498"/>
          </a:xfrm>
        </p:spPr>
        <p:txBody>
          <a:bodyPr>
            <a:normAutofit lnSpcReduction="10000"/>
          </a:bodyPr>
          <a:lstStyle/>
          <a:p>
            <a:pPr marL="0" indent="0">
              <a:buNone/>
            </a:pPr>
            <a:r>
              <a:rPr lang="en-GB" sz="2400">
                <a:cs typeface="Calibri Light" panose="020F0302020204030204" pitchFamily="34" charset="0"/>
              </a:rPr>
              <a:t>Keep up-to-date with the latest issues of your favourite journals.</a:t>
            </a:r>
          </a:p>
          <a:p>
            <a:pPr marL="0" indent="0">
              <a:buNone/>
            </a:pPr>
            <a:endParaRPr lang="en-GB" sz="2400">
              <a:cs typeface="Calibri Light" panose="020F0302020204030204" pitchFamily="34" charset="0"/>
            </a:endParaRPr>
          </a:p>
          <a:p>
            <a:pPr marL="0" indent="0">
              <a:buNone/>
            </a:pPr>
            <a:r>
              <a:rPr lang="en-GB" sz="2400">
                <a:cs typeface="Calibri Light" panose="020F0302020204030204" pitchFamily="34" charset="0"/>
              </a:rPr>
              <a:t>Browse by subject or use the search box and search by title, subject or ISSN.</a:t>
            </a:r>
          </a:p>
          <a:p>
            <a:pPr marL="0" indent="0">
              <a:buNone/>
            </a:pPr>
            <a:endParaRPr lang="en-GB" sz="2400">
              <a:cs typeface="Calibri Light" panose="020F0302020204030204" pitchFamily="34" charset="0"/>
            </a:endParaRPr>
          </a:p>
          <a:p>
            <a:pPr marL="0" indent="0">
              <a:buNone/>
            </a:pPr>
            <a:r>
              <a:rPr lang="en-GB" sz="2400">
                <a:cs typeface="Calibri Light" panose="020F0302020204030204" pitchFamily="34" charset="0"/>
              </a:rPr>
              <a:t>Use My Bookshelf and My Articles to save favourite content.</a:t>
            </a:r>
          </a:p>
          <a:p>
            <a:pPr marL="0" indent="0">
              <a:buNone/>
            </a:pPr>
            <a:endParaRPr lang="en-GB"/>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for Journal Articles</a:t>
            </a:r>
            <a:endParaRPr lang="en-GB" sz="2000" b="1">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7547031" y="5082573"/>
            <a:ext cx="1949652" cy="569387"/>
          </a:xfrm>
          <a:prstGeom prst="rect">
            <a:avLst/>
          </a:prstGeom>
          <a:noFill/>
        </p:spPr>
        <p:txBody>
          <a:bodyPr wrap="square">
            <a:spAutoFit/>
          </a:bodyPr>
          <a:lstStyle/>
          <a:p>
            <a:pPr marL="0" indent="0">
              <a:buNone/>
            </a:pPr>
            <a:r>
              <a:rPr lang="en-GB" sz="3100">
                <a:cs typeface="Calibri Light" panose="020F0302020204030204" pitchFamily="34" charset="0"/>
                <a:hlinkClick r:id="rId3"/>
              </a:rPr>
              <a:t>Browzine</a:t>
            </a:r>
            <a:endParaRPr lang="en-GB" sz="310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4"/>
          <a:stretch>
            <a:fillRect/>
          </a:stretch>
        </p:blipFill>
        <p:spPr>
          <a:xfrm>
            <a:off x="11384993" y="4974336"/>
            <a:ext cx="683483" cy="677624"/>
          </a:xfrm>
          <a:prstGeom prst="rect">
            <a:avLst/>
          </a:prstGeom>
        </p:spPr>
      </p:pic>
      <p:pic>
        <p:nvPicPr>
          <p:cNvPr id="7" name="Picture 6">
            <a:extLst>
              <a:ext uri="{FF2B5EF4-FFF2-40B4-BE49-F238E27FC236}">
                <a16:creationId xmlns:a16="http://schemas.microsoft.com/office/drawing/2014/main" id="{B0ED3A26-54B9-B402-4479-D2F96FF088FE}"/>
              </a:ext>
            </a:extLst>
          </p:cNvPr>
          <p:cNvPicPr>
            <a:picLocks noChangeAspect="1"/>
          </p:cNvPicPr>
          <p:nvPr/>
        </p:nvPicPr>
        <p:blipFill>
          <a:blip r:embed="rId5"/>
          <a:stretch>
            <a:fillRect/>
          </a:stretch>
        </p:blipFill>
        <p:spPr>
          <a:xfrm>
            <a:off x="5048720" y="1294955"/>
            <a:ext cx="6393223" cy="366784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636139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358219" y="365125"/>
            <a:ext cx="11481847" cy="788503"/>
          </a:xfrm>
        </p:spPr>
        <p:txBody>
          <a:bodyPr>
            <a:normAutofit/>
          </a:bodyPr>
          <a:lstStyle/>
          <a:p>
            <a:r>
              <a:rPr lang="en-GB">
                <a:latin typeface="+mn-lt"/>
                <a:cs typeface="Calibri"/>
              </a:rPr>
              <a:t>Searching within a single journal </a:t>
            </a:r>
            <a:endParaRPr lang="en-GB">
              <a:latin typeface="+mn-lt"/>
              <a:cs typeface="Calibri" panose="020F0502020204030204" pitchFamily="34" charset="0"/>
            </a:endParaRPr>
          </a:p>
        </p:txBody>
      </p:sp>
      <p:sp>
        <p:nvSpPr>
          <p:cNvPr id="14" name="TextBox 13">
            <a:extLst>
              <a:ext uri="{FF2B5EF4-FFF2-40B4-BE49-F238E27FC236}">
                <a16:creationId xmlns:a16="http://schemas.microsoft.com/office/drawing/2014/main" id="{A0B6F977-14B5-0AC0-53DA-20AEB00DF97D}"/>
              </a:ext>
            </a:extLst>
          </p:cNvPr>
          <p:cNvSpPr txBox="1"/>
          <p:nvPr/>
        </p:nvSpPr>
        <p:spPr>
          <a:xfrm>
            <a:off x="6096000" y="1177213"/>
            <a:ext cx="5652682" cy="4154984"/>
          </a:xfrm>
          <a:prstGeom prst="rect">
            <a:avLst/>
          </a:prstGeom>
          <a:noFill/>
        </p:spPr>
        <p:txBody>
          <a:bodyPr wrap="square" rtlCol="0">
            <a:spAutoFit/>
          </a:bodyPr>
          <a:lstStyle/>
          <a:p>
            <a:r>
              <a:rPr lang="en-GB" sz="2400">
                <a:cs typeface="Calibri Light" panose="020F0302020204030204" pitchFamily="34" charset="0"/>
              </a:rPr>
              <a:t>Use the catalogue to search within a specific journal.</a:t>
            </a:r>
          </a:p>
          <a:p>
            <a:pPr marL="342900" indent="-342900">
              <a:buFont typeface="Arial" panose="020B0604020202020204" pitchFamily="34" charset="0"/>
              <a:buChar char="•"/>
            </a:pPr>
            <a:endParaRPr lang="en-GB" sz="2400">
              <a:cs typeface="Calibri Light" panose="020F0302020204030204" pitchFamily="34" charset="0"/>
            </a:endParaRPr>
          </a:p>
          <a:p>
            <a:pPr marL="342900" indent="-342900">
              <a:buFont typeface="Arial" panose="020B0604020202020204" pitchFamily="34" charset="0"/>
              <a:buChar char="•"/>
            </a:pPr>
            <a:r>
              <a:rPr lang="en-GB" sz="2400">
                <a:cs typeface="Calibri Light" panose="020F0302020204030204" pitchFamily="34" charset="0"/>
              </a:rPr>
              <a:t>Click on the journal title.</a:t>
            </a:r>
          </a:p>
          <a:p>
            <a:pPr marL="342900" indent="-342900">
              <a:buFont typeface="Arial" panose="020B0604020202020204" pitchFamily="34" charset="0"/>
              <a:buChar char="•"/>
            </a:pPr>
            <a:endParaRPr lang="en-GB" sz="2400">
              <a:cs typeface="Calibri Light" panose="020F0302020204030204" pitchFamily="34" charset="0"/>
            </a:endParaRPr>
          </a:p>
          <a:p>
            <a:pPr marL="342900" indent="-342900">
              <a:buFont typeface="Arial" panose="020B0604020202020204" pitchFamily="34" charset="0"/>
              <a:buChar char="•"/>
            </a:pPr>
            <a:r>
              <a:rPr lang="en-GB" sz="2400">
                <a:cs typeface="Calibri Light" panose="020F0302020204030204" pitchFamily="34" charset="0"/>
              </a:rPr>
              <a:t>Go to the ‘Search inside’ section.</a:t>
            </a:r>
          </a:p>
          <a:p>
            <a:pPr marL="342900" indent="-342900">
              <a:buFont typeface="Arial" panose="020B0604020202020204" pitchFamily="34" charset="0"/>
              <a:buChar char="•"/>
            </a:pPr>
            <a:endParaRPr lang="en-GB" sz="2400">
              <a:cs typeface="Calibri Light" panose="020F0302020204030204" pitchFamily="34" charset="0"/>
            </a:endParaRPr>
          </a:p>
          <a:p>
            <a:pPr marL="342900" indent="-342900">
              <a:buFont typeface="Arial" panose="020B0604020202020204" pitchFamily="34" charset="0"/>
              <a:buChar char="•"/>
            </a:pPr>
            <a:r>
              <a:rPr lang="en-GB" sz="2400">
                <a:cs typeface="Calibri Light" panose="020F0302020204030204" pitchFamily="34" charset="0"/>
              </a:rPr>
              <a:t>Put your keywords in the search box.</a:t>
            </a:r>
          </a:p>
          <a:p>
            <a:pPr marL="342900" indent="-342900">
              <a:buFont typeface="Arial" panose="020B0604020202020204" pitchFamily="34" charset="0"/>
              <a:buChar char="•"/>
            </a:pPr>
            <a:endParaRPr lang="en-GB" sz="2400">
              <a:cs typeface="Calibri Light" panose="020F0302020204030204" pitchFamily="34" charset="0"/>
            </a:endParaRPr>
          </a:p>
          <a:p>
            <a:pPr marL="342900" indent="-342900">
              <a:buFont typeface="Arial" panose="020B0604020202020204" pitchFamily="34" charset="0"/>
              <a:buChar char="•"/>
            </a:pPr>
            <a:r>
              <a:rPr lang="en-GB" sz="2400">
                <a:cs typeface="Calibri Light" panose="020F0302020204030204" pitchFamily="34" charset="0"/>
              </a:rPr>
              <a:t>This will bring up a set of results only from that journal.</a:t>
            </a:r>
          </a:p>
        </p:txBody>
      </p:sp>
      <p:sp>
        <p:nvSpPr>
          <p:cNvPr id="7" name="TextBox 6">
            <a:extLst>
              <a:ext uri="{FF2B5EF4-FFF2-40B4-BE49-F238E27FC236}">
                <a16:creationId xmlns:a16="http://schemas.microsoft.com/office/drawing/2014/main" id="{F755B5D4-E661-E89B-F43D-6E5B7CC27B60}"/>
              </a:ext>
            </a:extLst>
          </p:cNvPr>
          <p:cNvSpPr txBox="1"/>
          <p:nvPr/>
        </p:nvSpPr>
        <p:spPr>
          <a:xfrm>
            <a:off x="10434258" y="5194689"/>
            <a:ext cx="1319624" cy="461665"/>
          </a:xfrm>
          <a:prstGeom prst="rect">
            <a:avLst/>
          </a:prstGeom>
          <a:noFill/>
        </p:spPr>
        <p:txBody>
          <a:bodyPr wrap="square" rtlCol="0">
            <a:spAutoFit/>
          </a:bodyPr>
          <a:lstStyle/>
          <a:p>
            <a:r>
              <a:rPr lang="en-GB" sz="2400">
                <a:hlinkClick r:id="rId2"/>
              </a:rPr>
              <a:t>Link</a:t>
            </a:r>
            <a:endParaRPr lang="en-US" sz="2400"/>
          </a:p>
        </p:txBody>
      </p:sp>
      <p:pic>
        <p:nvPicPr>
          <p:cNvPr id="4" name="Picture 3">
            <a:extLst>
              <a:ext uri="{FF2B5EF4-FFF2-40B4-BE49-F238E27FC236}">
                <a16:creationId xmlns:a16="http://schemas.microsoft.com/office/drawing/2014/main" id="{33CF8138-5D2F-3BB9-EF7E-E3D75CA66ECF}"/>
              </a:ext>
            </a:extLst>
          </p:cNvPr>
          <p:cNvPicPr>
            <a:picLocks noChangeAspect="1"/>
          </p:cNvPicPr>
          <p:nvPr/>
        </p:nvPicPr>
        <p:blipFill>
          <a:blip r:embed="rId3"/>
          <a:stretch>
            <a:fillRect/>
          </a:stretch>
        </p:blipFill>
        <p:spPr>
          <a:xfrm>
            <a:off x="948612" y="1497820"/>
            <a:ext cx="4500205" cy="369686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44079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11445278" cy="992187"/>
          </a:xfrm>
        </p:spPr>
        <p:txBody>
          <a:bodyPr vert="horz" lIns="91440" tIns="45720" rIns="91440" bIns="45720" rtlCol="0" anchor="t">
            <a:normAutofit/>
          </a:bodyPr>
          <a:lstStyle/>
          <a:p>
            <a:pPr marL="0" indent="0">
              <a:buNone/>
            </a:pPr>
            <a:r>
              <a:rPr lang="en-GB" sz="240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
                <a:cs typeface="Calibri Light" panose="020F0302020204030204" pitchFamily="34" charset="0"/>
              </a:rPr>
              <a:t>More specialised content – fewer, more relevant results.</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More controlled indexing – filter results in greater detail.</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221596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DDC72-82BA-88BC-A093-2D4274A1F3AA}"/>
              </a:ext>
            </a:extLst>
          </p:cNvPr>
          <p:cNvSpPr>
            <a:spLocks noGrp="1"/>
          </p:cNvSpPr>
          <p:nvPr>
            <p:ph type="title"/>
          </p:nvPr>
        </p:nvSpPr>
        <p:spPr>
          <a:xfrm>
            <a:off x="358219" y="365125"/>
            <a:ext cx="11481847" cy="649859"/>
          </a:xfrm>
        </p:spPr>
        <p:txBody>
          <a:bodyPr>
            <a:normAutofit fontScale="90000"/>
          </a:bodyPr>
          <a:lstStyle/>
          <a:p>
            <a:r>
              <a:rPr lang="en-GB" b="1">
                <a:latin typeface="+mn-lt"/>
              </a:rPr>
              <a:t>Field searching in databases </a:t>
            </a:r>
            <a:endParaRPr lang="en-US" b="1">
              <a:latin typeface="+mn-lt"/>
            </a:endParaRPr>
          </a:p>
        </p:txBody>
      </p:sp>
      <p:sp>
        <p:nvSpPr>
          <p:cNvPr id="3" name="Content Placeholder 2">
            <a:extLst>
              <a:ext uri="{FF2B5EF4-FFF2-40B4-BE49-F238E27FC236}">
                <a16:creationId xmlns:a16="http://schemas.microsoft.com/office/drawing/2014/main" id="{83489BD5-9228-54C7-2E9B-BFF05D91F6F8}"/>
              </a:ext>
            </a:extLst>
          </p:cNvPr>
          <p:cNvSpPr>
            <a:spLocks noGrp="1"/>
          </p:cNvSpPr>
          <p:nvPr>
            <p:ph sz="quarter" idx="10"/>
          </p:nvPr>
        </p:nvSpPr>
        <p:spPr>
          <a:xfrm>
            <a:off x="615946" y="2120301"/>
            <a:ext cx="1816358" cy="3144329"/>
          </a:xfrm>
        </p:spPr>
        <p:txBody>
          <a:bodyPr>
            <a:normAutofit/>
          </a:bodyPr>
          <a:lstStyle/>
          <a:p>
            <a:r>
              <a:rPr lang="en-GB" sz="2000"/>
              <a:t>Author</a:t>
            </a:r>
          </a:p>
          <a:p>
            <a:r>
              <a:rPr lang="en-GB" sz="2000"/>
              <a:t>Title</a:t>
            </a:r>
          </a:p>
          <a:p>
            <a:r>
              <a:rPr lang="en-GB" sz="2000"/>
              <a:t>Journal title</a:t>
            </a:r>
          </a:p>
          <a:p>
            <a:r>
              <a:rPr lang="en-GB" sz="2000"/>
              <a:t>Abstract</a:t>
            </a:r>
          </a:p>
          <a:p>
            <a:r>
              <a:rPr lang="en-GB" sz="2000"/>
              <a:t>Publisher</a:t>
            </a:r>
          </a:p>
          <a:p>
            <a:r>
              <a:rPr lang="en-GB" sz="2000"/>
              <a:t>Subject</a:t>
            </a:r>
            <a:endParaRPr lang="en-US" sz="2000"/>
          </a:p>
        </p:txBody>
      </p:sp>
      <p:sp>
        <p:nvSpPr>
          <p:cNvPr id="5" name="TextBox 4">
            <a:extLst>
              <a:ext uri="{FF2B5EF4-FFF2-40B4-BE49-F238E27FC236}">
                <a16:creationId xmlns:a16="http://schemas.microsoft.com/office/drawing/2014/main" id="{4CCD7ED1-FA10-42AC-87D8-A4E72C206C48}"/>
              </a:ext>
            </a:extLst>
          </p:cNvPr>
          <p:cNvSpPr txBox="1"/>
          <p:nvPr/>
        </p:nvSpPr>
        <p:spPr>
          <a:xfrm>
            <a:off x="432054" y="1108871"/>
            <a:ext cx="11144000" cy="830997"/>
          </a:xfrm>
          <a:prstGeom prst="rect">
            <a:avLst/>
          </a:prstGeom>
          <a:noFill/>
        </p:spPr>
        <p:txBody>
          <a:bodyPr wrap="square">
            <a:spAutoFit/>
          </a:bodyPr>
          <a:lstStyle/>
          <a:p>
            <a:pPr marL="0" indent="0">
              <a:buNone/>
            </a:pPr>
            <a:r>
              <a:rPr lang="en-GB" sz="2400"/>
              <a:t>Database fields offer many more search options. They differ between databases, but many will offer the ability to search for keywords by:</a:t>
            </a:r>
          </a:p>
        </p:txBody>
      </p:sp>
      <p:pic>
        <p:nvPicPr>
          <p:cNvPr id="7" name="Picture 6">
            <a:extLst>
              <a:ext uri="{FF2B5EF4-FFF2-40B4-BE49-F238E27FC236}">
                <a16:creationId xmlns:a16="http://schemas.microsoft.com/office/drawing/2014/main" id="{ADED5E8C-3196-B291-B7D4-E32D454CB317}"/>
              </a:ext>
            </a:extLst>
          </p:cNvPr>
          <p:cNvPicPr>
            <a:picLocks noChangeAspect="1"/>
          </p:cNvPicPr>
          <p:nvPr/>
        </p:nvPicPr>
        <p:blipFill>
          <a:blip r:embed="rId2"/>
          <a:stretch>
            <a:fillRect/>
          </a:stretch>
        </p:blipFill>
        <p:spPr>
          <a:xfrm>
            <a:off x="2484788" y="2081433"/>
            <a:ext cx="9355278" cy="249376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5138A2B-B7A0-F2B5-130A-35D01451EB58}"/>
              </a:ext>
            </a:extLst>
          </p:cNvPr>
          <p:cNvSpPr txBox="1"/>
          <p:nvPr/>
        </p:nvSpPr>
        <p:spPr>
          <a:xfrm>
            <a:off x="432054" y="4983398"/>
            <a:ext cx="11144000" cy="461665"/>
          </a:xfrm>
          <a:prstGeom prst="rect">
            <a:avLst/>
          </a:prstGeom>
          <a:noFill/>
        </p:spPr>
        <p:txBody>
          <a:bodyPr wrap="square">
            <a:spAutoFit/>
          </a:bodyPr>
          <a:lstStyle/>
          <a:p>
            <a:pPr marL="0" indent="0">
              <a:buNone/>
            </a:pPr>
            <a:r>
              <a:rPr lang="en-GB" sz="2400"/>
              <a:t>These help to further narrow your search.</a:t>
            </a:r>
          </a:p>
        </p:txBody>
      </p:sp>
      <p:sp>
        <p:nvSpPr>
          <p:cNvPr id="8" name="Rectangle 7">
            <a:extLst>
              <a:ext uri="{FF2B5EF4-FFF2-40B4-BE49-F238E27FC236}">
                <a16:creationId xmlns:a16="http://schemas.microsoft.com/office/drawing/2014/main" id="{12787C90-722C-381F-9E23-81FD53DA2988}"/>
              </a:ext>
            </a:extLst>
          </p:cNvPr>
          <p:cNvSpPr/>
          <p:nvPr/>
        </p:nvSpPr>
        <p:spPr>
          <a:xfrm>
            <a:off x="9656064" y="2551176"/>
            <a:ext cx="2103120" cy="1326905"/>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83771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10CFE2-24CE-4A95-9323-FBEC1E8126C0}"/>
              </a:ext>
            </a:extLst>
          </p:cNvPr>
          <p:cNvSpPr>
            <a:spLocks noGrp="1"/>
          </p:cNvSpPr>
          <p:nvPr>
            <p:ph sz="half" idx="1"/>
          </p:nvPr>
        </p:nvSpPr>
        <p:spPr>
          <a:xfrm>
            <a:off x="486439" y="965147"/>
            <a:ext cx="5183991" cy="2463853"/>
          </a:xfrm>
        </p:spPr>
        <p:txBody>
          <a:bodyPr vert="horz" lIns="91440" tIns="45720" rIns="91440" bIns="45720" rtlCol="0" anchor="t">
            <a:noAutofit/>
          </a:bodyPr>
          <a:lstStyle/>
          <a:p>
            <a:pPr marL="0" indent="0">
              <a:lnSpc>
                <a:spcPct val="160000"/>
              </a:lnSpc>
              <a:buNone/>
            </a:pPr>
            <a:r>
              <a:rPr lang="en-GB" sz="2400" b="1">
                <a:solidFill>
                  <a:schemeClr val="accent2"/>
                </a:solidFill>
                <a:latin typeface="Calibri"/>
                <a:ea typeface="+mn-lt"/>
                <a:cs typeface="Calibri"/>
              </a:rPr>
              <a:t>Library Search – Database Search</a:t>
            </a:r>
            <a:endParaRPr lang="en-US" sz="2400">
              <a:solidFill>
                <a:schemeClr val="accent2"/>
              </a:solidFill>
              <a:ea typeface="+mn-lt"/>
              <a:cs typeface="+mn-lt"/>
            </a:endParaRPr>
          </a:p>
          <a:p>
            <a:pPr>
              <a:lnSpc>
                <a:spcPct val="90000"/>
              </a:lnSpc>
              <a:spcBef>
                <a:spcPts val="1000"/>
              </a:spcBef>
              <a:buFont typeface="Arial" panose="020B0604020202020204" pitchFamily="34" charset="0"/>
              <a:buChar char="•"/>
            </a:pPr>
            <a:r>
              <a:rPr lang="en-GB" sz="2200" b="1">
                <a:latin typeface="Calibri"/>
                <a:ea typeface="+mn-lt"/>
                <a:cs typeface="Calibri"/>
              </a:rPr>
              <a:t>General:</a:t>
            </a:r>
            <a:r>
              <a:rPr lang="en-GB" sz="2200">
                <a:latin typeface="Calibri"/>
                <a:ea typeface="+mn-lt"/>
                <a:cs typeface="Calibri"/>
              </a:rPr>
              <a:t> ProQuest Central</a:t>
            </a:r>
            <a:endParaRPr lang="en-US" sz="2200">
              <a:latin typeface="Calibri"/>
              <a:ea typeface="+mn-lt"/>
              <a:cs typeface="+mn-lt"/>
            </a:endParaRPr>
          </a:p>
          <a:p>
            <a:pPr>
              <a:lnSpc>
                <a:spcPct val="90000"/>
              </a:lnSpc>
              <a:spcBef>
                <a:spcPts val="1000"/>
              </a:spcBef>
              <a:buFont typeface="Arial" panose="020B0604020202020204" pitchFamily="34" charset="0"/>
              <a:buChar char="•"/>
            </a:pPr>
            <a:r>
              <a:rPr lang="en-GB" sz="2200" b="1">
                <a:latin typeface="Calibri"/>
                <a:ea typeface="+mn-lt"/>
                <a:cs typeface="Calibri"/>
              </a:rPr>
              <a:t>Specialist:</a:t>
            </a:r>
            <a:r>
              <a:rPr lang="en-GB" sz="2200">
                <a:latin typeface="Calibri"/>
                <a:ea typeface="+mn-lt"/>
                <a:cs typeface="Calibri"/>
              </a:rPr>
              <a:t> GlobalData</a:t>
            </a:r>
          </a:p>
          <a:p>
            <a:pPr>
              <a:lnSpc>
                <a:spcPct val="90000"/>
              </a:lnSpc>
              <a:spcBef>
                <a:spcPts val="1000"/>
              </a:spcBef>
              <a:buFont typeface="Arial" panose="020B0604020202020204" pitchFamily="34" charset="0"/>
              <a:buChar char="•"/>
            </a:pPr>
            <a:r>
              <a:rPr lang="en-GB" sz="2200" b="1">
                <a:latin typeface="Calibri"/>
                <a:ea typeface="+mn-lt"/>
                <a:cs typeface="Calibri"/>
              </a:rPr>
              <a:t>Subject:</a:t>
            </a:r>
            <a:r>
              <a:rPr lang="en-GB" sz="2200">
                <a:latin typeface="Calibri"/>
                <a:ea typeface="+mn-lt"/>
                <a:cs typeface="Calibri"/>
              </a:rPr>
              <a:t> Business Source</a:t>
            </a:r>
          </a:p>
          <a:p>
            <a:pPr>
              <a:lnSpc>
                <a:spcPct val="90000"/>
              </a:lnSpc>
              <a:spcBef>
                <a:spcPts val="1000"/>
              </a:spcBef>
              <a:buFont typeface="Arial" panose="020B0604020202020204" pitchFamily="34" charset="0"/>
              <a:buChar char="•"/>
            </a:pPr>
            <a:r>
              <a:rPr lang="en-GB" sz="2200" b="1">
                <a:latin typeface="Calibri"/>
                <a:ea typeface="+mn-lt"/>
                <a:cs typeface="Calibri"/>
              </a:rPr>
              <a:t>Primary: </a:t>
            </a:r>
            <a:r>
              <a:rPr lang="en-GB" sz="2200">
                <a:latin typeface="Calibri"/>
                <a:ea typeface="+mn-lt"/>
                <a:cs typeface="Calibri"/>
              </a:rPr>
              <a:t>Newsbank, </a:t>
            </a:r>
            <a:r>
              <a:rPr lang="en-GB" sz="2200" err="1">
                <a:latin typeface="Calibri"/>
                <a:ea typeface="+mn-lt"/>
                <a:cs typeface="Calibri"/>
              </a:rPr>
              <a:t>BoB</a:t>
            </a:r>
            <a:r>
              <a:rPr lang="en-GB" sz="2200">
                <a:latin typeface="Calibri"/>
                <a:ea typeface="+mn-lt"/>
                <a:cs typeface="Calibri"/>
              </a:rPr>
              <a:t>.</a:t>
            </a:r>
            <a:endParaRPr lang="en-US" sz="2200">
              <a:latin typeface="Calibri"/>
              <a:ea typeface="+mn-lt"/>
              <a:cs typeface="+mn-lt"/>
            </a:endParaRPr>
          </a:p>
          <a:p>
            <a:pPr marL="0" indent="0">
              <a:lnSpc>
                <a:spcPct val="160000"/>
              </a:lnSpc>
              <a:buNone/>
            </a:pPr>
            <a:endParaRPr lang="en-GB" sz="2400">
              <a:latin typeface="Calibri"/>
              <a:ea typeface="+mn-lt"/>
              <a:cs typeface="Calibri"/>
            </a:endParaRPr>
          </a:p>
          <a:p>
            <a:pPr marL="0" indent="0">
              <a:lnSpc>
                <a:spcPct val="160000"/>
              </a:lnSpc>
              <a:buNone/>
            </a:pPr>
            <a:endParaRPr lang="en-GB" sz="2400">
              <a:latin typeface="Calibri"/>
              <a:ea typeface="+mn-lt"/>
              <a:cs typeface="Calibri"/>
            </a:endParaRPr>
          </a:p>
          <a:p>
            <a:pPr marL="0" indent="0">
              <a:lnSpc>
                <a:spcPct val="160000"/>
              </a:lnSpc>
              <a:buNone/>
            </a:pPr>
            <a:endParaRPr lang="en-US" sz="2400">
              <a:ea typeface="+mn-lt"/>
              <a:cs typeface="+mn-lt"/>
            </a:endParaRPr>
          </a:p>
          <a:p>
            <a:pPr marL="0" indent="0">
              <a:buNone/>
            </a:pPr>
            <a:endParaRPr lang="en-GB" sz="2600">
              <a:latin typeface="Calibri"/>
              <a:ea typeface="+mn-lt"/>
              <a:cs typeface="Calibri Light"/>
            </a:endParaRPr>
          </a:p>
          <a:p>
            <a:pPr marL="0" indent="0">
              <a:buNone/>
            </a:pPr>
            <a:endParaRPr lang="en-GB" sz="2600">
              <a:latin typeface="Calibri"/>
              <a:cs typeface="Arial"/>
            </a:endParaRPr>
          </a:p>
          <a:p>
            <a:endParaRPr lang="en-GB">
              <a:latin typeface="Calibri Light"/>
              <a:cs typeface="Calibri Light"/>
            </a:endParaRPr>
          </a:p>
        </p:txBody>
      </p:sp>
      <p:sp>
        <p:nvSpPr>
          <p:cNvPr id="3" name="Title 2">
            <a:extLst>
              <a:ext uri="{FF2B5EF4-FFF2-40B4-BE49-F238E27FC236}">
                <a16:creationId xmlns:a16="http://schemas.microsoft.com/office/drawing/2014/main" id="{96BBFF71-1717-48E9-A3D2-424CCFE17209}"/>
              </a:ext>
            </a:extLst>
          </p:cNvPr>
          <p:cNvSpPr>
            <a:spLocks noGrp="1"/>
          </p:cNvSpPr>
          <p:nvPr>
            <p:ph type="title"/>
          </p:nvPr>
        </p:nvSpPr>
        <p:spPr>
          <a:xfrm>
            <a:off x="-804764" y="2470"/>
            <a:ext cx="10795518" cy="765626"/>
          </a:xfrm>
        </p:spPr>
        <p:txBody>
          <a:bodyPr/>
          <a:lstStyle/>
          <a:p>
            <a:pPr algn="ctr"/>
            <a:r>
              <a:rPr lang="en-GB">
                <a:latin typeface="Calibri"/>
                <a:cs typeface="Calibri"/>
              </a:rPr>
              <a:t>Finding and using relevant databases.</a:t>
            </a:r>
            <a:endParaRPr lang="en-US"/>
          </a:p>
        </p:txBody>
      </p:sp>
      <p:sp>
        <p:nvSpPr>
          <p:cNvPr id="5" name="TextBox 4">
            <a:extLst>
              <a:ext uri="{FF2B5EF4-FFF2-40B4-BE49-F238E27FC236}">
                <a16:creationId xmlns:a16="http://schemas.microsoft.com/office/drawing/2014/main" id="{6832FD9E-BEA9-4CD2-9C6F-55F60BE2DD0A}"/>
              </a:ext>
            </a:extLst>
          </p:cNvPr>
          <p:cNvSpPr txBox="1"/>
          <p:nvPr/>
        </p:nvSpPr>
        <p:spPr>
          <a:xfrm>
            <a:off x="8384072" y="5201183"/>
            <a:ext cx="137257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latin typeface="Calibri"/>
                <a:cs typeface="Arial"/>
                <a:hlinkClick r:id="rId3"/>
              </a:rPr>
              <a:t>Databases</a:t>
            </a:r>
          </a:p>
        </p:txBody>
      </p:sp>
      <p:sp>
        <p:nvSpPr>
          <p:cNvPr id="4" name="TextBox 3">
            <a:extLst>
              <a:ext uri="{FF2B5EF4-FFF2-40B4-BE49-F238E27FC236}">
                <a16:creationId xmlns:a16="http://schemas.microsoft.com/office/drawing/2014/main" id="{2F244B5C-B87B-4C5F-89C2-60B68D76AAFD}"/>
              </a:ext>
            </a:extLst>
          </p:cNvPr>
          <p:cNvSpPr txBox="1"/>
          <p:nvPr/>
        </p:nvSpPr>
        <p:spPr>
          <a:xfrm>
            <a:off x="547946" y="3626051"/>
            <a:ext cx="4690261" cy="1988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a:solidFill>
                  <a:schemeClr val="accent2"/>
                </a:solidFill>
                <a:latin typeface="Calibri"/>
                <a:ea typeface="+mn-lt"/>
                <a:cs typeface="Calibri"/>
              </a:rPr>
              <a:t>Search Databases by</a:t>
            </a:r>
          </a:p>
          <a:p>
            <a:pPr marL="457200" indent="-457200">
              <a:lnSpc>
                <a:spcPct val="160000"/>
              </a:lnSpc>
              <a:buFont typeface="Arial" panose="020B0604020202020204" pitchFamily="34" charset="0"/>
              <a:buChar char="•"/>
            </a:pPr>
            <a:r>
              <a:rPr lang="en-GB" sz="2200">
                <a:latin typeface="Calibri"/>
                <a:ea typeface="+mn-lt"/>
                <a:cs typeface="Calibri"/>
              </a:rPr>
              <a:t>Database name.</a:t>
            </a:r>
          </a:p>
          <a:p>
            <a:pPr marL="457200" indent="-457200">
              <a:lnSpc>
                <a:spcPct val="160000"/>
              </a:lnSpc>
              <a:buFont typeface="Arial" panose="020B0604020202020204" pitchFamily="34" charset="0"/>
              <a:buChar char="•"/>
            </a:pPr>
            <a:r>
              <a:rPr lang="en-GB" sz="2200">
                <a:latin typeface="Calibri"/>
                <a:ea typeface="+mn-lt"/>
                <a:cs typeface="Calibri"/>
              </a:rPr>
              <a:t>All databases (A-Z).</a:t>
            </a:r>
            <a:endParaRPr lang="en-US" sz="2200">
              <a:ea typeface="+mn-lt"/>
              <a:cs typeface="+mn-lt"/>
            </a:endParaRPr>
          </a:p>
          <a:p>
            <a:pPr marL="457200" indent="-457200">
              <a:lnSpc>
                <a:spcPct val="160000"/>
              </a:lnSpc>
              <a:buFont typeface="Arial" panose="020B0604020202020204" pitchFamily="34" charset="0"/>
              <a:buChar char="•"/>
            </a:pPr>
            <a:r>
              <a:rPr lang="en-GB" sz="2200">
                <a:latin typeface="Calibri"/>
                <a:ea typeface="+mn-lt"/>
                <a:cs typeface="Calibri"/>
              </a:rPr>
              <a:t>Category.</a:t>
            </a:r>
            <a:endParaRPr lang="en-US" sz="2200">
              <a:latin typeface="Calibri"/>
              <a:ea typeface="+mn-lt"/>
              <a:cs typeface="+mn-lt"/>
            </a:endParaRPr>
          </a:p>
        </p:txBody>
      </p:sp>
      <p:pic>
        <p:nvPicPr>
          <p:cNvPr id="9" name="Picture 8">
            <a:extLst>
              <a:ext uri="{FF2B5EF4-FFF2-40B4-BE49-F238E27FC236}">
                <a16:creationId xmlns:a16="http://schemas.microsoft.com/office/drawing/2014/main" id="{2EB29535-80B9-6093-1206-4B0B1BF9ED76}"/>
              </a:ext>
            </a:extLst>
          </p:cNvPr>
          <p:cNvPicPr>
            <a:picLocks noChangeAspect="1"/>
          </p:cNvPicPr>
          <p:nvPr/>
        </p:nvPicPr>
        <p:blipFill>
          <a:blip r:embed="rId4"/>
          <a:stretch>
            <a:fillRect/>
          </a:stretch>
        </p:blipFill>
        <p:spPr>
          <a:xfrm>
            <a:off x="6138685" y="1898813"/>
            <a:ext cx="5566876" cy="306037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0E8EC154-4E12-6BEC-EB6F-1C5B4683791F}"/>
              </a:ext>
            </a:extLst>
          </p:cNvPr>
          <p:cNvSpPr txBox="1"/>
          <p:nvPr/>
        </p:nvSpPr>
        <p:spPr>
          <a:xfrm>
            <a:off x="7489116" y="921755"/>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Finding &amp; Using Specialised Information</a:t>
            </a:r>
            <a:endParaRPr lang="en-US">
              <a:solidFill>
                <a:schemeClr val="bg1"/>
              </a:solidFill>
            </a:endParaRPr>
          </a:p>
        </p:txBody>
      </p:sp>
      <p:pic>
        <p:nvPicPr>
          <p:cNvPr id="10" name="Picture 9">
            <a:extLst>
              <a:ext uri="{FF2B5EF4-FFF2-40B4-BE49-F238E27FC236}">
                <a16:creationId xmlns:a16="http://schemas.microsoft.com/office/drawing/2014/main" id="{98D44D89-3674-F7D5-7773-F2A8B02F4243}"/>
              </a:ext>
            </a:extLst>
          </p:cNvPr>
          <p:cNvPicPr>
            <a:picLocks noChangeAspect="1"/>
          </p:cNvPicPr>
          <p:nvPr/>
        </p:nvPicPr>
        <p:blipFill>
          <a:blip r:embed="rId6"/>
          <a:stretch>
            <a:fillRect/>
          </a:stretch>
        </p:blipFill>
        <p:spPr>
          <a:xfrm>
            <a:off x="4178729" y="3948884"/>
            <a:ext cx="1343212" cy="1343212"/>
          </a:xfrm>
          <a:prstGeom prst="rect">
            <a:avLst/>
          </a:prstGeom>
        </p:spPr>
      </p:pic>
    </p:spTree>
    <p:extLst>
      <p:ext uri="{BB962C8B-B14F-4D97-AF65-F5344CB8AC3E}">
        <p14:creationId xmlns:p14="http://schemas.microsoft.com/office/powerpoint/2010/main" val="3381891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5004C-6F40-348B-98E6-30346A2D23C3}"/>
              </a:ext>
            </a:extLst>
          </p:cNvPr>
          <p:cNvSpPr>
            <a:spLocks noGrp="1"/>
          </p:cNvSpPr>
          <p:nvPr>
            <p:ph type="title"/>
          </p:nvPr>
        </p:nvSpPr>
        <p:spPr>
          <a:xfrm>
            <a:off x="358219" y="365126"/>
            <a:ext cx="11481847" cy="726256"/>
          </a:xfrm>
        </p:spPr>
        <p:txBody>
          <a:bodyPr>
            <a:normAutofit/>
          </a:bodyPr>
          <a:lstStyle/>
          <a:p>
            <a:r>
              <a:rPr lang="en-GB">
                <a:latin typeface="Calibri"/>
                <a:ea typeface="Calibri"/>
                <a:cs typeface="Calibri"/>
              </a:rPr>
              <a:t>GlobalData</a:t>
            </a:r>
          </a:p>
        </p:txBody>
      </p:sp>
      <p:pic>
        <p:nvPicPr>
          <p:cNvPr id="5" name="Picture 4">
            <a:extLst>
              <a:ext uri="{FF2B5EF4-FFF2-40B4-BE49-F238E27FC236}">
                <a16:creationId xmlns:a16="http://schemas.microsoft.com/office/drawing/2014/main" id="{402C6996-C318-B387-BF2C-C1DC7D754AFF}"/>
              </a:ext>
            </a:extLst>
          </p:cNvPr>
          <p:cNvPicPr>
            <a:picLocks noChangeAspect="1"/>
          </p:cNvPicPr>
          <p:nvPr/>
        </p:nvPicPr>
        <p:blipFill>
          <a:blip r:embed="rId2"/>
          <a:stretch>
            <a:fillRect/>
          </a:stretch>
        </p:blipFill>
        <p:spPr>
          <a:xfrm>
            <a:off x="4393171" y="1081087"/>
            <a:ext cx="7446895" cy="3605051"/>
          </a:xfrm>
          <a:prstGeom prst="roundRect">
            <a:avLst>
              <a:gd name="adj" fmla="val 4167"/>
            </a:avLst>
          </a:prstGeom>
          <a:solidFill>
            <a:srgbClr val="FFFFFF"/>
          </a:solidFill>
          <a:ln w="762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9970DDD7-8406-9CA6-2B5D-E441C27A42AC}"/>
              </a:ext>
            </a:extLst>
          </p:cNvPr>
          <p:cNvSpPr txBox="1"/>
          <p:nvPr/>
        </p:nvSpPr>
        <p:spPr>
          <a:xfrm>
            <a:off x="483410" y="1166842"/>
            <a:ext cx="3477050" cy="4524315"/>
          </a:xfrm>
          <a:prstGeom prst="rect">
            <a:avLst/>
          </a:prstGeom>
          <a:noFill/>
        </p:spPr>
        <p:txBody>
          <a:bodyPr wrap="square" rtlCol="0">
            <a:spAutoFit/>
          </a:bodyPr>
          <a:lstStyle/>
          <a:p>
            <a:r>
              <a:rPr lang="en-GB" sz="2400"/>
              <a:t>Provides news analyses and data for over 22 sectors in 200 countries.</a:t>
            </a:r>
          </a:p>
          <a:p>
            <a:r>
              <a:rPr lang="en-GB" sz="2400"/>
              <a:t>Use it to analyse companies or markets. It includes:</a:t>
            </a:r>
          </a:p>
          <a:p>
            <a:endParaRPr lang="en-GB" sz="2400"/>
          </a:p>
          <a:p>
            <a:pPr marL="285750" indent="-285750">
              <a:buFont typeface="Arial" panose="020B0604020202020204" pitchFamily="34" charset="0"/>
              <a:buChar char="•"/>
            </a:pPr>
            <a:r>
              <a:rPr lang="en-GB" sz="2400"/>
              <a:t>Company reports</a:t>
            </a:r>
          </a:p>
          <a:p>
            <a:pPr marL="285750" indent="-285750">
              <a:buFont typeface="Arial" panose="020B0604020202020204" pitchFamily="34" charset="0"/>
              <a:buChar char="•"/>
            </a:pPr>
            <a:r>
              <a:rPr lang="en-GB" sz="2400"/>
              <a:t>Industry insights</a:t>
            </a:r>
          </a:p>
          <a:p>
            <a:pPr marL="285750" indent="-285750">
              <a:buFont typeface="Arial" panose="020B0604020202020204" pitchFamily="34" charset="0"/>
              <a:buChar char="•"/>
            </a:pPr>
            <a:r>
              <a:rPr lang="en-GB" sz="2400"/>
              <a:t>Market analyses and shares and lots more.</a:t>
            </a:r>
          </a:p>
          <a:p>
            <a:endParaRPr lang="en-US" sz="2400"/>
          </a:p>
        </p:txBody>
      </p:sp>
      <p:sp>
        <p:nvSpPr>
          <p:cNvPr id="3" name="TextBox 14">
            <a:extLst>
              <a:ext uri="{FF2B5EF4-FFF2-40B4-BE49-F238E27FC236}">
                <a16:creationId xmlns:a16="http://schemas.microsoft.com/office/drawing/2014/main" id="{E49D5B63-BDC9-9514-990F-A7D0734D72F4}"/>
              </a:ext>
            </a:extLst>
          </p:cNvPr>
          <p:cNvSpPr txBox="1"/>
          <p:nvPr/>
        </p:nvSpPr>
        <p:spPr>
          <a:xfrm>
            <a:off x="7213335" y="5083255"/>
            <a:ext cx="3052627" cy="461665"/>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400">
                <a:hlinkClick r:id="rId3"/>
              </a:rPr>
              <a:t>GlobalData Explorer</a:t>
            </a:r>
            <a:endParaRPr lang="en-US" sz="2400"/>
          </a:p>
        </p:txBody>
      </p:sp>
    </p:spTree>
    <p:extLst>
      <p:ext uri="{BB962C8B-B14F-4D97-AF65-F5344CB8AC3E}">
        <p14:creationId xmlns:p14="http://schemas.microsoft.com/office/powerpoint/2010/main" val="24692244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F4057-DC7E-4875-D6FF-FF3648C61DD5}"/>
              </a:ext>
            </a:extLst>
          </p:cNvPr>
          <p:cNvSpPr>
            <a:spLocks noGrp="1"/>
          </p:cNvSpPr>
          <p:nvPr>
            <p:ph type="title"/>
          </p:nvPr>
        </p:nvSpPr>
        <p:spPr>
          <a:xfrm>
            <a:off x="358219" y="365126"/>
            <a:ext cx="11481847" cy="566104"/>
          </a:xfrm>
        </p:spPr>
        <p:txBody>
          <a:bodyPr>
            <a:normAutofit fontScale="90000"/>
          </a:bodyPr>
          <a:lstStyle/>
          <a:p>
            <a:r>
              <a:rPr lang="en-GB">
                <a:latin typeface="+mn-lt"/>
              </a:rPr>
              <a:t>PESTLE</a:t>
            </a:r>
            <a:endParaRPr lang="en-US">
              <a:latin typeface="+mn-lt"/>
            </a:endParaRPr>
          </a:p>
        </p:txBody>
      </p:sp>
      <p:pic>
        <p:nvPicPr>
          <p:cNvPr id="6" name="Picture 5">
            <a:extLst>
              <a:ext uri="{FF2B5EF4-FFF2-40B4-BE49-F238E27FC236}">
                <a16:creationId xmlns:a16="http://schemas.microsoft.com/office/drawing/2014/main" id="{BEEB8B2D-AA9A-A26E-9C56-80A4F99B7A1C}"/>
              </a:ext>
            </a:extLst>
          </p:cNvPr>
          <p:cNvPicPr>
            <a:picLocks noChangeAspect="1"/>
          </p:cNvPicPr>
          <p:nvPr/>
        </p:nvPicPr>
        <p:blipFill>
          <a:blip r:embed="rId2"/>
          <a:stretch>
            <a:fillRect/>
          </a:stretch>
        </p:blipFill>
        <p:spPr>
          <a:xfrm>
            <a:off x="3805188" y="774154"/>
            <a:ext cx="8134369" cy="44256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067DCC19-489E-37E1-1AF0-2AE36ADCAE71}"/>
              </a:ext>
            </a:extLst>
          </p:cNvPr>
          <p:cNvSpPr txBox="1"/>
          <p:nvPr/>
        </p:nvSpPr>
        <p:spPr>
          <a:xfrm>
            <a:off x="362963" y="1823073"/>
            <a:ext cx="2925207" cy="3057571"/>
          </a:xfrm>
          <a:prstGeom prst="rect">
            <a:avLst/>
          </a:prstGeom>
          <a:noFill/>
        </p:spPr>
        <p:txBody>
          <a:bodyPr wrap="square" rtlCol="0">
            <a:spAutoFit/>
          </a:bodyPr>
          <a:lstStyle/>
          <a:p>
            <a:r>
              <a:rPr lang="en-GB" sz="2400"/>
              <a:t>Quick search for UK PESTLE report:</a:t>
            </a:r>
          </a:p>
          <a:p>
            <a:endParaRPr lang="en-GB" sz="2400"/>
          </a:p>
          <a:p>
            <a:pPr marL="285750" indent="-285750">
              <a:buFont typeface="Arial" panose="020B0604020202020204" pitchFamily="34" charset="0"/>
              <a:buChar char="•"/>
            </a:pPr>
            <a:r>
              <a:rPr lang="en-GB" sz="2400"/>
              <a:t>Search UK PESTLE in home screen.</a:t>
            </a:r>
          </a:p>
          <a:p>
            <a:pPr marL="285750" indent="-285750">
              <a:buFont typeface="Arial" panose="020B0604020202020204" pitchFamily="34" charset="0"/>
              <a:buChar char="•"/>
            </a:pPr>
            <a:endParaRPr lang="en-GB" sz="2400"/>
          </a:p>
          <a:p>
            <a:pPr marL="285750" indent="-285750">
              <a:buFont typeface="Arial" panose="020B0604020202020204" pitchFamily="34" charset="0"/>
              <a:buChar char="•"/>
            </a:pPr>
            <a:r>
              <a:rPr lang="en-GB" sz="2400"/>
              <a:t>Click on Country Analysis Report</a:t>
            </a:r>
            <a:endParaRPr lang="en-US" sz="2400"/>
          </a:p>
        </p:txBody>
      </p:sp>
    </p:spTree>
    <p:extLst>
      <p:ext uri="{BB962C8B-B14F-4D97-AF65-F5344CB8AC3E}">
        <p14:creationId xmlns:p14="http://schemas.microsoft.com/office/powerpoint/2010/main" val="39934432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0D3E66E-CC94-623D-1C92-7E4BDBFCBCF8}"/>
              </a:ext>
            </a:extLst>
          </p:cNvPr>
          <p:cNvSpPr txBox="1"/>
          <p:nvPr/>
        </p:nvSpPr>
        <p:spPr>
          <a:xfrm>
            <a:off x="216914" y="1256598"/>
            <a:ext cx="3255562" cy="4431983"/>
          </a:xfrm>
          <a:prstGeom prst="rect">
            <a:avLst/>
          </a:prstGeom>
          <a:noFill/>
        </p:spPr>
        <p:txBody>
          <a:bodyPr wrap="square" rtlCol="0">
            <a:spAutoFit/>
          </a:bodyPr>
          <a:lstStyle/>
          <a:p>
            <a:r>
              <a:rPr lang="en-GB" sz="2400"/>
              <a:t>From home screen:</a:t>
            </a:r>
          </a:p>
          <a:p>
            <a:endParaRPr lang="en-GB" sz="2400"/>
          </a:p>
          <a:p>
            <a:pPr marL="285750" indent="-285750">
              <a:buFont typeface="Arial" panose="020B0604020202020204" pitchFamily="34" charset="0"/>
              <a:buChar char="•"/>
            </a:pPr>
            <a:r>
              <a:rPr lang="en-GB" sz="2400"/>
              <a:t>Click on countries.</a:t>
            </a:r>
          </a:p>
          <a:p>
            <a:pPr marL="285750" indent="-285750">
              <a:buFont typeface="Arial" panose="020B0604020202020204" pitchFamily="34" charset="0"/>
              <a:buChar char="•"/>
            </a:pPr>
            <a:endParaRPr lang="en-GB" sz="2400"/>
          </a:p>
          <a:p>
            <a:pPr marL="285750" indent="-285750">
              <a:buFont typeface="Arial" panose="020B0604020202020204" pitchFamily="34" charset="0"/>
              <a:buChar char="•"/>
            </a:pPr>
            <a:r>
              <a:rPr lang="en-GB" sz="2400"/>
              <a:t>Type the name of the country you want to find, </a:t>
            </a:r>
            <a:r>
              <a:rPr lang="en-GB" sz="2400" err="1"/>
              <a:t>e.g</a:t>
            </a:r>
            <a:r>
              <a:rPr lang="en-GB" sz="2400"/>
              <a:t> United Kingdom.</a:t>
            </a:r>
          </a:p>
          <a:p>
            <a:pPr marL="285750" indent="-285750">
              <a:buFont typeface="Arial" panose="020B0604020202020204" pitchFamily="34" charset="0"/>
              <a:buChar char="•"/>
            </a:pPr>
            <a:endParaRPr lang="en-GB" sz="2400"/>
          </a:p>
          <a:p>
            <a:pPr marL="285750" indent="-285750">
              <a:buFont typeface="Arial" panose="020B0604020202020204" pitchFamily="34" charset="0"/>
              <a:buChar char="•"/>
            </a:pPr>
            <a:r>
              <a:rPr lang="en-GB" sz="2400"/>
              <a:t>Select City Profiles or City Economics</a:t>
            </a:r>
          </a:p>
          <a:p>
            <a:pPr marL="285750" indent="-285750">
              <a:buFont typeface="Arial" panose="020B0604020202020204" pitchFamily="34" charset="0"/>
              <a:buChar char="•"/>
            </a:pPr>
            <a:endParaRPr lang="en-US"/>
          </a:p>
        </p:txBody>
      </p:sp>
      <p:pic>
        <p:nvPicPr>
          <p:cNvPr id="7" name="Picture 6">
            <a:extLst>
              <a:ext uri="{FF2B5EF4-FFF2-40B4-BE49-F238E27FC236}">
                <a16:creationId xmlns:a16="http://schemas.microsoft.com/office/drawing/2014/main" id="{278E41F1-9D04-5744-3FD1-D9EED0D2B1A4}"/>
              </a:ext>
            </a:extLst>
          </p:cNvPr>
          <p:cNvPicPr>
            <a:picLocks noChangeAspect="1"/>
          </p:cNvPicPr>
          <p:nvPr/>
        </p:nvPicPr>
        <p:blipFill>
          <a:blip r:embed="rId2"/>
          <a:stretch>
            <a:fillRect/>
          </a:stretch>
        </p:blipFill>
        <p:spPr>
          <a:xfrm>
            <a:off x="3664488" y="908789"/>
            <a:ext cx="8265719" cy="413443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9" name="TextBox 8">
            <a:extLst>
              <a:ext uri="{FF2B5EF4-FFF2-40B4-BE49-F238E27FC236}">
                <a16:creationId xmlns:a16="http://schemas.microsoft.com/office/drawing/2014/main" id="{BB37E5FB-1FBD-E5D9-9B29-2B14892FF9D4}"/>
              </a:ext>
            </a:extLst>
          </p:cNvPr>
          <p:cNvSpPr txBox="1"/>
          <p:nvPr/>
        </p:nvSpPr>
        <p:spPr>
          <a:xfrm>
            <a:off x="216914" y="164660"/>
            <a:ext cx="6095064" cy="461665"/>
          </a:xfrm>
          <a:prstGeom prst="rect">
            <a:avLst/>
          </a:prstGeom>
          <a:noFill/>
        </p:spPr>
        <p:txBody>
          <a:bodyPr wrap="square">
            <a:spAutoFit/>
          </a:bodyPr>
          <a:lstStyle/>
          <a:p>
            <a:r>
              <a:rPr lang="en-GB" sz="2400"/>
              <a:t>To find unofficial statistics and city statistics:</a:t>
            </a:r>
          </a:p>
        </p:txBody>
      </p:sp>
    </p:spTree>
    <p:extLst>
      <p:ext uri="{BB962C8B-B14F-4D97-AF65-F5344CB8AC3E}">
        <p14:creationId xmlns:p14="http://schemas.microsoft.com/office/powerpoint/2010/main" val="35075426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8B547C-42E8-FB41-C7A5-16A3AF65AA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2C8A0E-D15C-DC8C-5BB1-1B1E62A473D3}"/>
              </a:ext>
            </a:extLst>
          </p:cNvPr>
          <p:cNvSpPr>
            <a:spLocks noGrp="1"/>
          </p:cNvSpPr>
          <p:nvPr>
            <p:ph type="title"/>
          </p:nvPr>
        </p:nvSpPr>
        <p:spPr>
          <a:xfrm>
            <a:off x="358219" y="365126"/>
            <a:ext cx="11481847" cy="532446"/>
          </a:xfrm>
        </p:spPr>
        <p:txBody>
          <a:bodyPr>
            <a:normAutofit fontScale="90000"/>
          </a:bodyPr>
          <a:lstStyle/>
          <a:p>
            <a:r>
              <a:rPr lang="en-GB">
                <a:latin typeface="+mn-lt"/>
              </a:rPr>
              <a:t>Search by keyword</a:t>
            </a:r>
            <a:endParaRPr lang="en-US">
              <a:latin typeface="+mn-lt"/>
            </a:endParaRPr>
          </a:p>
        </p:txBody>
      </p:sp>
      <p:sp>
        <p:nvSpPr>
          <p:cNvPr id="4" name="TextBox 3">
            <a:extLst>
              <a:ext uri="{FF2B5EF4-FFF2-40B4-BE49-F238E27FC236}">
                <a16:creationId xmlns:a16="http://schemas.microsoft.com/office/drawing/2014/main" id="{F9BDF7D2-9CE2-89A6-59CD-0FC023967F45}"/>
              </a:ext>
            </a:extLst>
          </p:cNvPr>
          <p:cNvSpPr txBox="1"/>
          <p:nvPr/>
        </p:nvSpPr>
        <p:spPr>
          <a:xfrm>
            <a:off x="300913" y="2208436"/>
            <a:ext cx="3238880" cy="2677656"/>
          </a:xfrm>
          <a:prstGeom prst="rect">
            <a:avLst/>
          </a:prstGeom>
          <a:noFill/>
        </p:spPr>
        <p:txBody>
          <a:bodyPr wrap="square" lIns="91440" tIns="45720" rIns="91440" bIns="45720" rtlCol="0" anchor="t">
            <a:spAutoFit/>
          </a:bodyPr>
          <a:lstStyle/>
          <a:p>
            <a:r>
              <a:rPr lang="en-GB" sz="2400" dirty="0"/>
              <a:t>Search main search box. </a:t>
            </a:r>
          </a:p>
          <a:p>
            <a:endParaRPr lang="en-GB" sz="2400" dirty="0"/>
          </a:p>
          <a:p>
            <a:r>
              <a:rPr lang="en-GB" sz="2400" b="1" dirty="0"/>
              <a:t>E.g. gym</a:t>
            </a:r>
            <a:r>
              <a:rPr lang="en-GB" sz="2400" dirty="0"/>
              <a:t>: </a:t>
            </a:r>
            <a:endParaRPr lang="en-GB" sz="2400" dirty="0">
              <a:ea typeface="Calibri"/>
              <a:cs typeface="Calibri"/>
            </a:endParaRPr>
          </a:p>
          <a:p>
            <a:r>
              <a:rPr lang="en-GB" sz="2400" dirty="0"/>
              <a:t>Finds </a:t>
            </a:r>
            <a:r>
              <a:rPr lang="en-GB" sz="2400" b="1" dirty="0"/>
              <a:t>gyms, health and fitness clubs </a:t>
            </a:r>
            <a:r>
              <a:rPr lang="en-GB" sz="2400" dirty="0"/>
              <a:t>sector in reports.</a:t>
            </a:r>
            <a:endParaRPr lang="en-GB" sz="2400" dirty="0">
              <a:ea typeface="Calibri"/>
              <a:cs typeface="Calibri"/>
            </a:endParaRPr>
          </a:p>
          <a:p>
            <a:endParaRPr lang="en-US" sz="2400"/>
          </a:p>
        </p:txBody>
      </p:sp>
      <p:pic>
        <p:nvPicPr>
          <p:cNvPr id="5" name="Picture 4">
            <a:extLst>
              <a:ext uri="{FF2B5EF4-FFF2-40B4-BE49-F238E27FC236}">
                <a16:creationId xmlns:a16="http://schemas.microsoft.com/office/drawing/2014/main" id="{B859F7F4-0A80-E2FB-905F-526B808A95E0}"/>
              </a:ext>
            </a:extLst>
          </p:cNvPr>
          <p:cNvPicPr>
            <a:picLocks noChangeAspect="1"/>
          </p:cNvPicPr>
          <p:nvPr/>
        </p:nvPicPr>
        <p:blipFill>
          <a:blip r:embed="rId2"/>
          <a:stretch>
            <a:fillRect/>
          </a:stretch>
        </p:blipFill>
        <p:spPr>
          <a:xfrm>
            <a:off x="4072275" y="998548"/>
            <a:ext cx="7577590" cy="444926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6143030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3D58F-A8F0-BD84-3B7D-9532BDF0DFA4}"/>
              </a:ext>
            </a:extLst>
          </p:cNvPr>
          <p:cNvSpPr>
            <a:spLocks noGrp="1"/>
          </p:cNvSpPr>
          <p:nvPr>
            <p:ph type="title"/>
          </p:nvPr>
        </p:nvSpPr>
        <p:spPr>
          <a:xfrm>
            <a:off x="358219" y="365126"/>
            <a:ext cx="11481847" cy="532446"/>
          </a:xfrm>
        </p:spPr>
        <p:txBody>
          <a:bodyPr>
            <a:normAutofit fontScale="90000"/>
          </a:bodyPr>
          <a:lstStyle/>
          <a:p>
            <a:r>
              <a:rPr lang="en-GB">
                <a:latin typeface="+mn-lt"/>
              </a:rPr>
              <a:t>Refine Analysis</a:t>
            </a:r>
            <a:endParaRPr lang="en-US">
              <a:latin typeface="+mn-lt"/>
            </a:endParaRPr>
          </a:p>
        </p:txBody>
      </p:sp>
      <p:sp>
        <p:nvSpPr>
          <p:cNvPr id="7" name="TextBox 6">
            <a:extLst>
              <a:ext uri="{FF2B5EF4-FFF2-40B4-BE49-F238E27FC236}">
                <a16:creationId xmlns:a16="http://schemas.microsoft.com/office/drawing/2014/main" id="{A6456EA1-1646-D7FA-5D79-D8DE0B79EFAE}"/>
              </a:ext>
            </a:extLst>
          </p:cNvPr>
          <p:cNvSpPr txBox="1"/>
          <p:nvPr/>
        </p:nvSpPr>
        <p:spPr>
          <a:xfrm>
            <a:off x="369142" y="4665610"/>
            <a:ext cx="3594855" cy="830997"/>
          </a:xfrm>
          <a:prstGeom prst="rect">
            <a:avLst/>
          </a:prstGeom>
          <a:noFill/>
        </p:spPr>
        <p:txBody>
          <a:bodyPr wrap="square" lIns="91440" tIns="45720" rIns="91440" bIns="45720" rtlCol="0" anchor="t">
            <a:spAutoFit/>
          </a:bodyPr>
          <a:lstStyle/>
          <a:p>
            <a:r>
              <a:rPr lang="en-GB" sz="2400" b="1" dirty="0"/>
              <a:t>Refine analysis </a:t>
            </a:r>
            <a:r>
              <a:rPr lang="en-GB" sz="2400" dirty="0"/>
              <a:t>by </a:t>
            </a:r>
            <a:r>
              <a:rPr lang="en-GB" sz="2400" dirty="0" err="1"/>
              <a:t>e.g</a:t>
            </a:r>
            <a:r>
              <a:rPr lang="en-GB" sz="2400" dirty="0"/>
              <a:t> Geography. </a:t>
            </a:r>
            <a:endParaRPr lang="en-US" sz="2400" dirty="0"/>
          </a:p>
        </p:txBody>
      </p:sp>
      <p:pic>
        <p:nvPicPr>
          <p:cNvPr id="11" name="Picture 10">
            <a:extLst>
              <a:ext uri="{FF2B5EF4-FFF2-40B4-BE49-F238E27FC236}">
                <a16:creationId xmlns:a16="http://schemas.microsoft.com/office/drawing/2014/main" id="{438EF012-02D6-6BD6-7144-9B3F10338E6A}"/>
              </a:ext>
            </a:extLst>
          </p:cNvPr>
          <p:cNvPicPr>
            <a:picLocks noChangeAspect="1"/>
          </p:cNvPicPr>
          <p:nvPr/>
        </p:nvPicPr>
        <p:blipFill>
          <a:blip r:embed="rId2"/>
          <a:stretch>
            <a:fillRect/>
          </a:stretch>
        </p:blipFill>
        <p:spPr>
          <a:xfrm>
            <a:off x="373101" y="971656"/>
            <a:ext cx="2672036" cy="3531547"/>
          </a:xfrm>
          <a:prstGeom prst="rect">
            <a:avLst/>
          </a:prstGeom>
        </p:spPr>
      </p:pic>
      <p:pic>
        <p:nvPicPr>
          <p:cNvPr id="13" name="Picture 12">
            <a:extLst>
              <a:ext uri="{FF2B5EF4-FFF2-40B4-BE49-F238E27FC236}">
                <a16:creationId xmlns:a16="http://schemas.microsoft.com/office/drawing/2014/main" id="{596AC8A1-E720-D7AC-F195-DF0FD3390ABD}"/>
              </a:ext>
            </a:extLst>
          </p:cNvPr>
          <p:cNvPicPr>
            <a:picLocks noChangeAspect="1"/>
          </p:cNvPicPr>
          <p:nvPr/>
        </p:nvPicPr>
        <p:blipFill>
          <a:blip r:embed="rId3"/>
          <a:stretch>
            <a:fillRect/>
          </a:stretch>
        </p:blipFill>
        <p:spPr>
          <a:xfrm>
            <a:off x="4211810" y="969408"/>
            <a:ext cx="7872567" cy="41079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4" name="Arrow: Right 13">
            <a:extLst>
              <a:ext uri="{FF2B5EF4-FFF2-40B4-BE49-F238E27FC236}">
                <a16:creationId xmlns:a16="http://schemas.microsoft.com/office/drawing/2014/main" id="{CF86885D-9A8D-9EFE-5AE4-12F60802D574}"/>
              </a:ext>
            </a:extLst>
          </p:cNvPr>
          <p:cNvSpPr/>
          <p:nvPr/>
        </p:nvSpPr>
        <p:spPr>
          <a:xfrm>
            <a:off x="3191669" y="2461000"/>
            <a:ext cx="777325" cy="548132"/>
          </a:xfrm>
          <a:prstGeom prst="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295037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8253D-947D-F468-5C0B-8D1C8E56F858}"/>
              </a:ext>
            </a:extLst>
          </p:cNvPr>
          <p:cNvSpPr>
            <a:spLocks noGrp="1"/>
          </p:cNvSpPr>
          <p:nvPr>
            <p:ph type="title"/>
          </p:nvPr>
        </p:nvSpPr>
        <p:spPr>
          <a:xfrm>
            <a:off x="358219" y="365125"/>
            <a:ext cx="11481847" cy="624037"/>
          </a:xfrm>
        </p:spPr>
        <p:txBody>
          <a:bodyPr>
            <a:normAutofit fontScale="90000"/>
          </a:bodyPr>
          <a:lstStyle/>
          <a:p>
            <a:r>
              <a:rPr lang="en-GB">
                <a:latin typeface="+mn-lt"/>
              </a:rPr>
              <a:t>Business Source Complete</a:t>
            </a:r>
            <a:endParaRPr lang="en-US">
              <a:latin typeface="+mn-lt"/>
            </a:endParaRPr>
          </a:p>
        </p:txBody>
      </p:sp>
      <p:pic>
        <p:nvPicPr>
          <p:cNvPr id="5" name="Picture 4">
            <a:extLst>
              <a:ext uri="{FF2B5EF4-FFF2-40B4-BE49-F238E27FC236}">
                <a16:creationId xmlns:a16="http://schemas.microsoft.com/office/drawing/2014/main" id="{AF5B1646-42CE-917B-549A-13653FBAFA94}"/>
              </a:ext>
            </a:extLst>
          </p:cNvPr>
          <p:cNvPicPr>
            <a:picLocks noChangeAspect="1"/>
          </p:cNvPicPr>
          <p:nvPr/>
        </p:nvPicPr>
        <p:blipFill>
          <a:blip r:embed="rId2"/>
          <a:stretch>
            <a:fillRect/>
          </a:stretch>
        </p:blipFill>
        <p:spPr>
          <a:xfrm>
            <a:off x="358219" y="1135625"/>
            <a:ext cx="5437897" cy="360915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a:extLst>
              <a:ext uri="{FF2B5EF4-FFF2-40B4-BE49-F238E27FC236}">
                <a16:creationId xmlns:a16="http://schemas.microsoft.com/office/drawing/2014/main" id="{65464F72-DD9E-EDBC-82FD-289654654C16}"/>
              </a:ext>
            </a:extLst>
          </p:cNvPr>
          <p:cNvPicPr>
            <a:picLocks noChangeAspect="1"/>
          </p:cNvPicPr>
          <p:nvPr/>
        </p:nvPicPr>
        <p:blipFill>
          <a:blip r:embed="rId3"/>
          <a:stretch>
            <a:fillRect/>
          </a:stretch>
        </p:blipFill>
        <p:spPr>
          <a:xfrm>
            <a:off x="4740355" y="2197509"/>
            <a:ext cx="7152419" cy="329514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62A4F750-0942-B0D0-F2BF-22C5229E1630}"/>
              </a:ext>
            </a:extLst>
          </p:cNvPr>
          <p:cNvSpPr txBox="1"/>
          <p:nvPr/>
        </p:nvSpPr>
        <p:spPr>
          <a:xfrm>
            <a:off x="6647631" y="1143677"/>
            <a:ext cx="4914199" cy="830997"/>
          </a:xfrm>
          <a:prstGeom prst="rect">
            <a:avLst/>
          </a:prstGeom>
          <a:noFill/>
        </p:spPr>
        <p:txBody>
          <a:bodyPr wrap="square" rtlCol="0">
            <a:spAutoFit/>
          </a:bodyPr>
          <a:lstStyle/>
          <a:p>
            <a:r>
              <a:rPr lang="en-GB" sz="2400"/>
              <a:t>Scroll down the homepage – lots of resources to explore!</a:t>
            </a:r>
            <a:endParaRPr lang="en-US" sz="2400"/>
          </a:p>
        </p:txBody>
      </p:sp>
      <p:sp>
        <p:nvSpPr>
          <p:cNvPr id="3" name="TextBox 2">
            <a:extLst>
              <a:ext uri="{FF2B5EF4-FFF2-40B4-BE49-F238E27FC236}">
                <a16:creationId xmlns:a16="http://schemas.microsoft.com/office/drawing/2014/main" id="{3B2EEEDC-0E6D-C6B0-94A2-DCA3D292CD9C}"/>
              </a:ext>
            </a:extLst>
          </p:cNvPr>
          <p:cNvSpPr txBox="1"/>
          <p:nvPr/>
        </p:nvSpPr>
        <p:spPr>
          <a:xfrm>
            <a:off x="762000" y="5122332"/>
            <a:ext cx="2857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hlinkClick r:id="rId4"/>
              </a:rPr>
              <a:t>Business Source Complete</a:t>
            </a:r>
            <a:endParaRPr lang="en-GB"/>
          </a:p>
        </p:txBody>
      </p:sp>
    </p:spTree>
    <p:extLst>
      <p:ext uri="{BB962C8B-B14F-4D97-AF65-F5344CB8AC3E}">
        <p14:creationId xmlns:p14="http://schemas.microsoft.com/office/powerpoint/2010/main" val="9764433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1C294-39D4-763C-0982-9EEB1A8AA75F}"/>
              </a:ext>
            </a:extLst>
          </p:cNvPr>
          <p:cNvSpPr>
            <a:spLocks noGrp="1"/>
          </p:cNvSpPr>
          <p:nvPr>
            <p:ph type="title"/>
          </p:nvPr>
        </p:nvSpPr>
        <p:spPr>
          <a:xfrm>
            <a:off x="358219" y="365125"/>
            <a:ext cx="11481847" cy="686435"/>
          </a:xfrm>
        </p:spPr>
        <p:txBody>
          <a:bodyPr>
            <a:normAutofit fontScale="90000"/>
          </a:bodyPr>
          <a:lstStyle/>
          <a:p>
            <a:r>
              <a:rPr lang="en-GB">
                <a:latin typeface="+mn-lt"/>
              </a:rPr>
              <a:t>Subject Thesaurus </a:t>
            </a:r>
            <a:endParaRPr lang="en-US">
              <a:latin typeface="+mn-lt"/>
            </a:endParaRPr>
          </a:p>
        </p:txBody>
      </p:sp>
      <p:sp>
        <p:nvSpPr>
          <p:cNvPr id="25" name="TextBox 24">
            <a:extLst>
              <a:ext uri="{FF2B5EF4-FFF2-40B4-BE49-F238E27FC236}">
                <a16:creationId xmlns:a16="http://schemas.microsoft.com/office/drawing/2014/main" id="{D3C636EF-A27C-B0C9-0005-AE401B792B41}"/>
              </a:ext>
            </a:extLst>
          </p:cNvPr>
          <p:cNvSpPr txBox="1"/>
          <p:nvPr/>
        </p:nvSpPr>
        <p:spPr>
          <a:xfrm>
            <a:off x="5569402" y="1203161"/>
            <a:ext cx="6076575" cy="646331"/>
          </a:xfrm>
          <a:prstGeom prst="rect">
            <a:avLst/>
          </a:prstGeom>
          <a:noFill/>
        </p:spPr>
        <p:txBody>
          <a:bodyPr wrap="square">
            <a:spAutoFit/>
          </a:bodyPr>
          <a:lstStyle/>
          <a:p>
            <a:r>
              <a:rPr lang="en-GB" sz="1800"/>
              <a:t>Explore the subject terms in the database to find subject headings to include in your search..</a:t>
            </a:r>
          </a:p>
        </p:txBody>
      </p:sp>
      <p:sp>
        <p:nvSpPr>
          <p:cNvPr id="29" name="Arrow: Right 28">
            <a:extLst>
              <a:ext uri="{FF2B5EF4-FFF2-40B4-BE49-F238E27FC236}">
                <a16:creationId xmlns:a16="http://schemas.microsoft.com/office/drawing/2014/main" id="{F6EF90C2-4148-A549-2C94-8E46D83492C7}"/>
              </a:ext>
            </a:extLst>
          </p:cNvPr>
          <p:cNvSpPr/>
          <p:nvPr/>
        </p:nvSpPr>
        <p:spPr>
          <a:xfrm flipH="1">
            <a:off x="4710945" y="1156731"/>
            <a:ext cx="650739" cy="48463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1751AFC-880C-1CCF-4017-AFD84EAC8007}"/>
              </a:ext>
            </a:extLst>
          </p:cNvPr>
          <p:cNvPicPr>
            <a:picLocks noChangeAspect="1"/>
          </p:cNvPicPr>
          <p:nvPr/>
        </p:nvPicPr>
        <p:blipFill>
          <a:blip r:embed="rId2"/>
          <a:stretch>
            <a:fillRect/>
          </a:stretch>
        </p:blipFill>
        <p:spPr>
          <a:xfrm>
            <a:off x="5710792" y="2191167"/>
            <a:ext cx="6172985" cy="328063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1" name="Arrow: Right 10">
            <a:extLst>
              <a:ext uri="{FF2B5EF4-FFF2-40B4-BE49-F238E27FC236}">
                <a16:creationId xmlns:a16="http://schemas.microsoft.com/office/drawing/2014/main" id="{925B56AD-E675-E413-3CA5-B4A933A67F0D}"/>
              </a:ext>
            </a:extLst>
          </p:cNvPr>
          <p:cNvSpPr/>
          <p:nvPr/>
        </p:nvSpPr>
        <p:spPr>
          <a:xfrm>
            <a:off x="4710946" y="4428694"/>
            <a:ext cx="650738" cy="48463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464DE475-64A2-BCCD-81DB-32DFEB28ED48}"/>
              </a:ext>
            </a:extLst>
          </p:cNvPr>
          <p:cNvPicPr>
            <a:picLocks noChangeAspect="1"/>
          </p:cNvPicPr>
          <p:nvPr/>
        </p:nvPicPr>
        <p:blipFill>
          <a:blip r:embed="rId3"/>
          <a:stretch>
            <a:fillRect/>
          </a:stretch>
        </p:blipFill>
        <p:spPr>
          <a:xfrm>
            <a:off x="240905" y="1106441"/>
            <a:ext cx="4402567" cy="427560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5098097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C08F3-5D48-B7AE-839F-DBF05954F2B2}"/>
              </a:ext>
            </a:extLst>
          </p:cNvPr>
          <p:cNvSpPr>
            <a:spLocks noGrp="1"/>
          </p:cNvSpPr>
          <p:nvPr>
            <p:ph type="title"/>
          </p:nvPr>
        </p:nvSpPr>
        <p:spPr>
          <a:xfrm>
            <a:off x="358219" y="365125"/>
            <a:ext cx="11481847" cy="530987"/>
          </a:xfrm>
        </p:spPr>
        <p:txBody>
          <a:bodyPr>
            <a:normAutofit fontScale="90000"/>
          </a:bodyPr>
          <a:lstStyle/>
          <a:p>
            <a:r>
              <a:rPr lang="en-GB">
                <a:latin typeface="+mn-lt"/>
              </a:rPr>
              <a:t>EBSCO: Business Source Complete</a:t>
            </a:r>
            <a:endParaRPr lang="en-US">
              <a:latin typeface="+mn-lt"/>
            </a:endParaRPr>
          </a:p>
        </p:txBody>
      </p:sp>
      <p:pic>
        <p:nvPicPr>
          <p:cNvPr id="5" name="Picture 4">
            <a:extLst>
              <a:ext uri="{FF2B5EF4-FFF2-40B4-BE49-F238E27FC236}">
                <a16:creationId xmlns:a16="http://schemas.microsoft.com/office/drawing/2014/main" id="{A628519B-51B1-F350-8A9E-52CEB99D14BD}"/>
              </a:ext>
            </a:extLst>
          </p:cNvPr>
          <p:cNvPicPr>
            <a:picLocks noChangeAspect="1"/>
          </p:cNvPicPr>
          <p:nvPr/>
        </p:nvPicPr>
        <p:blipFill>
          <a:blip r:embed="rId2"/>
          <a:stretch>
            <a:fillRect/>
          </a:stretch>
        </p:blipFill>
        <p:spPr>
          <a:xfrm>
            <a:off x="358219" y="998908"/>
            <a:ext cx="9761889" cy="252960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8" name="Picture 7">
            <a:extLst>
              <a:ext uri="{FF2B5EF4-FFF2-40B4-BE49-F238E27FC236}">
                <a16:creationId xmlns:a16="http://schemas.microsoft.com/office/drawing/2014/main" id="{AA791E00-6010-F1CE-F949-CE19FE4D9A31}"/>
              </a:ext>
            </a:extLst>
          </p:cNvPr>
          <p:cNvPicPr>
            <a:picLocks noChangeAspect="1"/>
          </p:cNvPicPr>
          <p:nvPr/>
        </p:nvPicPr>
        <p:blipFill>
          <a:blip r:embed="rId3"/>
          <a:stretch>
            <a:fillRect/>
          </a:stretch>
        </p:blipFill>
        <p:spPr>
          <a:xfrm>
            <a:off x="2071892" y="3204606"/>
            <a:ext cx="9920025" cy="171520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8623308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E19B8-7136-0962-A206-1B60D4E242B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F80EAD-97A3-EDC0-29EA-B2ECD032B8F8}"/>
              </a:ext>
            </a:extLst>
          </p:cNvPr>
          <p:cNvSpPr>
            <a:spLocks noGrp="1"/>
          </p:cNvSpPr>
          <p:nvPr>
            <p:ph sz="half" idx="2"/>
          </p:nvPr>
        </p:nvSpPr>
        <p:spPr>
          <a:xfrm>
            <a:off x="338207" y="1339886"/>
            <a:ext cx="3976448" cy="3751297"/>
          </a:xfrm>
        </p:spPr>
        <p:txBody>
          <a:bodyPr>
            <a:normAutofit fontScale="92500" lnSpcReduction="10000"/>
          </a:bodyPr>
          <a:lstStyle/>
          <a:p>
            <a:pPr>
              <a:buFont typeface="Arial" panose="020B0604020202020204" pitchFamily="34" charset="0"/>
              <a:buChar char="•"/>
            </a:pPr>
            <a:r>
              <a:rPr lang="en-GB"/>
              <a:t>Link to the PDF.</a:t>
            </a:r>
          </a:p>
          <a:p>
            <a:pPr>
              <a:buFont typeface="Arial" panose="020B0604020202020204" pitchFamily="34" charset="0"/>
              <a:buChar char="•"/>
            </a:pPr>
            <a:r>
              <a:rPr lang="en-GB"/>
              <a:t>Related research and recommended reading.</a:t>
            </a:r>
          </a:p>
          <a:p>
            <a:pPr>
              <a:buFont typeface="Arial" panose="020B0604020202020204" pitchFamily="34" charset="0"/>
              <a:buChar char="•"/>
            </a:pPr>
            <a:r>
              <a:rPr lang="en-GB"/>
              <a:t>Links to the Journal.</a:t>
            </a:r>
          </a:p>
          <a:p>
            <a:pPr>
              <a:buFont typeface="Arial" panose="020B0604020202020204" pitchFamily="34" charset="0"/>
              <a:buChar char="•"/>
            </a:pPr>
            <a:r>
              <a:rPr lang="en-GB"/>
              <a:t>Link to the abstract, references and further details.</a:t>
            </a:r>
          </a:p>
          <a:p>
            <a:pPr>
              <a:buFont typeface="Arial" panose="020B0604020202020204" pitchFamily="34" charset="0"/>
              <a:buChar char="•"/>
            </a:pPr>
            <a:r>
              <a:rPr lang="en-GB"/>
              <a:t>Option to save in your personal folder.</a:t>
            </a:r>
          </a:p>
        </p:txBody>
      </p:sp>
      <p:sp>
        <p:nvSpPr>
          <p:cNvPr id="6" name="Title 5">
            <a:extLst>
              <a:ext uri="{FF2B5EF4-FFF2-40B4-BE49-F238E27FC236}">
                <a16:creationId xmlns:a16="http://schemas.microsoft.com/office/drawing/2014/main" id="{ADA92925-E853-8F31-0D4F-235E92036231}"/>
              </a:ext>
            </a:extLst>
          </p:cNvPr>
          <p:cNvSpPr>
            <a:spLocks noGrp="1"/>
          </p:cNvSpPr>
          <p:nvPr>
            <p:ph type="title"/>
          </p:nvPr>
        </p:nvSpPr>
        <p:spPr>
          <a:xfrm>
            <a:off x="698242" y="265291"/>
            <a:ext cx="10795518" cy="667397"/>
          </a:xfrm>
        </p:spPr>
        <p:txBody>
          <a:bodyPr>
            <a:normAutofit fontScale="90000"/>
          </a:bodyPr>
          <a:lstStyle/>
          <a:p>
            <a:r>
              <a:rPr lang="en-GB">
                <a:latin typeface="+mn-lt"/>
              </a:rPr>
              <a:t>What an article record includes…</a:t>
            </a:r>
          </a:p>
        </p:txBody>
      </p:sp>
      <p:sp>
        <p:nvSpPr>
          <p:cNvPr id="5" name="TextBox 4">
            <a:extLst>
              <a:ext uri="{FF2B5EF4-FFF2-40B4-BE49-F238E27FC236}">
                <a16:creationId xmlns:a16="http://schemas.microsoft.com/office/drawing/2014/main" id="{7CF4786F-A6EB-28D2-6706-B74800860262}"/>
              </a:ext>
            </a:extLst>
          </p:cNvPr>
          <p:cNvSpPr txBox="1"/>
          <p:nvPr/>
        </p:nvSpPr>
        <p:spPr>
          <a:xfrm>
            <a:off x="1386626" y="5257988"/>
            <a:ext cx="3692106" cy="461665"/>
          </a:xfrm>
          <a:prstGeom prst="rect">
            <a:avLst/>
          </a:prstGeom>
          <a:noFill/>
        </p:spPr>
        <p:txBody>
          <a:bodyPr wrap="square" rtlCol="0">
            <a:spAutoFit/>
          </a:bodyPr>
          <a:lstStyle/>
          <a:p>
            <a:r>
              <a:rPr lang="en-GB" sz="2400">
                <a:hlinkClick r:id="rId2"/>
              </a:rPr>
              <a:t>Article record</a:t>
            </a:r>
            <a:endParaRPr lang="en-GB" sz="2400"/>
          </a:p>
        </p:txBody>
      </p:sp>
      <p:pic>
        <p:nvPicPr>
          <p:cNvPr id="9" name="Picture 8">
            <a:extLst>
              <a:ext uri="{FF2B5EF4-FFF2-40B4-BE49-F238E27FC236}">
                <a16:creationId xmlns:a16="http://schemas.microsoft.com/office/drawing/2014/main" id="{2579FE04-6724-88AB-2E93-0C9EF1F51681}"/>
              </a:ext>
            </a:extLst>
          </p:cNvPr>
          <p:cNvPicPr>
            <a:picLocks noChangeAspect="1"/>
          </p:cNvPicPr>
          <p:nvPr/>
        </p:nvPicPr>
        <p:blipFill>
          <a:blip r:embed="rId3"/>
          <a:stretch>
            <a:fillRect/>
          </a:stretch>
        </p:blipFill>
        <p:spPr>
          <a:xfrm>
            <a:off x="4447305" y="1215249"/>
            <a:ext cx="7406488" cy="387593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8584357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7704087" y="5167042"/>
            <a:ext cx="2617976" cy="494722"/>
          </a:xfrm>
        </p:spPr>
        <p:txBody>
          <a:bodyPr/>
          <a:lstStyle/>
          <a:p>
            <a:r>
              <a:rPr lang="en-US">
                <a:hlinkClick r:id="rId2"/>
              </a:rPr>
              <a:t>ProQuest Central</a:t>
            </a:r>
            <a:endParaRPr lang="en-US"/>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93442" y="1131"/>
            <a:ext cx="10795518" cy="1003916"/>
          </a:xfrm>
        </p:spPr>
        <p:txBody>
          <a:bodyPr anchor="b">
            <a:normAutofit/>
          </a:bodyPr>
          <a:lstStyle/>
          <a:p>
            <a:r>
              <a:rPr lang="en-GB" err="1">
                <a:latin typeface="Calibri"/>
                <a:ea typeface="Calibri"/>
                <a:cs typeface="Calibri"/>
              </a:rPr>
              <a:t>Proquest</a:t>
            </a:r>
            <a:r>
              <a:rPr lang="en-GB">
                <a:latin typeface="Calibri"/>
                <a:ea typeface="Calibri"/>
                <a:cs typeface="Calibri"/>
              </a:rPr>
              <a: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93441" y="2067518"/>
            <a:ext cx="4445062" cy="347787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a:solidFill>
                  <a:srgbClr val="555555"/>
                </a:solidFill>
                <a:effectLst/>
              </a:rPr>
              <a:t>This includes:</a:t>
            </a:r>
          </a:p>
          <a:p>
            <a:pPr marL="742950" lvl="1" indent="-285750" defTabSz="457200" fontAlgn="base">
              <a:spcBef>
                <a:spcPct val="0"/>
              </a:spcBef>
              <a:spcAft>
                <a:spcPct val="0"/>
              </a:spcAft>
              <a:buFont typeface="Arial" panose="020B0604020202020204" pitchFamily="34" charset="0"/>
              <a:buChar char="•"/>
              <a:defRPr/>
            </a:pPr>
            <a:r>
              <a:rPr lang="en-GB" sz="2000" b="1" i="0">
                <a:solidFill>
                  <a:schemeClr val="accent2"/>
                </a:solidFill>
                <a:effectLst/>
              </a:rPr>
              <a:t>Business.</a:t>
            </a:r>
          </a:p>
          <a:p>
            <a:pPr marL="742950" lvl="1" indent="-285750" defTabSz="457200" fontAlgn="base">
              <a:spcBef>
                <a:spcPct val="0"/>
              </a:spcBef>
              <a:spcAft>
                <a:spcPct val="0"/>
              </a:spcAft>
              <a:buFont typeface="Arial" panose="020B0604020202020204" pitchFamily="34" charset="0"/>
              <a:buChar char="•"/>
              <a:defRPr/>
            </a:pPr>
            <a:r>
              <a:rPr lang="en-GB" sz="2000">
                <a:solidFill>
                  <a:srgbClr val="555555"/>
                </a:solidFill>
              </a:rPr>
              <a:t>Arts and Humanities.</a:t>
            </a:r>
            <a:endParaRPr lang="en-GB" sz="2000" b="0" i="0">
              <a:solidFill>
                <a:srgbClr val="555555"/>
              </a:solidFill>
              <a:effectLst/>
            </a:endParaRPr>
          </a:p>
          <a:p>
            <a:pPr marL="742950" lvl="1" indent="-285750" defTabSz="457200" fontAlgn="base">
              <a:spcBef>
                <a:spcPct val="0"/>
              </a:spcBef>
              <a:spcAft>
                <a:spcPct val="0"/>
              </a:spcAft>
              <a:buFont typeface="Arial" panose="020B0604020202020204" pitchFamily="34" charset="0"/>
              <a:buChar char="•"/>
              <a:defRPr/>
            </a:pPr>
            <a:r>
              <a:rPr lang="en-GB" sz="2000">
                <a:solidFill>
                  <a:srgbClr val="555555"/>
                </a:solidFill>
              </a:rPr>
              <a:t>Engineering.</a:t>
            </a:r>
          </a:p>
          <a:p>
            <a:pPr marL="742950" lvl="1" indent="-285750" defTabSz="457200" fontAlgn="base">
              <a:spcBef>
                <a:spcPct val="0"/>
              </a:spcBef>
              <a:spcAft>
                <a:spcPct val="0"/>
              </a:spcAft>
              <a:buFont typeface="Arial" panose="020B0604020202020204" pitchFamily="34" charset="0"/>
              <a:buChar char="•"/>
              <a:defRPr/>
            </a:pPr>
            <a:r>
              <a:rPr lang="en-GB" sz="2000" i="0">
                <a:solidFill>
                  <a:srgbClr val="555555"/>
                </a:solidFill>
                <a:effectLst/>
              </a:rPr>
              <a:t>Applied Computing.</a:t>
            </a:r>
          </a:p>
          <a:p>
            <a:pPr marL="742950" lvl="1" indent="-285750" defTabSz="457200" fontAlgn="base">
              <a:spcBef>
                <a:spcPct val="0"/>
              </a:spcBef>
              <a:spcAft>
                <a:spcPct val="0"/>
              </a:spcAft>
              <a:buFont typeface="Arial" panose="020B0604020202020204" pitchFamily="34" charset="0"/>
              <a:buChar char="•"/>
              <a:defRPr/>
            </a:pPr>
            <a:r>
              <a:rPr lang="en-GB" sz="2000" i="0">
                <a:solidFill>
                  <a:srgbClr val="555555"/>
                </a:solidFill>
                <a:effectLst/>
              </a:rPr>
              <a:t>Health and Medical.</a:t>
            </a:r>
          </a:p>
          <a:p>
            <a:pPr marL="742950" lvl="1" indent="-285750" defTabSz="457200" fontAlgn="base">
              <a:spcBef>
                <a:spcPct val="0"/>
              </a:spcBef>
              <a:spcAft>
                <a:spcPct val="0"/>
              </a:spcAft>
              <a:buFont typeface="Arial" panose="020B0604020202020204" pitchFamily="34" charset="0"/>
              <a:buChar char="•"/>
              <a:defRPr/>
            </a:pPr>
            <a:r>
              <a:rPr lang="en-GB" sz="2000" b="0" i="0">
                <a:solidFill>
                  <a:srgbClr val="555555"/>
                </a:solidFill>
                <a:effectLst/>
              </a:rPr>
              <a:t>Language and Literature.</a:t>
            </a:r>
          </a:p>
          <a:p>
            <a:pPr marL="742950" lvl="1" indent="-285750" defTabSz="457200" fontAlgn="base">
              <a:spcBef>
                <a:spcPct val="0"/>
              </a:spcBef>
              <a:spcAft>
                <a:spcPct val="0"/>
              </a:spcAft>
              <a:buFont typeface="Arial" panose="020B0604020202020204" pitchFamily="34" charset="0"/>
              <a:buChar char="•"/>
              <a:defRPr/>
            </a:pPr>
            <a:r>
              <a:rPr lang="en-GB" sz="2000" b="0" i="0">
                <a:solidFill>
                  <a:srgbClr val="555555"/>
                </a:solidFill>
                <a:effectLst/>
              </a:rPr>
              <a:t>Social Sciences.</a:t>
            </a:r>
          </a:p>
          <a:p>
            <a:pPr marL="742950" lvl="1" indent="-285750" defTabSz="457200" fontAlgn="base">
              <a:spcBef>
                <a:spcPct val="0"/>
              </a:spcBef>
              <a:spcAft>
                <a:spcPct val="0"/>
              </a:spcAft>
              <a:buFont typeface="Arial" panose="020B0604020202020204" pitchFamily="34" charset="0"/>
              <a:buChar char="•"/>
              <a:defRPr/>
            </a:pPr>
            <a:r>
              <a:rPr lang="en-GB" sz="2000" i="0">
                <a:effectLst/>
              </a:rPr>
              <a:t>Education.</a:t>
            </a:r>
          </a:p>
          <a:p>
            <a:pPr marL="742950" lvl="1" indent="-285750" defTabSz="457200" fontAlgn="base">
              <a:spcBef>
                <a:spcPct val="0"/>
              </a:spcBef>
              <a:spcAft>
                <a:spcPct val="0"/>
              </a:spcAft>
              <a:buFont typeface="Arial" panose="020B0604020202020204" pitchFamily="34" charset="0"/>
              <a:buChar char="•"/>
              <a:defRPr/>
            </a:pPr>
            <a:r>
              <a:rPr lang="en-GB" sz="2000" i="0">
                <a:solidFill>
                  <a:srgbClr val="555555"/>
                </a:solidFill>
                <a:effectLst/>
              </a:rPr>
              <a:t>Science and Technology.</a:t>
            </a:r>
          </a:p>
          <a:p>
            <a:pPr marL="742950" lvl="1" indent="-285750" defTabSz="457200" fontAlgn="base">
              <a:spcBef>
                <a:spcPct val="0"/>
              </a:spcBef>
              <a:spcAft>
                <a:spcPct val="0"/>
              </a:spcAft>
              <a:buFont typeface="Arial" panose="020B0604020202020204" pitchFamily="34" charset="0"/>
              <a:buChar char="•"/>
              <a:defRPr/>
            </a:pPr>
            <a:r>
              <a:rPr lang="en-GB" sz="2000" b="0" i="0">
                <a:solidFill>
                  <a:srgbClr val="555555"/>
                </a:solidFill>
                <a:effectLst/>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766890" y="1977841"/>
            <a:ext cx="6165067" cy="306694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33A1AC0A-D70C-719B-9C6E-DDC29DCDA4D0}"/>
              </a:ext>
            </a:extLst>
          </p:cNvPr>
          <p:cNvSpPr txBox="1"/>
          <p:nvPr/>
        </p:nvSpPr>
        <p:spPr>
          <a:xfrm>
            <a:off x="393441" y="1005047"/>
            <a:ext cx="11538515" cy="83099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400" b="0" i="0">
                <a:solidFill>
                  <a:srgbClr val="555555"/>
                </a:solidFill>
                <a:effectLst/>
              </a:rPr>
              <a:t>ProQuest Central is the largest single periodical resource available, it contains complete databases across all major subject areas.</a:t>
            </a:r>
          </a:p>
        </p:txBody>
      </p:sp>
    </p:spTree>
    <p:extLst>
      <p:ext uri="{BB962C8B-B14F-4D97-AF65-F5344CB8AC3E}">
        <p14:creationId xmlns:p14="http://schemas.microsoft.com/office/powerpoint/2010/main" val="11907587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3FFA9A6-F384-4768-4FE0-801A5E713F91}"/>
              </a:ext>
            </a:extLst>
          </p:cNvPr>
          <p:cNvSpPr>
            <a:spLocks noGrp="1"/>
          </p:cNvSpPr>
          <p:nvPr>
            <p:ph type="title"/>
          </p:nvPr>
        </p:nvSpPr>
        <p:spPr>
          <a:xfrm>
            <a:off x="358219" y="365126"/>
            <a:ext cx="11481847" cy="510774"/>
          </a:xfrm>
        </p:spPr>
        <p:txBody>
          <a:bodyPr>
            <a:normAutofit fontScale="90000"/>
          </a:bodyPr>
          <a:lstStyle/>
          <a:p>
            <a:r>
              <a:rPr lang="en-GB">
                <a:latin typeface="+mn-lt"/>
              </a:rPr>
              <a:t>AI Research Assistants in databases</a:t>
            </a:r>
            <a:endParaRPr lang="en-US">
              <a:latin typeface="+mn-lt"/>
            </a:endParaRPr>
          </a:p>
        </p:txBody>
      </p:sp>
      <p:pic>
        <p:nvPicPr>
          <p:cNvPr id="9" name="Picture 8">
            <a:extLst>
              <a:ext uri="{FF2B5EF4-FFF2-40B4-BE49-F238E27FC236}">
                <a16:creationId xmlns:a16="http://schemas.microsoft.com/office/drawing/2014/main" id="{E46D7D8A-C806-AB7C-91F9-E580D3C0CDC9}"/>
              </a:ext>
            </a:extLst>
          </p:cNvPr>
          <p:cNvPicPr>
            <a:picLocks noChangeAspect="1"/>
          </p:cNvPicPr>
          <p:nvPr/>
        </p:nvPicPr>
        <p:blipFill>
          <a:blip r:embed="rId2"/>
          <a:stretch>
            <a:fillRect/>
          </a:stretch>
        </p:blipFill>
        <p:spPr>
          <a:xfrm>
            <a:off x="7004304" y="1869841"/>
            <a:ext cx="4490826" cy="191934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0" name="TextBox 9">
            <a:extLst>
              <a:ext uri="{FF2B5EF4-FFF2-40B4-BE49-F238E27FC236}">
                <a16:creationId xmlns:a16="http://schemas.microsoft.com/office/drawing/2014/main" id="{748B1A16-584E-0357-BE04-4F1998228241}"/>
              </a:ext>
            </a:extLst>
          </p:cNvPr>
          <p:cNvSpPr txBox="1"/>
          <p:nvPr/>
        </p:nvSpPr>
        <p:spPr>
          <a:xfrm>
            <a:off x="568530" y="1067615"/>
            <a:ext cx="10001934" cy="461665"/>
          </a:xfrm>
          <a:prstGeom prst="rect">
            <a:avLst/>
          </a:prstGeom>
          <a:noFill/>
        </p:spPr>
        <p:txBody>
          <a:bodyPr wrap="square" rtlCol="0">
            <a:spAutoFit/>
          </a:bodyPr>
          <a:lstStyle/>
          <a:p>
            <a:r>
              <a:rPr lang="en-GB" sz="2400"/>
              <a:t>Different databases will provide different options with regards to AI tools. </a:t>
            </a:r>
          </a:p>
        </p:txBody>
      </p:sp>
      <p:pic>
        <p:nvPicPr>
          <p:cNvPr id="12" name="Picture 11">
            <a:extLst>
              <a:ext uri="{FF2B5EF4-FFF2-40B4-BE49-F238E27FC236}">
                <a16:creationId xmlns:a16="http://schemas.microsoft.com/office/drawing/2014/main" id="{F2901E3F-7CF4-8D52-F622-D6E0FE76C7A6}"/>
              </a:ext>
            </a:extLst>
          </p:cNvPr>
          <p:cNvPicPr>
            <a:picLocks noChangeAspect="1"/>
          </p:cNvPicPr>
          <p:nvPr/>
        </p:nvPicPr>
        <p:blipFill>
          <a:blip r:embed="rId3"/>
          <a:stretch>
            <a:fillRect/>
          </a:stretch>
        </p:blipFill>
        <p:spPr>
          <a:xfrm>
            <a:off x="6362129" y="4270248"/>
            <a:ext cx="5477937" cy="128930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4" name="TextBox 13">
            <a:extLst>
              <a:ext uri="{FF2B5EF4-FFF2-40B4-BE49-F238E27FC236}">
                <a16:creationId xmlns:a16="http://schemas.microsoft.com/office/drawing/2014/main" id="{606E33C6-7FC9-B29F-2500-AE74FDDDEDEF}"/>
              </a:ext>
            </a:extLst>
          </p:cNvPr>
          <p:cNvSpPr txBox="1"/>
          <p:nvPr/>
        </p:nvSpPr>
        <p:spPr>
          <a:xfrm>
            <a:off x="568529" y="2183183"/>
            <a:ext cx="5793599" cy="830997"/>
          </a:xfrm>
          <a:prstGeom prst="rect">
            <a:avLst/>
          </a:prstGeom>
          <a:noFill/>
        </p:spPr>
        <p:txBody>
          <a:bodyPr wrap="square">
            <a:spAutoFit/>
          </a:bodyPr>
          <a:lstStyle/>
          <a:p>
            <a:r>
              <a:rPr lang="en-GB" sz="2400"/>
              <a:t>E.g. ProQuest has an AI assistant, embedded in the article page. </a:t>
            </a:r>
            <a:endParaRPr lang="en-US" sz="2400"/>
          </a:p>
        </p:txBody>
      </p:sp>
      <p:sp>
        <p:nvSpPr>
          <p:cNvPr id="16" name="TextBox 15">
            <a:extLst>
              <a:ext uri="{FF2B5EF4-FFF2-40B4-BE49-F238E27FC236}">
                <a16:creationId xmlns:a16="http://schemas.microsoft.com/office/drawing/2014/main" id="{6FF5ABF2-A0BE-F234-4F5E-04917A58934E}"/>
              </a:ext>
            </a:extLst>
          </p:cNvPr>
          <p:cNvSpPr txBox="1"/>
          <p:nvPr/>
        </p:nvSpPr>
        <p:spPr>
          <a:xfrm>
            <a:off x="568530" y="4591734"/>
            <a:ext cx="4991022" cy="830997"/>
          </a:xfrm>
          <a:prstGeom prst="rect">
            <a:avLst/>
          </a:prstGeom>
          <a:noFill/>
        </p:spPr>
        <p:txBody>
          <a:bodyPr wrap="square">
            <a:spAutoFit/>
          </a:bodyPr>
          <a:lstStyle/>
          <a:p>
            <a:r>
              <a:rPr lang="en-GB" sz="2400"/>
              <a:t>E.g. EBSCO has an AI tool on its homepage. </a:t>
            </a:r>
            <a:endParaRPr lang="en-US" sz="2400"/>
          </a:p>
        </p:txBody>
      </p:sp>
    </p:spTree>
    <p:extLst>
      <p:ext uri="{BB962C8B-B14F-4D97-AF65-F5344CB8AC3E}">
        <p14:creationId xmlns:p14="http://schemas.microsoft.com/office/powerpoint/2010/main" val="14451162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6BB09-89FC-6BB5-364A-546244E9C7BB}"/>
              </a:ext>
            </a:extLst>
          </p:cNvPr>
          <p:cNvSpPr>
            <a:spLocks noGrp="1"/>
          </p:cNvSpPr>
          <p:nvPr>
            <p:ph type="title"/>
          </p:nvPr>
        </p:nvSpPr>
        <p:spPr>
          <a:xfrm>
            <a:off x="358219" y="365126"/>
            <a:ext cx="11481847" cy="571714"/>
          </a:xfrm>
        </p:spPr>
        <p:txBody>
          <a:bodyPr>
            <a:normAutofit fontScale="90000"/>
          </a:bodyPr>
          <a:lstStyle/>
          <a:p>
            <a:r>
              <a:rPr lang="en-GB">
                <a:latin typeface="+mn-lt"/>
              </a:rPr>
              <a:t>Useful links and resources</a:t>
            </a:r>
            <a:endParaRPr lang="en-US">
              <a:latin typeface="+mn-lt"/>
            </a:endParaRPr>
          </a:p>
        </p:txBody>
      </p:sp>
      <p:sp>
        <p:nvSpPr>
          <p:cNvPr id="3" name="Content Placeholder 2">
            <a:extLst>
              <a:ext uri="{FF2B5EF4-FFF2-40B4-BE49-F238E27FC236}">
                <a16:creationId xmlns:a16="http://schemas.microsoft.com/office/drawing/2014/main" id="{A356D174-9DB2-BA0C-E42E-9DA59D3B3DF1}"/>
              </a:ext>
            </a:extLst>
          </p:cNvPr>
          <p:cNvSpPr>
            <a:spLocks noGrp="1"/>
          </p:cNvSpPr>
          <p:nvPr>
            <p:ph sz="quarter" idx="10"/>
          </p:nvPr>
        </p:nvSpPr>
        <p:spPr>
          <a:xfrm>
            <a:off x="718562" y="1799763"/>
            <a:ext cx="4661409" cy="3057323"/>
          </a:xfrm>
        </p:spPr>
        <p:txBody>
          <a:bodyPr vert="horz" lIns="91440" tIns="45720" rIns="91440" bIns="45720" rtlCol="0" anchor="t">
            <a:normAutofit/>
          </a:bodyPr>
          <a:lstStyle/>
          <a:p>
            <a:pPr marL="0" indent="0">
              <a:buNone/>
            </a:pPr>
            <a:r>
              <a:rPr lang="en-GB" sz="2400" b="1">
                <a:latin typeface="Calibri "/>
              </a:rPr>
              <a:t>PROQUEST Database</a:t>
            </a:r>
            <a:endParaRPr lang="en-GB" sz="2400" b="1">
              <a:latin typeface="Calibri "/>
              <a:hlinkClick r:id="rId3"/>
            </a:endParaRPr>
          </a:p>
          <a:p>
            <a:pPr marL="0" indent="0">
              <a:buNone/>
            </a:pPr>
            <a:endParaRPr lang="en-GB" sz="2400" b="1">
              <a:latin typeface="Calibri "/>
            </a:endParaRPr>
          </a:p>
          <a:p>
            <a:pPr>
              <a:buFont typeface="Arial" panose="020B0604020202020204" pitchFamily="34" charset="0"/>
              <a:buChar char="•"/>
            </a:pPr>
            <a:r>
              <a:rPr lang="en-GB" sz="2400">
                <a:latin typeface="Calibri "/>
                <a:hlinkClick r:id="rId3"/>
              </a:rPr>
              <a:t>Advanced search video</a:t>
            </a:r>
            <a:r>
              <a:rPr lang="en-GB" sz="2400">
                <a:latin typeface="Calibri "/>
              </a:rPr>
              <a:t> (6min)</a:t>
            </a:r>
          </a:p>
          <a:p>
            <a:pPr>
              <a:buFont typeface="Arial" panose="020B0604020202020204" pitchFamily="34" charset="0"/>
              <a:buChar char="•"/>
            </a:pPr>
            <a:r>
              <a:rPr lang="en-GB" sz="2400">
                <a:latin typeface="Calibri "/>
                <a:hlinkClick r:id="rId4"/>
              </a:rPr>
              <a:t>Working with your results video</a:t>
            </a:r>
            <a:r>
              <a:rPr lang="en-GB" sz="2400">
                <a:latin typeface="Calibri "/>
              </a:rPr>
              <a:t> (4min)</a:t>
            </a:r>
          </a:p>
          <a:p>
            <a:pPr>
              <a:buFont typeface="Arial" panose="020B0604020202020204" pitchFamily="34" charset="0"/>
              <a:buChar char="•"/>
            </a:pPr>
            <a:r>
              <a:rPr lang="en-GB" sz="2400">
                <a:latin typeface="Calibri "/>
                <a:hlinkClick r:id="rId5"/>
              </a:rPr>
              <a:t>Thesaurus search video</a:t>
            </a:r>
            <a:r>
              <a:rPr lang="en-GB" sz="2400">
                <a:latin typeface="Calibri "/>
              </a:rPr>
              <a:t> (5 min)</a:t>
            </a:r>
          </a:p>
          <a:p>
            <a:pPr>
              <a:buFont typeface="Arial" panose="020B0604020202020204" pitchFamily="34" charset="0"/>
              <a:buChar char="•"/>
            </a:pPr>
            <a:r>
              <a:rPr lang="en-GB" sz="2400">
                <a:latin typeface="Calibri "/>
                <a:hlinkClick r:id="rId6"/>
              </a:rPr>
              <a:t>ProQuest Libguide</a:t>
            </a:r>
            <a:endParaRPr lang="en-US" sz="2400">
              <a:latin typeface="Calibri "/>
            </a:endParaRPr>
          </a:p>
        </p:txBody>
      </p:sp>
      <p:sp>
        <p:nvSpPr>
          <p:cNvPr id="4" name="Content Placeholder 2">
            <a:extLst>
              <a:ext uri="{FF2B5EF4-FFF2-40B4-BE49-F238E27FC236}">
                <a16:creationId xmlns:a16="http://schemas.microsoft.com/office/drawing/2014/main" id="{2B0D3A36-9C0A-C2E2-0A54-93FEC40325ED}"/>
              </a:ext>
            </a:extLst>
          </p:cNvPr>
          <p:cNvSpPr txBox="1">
            <a:spLocks/>
          </p:cNvSpPr>
          <p:nvPr/>
        </p:nvSpPr>
        <p:spPr>
          <a:xfrm>
            <a:off x="6096000" y="1799763"/>
            <a:ext cx="5918662" cy="34408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r>
              <a:rPr lang="en-GB" sz="2400" b="1">
                <a:latin typeface="Calibri "/>
              </a:rPr>
              <a:t>EBSCOhost Databases</a:t>
            </a:r>
          </a:p>
          <a:p>
            <a:pPr marL="0" indent="0">
              <a:buNone/>
            </a:pPr>
            <a:endParaRPr lang="en-GB" sz="2400" b="1">
              <a:latin typeface="Calibri "/>
            </a:endParaRPr>
          </a:p>
          <a:p>
            <a:pPr>
              <a:buFont typeface="Arial" panose="020B0604020202020204" pitchFamily="34" charset="0"/>
              <a:buChar char="•"/>
            </a:pPr>
            <a:r>
              <a:rPr lang="en-GB" sz="2400">
                <a:latin typeface="Calibri "/>
                <a:hlinkClick r:id="rId7"/>
              </a:rPr>
              <a:t>Introduction to EBSCO</a:t>
            </a:r>
            <a:r>
              <a:rPr lang="en-GB" sz="2400">
                <a:latin typeface="Calibri "/>
              </a:rPr>
              <a:t> (5min)</a:t>
            </a:r>
          </a:p>
          <a:p>
            <a:pPr>
              <a:buFont typeface="Arial" panose="020B0604020202020204" pitchFamily="34" charset="0"/>
              <a:buChar char="•"/>
            </a:pPr>
            <a:r>
              <a:rPr lang="en-GB" sz="2400">
                <a:latin typeface="Calibri "/>
                <a:hlinkClick r:id="rId8"/>
              </a:rPr>
              <a:t>Help for individual databases within EBSCO</a:t>
            </a:r>
            <a:endParaRPr lang="en-GB" sz="2400">
              <a:latin typeface="Calibri "/>
            </a:endParaRPr>
          </a:p>
          <a:p>
            <a:pPr>
              <a:buFont typeface="Arial" panose="020B0604020202020204" pitchFamily="34" charset="0"/>
              <a:buChar char="•"/>
            </a:pPr>
            <a:r>
              <a:rPr lang="en-GB" sz="2400">
                <a:latin typeface="Calibri "/>
                <a:hlinkClick r:id="rId9"/>
              </a:rPr>
              <a:t>EBSCO videos (select language and primary audience - students and researchers) and apply</a:t>
            </a:r>
            <a:endParaRPr lang="en-GB" sz="2400">
              <a:latin typeface="Calibri "/>
            </a:endParaRPr>
          </a:p>
          <a:p>
            <a:pPr>
              <a:buFont typeface="Arial" panose="020B0604020202020204" pitchFamily="34" charset="0"/>
              <a:buChar char="•"/>
            </a:pPr>
            <a:r>
              <a:rPr lang="en-GB" sz="2400">
                <a:latin typeface="Calibri "/>
                <a:hlinkClick r:id="rId10"/>
              </a:rPr>
              <a:t>Business searching in EBSCO</a:t>
            </a:r>
            <a:endParaRPr lang="en-GB" sz="2400">
              <a:latin typeface="Calibri "/>
              <a:hlinkClick r:id="rId3"/>
            </a:endParaRPr>
          </a:p>
        </p:txBody>
      </p:sp>
    </p:spTree>
    <p:extLst>
      <p:ext uri="{BB962C8B-B14F-4D97-AF65-F5344CB8AC3E}">
        <p14:creationId xmlns:p14="http://schemas.microsoft.com/office/powerpoint/2010/main" val="3491090862"/>
      </p:ext>
    </p:extLst>
  </p:cSld>
  <p:clrMapOvr>
    <a:masterClrMapping/>
  </p:clrMapOvr>
  <mc:AlternateContent xmlns:mc="http://schemas.openxmlformats.org/markup-compatibility/2006" xmlns:p14="http://schemas.microsoft.com/office/powerpoint/2010/main">
    <mc:Choice Requires="p14">
      <p:transition spd="med" p14:dur="700" advTm="24474">
        <p:fade/>
      </p:transition>
    </mc:Choice>
    <mc:Fallback xmlns="">
      <p:transition spd="med" advTm="24474">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D5BD877C-B25F-5C95-1122-E9478835DD19}"/>
              </a:ext>
            </a:extLst>
          </p:cNvPr>
          <p:cNvGrpSpPr/>
          <p:nvPr/>
        </p:nvGrpSpPr>
        <p:grpSpPr>
          <a:xfrm>
            <a:off x="557624" y="2625987"/>
            <a:ext cx="4931028" cy="2840266"/>
            <a:chOff x="258051" y="1572744"/>
            <a:chExt cx="6417630" cy="3954624"/>
          </a:xfrm>
          <a:effectLst/>
        </p:grpSpPr>
        <p:pic>
          <p:nvPicPr>
            <p:cNvPr id="6" name="Picture 5">
              <a:extLst>
                <a:ext uri="{FF2B5EF4-FFF2-40B4-BE49-F238E27FC236}">
                  <a16:creationId xmlns:a16="http://schemas.microsoft.com/office/drawing/2014/main" id="{0C9E7EFD-2310-8BA4-54F2-9DBBA7AC211F}"/>
                </a:ext>
              </a:extLst>
            </p:cNvPr>
            <p:cNvPicPr>
              <a:picLocks noChangeAspect="1"/>
            </p:cNvPicPr>
            <p:nvPr/>
          </p:nvPicPr>
          <p:blipFill>
            <a:blip r:embed="rId2"/>
            <a:srcRect l="3203" t="1845" r="27577" b="-1845"/>
            <a:stretch>
              <a:fillRect/>
            </a:stretch>
          </p:blipFill>
          <p:spPr>
            <a:xfrm>
              <a:off x="315807" y="1572744"/>
              <a:ext cx="6359874" cy="1472383"/>
            </a:xfrm>
            <a:prstGeom prst="rect">
              <a:avLst/>
            </a:prstGeom>
            <a:ln>
              <a:noFill/>
            </a:ln>
            <a:effectLst/>
          </p:spPr>
        </p:pic>
        <p:pic>
          <p:nvPicPr>
            <p:cNvPr id="10" name="Picture 9">
              <a:extLst>
                <a:ext uri="{FF2B5EF4-FFF2-40B4-BE49-F238E27FC236}">
                  <a16:creationId xmlns:a16="http://schemas.microsoft.com/office/drawing/2014/main" id="{F13ED5CD-DD7C-0C6C-85CC-5128050F366E}"/>
                </a:ext>
              </a:extLst>
            </p:cNvPr>
            <p:cNvPicPr>
              <a:picLocks noChangeAspect="1"/>
            </p:cNvPicPr>
            <p:nvPr/>
          </p:nvPicPr>
          <p:blipFill>
            <a:blip r:embed="rId3"/>
            <a:srcRect r="32928"/>
            <a:stretch>
              <a:fillRect/>
            </a:stretch>
          </p:blipFill>
          <p:spPr>
            <a:xfrm>
              <a:off x="258052" y="2776797"/>
              <a:ext cx="5576157" cy="1491914"/>
            </a:xfrm>
            <a:prstGeom prst="rect">
              <a:avLst/>
            </a:prstGeom>
            <a:ln>
              <a:noFill/>
            </a:ln>
            <a:effectLst/>
          </p:spPr>
        </p:pic>
        <p:pic>
          <p:nvPicPr>
            <p:cNvPr id="13" name="Picture 12">
              <a:extLst>
                <a:ext uri="{FF2B5EF4-FFF2-40B4-BE49-F238E27FC236}">
                  <a16:creationId xmlns:a16="http://schemas.microsoft.com/office/drawing/2014/main" id="{F4AB19B0-69F6-39BF-7465-A16B367FD372}"/>
                </a:ext>
              </a:extLst>
            </p:cNvPr>
            <p:cNvPicPr>
              <a:picLocks noChangeAspect="1"/>
            </p:cNvPicPr>
            <p:nvPr/>
          </p:nvPicPr>
          <p:blipFill>
            <a:blip r:embed="rId4"/>
            <a:srcRect r="33689"/>
            <a:stretch>
              <a:fillRect/>
            </a:stretch>
          </p:blipFill>
          <p:spPr>
            <a:xfrm>
              <a:off x="258051" y="4028675"/>
              <a:ext cx="5576157" cy="1498693"/>
            </a:xfrm>
            <a:prstGeom prst="rect">
              <a:avLst/>
            </a:prstGeom>
            <a:ln>
              <a:noFill/>
            </a:ln>
            <a:effectLst/>
          </p:spPr>
        </p:pic>
      </p:grpSp>
      <p:pic>
        <p:nvPicPr>
          <p:cNvPr id="16" name="Picture 15">
            <a:extLst>
              <a:ext uri="{FF2B5EF4-FFF2-40B4-BE49-F238E27FC236}">
                <a16:creationId xmlns:a16="http://schemas.microsoft.com/office/drawing/2014/main" id="{1FE196E3-0DC8-0411-FF16-9E800F0279EC}"/>
              </a:ext>
            </a:extLst>
          </p:cNvPr>
          <p:cNvPicPr>
            <a:picLocks noChangeAspect="1"/>
          </p:cNvPicPr>
          <p:nvPr/>
        </p:nvPicPr>
        <p:blipFill>
          <a:blip r:embed="rId5"/>
          <a:stretch>
            <a:fillRect/>
          </a:stretch>
        </p:blipFill>
        <p:spPr>
          <a:xfrm>
            <a:off x="602001" y="1292050"/>
            <a:ext cx="5180110" cy="1396775"/>
          </a:xfrm>
          <a:prstGeom prst="rect">
            <a:avLst/>
          </a:prstGeom>
          <a:ln>
            <a:noFill/>
          </a:ln>
          <a:effectLst/>
        </p:spPr>
      </p:pic>
      <p:sp>
        <p:nvSpPr>
          <p:cNvPr id="2" name="Title 1">
            <a:extLst>
              <a:ext uri="{FF2B5EF4-FFF2-40B4-BE49-F238E27FC236}">
                <a16:creationId xmlns:a16="http://schemas.microsoft.com/office/drawing/2014/main" id="{025AD313-1267-0463-2FA1-33E951E3828F}"/>
              </a:ext>
            </a:extLst>
          </p:cNvPr>
          <p:cNvSpPr>
            <a:spLocks noGrp="1"/>
          </p:cNvSpPr>
          <p:nvPr>
            <p:ph type="title"/>
          </p:nvPr>
        </p:nvSpPr>
        <p:spPr>
          <a:xfrm>
            <a:off x="355076" y="137973"/>
            <a:ext cx="11481847" cy="1325563"/>
          </a:xfrm>
        </p:spPr>
        <p:txBody>
          <a:bodyPr/>
          <a:lstStyle/>
          <a:p>
            <a:r>
              <a:rPr lang="en-GB">
                <a:latin typeface="Calibri"/>
                <a:ea typeface="Calibri"/>
                <a:cs typeface="Calibri"/>
              </a:rPr>
              <a:t>Database: BoB</a:t>
            </a:r>
            <a:endParaRPr lang="en-US">
              <a:latin typeface="Calibri"/>
              <a:ea typeface="Calibri"/>
              <a:cs typeface="Calibri"/>
            </a:endParaRPr>
          </a:p>
        </p:txBody>
      </p:sp>
      <p:sp>
        <p:nvSpPr>
          <p:cNvPr id="4" name="TextBox 3">
            <a:extLst>
              <a:ext uri="{FF2B5EF4-FFF2-40B4-BE49-F238E27FC236}">
                <a16:creationId xmlns:a16="http://schemas.microsoft.com/office/drawing/2014/main" id="{4DB36862-494D-1D88-5473-BFE0019F467B}"/>
              </a:ext>
            </a:extLst>
          </p:cNvPr>
          <p:cNvSpPr txBox="1"/>
          <p:nvPr/>
        </p:nvSpPr>
        <p:spPr>
          <a:xfrm>
            <a:off x="7429269" y="895858"/>
            <a:ext cx="3416062" cy="461665"/>
          </a:xfrm>
          <a:prstGeom prst="rect">
            <a:avLst/>
          </a:prstGeom>
          <a:noFill/>
        </p:spPr>
        <p:txBody>
          <a:bodyPr wrap="square" rtlCol="0">
            <a:spAutoFit/>
          </a:bodyPr>
          <a:lstStyle/>
          <a:p>
            <a:r>
              <a:rPr lang="en-GB" sz="2400" b="1">
                <a:latin typeface="Calibri "/>
                <a:hlinkClick r:id="rId6"/>
              </a:rPr>
              <a:t>Link: Box of Broadcasts</a:t>
            </a:r>
            <a:endParaRPr lang="en-US" sz="2400" b="1">
              <a:latin typeface="Calibri "/>
            </a:endParaRPr>
          </a:p>
        </p:txBody>
      </p:sp>
      <p:sp>
        <p:nvSpPr>
          <p:cNvPr id="5" name="TextBox 4">
            <a:extLst>
              <a:ext uri="{FF2B5EF4-FFF2-40B4-BE49-F238E27FC236}">
                <a16:creationId xmlns:a16="http://schemas.microsoft.com/office/drawing/2014/main" id="{CC531E7C-889F-1AF8-CCF0-B9E30391793D}"/>
              </a:ext>
            </a:extLst>
          </p:cNvPr>
          <p:cNvSpPr txBox="1"/>
          <p:nvPr/>
        </p:nvSpPr>
        <p:spPr>
          <a:xfrm>
            <a:off x="7308223" y="3705695"/>
            <a:ext cx="3658154"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Calibri "/>
                <a:hlinkClick r:id="rId7"/>
              </a:rPr>
              <a:t>Curated Playlists</a:t>
            </a:r>
            <a:endParaRPr lang="en-GB" sz="2400">
              <a:latin typeface="Calibri "/>
            </a:endParaRPr>
          </a:p>
          <a:p>
            <a:pPr marL="285750" indent="-285750">
              <a:buFont typeface="Arial" panose="020B0604020202020204" pitchFamily="34" charset="0"/>
              <a:buChar char="•"/>
            </a:pPr>
            <a:r>
              <a:rPr lang="en-GB" sz="2400">
                <a:latin typeface="Calibri "/>
                <a:hlinkClick r:id="rId8"/>
              </a:rPr>
              <a:t>Help</a:t>
            </a:r>
            <a:endParaRPr lang="en-GB" sz="2400">
              <a:latin typeface="Calibri "/>
            </a:endParaRPr>
          </a:p>
          <a:p>
            <a:pPr marL="285750" indent="-285750">
              <a:buFont typeface="Arial" panose="020B0604020202020204" pitchFamily="34" charset="0"/>
              <a:buChar char="•"/>
            </a:pPr>
            <a:r>
              <a:rPr lang="en-GB" sz="2400">
                <a:latin typeface="Calibri "/>
                <a:hlinkClick r:id="rId9"/>
              </a:rPr>
              <a:t>How to videos</a:t>
            </a:r>
            <a:endParaRPr lang="en-US" sz="2400">
              <a:latin typeface="Calibri "/>
            </a:endParaRPr>
          </a:p>
        </p:txBody>
      </p:sp>
      <p:pic>
        <p:nvPicPr>
          <p:cNvPr id="7" name="Picture 6" descr="A red text on a black background&#10;&#10;AI-generated content may be incorrect.">
            <a:extLst>
              <a:ext uri="{FF2B5EF4-FFF2-40B4-BE49-F238E27FC236}">
                <a16:creationId xmlns:a16="http://schemas.microsoft.com/office/drawing/2014/main" id="{F28EC067-01C2-BD56-96CA-609B8C0B5DA9}"/>
              </a:ext>
            </a:extLst>
          </p:cNvPr>
          <p:cNvPicPr>
            <a:picLocks noChangeAspect="1"/>
          </p:cNvPicPr>
          <p:nvPr/>
        </p:nvPicPr>
        <p:blipFill>
          <a:blip r:embed="rId10"/>
          <a:stretch>
            <a:fillRect/>
          </a:stretch>
        </p:blipFill>
        <p:spPr>
          <a:xfrm>
            <a:off x="4775289" y="5287332"/>
            <a:ext cx="7290859" cy="532342"/>
          </a:xfrm>
          <a:prstGeom prst="rect">
            <a:avLst/>
          </a:prstGeom>
        </p:spPr>
      </p:pic>
      <p:sp>
        <p:nvSpPr>
          <p:cNvPr id="9" name="TextBox 8">
            <a:extLst>
              <a:ext uri="{FF2B5EF4-FFF2-40B4-BE49-F238E27FC236}">
                <a16:creationId xmlns:a16="http://schemas.microsoft.com/office/drawing/2014/main" id="{B5D6364B-1D1D-DD08-2A77-25BA8592FC4D}"/>
              </a:ext>
            </a:extLst>
          </p:cNvPr>
          <p:cNvSpPr txBox="1"/>
          <p:nvPr/>
        </p:nvSpPr>
        <p:spPr>
          <a:xfrm>
            <a:off x="6797454" y="1714250"/>
            <a:ext cx="4993777" cy="1938992"/>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err="1">
                <a:solidFill>
                  <a:srgbClr val="3A3A3A"/>
                </a:solidFill>
                <a:latin typeface="Calibri"/>
                <a:ea typeface="Calibri"/>
                <a:cs typeface="Calibri"/>
              </a:rPr>
              <a:t>BoB</a:t>
            </a:r>
            <a:r>
              <a:rPr lang="en-GB" sz="2000">
                <a:solidFill>
                  <a:srgbClr val="3A3A3A"/>
                </a:solidFill>
                <a:latin typeface="Calibri"/>
                <a:ea typeface="Calibri"/>
                <a:cs typeface="Calibri"/>
              </a:rPr>
              <a:t> is a TV and radio service for education. </a:t>
            </a:r>
          </a:p>
          <a:p>
            <a:pPr marL="342900" indent="-342900">
              <a:buFont typeface="Arial" panose="020B0604020202020204" pitchFamily="34" charset="0"/>
              <a:buChar char="•"/>
            </a:pPr>
            <a:r>
              <a:rPr lang="en-GB" sz="2000">
                <a:latin typeface="Calibri"/>
                <a:ea typeface="Calibri"/>
                <a:cs typeface="Calibri"/>
              </a:rPr>
              <a:t>Set up a personal account with your UWTDS details.</a:t>
            </a:r>
          </a:p>
          <a:p>
            <a:pPr marL="342900" indent="-342900">
              <a:buFont typeface="Arial" panose="020B0604020202020204" pitchFamily="34" charset="0"/>
              <a:buChar char="•"/>
            </a:pPr>
            <a:r>
              <a:rPr lang="en-GB" sz="2000">
                <a:latin typeface="Calibri"/>
                <a:ea typeface="Calibri"/>
                <a:cs typeface="Calibri"/>
              </a:rPr>
              <a:t>Create your playlists or search for public playlists, e.g. “Early Years”</a:t>
            </a:r>
          </a:p>
          <a:p>
            <a:pPr marL="342900" indent="-342900">
              <a:buFont typeface="Arial" panose="020B0604020202020204" pitchFamily="34" charset="0"/>
              <a:buChar char="•"/>
            </a:pPr>
            <a:r>
              <a:rPr lang="en-GB" sz="2000">
                <a:latin typeface="Calibri"/>
                <a:ea typeface="Calibri"/>
                <a:cs typeface="Calibri"/>
              </a:rPr>
              <a:t>Create clips with your recordings.</a:t>
            </a:r>
          </a:p>
        </p:txBody>
      </p:sp>
    </p:spTree>
    <p:extLst>
      <p:ext uri="{BB962C8B-B14F-4D97-AF65-F5344CB8AC3E}">
        <p14:creationId xmlns:p14="http://schemas.microsoft.com/office/powerpoint/2010/main" val="16909945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9AAF120-0DF0-7BA2-C06B-E14C1616CCB6}"/>
              </a:ext>
            </a:extLst>
          </p:cNvPr>
          <p:cNvPicPr>
            <a:picLocks noChangeAspect="1"/>
          </p:cNvPicPr>
          <p:nvPr/>
        </p:nvPicPr>
        <p:blipFill>
          <a:blip r:embed="rId2"/>
          <a:stretch>
            <a:fillRect/>
          </a:stretch>
        </p:blipFill>
        <p:spPr>
          <a:xfrm>
            <a:off x="286407" y="2416563"/>
            <a:ext cx="11619186" cy="300478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CF89EEB6-6207-846F-4AFA-31644CEC3EF7}"/>
              </a:ext>
            </a:extLst>
          </p:cNvPr>
          <p:cNvSpPr>
            <a:spLocks noGrp="1"/>
          </p:cNvSpPr>
          <p:nvPr>
            <p:ph type="title"/>
          </p:nvPr>
        </p:nvSpPr>
        <p:spPr>
          <a:xfrm>
            <a:off x="351934" y="110999"/>
            <a:ext cx="11481847" cy="1325563"/>
          </a:xfrm>
        </p:spPr>
        <p:txBody>
          <a:bodyPr/>
          <a:lstStyle/>
          <a:p>
            <a:r>
              <a:rPr lang="en-GB">
                <a:latin typeface="+mn-lt"/>
              </a:rPr>
              <a:t>Database: Henry Stewart Talks</a:t>
            </a:r>
            <a:endParaRPr lang="en-US">
              <a:latin typeface="+mn-lt"/>
            </a:endParaRPr>
          </a:p>
        </p:txBody>
      </p:sp>
      <p:sp>
        <p:nvSpPr>
          <p:cNvPr id="4" name="TextBox 3">
            <a:extLst>
              <a:ext uri="{FF2B5EF4-FFF2-40B4-BE49-F238E27FC236}">
                <a16:creationId xmlns:a16="http://schemas.microsoft.com/office/drawing/2014/main" id="{115C5C24-E7B4-F7B0-DA17-145B53A40CFE}"/>
              </a:ext>
            </a:extLst>
          </p:cNvPr>
          <p:cNvSpPr txBox="1"/>
          <p:nvPr/>
        </p:nvSpPr>
        <p:spPr>
          <a:xfrm>
            <a:off x="7163920" y="4528185"/>
            <a:ext cx="3388043" cy="461665"/>
          </a:xfrm>
          <a:prstGeom prst="rect">
            <a:avLst/>
          </a:prstGeom>
          <a:noFill/>
        </p:spPr>
        <p:txBody>
          <a:bodyPr wrap="none" lIns="91440" tIns="45720" rIns="91440" bIns="45720" rtlCol="0" anchor="t">
            <a:spAutoFit/>
          </a:bodyPr>
          <a:lstStyle/>
          <a:p>
            <a:r>
              <a:rPr lang="en-GB" sz="2400" b="1" dirty="0">
                <a:latin typeface="Calibri "/>
              </a:rPr>
              <a:t>Link: </a:t>
            </a:r>
            <a:r>
              <a:rPr lang="en-GB" sz="2400" b="1" dirty="0">
                <a:latin typeface="Calibri "/>
                <a:hlinkClick r:id="rId3"/>
              </a:rPr>
              <a:t>Henry Stewart Talks</a:t>
            </a:r>
            <a:endParaRPr lang="en-US" sz="2400" b="1" dirty="0">
              <a:latin typeface="Calibri "/>
              <a:hlinkClick r:id="rId3"/>
            </a:endParaRPr>
          </a:p>
        </p:txBody>
      </p:sp>
      <p:sp>
        <p:nvSpPr>
          <p:cNvPr id="7" name="TextBox 6">
            <a:extLst>
              <a:ext uri="{FF2B5EF4-FFF2-40B4-BE49-F238E27FC236}">
                <a16:creationId xmlns:a16="http://schemas.microsoft.com/office/drawing/2014/main" id="{07C404D7-35C1-34AF-B2B8-60426582EE83}"/>
              </a:ext>
            </a:extLst>
          </p:cNvPr>
          <p:cNvSpPr txBox="1"/>
          <p:nvPr/>
        </p:nvSpPr>
        <p:spPr>
          <a:xfrm>
            <a:off x="351934" y="1306088"/>
            <a:ext cx="11270189" cy="830997"/>
          </a:xfrm>
          <a:prstGeom prst="rect">
            <a:avLst/>
          </a:prstGeom>
          <a:noFill/>
        </p:spPr>
        <p:txBody>
          <a:bodyPr wrap="square" lIns="91440" tIns="45720" rIns="91440" bIns="45720" anchor="t">
            <a:spAutoFit/>
          </a:bodyPr>
          <a:lstStyle/>
          <a:p>
            <a:r>
              <a:rPr lang="en-US" sz="2400">
                <a:latin typeface="Calibri "/>
              </a:rPr>
              <a:t>A collection of specially-prepared animated audio-visual business presentations with synchronized narration from leading experts and academics.</a:t>
            </a:r>
          </a:p>
        </p:txBody>
      </p:sp>
    </p:spTree>
    <p:extLst>
      <p:ext uri="{BB962C8B-B14F-4D97-AF65-F5344CB8AC3E}">
        <p14:creationId xmlns:p14="http://schemas.microsoft.com/office/powerpoint/2010/main" val="3758442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rcRect r="7138" b="837"/>
          <a:stretch>
            <a:fillRect/>
          </a:stretch>
        </p:blipFill>
        <p:spPr>
          <a:xfrm>
            <a:off x="0" y="922186"/>
            <a:ext cx="6840060" cy="4785965"/>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What about Artificial Intelligence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263068" y="4111841"/>
            <a:ext cx="4236870" cy="1077218"/>
          </a:xfrm>
          <a:prstGeom prst="rect">
            <a:avLst/>
          </a:prstGeom>
          <a:noFill/>
        </p:spPr>
        <p:txBody>
          <a:bodyPr wrap="square" lIns="91440" tIns="45720" rIns="91440" bIns="45720" rtlCol="0" anchor="t">
            <a:spAutoFit/>
          </a:bodyPr>
          <a:lstStyle/>
          <a:p>
            <a:r>
              <a:rPr lang="en-GB" sz="2400" b="1">
                <a:solidFill>
                  <a:schemeClr val="accent2"/>
                </a:solidFill>
                <a:latin typeface="Calibri"/>
                <a:ea typeface="Calibri"/>
                <a:cs typeface="Arial"/>
              </a:rPr>
              <a:t>Always check</a:t>
            </a:r>
            <a:r>
              <a:rPr lang="en-GB" sz="2400" b="1">
                <a:latin typeface="Calibri"/>
                <a:ea typeface="Calibri"/>
                <a:cs typeface="Arial"/>
              </a:rPr>
              <a:t> </a:t>
            </a:r>
            <a:r>
              <a:rPr lang="en-GB" sz="2000" b="1">
                <a:latin typeface="Calibri"/>
                <a:ea typeface="Calibri"/>
                <a:cs typeface="Arial"/>
              </a:rPr>
              <a:t>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2023877"/>
            <a:ext cx="4917799" cy="360098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900" b="1">
                <a:solidFill>
                  <a:schemeClr val="accent2"/>
                </a:solidFill>
                <a:latin typeface="Calibri"/>
                <a:ea typeface="Calibri"/>
                <a:cs typeface="Arial"/>
              </a:rPr>
              <a:t>Use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Evaluate</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Acknowledge</a:t>
            </a:r>
            <a:r>
              <a:rPr lang="en-GB" sz="1900">
                <a:solidFill>
                  <a:schemeClr val="accent2"/>
                </a:solidFill>
                <a:latin typeface="Calibri"/>
                <a:ea typeface="Calibri"/>
                <a:cs typeface="Arial"/>
              </a:rPr>
              <a:t> </a:t>
            </a:r>
            <a:r>
              <a:rPr lang="en-GB" sz="1900">
                <a:latin typeface="Calibri"/>
                <a:ea typeface="Calibri"/>
                <a:cs typeface="Arial"/>
              </a:rPr>
              <a:t>any AI use</a:t>
            </a:r>
            <a:r>
              <a:rPr lang="en-GB" sz="1900">
                <a:solidFill>
                  <a:schemeClr val="accent2"/>
                </a:solidFill>
                <a:latin typeface="Calibri"/>
                <a:ea typeface="Calibri"/>
                <a:cs typeface="Arial"/>
              </a:rPr>
              <a:t>.</a:t>
            </a:r>
            <a:endParaRPr lang="en-GB" sz="1900">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Complete</a:t>
            </a:r>
            <a:r>
              <a:rPr lang="en-GB" sz="1900">
                <a:latin typeface="Calibri"/>
                <a:ea typeface="Calibri"/>
                <a:cs typeface="Arial"/>
              </a:rPr>
              <a:t> the AI sections in infoskills.</a:t>
            </a:r>
          </a:p>
        </p:txBody>
      </p:sp>
      <p:sp>
        <p:nvSpPr>
          <p:cNvPr id="4" name="TextBox 3">
            <a:extLst>
              <a:ext uri="{FF2B5EF4-FFF2-40B4-BE49-F238E27FC236}">
                <a16:creationId xmlns:a16="http://schemas.microsoft.com/office/drawing/2014/main" id="{5BA43E62-7282-0A8D-17F5-91D49CBFFCCB}"/>
              </a:ext>
            </a:extLst>
          </p:cNvPr>
          <p:cNvSpPr txBox="1"/>
          <p:nvPr/>
        </p:nvSpPr>
        <p:spPr>
          <a:xfrm>
            <a:off x="140872" y="1490945"/>
            <a:ext cx="3443801" cy="1323439"/>
          </a:xfrm>
          <a:prstGeom prst="rect">
            <a:avLst/>
          </a:prstGeom>
          <a:noFill/>
        </p:spPr>
        <p:txBody>
          <a:bodyPr wrap="square" rtlCol="0">
            <a:spAutoFit/>
          </a:bodyPr>
          <a:lstStyle/>
          <a:p>
            <a:r>
              <a:rPr lang="en-GB" sz="2000" b="1">
                <a:latin typeface="Calibri "/>
              </a:rPr>
              <a:t>Know the difference between AI enhanced tools and Generative AI tools! </a:t>
            </a:r>
            <a:r>
              <a:rPr lang="en-GB" sz="2000">
                <a:latin typeface="Calibri "/>
              </a:rPr>
              <a:t>Check out our infoskills unit on AI.</a:t>
            </a:r>
            <a:endParaRPr lang="en-US" sz="2000">
              <a:latin typeface="Calibri "/>
            </a:endParaRPr>
          </a:p>
        </p:txBody>
      </p:sp>
      <p:sp>
        <p:nvSpPr>
          <p:cNvPr id="6" name="TextBox 5">
            <a:extLst>
              <a:ext uri="{FF2B5EF4-FFF2-40B4-BE49-F238E27FC236}">
                <a16:creationId xmlns:a16="http://schemas.microsoft.com/office/drawing/2014/main" id="{18A5A295-FF6C-EAA7-5024-BD61765C24B4}"/>
              </a:ext>
            </a:extLst>
          </p:cNvPr>
          <p:cNvSpPr txBox="1"/>
          <p:nvPr/>
        </p:nvSpPr>
        <p:spPr>
          <a:xfrm>
            <a:off x="8443648" y="1086599"/>
            <a:ext cx="2404008"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Generative AI</a:t>
            </a:r>
            <a:endParaRPr lang="en-GB" sz="2400" b="1">
              <a:solidFill>
                <a:schemeClr val="bg1"/>
              </a:solidFill>
              <a:latin typeface="Calibri"/>
              <a:ea typeface="Calibri Light"/>
              <a:cs typeface="Calibri Light"/>
            </a:endParaRPr>
          </a:p>
        </p:txBody>
      </p:sp>
    </p:spTree>
    <p:extLst>
      <p:ext uri="{BB962C8B-B14F-4D97-AF65-F5344CB8AC3E}">
        <p14:creationId xmlns:p14="http://schemas.microsoft.com/office/powerpoint/2010/main" val="18050276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FD32F-CB25-64B3-496B-C81965B5750B}"/>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4851C30-51C0-9501-59E2-49B34A306BB5}"/>
              </a:ext>
            </a:extLst>
          </p:cNvPr>
          <p:cNvPicPr>
            <a:picLocks noChangeAspect="1"/>
          </p:cNvPicPr>
          <p:nvPr/>
        </p:nvPicPr>
        <p:blipFill>
          <a:blip r:embed="rId2"/>
          <a:stretch>
            <a:fillRect/>
          </a:stretch>
        </p:blipFill>
        <p:spPr>
          <a:xfrm>
            <a:off x="2791571" y="1959441"/>
            <a:ext cx="8057762" cy="2069241"/>
          </a:xfrm>
          <a:prstGeom prst="rect">
            <a:avLst/>
          </a:prstGeom>
        </p:spPr>
      </p:pic>
      <p:sp>
        <p:nvSpPr>
          <p:cNvPr id="2" name="Title 1">
            <a:extLst>
              <a:ext uri="{FF2B5EF4-FFF2-40B4-BE49-F238E27FC236}">
                <a16:creationId xmlns:a16="http://schemas.microsoft.com/office/drawing/2014/main" id="{335BC952-7A97-9384-0F9A-52E36E4F2450}"/>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7FB1AAF-C5F4-7E78-8CB3-FF74733C3594}"/>
              </a:ext>
            </a:extLst>
          </p:cNvPr>
          <p:cNvSpPr/>
          <p:nvPr/>
        </p:nvSpPr>
        <p:spPr>
          <a:xfrm>
            <a:off x="10888653" y="2627405"/>
            <a:ext cx="945129" cy="2628993"/>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1C922C9F-C206-9CBA-858E-94006CD5BCF0}"/>
              </a:ext>
            </a:extLst>
          </p:cNvPr>
          <p:cNvSpPr/>
          <p:nvPr/>
        </p:nvSpPr>
        <p:spPr>
          <a:xfrm>
            <a:off x="1937447" y="1066188"/>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AF85F9F6-2BC6-FFD6-B6C3-260B37D3598A}"/>
              </a:ext>
            </a:extLst>
          </p:cNvPr>
          <p:cNvSpPr/>
          <p:nvPr/>
        </p:nvSpPr>
        <p:spPr>
          <a:xfrm>
            <a:off x="2004973" y="2836589"/>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8A1D9F19-B379-2A13-04F0-3BBAA12D8FA0}"/>
              </a:ext>
            </a:extLst>
          </p:cNvPr>
          <p:cNvSpPr/>
          <p:nvPr/>
        </p:nvSpPr>
        <p:spPr>
          <a:xfrm>
            <a:off x="2004972" y="467412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3540A5A4-DBE8-570A-1BB2-DC9213F9C02B}"/>
              </a:ext>
            </a:extLst>
          </p:cNvPr>
          <p:cNvSpPr txBox="1"/>
          <p:nvPr/>
        </p:nvSpPr>
        <p:spPr>
          <a:xfrm>
            <a:off x="192630" y="1067399"/>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Search question</a:t>
            </a:r>
            <a:endParaRPr lang="en-US">
              <a:latin typeface="Calibri"/>
              <a:ea typeface="Calibri"/>
              <a:cs typeface="Calibri"/>
            </a:endParaRPr>
          </a:p>
        </p:txBody>
      </p:sp>
      <p:sp>
        <p:nvSpPr>
          <p:cNvPr id="14" name="TextBox 13">
            <a:extLst>
              <a:ext uri="{FF2B5EF4-FFF2-40B4-BE49-F238E27FC236}">
                <a16:creationId xmlns:a16="http://schemas.microsoft.com/office/drawing/2014/main" id="{18F4C73C-5E0E-56EE-C20A-BA8A3CE359AD}"/>
              </a:ext>
            </a:extLst>
          </p:cNvPr>
          <p:cNvSpPr txBox="1"/>
          <p:nvPr/>
        </p:nvSpPr>
        <p:spPr>
          <a:xfrm>
            <a:off x="509494" y="2690336"/>
            <a:ext cx="206890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a:t>
            </a:r>
            <a:endParaRPr lang="en-US">
              <a:latin typeface="Calibri Light"/>
              <a:ea typeface="Calibri Light"/>
              <a:cs typeface="Calibri Light"/>
            </a:endParaRPr>
          </a:p>
          <a:p>
            <a:endParaRPr lang="en-US">
              <a:latin typeface="Calibri"/>
              <a:ea typeface="Calibri Light"/>
              <a:cs typeface="Calibri Light"/>
            </a:endParaRPr>
          </a:p>
          <a:p>
            <a:r>
              <a:rPr lang="en-US" b="1">
                <a:latin typeface="Calibri"/>
                <a:ea typeface="Calibri Light"/>
                <a:cs typeface="Calibri Light"/>
              </a:rPr>
              <a:t>Note:</a:t>
            </a:r>
            <a:r>
              <a:rPr lang="en-US">
                <a:latin typeface="Calibri"/>
                <a:ea typeface="Calibri Light"/>
                <a:cs typeface="Calibri Light"/>
              </a:rPr>
              <a:t> not all may be available via our library. </a:t>
            </a:r>
            <a:endParaRPr lang="en-US">
              <a:cs typeface="Calibri Light"/>
            </a:endParaRPr>
          </a:p>
        </p:txBody>
      </p:sp>
      <p:sp>
        <p:nvSpPr>
          <p:cNvPr id="15" name="TextBox 14">
            <a:extLst>
              <a:ext uri="{FF2B5EF4-FFF2-40B4-BE49-F238E27FC236}">
                <a16:creationId xmlns:a16="http://schemas.microsoft.com/office/drawing/2014/main" id="{03109022-0C17-2B05-6AD4-117194ECFE5D}"/>
              </a:ext>
            </a:extLst>
          </p:cNvPr>
          <p:cNvSpPr txBox="1"/>
          <p:nvPr/>
        </p:nvSpPr>
        <p:spPr>
          <a:xfrm>
            <a:off x="284712" y="4977534"/>
            <a:ext cx="21180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Further related question prompts.</a:t>
            </a:r>
            <a:endParaRPr lang="en-US"/>
          </a:p>
        </p:txBody>
      </p:sp>
      <p:sp>
        <p:nvSpPr>
          <p:cNvPr id="16" name="TextBox 15">
            <a:extLst>
              <a:ext uri="{FF2B5EF4-FFF2-40B4-BE49-F238E27FC236}">
                <a16:creationId xmlns:a16="http://schemas.microsoft.com/office/drawing/2014/main" id="{2D267D29-48A8-DE54-2E45-92CA7817B67F}"/>
              </a:ext>
            </a:extLst>
          </p:cNvPr>
          <p:cNvSpPr txBox="1"/>
          <p:nvPr/>
        </p:nvSpPr>
        <p:spPr>
          <a:xfrm>
            <a:off x="6520064" y="1690688"/>
            <a:ext cx="32443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 from UWTSD library</a:t>
            </a:r>
            <a:endParaRPr lang="en-US"/>
          </a:p>
        </p:txBody>
      </p:sp>
      <p:pic>
        <p:nvPicPr>
          <p:cNvPr id="22" name="Picture 21" descr="A black text on a white background&#10;&#10;Description automatically generated">
            <a:extLst>
              <a:ext uri="{FF2B5EF4-FFF2-40B4-BE49-F238E27FC236}">
                <a16:creationId xmlns:a16="http://schemas.microsoft.com/office/drawing/2014/main" id="{BF43DA15-878E-825E-2F94-1B782C6F7DA0}"/>
              </a:ext>
            </a:extLst>
          </p:cNvPr>
          <p:cNvPicPr>
            <a:picLocks noChangeAspect="1"/>
          </p:cNvPicPr>
          <p:nvPr/>
        </p:nvPicPr>
        <p:blipFill>
          <a:blip r:embed="rId3"/>
          <a:stretch>
            <a:fillRect/>
          </a:stretch>
        </p:blipFill>
        <p:spPr>
          <a:xfrm>
            <a:off x="114860" y="50692"/>
            <a:ext cx="4543681" cy="697348"/>
          </a:xfrm>
          <a:prstGeom prst="rect">
            <a:avLst/>
          </a:prstGeom>
        </p:spPr>
      </p:pic>
      <p:sp>
        <p:nvSpPr>
          <p:cNvPr id="8" name="TextBox 7">
            <a:extLst>
              <a:ext uri="{FF2B5EF4-FFF2-40B4-BE49-F238E27FC236}">
                <a16:creationId xmlns:a16="http://schemas.microsoft.com/office/drawing/2014/main" id="{05F2D2FE-49E4-7A6B-0533-01D5BB55FF06}"/>
              </a:ext>
            </a:extLst>
          </p:cNvPr>
          <p:cNvSpPr txBox="1"/>
          <p:nvPr/>
        </p:nvSpPr>
        <p:spPr>
          <a:xfrm>
            <a:off x="9110165" y="5017244"/>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hlinkClick r:id="rId4"/>
              </a:rPr>
              <a:t>Library Results</a:t>
            </a:r>
            <a:endParaRPr lang="en-US"/>
          </a:p>
        </p:txBody>
      </p:sp>
      <p:sp>
        <p:nvSpPr>
          <p:cNvPr id="17" name="Arrow: Right 16">
            <a:extLst>
              <a:ext uri="{FF2B5EF4-FFF2-40B4-BE49-F238E27FC236}">
                <a16:creationId xmlns:a16="http://schemas.microsoft.com/office/drawing/2014/main" id="{F3897CF6-6521-A280-F43C-E52D4BB2EF74}"/>
              </a:ext>
            </a:extLst>
          </p:cNvPr>
          <p:cNvSpPr/>
          <p:nvPr/>
        </p:nvSpPr>
        <p:spPr>
          <a:xfrm rot="5400000">
            <a:off x="9528869" y="1777571"/>
            <a:ext cx="39262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48125EC2-3E3F-72B2-A8BD-F919AA78819D}"/>
              </a:ext>
            </a:extLst>
          </p:cNvPr>
          <p:cNvPicPr>
            <a:picLocks noChangeAspect="1"/>
          </p:cNvPicPr>
          <p:nvPr/>
        </p:nvPicPr>
        <p:blipFill>
          <a:blip r:embed="rId5"/>
          <a:stretch>
            <a:fillRect/>
          </a:stretch>
        </p:blipFill>
        <p:spPr>
          <a:xfrm>
            <a:off x="2889055" y="881771"/>
            <a:ext cx="7455446" cy="596982"/>
          </a:xfrm>
          <a:prstGeom prst="rect">
            <a:avLst/>
          </a:prstGeom>
          <a:ln w="228600" cap="sq" cmpd="thickThin">
            <a:solidFill>
              <a:srgbClr val="000000"/>
            </a:solidFill>
            <a:prstDash val="solid"/>
            <a:miter lim="800000"/>
          </a:ln>
          <a:effectLst>
            <a:innerShdw blurRad="76200">
              <a:srgbClr val="000000"/>
            </a:innerShdw>
          </a:effectLst>
        </p:spPr>
      </p:pic>
      <p:pic>
        <p:nvPicPr>
          <p:cNvPr id="23" name="Picture 22">
            <a:extLst>
              <a:ext uri="{FF2B5EF4-FFF2-40B4-BE49-F238E27FC236}">
                <a16:creationId xmlns:a16="http://schemas.microsoft.com/office/drawing/2014/main" id="{D105D4F5-5744-3180-CCD4-475428FAF467}"/>
              </a:ext>
            </a:extLst>
          </p:cNvPr>
          <p:cNvPicPr>
            <a:picLocks noChangeAspect="1"/>
          </p:cNvPicPr>
          <p:nvPr/>
        </p:nvPicPr>
        <p:blipFill>
          <a:blip r:embed="rId6"/>
          <a:stretch>
            <a:fillRect/>
          </a:stretch>
        </p:blipFill>
        <p:spPr>
          <a:xfrm>
            <a:off x="2805917" y="4113278"/>
            <a:ext cx="5375384" cy="1510587"/>
          </a:xfrm>
          <a:prstGeom prst="rect">
            <a:avLst/>
          </a:prstGeom>
        </p:spPr>
      </p:pic>
    </p:spTree>
    <p:extLst>
      <p:ext uri="{BB962C8B-B14F-4D97-AF65-F5344CB8AC3E}">
        <p14:creationId xmlns:p14="http://schemas.microsoft.com/office/powerpoint/2010/main" val="30427650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938068"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5459220" y="5365767"/>
            <a:ext cx="6589222" cy="338554"/>
          </a:xfrm>
          <a:prstGeom prst="rect">
            <a:avLst/>
          </a:prstGeom>
          <a:noFill/>
        </p:spPr>
        <p:txBody>
          <a:bodyPr wrap="square" rtlCol="0">
            <a:spAutoFit/>
          </a:bodyPr>
          <a:lstStyle/>
          <a:p>
            <a:r>
              <a:rPr lang="en-GB" sz="160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1106259741"/>
      </p:ext>
    </p:extLst>
  </p:cSld>
  <p:clrMapOvr>
    <a:masterClrMapping/>
  </p:clrMapOvr>
  <mc:AlternateContent xmlns:mc="http://schemas.openxmlformats.org/markup-compatibility/2006" xmlns:p14="http://schemas.microsoft.com/office/powerpoint/2010/main">
    <mc:Choice Requires="p14">
      <p:transition p14:dur="0" advTm="31353"/>
    </mc:Choice>
    <mc:Fallback xmlns="">
      <p:transition advTm="31353"/>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35FDA-9E94-FB98-14CB-1FA5F5C69680}"/>
              </a:ext>
            </a:extLst>
          </p:cNvPr>
          <p:cNvSpPr>
            <a:spLocks noGrp="1"/>
          </p:cNvSpPr>
          <p:nvPr>
            <p:ph type="title"/>
          </p:nvPr>
        </p:nvSpPr>
        <p:spPr>
          <a:xfrm>
            <a:off x="328912" y="365125"/>
            <a:ext cx="11540461" cy="553794"/>
          </a:xfrm>
        </p:spPr>
        <p:txBody>
          <a:bodyPr>
            <a:normAutofit fontScale="90000"/>
          </a:bodyPr>
          <a:lstStyle/>
          <a:p>
            <a:r>
              <a:rPr lang="en-GB">
                <a:latin typeface="+mn-lt"/>
              </a:rPr>
              <a:t>Other tools </a:t>
            </a:r>
            <a:endParaRPr lang="en-GB">
              <a:solidFill>
                <a:srgbClr val="000000"/>
              </a:solidFill>
              <a:latin typeface="+mn-lt"/>
            </a:endParaRPr>
          </a:p>
        </p:txBody>
      </p:sp>
      <p:sp>
        <p:nvSpPr>
          <p:cNvPr id="3" name="Content Placeholder 2">
            <a:extLst>
              <a:ext uri="{FF2B5EF4-FFF2-40B4-BE49-F238E27FC236}">
                <a16:creationId xmlns:a16="http://schemas.microsoft.com/office/drawing/2014/main" id="{488DA652-5022-F048-9AA7-E72258A6CA9E}"/>
              </a:ext>
            </a:extLst>
          </p:cNvPr>
          <p:cNvSpPr>
            <a:spLocks noGrp="1"/>
          </p:cNvSpPr>
          <p:nvPr>
            <p:ph sz="quarter" idx="10"/>
          </p:nvPr>
        </p:nvSpPr>
        <p:spPr>
          <a:xfrm>
            <a:off x="326695" y="1218180"/>
            <a:ext cx="4979762" cy="4421640"/>
          </a:xfrm>
        </p:spPr>
        <p:txBody>
          <a:bodyPr vert="horz" lIns="91440" tIns="45720" rIns="91440" bIns="45720" rtlCol="0" anchor="t">
            <a:noAutofit/>
          </a:bodyPr>
          <a:lstStyle/>
          <a:p>
            <a:pPr marL="0" indent="0">
              <a:lnSpc>
                <a:spcPct val="160000"/>
              </a:lnSpc>
              <a:buNone/>
            </a:pPr>
            <a:r>
              <a:rPr lang="en-GB" sz="2200">
                <a:latin typeface="Calibri"/>
                <a:ea typeface="Calibri"/>
                <a:cs typeface="Calibri"/>
              </a:rPr>
              <a:t>Tools such as </a:t>
            </a:r>
            <a:r>
              <a:rPr lang="en-GB" sz="2200">
                <a:latin typeface="Calibri"/>
                <a:ea typeface="Calibri"/>
                <a:cs typeface="Calibri"/>
                <a:hlinkClick r:id="rId2"/>
              </a:rPr>
              <a:t>Scispace</a:t>
            </a:r>
            <a:r>
              <a:rPr lang="en-GB" sz="2200">
                <a:latin typeface="Calibri"/>
                <a:ea typeface="Calibri"/>
                <a:cs typeface="Calibri"/>
              </a:rPr>
              <a:t> can also help you locate and interrogate literature. Or maybe try exploring literature mapping tools, such as </a:t>
            </a:r>
            <a:r>
              <a:rPr lang="en-GB" sz="2200">
                <a:latin typeface="Calibri"/>
                <a:ea typeface="Calibri"/>
                <a:cs typeface="Calibri"/>
                <a:hlinkClick r:id="rId3"/>
              </a:rPr>
              <a:t>Research Rabbit</a:t>
            </a:r>
            <a:r>
              <a:rPr lang="en-GB" sz="2200">
                <a:latin typeface="Calibri"/>
                <a:ea typeface="Calibri"/>
                <a:cs typeface="Calibri"/>
              </a:rPr>
              <a:t>, </a:t>
            </a:r>
            <a:r>
              <a:rPr lang="en-GB" sz="2200">
                <a:latin typeface="Calibri"/>
                <a:ea typeface="Calibri"/>
                <a:cs typeface="Calibri"/>
                <a:hlinkClick r:id="rId4"/>
              </a:rPr>
              <a:t>Semantic Scholar</a:t>
            </a:r>
            <a:r>
              <a:rPr lang="en-GB" sz="2200">
                <a:latin typeface="Calibri"/>
                <a:ea typeface="Calibri"/>
                <a:cs typeface="Calibri"/>
              </a:rPr>
              <a:t> and </a:t>
            </a:r>
            <a:r>
              <a:rPr lang="en-GB" sz="2200">
                <a:latin typeface="Calibri"/>
                <a:ea typeface="Calibri"/>
                <a:cs typeface="Calibri"/>
                <a:hlinkClick r:id="rId5"/>
              </a:rPr>
              <a:t>Connected Papers</a:t>
            </a:r>
            <a:r>
              <a:rPr lang="en-GB" sz="2200">
                <a:latin typeface="Calibri"/>
                <a:ea typeface="Calibri"/>
                <a:cs typeface="Calibri"/>
              </a:rPr>
              <a:t>.</a:t>
            </a:r>
          </a:p>
          <a:p>
            <a:pPr marL="0" indent="0">
              <a:lnSpc>
                <a:spcPct val="160000"/>
              </a:lnSpc>
              <a:buNone/>
            </a:pPr>
            <a:r>
              <a:rPr lang="en-GB" sz="2200">
                <a:latin typeface="Calibri"/>
                <a:ea typeface="Calibri"/>
                <a:cs typeface="Calibri"/>
              </a:rPr>
              <a:t>They can help you map citation paths and locate connected research more easily. </a:t>
            </a:r>
          </a:p>
        </p:txBody>
      </p:sp>
      <p:pic>
        <p:nvPicPr>
          <p:cNvPr id="4" name="Picture 3" descr="A screenshot of a computer&#10;&#10;AI-generated content may be incorrect.">
            <a:extLst>
              <a:ext uri="{FF2B5EF4-FFF2-40B4-BE49-F238E27FC236}">
                <a16:creationId xmlns:a16="http://schemas.microsoft.com/office/drawing/2014/main" id="{E20128A5-E45C-6BFD-D957-9881802E9838}"/>
              </a:ext>
            </a:extLst>
          </p:cNvPr>
          <p:cNvPicPr>
            <a:picLocks noChangeAspect="1"/>
          </p:cNvPicPr>
          <p:nvPr/>
        </p:nvPicPr>
        <p:blipFill>
          <a:blip r:embed="rId6"/>
          <a:stretch>
            <a:fillRect/>
          </a:stretch>
        </p:blipFill>
        <p:spPr>
          <a:xfrm>
            <a:off x="5797075" y="1241108"/>
            <a:ext cx="6068230" cy="324272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98F88318-23C8-CBCB-C851-7385551C7AF9}"/>
              </a:ext>
            </a:extLst>
          </p:cNvPr>
          <p:cNvSpPr txBox="1"/>
          <p:nvPr/>
        </p:nvSpPr>
        <p:spPr>
          <a:xfrm>
            <a:off x="5948442" y="4970561"/>
            <a:ext cx="576549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ea typeface="Calibri"/>
                <a:cs typeface="Calibri"/>
              </a:rPr>
              <a:t>Using any of these tools are a personal choice. UWTSD does not support any tools mentioned. </a:t>
            </a:r>
          </a:p>
        </p:txBody>
      </p:sp>
    </p:spTree>
    <p:extLst>
      <p:ext uri="{BB962C8B-B14F-4D97-AF65-F5344CB8AC3E}">
        <p14:creationId xmlns:p14="http://schemas.microsoft.com/office/powerpoint/2010/main" val="2296073083"/>
      </p:ext>
    </p:extLst>
  </p:cSld>
  <p:clrMapOvr>
    <a:masterClrMapping/>
  </p:clrMapOvr>
  <mc:AlternateContent xmlns:mc="http://schemas.openxmlformats.org/markup-compatibility/2006" xmlns:p14="http://schemas.microsoft.com/office/powerpoint/2010/main">
    <mc:Choice Requires="p14">
      <p:transition spd="slow" p14:dur="2000" advTm="33852"/>
    </mc:Choice>
    <mc:Fallback xmlns="">
      <p:transition spd="slow" advTm="33852"/>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68CE3-4A33-B133-D1DE-47AFAF9FC3E5}"/>
              </a:ext>
            </a:extLst>
          </p:cNvPr>
          <p:cNvSpPr>
            <a:spLocks noGrp="1"/>
          </p:cNvSpPr>
          <p:nvPr>
            <p:ph type="title"/>
          </p:nvPr>
        </p:nvSpPr>
        <p:spPr>
          <a:xfrm>
            <a:off x="358219" y="365125"/>
            <a:ext cx="11481847" cy="576707"/>
          </a:xfrm>
        </p:spPr>
        <p:txBody>
          <a:bodyPr>
            <a:normAutofit fontScale="90000"/>
          </a:bodyPr>
          <a:lstStyle/>
          <a:p>
            <a:r>
              <a:rPr lang="en-GB">
                <a:latin typeface="+mn-lt"/>
              </a:rPr>
              <a:t>Grey Literature</a:t>
            </a:r>
            <a:endParaRPr lang="en-US">
              <a:latin typeface="+mn-lt"/>
            </a:endParaRPr>
          </a:p>
        </p:txBody>
      </p:sp>
      <p:sp>
        <p:nvSpPr>
          <p:cNvPr id="3" name="Content Placeholder 2">
            <a:extLst>
              <a:ext uri="{FF2B5EF4-FFF2-40B4-BE49-F238E27FC236}">
                <a16:creationId xmlns:a16="http://schemas.microsoft.com/office/drawing/2014/main" id="{0AC5F206-4AAC-7A3C-C2F1-329DBF9EFBA5}"/>
              </a:ext>
            </a:extLst>
          </p:cNvPr>
          <p:cNvSpPr>
            <a:spLocks noGrp="1"/>
          </p:cNvSpPr>
          <p:nvPr>
            <p:ph sz="quarter" idx="10"/>
          </p:nvPr>
        </p:nvSpPr>
        <p:spPr>
          <a:xfrm>
            <a:off x="698241" y="1481427"/>
            <a:ext cx="11203732" cy="4178709"/>
          </a:xfrm>
        </p:spPr>
        <p:txBody>
          <a:bodyPr vert="horz" lIns="91440" tIns="45720" rIns="91440" bIns="45720" rtlCol="0" anchor="t">
            <a:normAutofit/>
          </a:bodyPr>
          <a:lstStyle/>
          <a:p>
            <a:pPr marL="0" indent="0">
              <a:buNone/>
            </a:pPr>
            <a:r>
              <a:rPr lang="en-GB" sz="2400">
                <a:latin typeface="Calibri "/>
                <a:ea typeface="Calibri"/>
                <a:cs typeface="Calibri"/>
              </a:rPr>
              <a:t>Includes a wide range of information found outside of library databases. It can provide useful statistics, information, opinion, and case studies.</a:t>
            </a:r>
            <a:endParaRPr lang="en-GB">
              <a:ea typeface="Calibri"/>
              <a:cs typeface="Calibri"/>
            </a:endParaRPr>
          </a:p>
          <a:p>
            <a:pPr marL="0" indent="0">
              <a:buNone/>
            </a:pPr>
            <a:r>
              <a:rPr lang="en-GB" sz="2400" b="1">
                <a:latin typeface="Calibri "/>
                <a:ea typeface="Calibri"/>
                <a:cs typeface="Calibri"/>
              </a:rPr>
              <a:t>They are not however, typically peer-reviewed.</a:t>
            </a:r>
          </a:p>
          <a:p>
            <a:pPr marL="0" indent="0">
              <a:buNone/>
            </a:pPr>
            <a:endParaRPr lang="en-GB" sz="2400">
              <a:latin typeface="Calibri "/>
              <a:ea typeface="Calibri" panose="020F0502020204030204" pitchFamily="34" charset="0"/>
              <a:cs typeface="Calibri" panose="020F0502020204030204" pitchFamily="34" charset="0"/>
            </a:endParaRPr>
          </a:p>
          <a:p>
            <a:pPr marL="0" indent="0">
              <a:buNone/>
            </a:pPr>
            <a:r>
              <a:rPr lang="en-GB" sz="2400">
                <a:latin typeface="Calibri "/>
                <a:ea typeface="Calibri" panose="020F0502020204030204" pitchFamily="34" charset="0"/>
                <a:cs typeface="Calibri" panose="020F0502020204030204" pitchFamily="34" charset="0"/>
              </a:rPr>
              <a:t>Sources can include:</a:t>
            </a:r>
          </a:p>
          <a:p>
            <a:pPr>
              <a:buFont typeface="Arial" panose="020B0604020202020204" pitchFamily="34" charset="0"/>
              <a:buChar char="•"/>
            </a:pPr>
            <a:r>
              <a:rPr lang="en-US" sz="2400">
                <a:latin typeface="Calibri "/>
              </a:rPr>
              <a:t>Government information and legislation.</a:t>
            </a:r>
          </a:p>
          <a:p>
            <a:pPr>
              <a:buFont typeface="Arial" panose="020B0604020202020204" pitchFamily="34" charset="0"/>
              <a:buChar char="•"/>
            </a:pPr>
            <a:r>
              <a:rPr lang="en-US" sz="2400">
                <a:latin typeface="Calibri "/>
              </a:rPr>
              <a:t>Non-governmental organisations (NGO’s) e.g. World Health Organisation (WHO).</a:t>
            </a:r>
          </a:p>
          <a:p>
            <a:pPr>
              <a:buFont typeface="Arial" panose="020B0604020202020204" pitchFamily="34" charset="0"/>
              <a:buChar char="•"/>
            </a:pPr>
            <a:r>
              <a:rPr lang="en-US" sz="2400">
                <a:latin typeface="Calibri "/>
              </a:rPr>
              <a:t>Professional bodies.</a:t>
            </a:r>
          </a:p>
          <a:p>
            <a:pPr>
              <a:buFont typeface="Arial" panose="020B0604020202020204" pitchFamily="34" charset="0"/>
              <a:buChar char="•"/>
            </a:pPr>
            <a:r>
              <a:rPr lang="en-US" sz="2400">
                <a:latin typeface="Calibri "/>
              </a:rPr>
              <a:t>Charities.</a:t>
            </a:r>
          </a:p>
        </p:txBody>
      </p:sp>
      <p:sp>
        <p:nvSpPr>
          <p:cNvPr id="4" name="TextBox 3">
            <a:extLst>
              <a:ext uri="{FF2B5EF4-FFF2-40B4-BE49-F238E27FC236}">
                <a16:creationId xmlns:a16="http://schemas.microsoft.com/office/drawing/2014/main" id="{A56DBA38-5AD3-C606-19C0-E6E3B9398B9D}"/>
              </a:ext>
            </a:extLst>
          </p:cNvPr>
          <p:cNvSpPr txBox="1"/>
          <p:nvPr/>
        </p:nvSpPr>
        <p:spPr>
          <a:xfrm>
            <a:off x="8842397" y="627796"/>
            <a:ext cx="277813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the internet</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3509503062"/>
      </p:ext>
    </p:extLst>
  </p:cSld>
  <p:clrMapOvr>
    <a:masterClrMapping/>
  </p:clrMapOvr>
  <mc:AlternateContent xmlns:mc="http://schemas.openxmlformats.org/markup-compatibility/2006" xmlns:p14="http://schemas.microsoft.com/office/powerpoint/2010/main">
    <mc:Choice Requires="p14">
      <p:transition spd="med" p14:dur="700" advTm="12026">
        <p:fade/>
      </p:transition>
    </mc:Choice>
    <mc:Fallback xmlns="">
      <p:transition spd="med" advTm="12026">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a:xfrm>
            <a:off x="358219" y="365126"/>
            <a:ext cx="11481847" cy="655862"/>
          </a:xfrm>
        </p:spPr>
        <p:txBody>
          <a:bodyPr vert="horz" lIns="91440" tIns="45720" rIns="91440" bIns="45720" rtlCol="0" anchor="ctr">
            <a:normAutofit/>
          </a:bodyPr>
          <a:lstStyle/>
          <a:p>
            <a:r>
              <a:rPr lang="en-GB" sz="3600">
                <a:latin typeface="+mn-lt"/>
                <a:ea typeface="+mj-lt"/>
                <a:cs typeface="+mj-lt"/>
              </a:rPr>
              <a:t>Linking Google Scholar </a:t>
            </a:r>
            <a:endParaRPr lang="en-US" sz="3600">
              <a:latin typeface="+mn-lt"/>
              <a:ea typeface="+mj-lt"/>
              <a:cs typeface="+mj-l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838282" y="1458553"/>
            <a:ext cx="6913781" cy="35016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204886" y="1796774"/>
            <a:ext cx="4504892" cy="3868882"/>
          </a:xfrm>
        </p:spPr>
        <p:txBody>
          <a:bodyPr vert="horz" lIns="91440" tIns="45720" rIns="91440" bIns="45720" rtlCol="0" anchor="t">
            <a:normAutofit lnSpcReduction="10000"/>
          </a:bodyPr>
          <a:lstStyle/>
          <a:p>
            <a:pPr marL="457200" indent="-457200">
              <a:buFont typeface="+mj-lt"/>
              <a:buAutoNum type="arabicPeriod"/>
            </a:pPr>
            <a:r>
              <a:rPr lang="en-US" sz="2200">
                <a:latin typeface="Calibri "/>
                <a:cs typeface="Calibri"/>
              </a:rPr>
              <a:t>Search for Google Scholar</a:t>
            </a:r>
          </a:p>
          <a:p>
            <a:pPr marL="457200" indent="-457200">
              <a:buFont typeface="+mj-lt"/>
              <a:buAutoNum type="arabicPeriod"/>
            </a:pPr>
            <a:r>
              <a:rPr lang="en-US" sz="2200">
                <a:latin typeface="Calibri "/>
                <a:cs typeface="Calibri"/>
              </a:rPr>
              <a:t>Click on site</a:t>
            </a:r>
          </a:p>
          <a:p>
            <a:pPr marL="457200" indent="-457200">
              <a:buFont typeface="+mj-lt"/>
              <a:buAutoNum type="arabicPeriod"/>
            </a:pPr>
            <a:r>
              <a:rPr lang="en-US" sz="2200">
                <a:latin typeface="Calibri "/>
                <a:cs typeface="Calibri"/>
              </a:rPr>
              <a:t>Click on 3 lines (top left of page)</a:t>
            </a:r>
          </a:p>
          <a:p>
            <a:pPr marL="457200" indent="-457200">
              <a:buFont typeface="+mj-lt"/>
              <a:buAutoNum type="arabicPeriod"/>
            </a:pPr>
            <a:r>
              <a:rPr lang="en-US" sz="2200">
                <a:latin typeface="Calibri "/>
                <a:cs typeface="Calibri"/>
              </a:rPr>
              <a:t>Choose settings</a:t>
            </a:r>
          </a:p>
          <a:p>
            <a:pPr marL="457200" indent="-457200">
              <a:buFont typeface="+mj-lt"/>
              <a:buAutoNum type="arabicPeriod"/>
            </a:pPr>
            <a:r>
              <a:rPr lang="en-US" sz="2200">
                <a:latin typeface="Calibri "/>
                <a:cs typeface="Calibri"/>
              </a:rPr>
              <a:t>Click library links</a:t>
            </a:r>
          </a:p>
          <a:p>
            <a:pPr marL="457200" indent="-457200">
              <a:buFont typeface="+mj-lt"/>
              <a:buAutoNum type="arabicPeriod"/>
            </a:pPr>
            <a:r>
              <a:rPr lang="en-US" sz="2200">
                <a:latin typeface="Calibri "/>
                <a:cs typeface="Calibri"/>
              </a:rPr>
              <a:t>Type in UW Trinity </a:t>
            </a:r>
          </a:p>
          <a:p>
            <a:pPr marL="457200" indent="-457200">
              <a:buFont typeface="+mj-lt"/>
              <a:buAutoNum type="arabicPeriod"/>
            </a:pPr>
            <a:r>
              <a:rPr lang="en-US" sz="2200">
                <a:latin typeface="Calibri "/>
                <a:cs typeface="Calibri"/>
              </a:rPr>
              <a:t>Click search</a:t>
            </a:r>
          </a:p>
          <a:p>
            <a:pPr marL="457200" indent="-457200">
              <a:buFont typeface="+mj-lt"/>
              <a:buAutoNum type="arabicPeriod"/>
            </a:pPr>
            <a:r>
              <a:rPr lang="en-US" sz="2200">
                <a:latin typeface="Calibri "/>
                <a:cs typeface="Calibri"/>
              </a:rPr>
              <a:t>Tick the box with View it @ UWTSD</a:t>
            </a:r>
          </a:p>
          <a:p>
            <a:pPr marL="457200" indent="-457200">
              <a:buFont typeface="+mj-lt"/>
              <a:buAutoNum type="arabicPeriod"/>
            </a:pPr>
            <a:r>
              <a:rPr lang="en-US" sz="2200">
                <a:latin typeface="Calibri "/>
                <a:cs typeface="Calibri"/>
              </a:rPr>
              <a:t>Save</a:t>
            </a:r>
          </a:p>
          <a:p>
            <a:pPr marL="342900" indent="-342900">
              <a:buFont typeface="Arial" panose="05000000000000000000" pitchFamily="2" charset="2"/>
              <a:buChar char="•"/>
            </a:pPr>
            <a:endParaRPr lang="en-US" sz="2000">
              <a:latin typeface="Calibri "/>
              <a:cs typeface="Calibri"/>
            </a:endParaRPr>
          </a:p>
          <a:p>
            <a:endParaRPr lang="en-US" sz="2000"/>
          </a:p>
          <a:p>
            <a:endParaRPr lang="en-US" sz="2000"/>
          </a:p>
          <a:p>
            <a:pPr marL="0"/>
            <a:endParaRPr lang="en-US" sz="2000"/>
          </a:p>
        </p:txBody>
      </p:sp>
      <p:sp>
        <p:nvSpPr>
          <p:cNvPr id="3" name="TextBox 2">
            <a:extLst>
              <a:ext uri="{FF2B5EF4-FFF2-40B4-BE49-F238E27FC236}">
                <a16:creationId xmlns:a16="http://schemas.microsoft.com/office/drawing/2014/main" id="{B35E9544-5610-7EB8-A04C-4E8E483C2234}"/>
              </a:ext>
            </a:extLst>
          </p:cNvPr>
          <p:cNvSpPr txBox="1"/>
          <p:nvPr/>
        </p:nvSpPr>
        <p:spPr>
          <a:xfrm>
            <a:off x="439937" y="1076844"/>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
        <p:nvSpPr>
          <p:cNvPr id="5" name="TextBox 4">
            <a:extLst>
              <a:ext uri="{FF2B5EF4-FFF2-40B4-BE49-F238E27FC236}">
                <a16:creationId xmlns:a16="http://schemas.microsoft.com/office/drawing/2014/main" id="{1C99E3EC-8E5C-0E01-7286-693C1C203626}"/>
              </a:ext>
            </a:extLst>
          </p:cNvPr>
          <p:cNvSpPr txBox="1"/>
          <p:nvPr/>
        </p:nvSpPr>
        <p:spPr>
          <a:xfrm>
            <a:off x="8890638" y="536579"/>
            <a:ext cx="257088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rPr>
              <a:t>Advanced Searching</a:t>
            </a:r>
            <a:endParaRPr lang="en-US">
              <a:solidFill>
                <a:schemeClr val="bg1"/>
              </a:solidFill>
            </a:endParaRPr>
          </a:p>
        </p:txBody>
      </p:sp>
      <p:sp>
        <p:nvSpPr>
          <p:cNvPr id="4" name="TextBox 3">
            <a:extLst>
              <a:ext uri="{FF2B5EF4-FFF2-40B4-BE49-F238E27FC236}">
                <a16:creationId xmlns:a16="http://schemas.microsoft.com/office/drawing/2014/main" id="{4776EB25-2C34-C1B4-2D9C-8EC0FE1165E4}"/>
              </a:ext>
            </a:extLst>
          </p:cNvPr>
          <p:cNvSpPr txBox="1"/>
          <p:nvPr/>
        </p:nvSpPr>
        <p:spPr>
          <a:xfrm>
            <a:off x="8686800" y="5213062"/>
            <a:ext cx="2633472" cy="369332"/>
          </a:xfrm>
          <a:prstGeom prst="rect">
            <a:avLst/>
          </a:prstGeom>
          <a:noFill/>
        </p:spPr>
        <p:txBody>
          <a:bodyPr wrap="square" rtlCol="0">
            <a:spAutoFit/>
          </a:bodyPr>
          <a:lstStyle/>
          <a:p>
            <a:r>
              <a:rPr lang="en-GB">
                <a:hlinkClick r:id="rId3"/>
              </a:rPr>
              <a:t>Google Scholar help</a:t>
            </a:r>
            <a:endParaRPr lang="en-US"/>
          </a:p>
        </p:txBody>
      </p:sp>
    </p:spTree>
    <p:extLst>
      <p:ext uri="{BB962C8B-B14F-4D97-AF65-F5344CB8AC3E}">
        <p14:creationId xmlns:p14="http://schemas.microsoft.com/office/powerpoint/2010/main" val="7988053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7E5BA-D8B4-B06B-10D5-6781DB80F6C9}"/>
              </a:ext>
            </a:extLst>
          </p:cNvPr>
          <p:cNvSpPr>
            <a:spLocks noGrp="1"/>
          </p:cNvSpPr>
          <p:nvPr>
            <p:ph type="title"/>
          </p:nvPr>
        </p:nvSpPr>
        <p:spPr>
          <a:xfrm>
            <a:off x="358219" y="365125"/>
            <a:ext cx="11481847" cy="583102"/>
          </a:xfrm>
        </p:spPr>
        <p:txBody>
          <a:bodyPr>
            <a:normAutofit fontScale="90000"/>
          </a:bodyPr>
          <a:lstStyle/>
          <a:p>
            <a:r>
              <a:rPr lang="en-GB">
                <a:latin typeface="Calibri"/>
                <a:ea typeface="Calibri"/>
                <a:cs typeface="Calibri"/>
              </a:rPr>
              <a:t>Google Scholar Labs – AI enhanced tool</a:t>
            </a:r>
          </a:p>
        </p:txBody>
      </p:sp>
      <p:pic>
        <p:nvPicPr>
          <p:cNvPr id="9" name="Picture 8">
            <a:extLst>
              <a:ext uri="{FF2B5EF4-FFF2-40B4-BE49-F238E27FC236}">
                <a16:creationId xmlns:a16="http://schemas.microsoft.com/office/drawing/2014/main" id="{AF97AD65-5B72-4147-4DE9-A537A167F7FF}"/>
              </a:ext>
            </a:extLst>
          </p:cNvPr>
          <p:cNvPicPr>
            <a:picLocks noChangeAspect="1"/>
          </p:cNvPicPr>
          <p:nvPr/>
        </p:nvPicPr>
        <p:blipFill>
          <a:blip r:embed="rId2"/>
          <a:srcRect l="51963" t="51" r="-60" b="-386"/>
          <a:stretch>
            <a:fillRect/>
          </a:stretch>
        </p:blipFill>
        <p:spPr>
          <a:xfrm>
            <a:off x="660156" y="1320604"/>
            <a:ext cx="4383909" cy="3945191"/>
          </a:xfrm>
          <a:prstGeom prst="rect">
            <a:avLst/>
          </a:prstGeom>
        </p:spPr>
      </p:pic>
      <p:pic>
        <p:nvPicPr>
          <p:cNvPr id="5" name="Picture 4">
            <a:extLst>
              <a:ext uri="{FF2B5EF4-FFF2-40B4-BE49-F238E27FC236}">
                <a16:creationId xmlns:a16="http://schemas.microsoft.com/office/drawing/2014/main" id="{3BED35E8-A08F-F3D3-A22A-91011BC42561}"/>
              </a:ext>
            </a:extLst>
          </p:cNvPr>
          <p:cNvPicPr>
            <a:picLocks noChangeAspect="1"/>
          </p:cNvPicPr>
          <p:nvPr/>
        </p:nvPicPr>
        <p:blipFill>
          <a:blip r:embed="rId3"/>
          <a:stretch>
            <a:fillRect/>
          </a:stretch>
        </p:blipFill>
        <p:spPr>
          <a:xfrm>
            <a:off x="6572488" y="1255020"/>
            <a:ext cx="4959356" cy="385884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1" name="Arrow: Right 10">
            <a:extLst>
              <a:ext uri="{FF2B5EF4-FFF2-40B4-BE49-F238E27FC236}">
                <a16:creationId xmlns:a16="http://schemas.microsoft.com/office/drawing/2014/main" id="{952C0F7E-E7CC-2CD0-D6DA-442E5741170F}"/>
              </a:ext>
            </a:extLst>
          </p:cNvPr>
          <p:cNvSpPr/>
          <p:nvPr/>
        </p:nvSpPr>
        <p:spPr>
          <a:xfrm>
            <a:off x="4484815" y="1255020"/>
            <a:ext cx="1408253" cy="494401"/>
          </a:xfrm>
          <a:prstGeom prst="rightArrow">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3131A799-BFC1-EF0D-5F10-5B8179339D8C}"/>
              </a:ext>
            </a:extLst>
          </p:cNvPr>
          <p:cNvPicPr>
            <a:picLocks noChangeAspect="1"/>
          </p:cNvPicPr>
          <p:nvPr/>
        </p:nvPicPr>
        <p:blipFill>
          <a:blip r:embed="rId4"/>
          <a:stretch>
            <a:fillRect/>
          </a:stretch>
        </p:blipFill>
        <p:spPr>
          <a:xfrm>
            <a:off x="660156" y="1241791"/>
            <a:ext cx="3486150" cy="466725"/>
          </a:xfrm>
          <a:prstGeom prst="rect">
            <a:avLst/>
          </a:prstGeom>
        </p:spPr>
      </p:pic>
      <p:sp>
        <p:nvSpPr>
          <p:cNvPr id="4" name="TextBox 3">
            <a:extLst>
              <a:ext uri="{FF2B5EF4-FFF2-40B4-BE49-F238E27FC236}">
                <a16:creationId xmlns:a16="http://schemas.microsoft.com/office/drawing/2014/main" id="{5D2B0A8C-4AB6-0D3E-78A1-19651C05BD77}"/>
              </a:ext>
            </a:extLst>
          </p:cNvPr>
          <p:cNvSpPr txBox="1"/>
          <p:nvPr/>
        </p:nvSpPr>
        <p:spPr>
          <a:xfrm>
            <a:off x="8110728" y="5235993"/>
            <a:ext cx="2633472" cy="369332"/>
          </a:xfrm>
          <a:prstGeom prst="rect">
            <a:avLst/>
          </a:prstGeom>
          <a:noFill/>
        </p:spPr>
        <p:txBody>
          <a:bodyPr wrap="square" rtlCol="0">
            <a:spAutoFit/>
          </a:bodyPr>
          <a:lstStyle/>
          <a:p>
            <a:r>
              <a:rPr lang="en-GB">
                <a:hlinkClick r:id="rId5"/>
              </a:rPr>
              <a:t>Google Scholar blog</a:t>
            </a:r>
            <a:endParaRPr lang="en-US"/>
          </a:p>
        </p:txBody>
      </p:sp>
    </p:spTree>
    <p:extLst>
      <p:ext uri="{BB962C8B-B14F-4D97-AF65-F5344CB8AC3E}">
        <p14:creationId xmlns:p14="http://schemas.microsoft.com/office/powerpoint/2010/main" val="6323388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4F24E-2663-9711-FDA7-6CF7F9C3D01F}"/>
              </a:ext>
            </a:extLst>
          </p:cNvPr>
          <p:cNvSpPr>
            <a:spLocks noGrp="1"/>
          </p:cNvSpPr>
          <p:nvPr>
            <p:ph type="title"/>
          </p:nvPr>
        </p:nvSpPr>
        <p:spPr>
          <a:xfrm>
            <a:off x="358219" y="365125"/>
            <a:ext cx="11481847" cy="594995"/>
          </a:xfrm>
        </p:spPr>
        <p:txBody>
          <a:bodyPr>
            <a:normAutofit fontScale="90000"/>
          </a:bodyPr>
          <a:lstStyle/>
          <a:p>
            <a:r>
              <a:rPr lang="en-GB" b="1">
                <a:latin typeface="+mn-lt"/>
              </a:rPr>
              <a:t>Searching the Internet</a:t>
            </a:r>
            <a:endParaRPr lang="en-US" b="1">
              <a:latin typeface="+mn-lt"/>
            </a:endParaRPr>
          </a:p>
        </p:txBody>
      </p:sp>
      <p:sp>
        <p:nvSpPr>
          <p:cNvPr id="4" name="TextBox 4">
            <a:extLst>
              <a:ext uri="{FF2B5EF4-FFF2-40B4-BE49-F238E27FC236}">
                <a16:creationId xmlns:a16="http://schemas.microsoft.com/office/drawing/2014/main" id="{F01015C5-6A2E-4D6F-B811-F58AB9E83D3E}"/>
              </a:ext>
            </a:extLst>
          </p:cNvPr>
          <p:cNvSpPr txBox="1">
            <a:spLocks noGrp="1"/>
          </p:cNvSpPr>
          <p:nvPr>
            <p:ph sz="quarter" idx="10"/>
          </p:nvPr>
        </p:nvSpPr>
        <p:spPr>
          <a:xfrm>
            <a:off x="449405" y="1246100"/>
            <a:ext cx="5553206" cy="318856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GB" sz="2400" b="1">
                <a:latin typeface="Calibri"/>
                <a:cs typeface="Calibri"/>
              </a:rPr>
              <a:t>Domain searching </a:t>
            </a:r>
            <a:r>
              <a:rPr lang="en-GB" sz="2400">
                <a:latin typeface="Calibri"/>
                <a:cs typeface="Calibri"/>
              </a:rPr>
              <a:t>– add to Google search:</a:t>
            </a:r>
            <a:endParaRPr lang="en-GB" sz="2400">
              <a:latin typeface="Calibri"/>
              <a:ea typeface="+mn-lt"/>
              <a:cs typeface="Calibri"/>
            </a:endParaRPr>
          </a:p>
          <a:p>
            <a:pPr marL="342900" indent="-342900"/>
            <a:r>
              <a:rPr lang="en-GB" sz="2400" err="1">
                <a:solidFill>
                  <a:schemeClr val="accent2"/>
                </a:solidFill>
                <a:latin typeface="Calibri"/>
                <a:cs typeface="Calibri"/>
              </a:rPr>
              <a:t>site:ac.uk</a:t>
            </a:r>
            <a:r>
              <a:rPr lang="en-GB" sz="2400">
                <a:solidFill>
                  <a:schemeClr val="accent2"/>
                </a:solidFill>
                <a:latin typeface="Calibri"/>
                <a:cs typeface="Calibri"/>
              </a:rPr>
              <a:t> </a:t>
            </a:r>
            <a:r>
              <a:rPr lang="en-GB" sz="2400">
                <a:latin typeface="Calibri"/>
                <a:cs typeface="Calibri"/>
              </a:rPr>
              <a:t>(Academic)   </a:t>
            </a:r>
            <a:r>
              <a:rPr lang="en-US" sz="2400">
                <a:latin typeface="Calibri"/>
                <a:cs typeface="Calibri"/>
              </a:rPr>
              <a:t> </a:t>
            </a:r>
            <a:endParaRPr lang="en-US" sz="2400">
              <a:ea typeface="+mn-lt"/>
              <a:cs typeface="+mn-lt"/>
            </a:endParaRPr>
          </a:p>
          <a:p>
            <a:pPr marL="342900" indent="-342900"/>
            <a:r>
              <a:rPr lang="en-GB" sz="2400" err="1">
                <a:solidFill>
                  <a:schemeClr val="accent2"/>
                </a:solidFill>
                <a:latin typeface="Calibri"/>
                <a:cs typeface="Calibri"/>
              </a:rPr>
              <a:t>site:gov.uk</a:t>
            </a:r>
            <a:r>
              <a:rPr lang="en-GB" sz="2400">
                <a:solidFill>
                  <a:schemeClr val="accent2"/>
                </a:solidFill>
                <a:latin typeface="Calibri"/>
                <a:cs typeface="Calibri"/>
              </a:rPr>
              <a:t> </a:t>
            </a:r>
            <a:r>
              <a:rPr lang="en-GB" sz="2400">
                <a:latin typeface="Calibri"/>
                <a:cs typeface="Calibri"/>
              </a:rPr>
              <a:t>(UK government) </a:t>
            </a:r>
            <a:endParaRPr lang="en-US" sz="2400">
              <a:ea typeface="+mn-lt"/>
              <a:cs typeface="+mn-lt"/>
            </a:endParaRPr>
          </a:p>
          <a:p>
            <a:pPr marL="342900" indent="-342900"/>
            <a:r>
              <a:rPr lang="en-GB" sz="2400" err="1">
                <a:solidFill>
                  <a:schemeClr val="accent2"/>
                </a:solidFill>
                <a:latin typeface="Calibri"/>
                <a:cs typeface="Calibri"/>
              </a:rPr>
              <a:t>site:wales</a:t>
            </a:r>
            <a:r>
              <a:rPr lang="en-GB" sz="2400">
                <a:solidFill>
                  <a:schemeClr val="accent2"/>
                </a:solidFill>
                <a:latin typeface="Calibri"/>
                <a:cs typeface="Calibri"/>
              </a:rPr>
              <a:t> </a:t>
            </a:r>
          </a:p>
          <a:p>
            <a:pPr marL="342900" indent="-342900"/>
            <a:r>
              <a:rPr lang="en-GB" sz="2400" err="1">
                <a:solidFill>
                  <a:schemeClr val="accent2"/>
                </a:solidFill>
                <a:latin typeface="Calibri"/>
                <a:ea typeface="+mn-lt"/>
                <a:cs typeface="Calibri"/>
              </a:rPr>
              <a:t>site:cymru</a:t>
            </a:r>
            <a:endParaRPr lang="en-US" sz="2400">
              <a:ea typeface="+mn-lt"/>
              <a:cs typeface="+mn-lt"/>
            </a:endParaRPr>
          </a:p>
          <a:p>
            <a:pPr marL="342900" indent="-342900"/>
            <a:r>
              <a:rPr lang="en-GB" sz="2400" err="1">
                <a:solidFill>
                  <a:schemeClr val="accent2"/>
                </a:solidFill>
                <a:latin typeface="Calibri"/>
                <a:cs typeface="Calibri"/>
              </a:rPr>
              <a:t>site:sch.uk</a:t>
            </a:r>
            <a:r>
              <a:rPr lang="en-GB" sz="2400">
                <a:solidFill>
                  <a:schemeClr val="accent2"/>
                </a:solidFill>
                <a:latin typeface="Calibri"/>
                <a:cs typeface="Calibri"/>
              </a:rPr>
              <a:t> </a:t>
            </a:r>
            <a:r>
              <a:rPr lang="en-GB" sz="2400">
                <a:latin typeface="Calibri"/>
                <a:cs typeface="Calibri"/>
              </a:rPr>
              <a:t>(Schools)</a:t>
            </a:r>
            <a:endParaRPr lang="en-US" sz="2400">
              <a:ea typeface="+mn-lt"/>
              <a:cs typeface="+mn-lt"/>
            </a:endParaRPr>
          </a:p>
          <a:p>
            <a:pPr marL="342900" indent="-342900"/>
            <a:r>
              <a:rPr lang="en-GB" sz="2400" err="1">
                <a:solidFill>
                  <a:schemeClr val="accent2"/>
                </a:solidFill>
                <a:latin typeface="Calibri"/>
                <a:cs typeface="Calibri"/>
              </a:rPr>
              <a:t>site:nhs.uk</a:t>
            </a:r>
            <a:r>
              <a:rPr lang="en-GB" sz="2400">
                <a:solidFill>
                  <a:schemeClr val="accent2"/>
                </a:solidFill>
                <a:latin typeface="Calibri"/>
                <a:cs typeface="Calibri"/>
              </a:rPr>
              <a:t> </a:t>
            </a:r>
            <a:r>
              <a:rPr lang="en-GB" sz="2400">
                <a:latin typeface="Calibri"/>
                <a:cs typeface="Calibri"/>
              </a:rPr>
              <a:t>(National Health Service) </a:t>
            </a:r>
            <a:r>
              <a:rPr lang="en-US" sz="2400">
                <a:latin typeface="Calibri"/>
                <a:cs typeface="Calibri"/>
              </a:rPr>
              <a:t> </a:t>
            </a:r>
          </a:p>
        </p:txBody>
      </p:sp>
      <p:sp>
        <p:nvSpPr>
          <p:cNvPr id="6" name="TextBox 5">
            <a:extLst>
              <a:ext uri="{FF2B5EF4-FFF2-40B4-BE49-F238E27FC236}">
                <a16:creationId xmlns:a16="http://schemas.microsoft.com/office/drawing/2014/main" id="{D5BE37DC-5F1C-8602-14BD-C97DD91731CB}"/>
              </a:ext>
            </a:extLst>
          </p:cNvPr>
          <p:cNvSpPr txBox="1"/>
          <p:nvPr/>
        </p:nvSpPr>
        <p:spPr>
          <a:xfrm>
            <a:off x="8628448" y="577028"/>
            <a:ext cx="257088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the Internet</a:t>
            </a:r>
            <a:endParaRPr lang="en-US">
              <a:solidFill>
                <a:schemeClr val="bg1"/>
              </a:solidFill>
            </a:endParaRPr>
          </a:p>
        </p:txBody>
      </p:sp>
      <p:pic>
        <p:nvPicPr>
          <p:cNvPr id="8" name="Picture 7" descr="Students using laptop in a classroom">
            <a:extLst>
              <a:ext uri="{FF2B5EF4-FFF2-40B4-BE49-F238E27FC236}">
                <a16:creationId xmlns:a16="http://schemas.microsoft.com/office/drawing/2014/main" id="{EB81E298-DDDD-749A-7FA9-4925996A0B7D}"/>
              </a:ext>
            </a:extLst>
          </p:cNvPr>
          <p:cNvPicPr>
            <a:picLocks noChangeAspect="1"/>
          </p:cNvPicPr>
          <p:nvPr/>
        </p:nvPicPr>
        <p:blipFill>
          <a:blip r:embed="rId3"/>
          <a:stretch>
            <a:fillRect/>
          </a:stretch>
        </p:blipFill>
        <p:spPr>
          <a:xfrm>
            <a:off x="6980956" y="1457972"/>
            <a:ext cx="4229339" cy="281887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a:extLst>
              <a:ext uri="{FF2B5EF4-FFF2-40B4-BE49-F238E27FC236}">
                <a16:creationId xmlns:a16="http://schemas.microsoft.com/office/drawing/2014/main" id="{F4AB7D43-9762-5DBD-95BA-16AB3C1277A9}"/>
              </a:ext>
            </a:extLst>
          </p:cNvPr>
          <p:cNvPicPr>
            <a:picLocks noChangeAspect="1"/>
          </p:cNvPicPr>
          <p:nvPr/>
        </p:nvPicPr>
        <p:blipFill>
          <a:blip r:embed="rId4"/>
          <a:stretch>
            <a:fillRect/>
          </a:stretch>
        </p:blipFill>
        <p:spPr>
          <a:xfrm>
            <a:off x="1494878" y="4917322"/>
            <a:ext cx="7830643" cy="50489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2" name="Picture 11">
            <a:hlinkClick r:id="rId5"/>
            <a:extLst>
              <a:ext uri="{FF2B5EF4-FFF2-40B4-BE49-F238E27FC236}">
                <a16:creationId xmlns:a16="http://schemas.microsoft.com/office/drawing/2014/main" id="{7998D42B-582B-6058-D823-FB3D7CE98084}"/>
              </a:ext>
            </a:extLst>
          </p:cNvPr>
          <p:cNvPicPr>
            <a:picLocks noChangeAspect="1"/>
          </p:cNvPicPr>
          <p:nvPr/>
        </p:nvPicPr>
        <p:blipFill>
          <a:blip r:embed="rId6"/>
          <a:stretch>
            <a:fillRect/>
          </a:stretch>
        </p:blipFill>
        <p:spPr>
          <a:xfrm>
            <a:off x="10845902" y="4434665"/>
            <a:ext cx="1231239" cy="1238196"/>
          </a:xfrm>
          <a:prstGeom prst="rect">
            <a:avLst/>
          </a:prstGeom>
        </p:spPr>
      </p:pic>
      <p:sp>
        <p:nvSpPr>
          <p:cNvPr id="14" name="Arrow: Right 13">
            <a:extLst>
              <a:ext uri="{FF2B5EF4-FFF2-40B4-BE49-F238E27FC236}">
                <a16:creationId xmlns:a16="http://schemas.microsoft.com/office/drawing/2014/main" id="{42C2B245-152B-B1D7-9B74-BDD5ED2F4E81}"/>
              </a:ext>
            </a:extLst>
          </p:cNvPr>
          <p:cNvSpPr/>
          <p:nvPr/>
        </p:nvSpPr>
        <p:spPr>
          <a:xfrm>
            <a:off x="9596507" y="4937585"/>
            <a:ext cx="978408" cy="484632"/>
          </a:xfrm>
          <a:prstGeom prst="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49443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a:xfrm>
            <a:off x="358219" y="178467"/>
            <a:ext cx="11481847" cy="549275"/>
          </a:xfrm>
        </p:spPr>
        <p:txBody>
          <a:bodyPr>
            <a:normAutofit fontScale="90000"/>
          </a:bodyPr>
          <a:lstStyle/>
          <a:p>
            <a:r>
              <a:rPr lang="en-GB">
                <a:latin typeface="+mn-lt"/>
              </a:rPr>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190261" y="1454828"/>
            <a:ext cx="4842393" cy="3429000"/>
          </a:xfrm>
        </p:spPr>
        <p:txBody>
          <a:bodyPr vert="horz" lIns="91440" tIns="45720" rIns="91440" bIns="45720" rtlCol="0" anchor="t">
            <a:normAutofit/>
          </a:bodyPr>
          <a:lstStyle/>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endParaRPr lang="en-GB" sz="2400">
              <a:latin typeface="Calibri" panose="020F0502020204030204" pitchFamily="34" charset="0"/>
              <a:ea typeface="+mn-lt"/>
              <a:cs typeface="Calibri" panose="020F0502020204030204" pitchFamily="34" charset="0"/>
            </a:endParaRPr>
          </a:p>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It is pre-installed on UWTSD devices.</a:t>
            </a: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2"/>
          <a:stretch>
            <a:fillRect/>
          </a:stretch>
        </p:blipFill>
        <p:spPr>
          <a:xfrm>
            <a:off x="5549601" y="513241"/>
            <a:ext cx="6145575" cy="39824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CDD39C3-A2E9-CCF7-9FEE-EF4AE32AEEDA}"/>
              </a:ext>
            </a:extLst>
          </p:cNvPr>
          <p:cNvSpPr txBox="1"/>
          <p:nvPr/>
        </p:nvSpPr>
        <p:spPr>
          <a:xfrm>
            <a:off x="6738620" y="5063142"/>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hlinkClick r:id="rId3"/>
              </a:rPr>
              <a:t>Library :Resources for Research</a:t>
            </a:r>
            <a:endParaRPr lang="en-US"/>
          </a:p>
        </p:txBody>
      </p:sp>
      <p:pic>
        <p:nvPicPr>
          <p:cNvPr id="9" name="Picture 8">
            <a:extLst>
              <a:ext uri="{FF2B5EF4-FFF2-40B4-BE49-F238E27FC236}">
                <a16:creationId xmlns:a16="http://schemas.microsoft.com/office/drawing/2014/main" id="{90287EE9-3D22-2BD7-C4A3-9C71CB8C5156}"/>
              </a:ext>
            </a:extLst>
          </p:cNvPr>
          <p:cNvPicPr>
            <a:picLocks noChangeAspect="1"/>
          </p:cNvPicPr>
          <p:nvPr/>
        </p:nvPicPr>
        <p:blipFill>
          <a:blip r:embed="rId4"/>
          <a:stretch>
            <a:fillRect/>
          </a:stretch>
        </p:blipFill>
        <p:spPr>
          <a:xfrm>
            <a:off x="11025198" y="4697394"/>
            <a:ext cx="976541" cy="965186"/>
          </a:xfrm>
          <a:prstGeom prst="rect">
            <a:avLst/>
          </a:prstGeom>
        </p:spPr>
      </p:pic>
    </p:spTree>
    <p:extLst>
      <p:ext uri="{BB962C8B-B14F-4D97-AF65-F5344CB8AC3E}">
        <p14:creationId xmlns:p14="http://schemas.microsoft.com/office/powerpoint/2010/main" val="8515197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466979"/>
          </a:xfrm>
        </p:spPr>
        <p:txBody>
          <a:bodyPr>
            <a:normAutofit fontScale="90000"/>
          </a:bodyPr>
          <a:lstStyle/>
          <a:p>
            <a:r>
              <a:rPr lang="en-GB">
                <a:latin typeface="+mn-lt"/>
              </a:rPr>
              <a:t>Open Access</a:t>
            </a:r>
          </a:p>
        </p:txBody>
      </p:sp>
      <p:sp>
        <p:nvSpPr>
          <p:cNvPr id="3" name="Content Placeholder 2"/>
          <p:cNvSpPr>
            <a:spLocks noGrp="1"/>
          </p:cNvSpPr>
          <p:nvPr>
            <p:ph sz="quarter" idx="10"/>
          </p:nvPr>
        </p:nvSpPr>
        <p:spPr>
          <a:xfrm>
            <a:off x="538942" y="1699651"/>
            <a:ext cx="7352329" cy="3158564"/>
          </a:xfrm>
        </p:spPr>
        <p:txBody>
          <a:bodyPr>
            <a:noAutofit/>
          </a:bodyPr>
          <a:lstStyle/>
          <a:p>
            <a:pPr marL="285750" indent="-285750">
              <a:buFont typeface="Arial" panose="020B0604020202020204" pitchFamily="34" charset="0"/>
              <a:buChar char="•"/>
            </a:pPr>
            <a:r>
              <a:rPr lang="en-GB" sz="2400"/>
              <a:t>Open Access publishing is the provision of unrestricted, free online access to peer-reviewed and scholarly research. </a:t>
            </a:r>
          </a:p>
          <a:p>
            <a:pPr marL="285750" indent="-285750">
              <a:buFont typeface="Arial" panose="020B0604020202020204" pitchFamily="34" charset="0"/>
              <a:buChar char="•"/>
            </a:pPr>
            <a:endParaRPr lang="en-GB" sz="2400"/>
          </a:p>
          <a:p>
            <a:pPr marL="285750" indent="-285750">
              <a:buFont typeface="Arial" panose="020B0604020202020204" pitchFamily="34" charset="0"/>
              <a:buChar char="•"/>
            </a:pPr>
            <a:r>
              <a:rPr lang="en-GB" sz="2400"/>
              <a:t>Most UK universities now have a repository which stores and makes freely available the research output of its institution.  This includes </a:t>
            </a:r>
            <a:r>
              <a:rPr lang="en-GB" sz="2400" b="1"/>
              <a:t>theses, journal articles, book chapters, monographs etc.</a:t>
            </a:r>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63258" y="1576975"/>
            <a:ext cx="3281240" cy="328124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8324433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735B3-4A1C-A75A-A9E9-2116FFFE8C0F}"/>
              </a:ext>
            </a:extLst>
          </p:cNvPr>
          <p:cNvSpPr>
            <a:spLocks noGrp="1"/>
          </p:cNvSpPr>
          <p:nvPr>
            <p:ph type="title"/>
          </p:nvPr>
        </p:nvSpPr>
        <p:spPr>
          <a:xfrm>
            <a:off x="358219" y="365125"/>
            <a:ext cx="11481847" cy="567563"/>
          </a:xfrm>
        </p:spPr>
        <p:txBody>
          <a:bodyPr>
            <a:normAutofit fontScale="90000"/>
          </a:bodyPr>
          <a:lstStyle/>
          <a:p>
            <a:r>
              <a:rPr lang="en-GB">
                <a:latin typeface="+mn-lt"/>
              </a:rPr>
              <a:t>Research Repository</a:t>
            </a:r>
            <a:endParaRPr lang="en-US">
              <a:latin typeface="+mn-lt"/>
            </a:endParaRPr>
          </a:p>
        </p:txBody>
      </p:sp>
      <p:sp>
        <p:nvSpPr>
          <p:cNvPr id="3" name="Content Placeholder 2">
            <a:extLst>
              <a:ext uri="{FF2B5EF4-FFF2-40B4-BE49-F238E27FC236}">
                <a16:creationId xmlns:a16="http://schemas.microsoft.com/office/drawing/2014/main" id="{B7EAA611-A392-8691-8E63-4549DF6B1D2A}"/>
              </a:ext>
            </a:extLst>
          </p:cNvPr>
          <p:cNvSpPr>
            <a:spLocks noGrp="1"/>
          </p:cNvSpPr>
          <p:nvPr>
            <p:ph sz="quarter" idx="10"/>
          </p:nvPr>
        </p:nvSpPr>
        <p:spPr>
          <a:xfrm>
            <a:off x="358218" y="1263079"/>
            <a:ext cx="5978574" cy="4077017"/>
          </a:xfrm>
        </p:spPr>
        <p:txBody>
          <a:bodyPr>
            <a:normAutofit fontScale="92500" lnSpcReduction="10000"/>
          </a:bodyPr>
          <a:lstStyle/>
          <a:p>
            <a:pPr marL="0" indent="0">
              <a:buNone/>
            </a:pPr>
            <a:r>
              <a:rPr lang="en-GB" sz="2400" b="1">
                <a:solidFill>
                  <a:schemeClr val="accent2"/>
                </a:solidFill>
              </a:rPr>
              <a:t>UWTSD’s Research Repository</a:t>
            </a:r>
            <a:r>
              <a:rPr lang="en-GB" sz="2400"/>
              <a:t> contains: </a:t>
            </a:r>
          </a:p>
          <a:p>
            <a:r>
              <a:rPr lang="en-GB" sz="2400"/>
              <a:t>full text research papers</a:t>
            </a:r>
          </a:p>
          <a:p>
            <a:r>
              <a:rPr lang="en-GB" sz="2400"/>
              <a:t>journal articles</a:t>
            </a:r>
          </a:p>
          <a:p>
            <a:r>
              <a:rPr lang="en-GB" sz="2400"/>
              <a:t>book chapters</a:t>
            </a:r>
          </a:p>
          <a:p>
            <a:r>
              <a:rPr lang="en-GB" sz="2400"/>
              <a:t>theses </a:t>
            </a:r>
          </a:p>
          <a:p>
            <a:pPr marL="0" indent="0">
              <a:buNone/>
            </a:pPr>
            <a:r>
              <a:rPr lang="en-GB" sz="2400" b="1"/>
              <a:t>authored by </a:t>
            </a:r>
            <a:r>
              <a:rPr lang="en-GB" sz="2400"/>
              <a:t>University staff and students. </a:t>
            </a:r>
          </a:p>
          <a:p>
            <a:pPr marL="0" indent="0">
              <a:buNone/>
            </a:pPr>
            <a:endParaRPr lang="en-GB" sz="2400"/>
          </a:p>
          <a:p>
            <a:pPr marL="0" indent="0">
              <a:buNone/>
            </a:pPr>
            <a:r>
              <a:rPr lang="en-GB" sz="2400" b="1">
                <a:solidFill>
                  <a:schemeClr val="accent2"/>
                </a:solidFill>
              </a:rPr>
              <a:t>The Research Data Archive </a:t>
            </a:r>
            <a:r>
              <a:rPr lang="en-GB" sz="2400"/>
              <a:t>contains:</a:t>
            </a:r>
          </a:p>
          <a:p>
            <a:r>
              <a:rPr lang="en-GB" sz="2400"/>
              <a:t>research data </a:t>
            </a:r>
          </a:p>
          <a:p>
            <a:pPr marL="0" indent="0">
              <a:buNone/>
            </a:pPr>
            <a:r>
              <a:rPr lang="en-GB" sz="2400" b="1"/>
              <a:t>collected by </a:t>
            </a:r>
            <a:r>
              <a:rPr lang="en-GB" sz="2400"/>
              <a:t>University staff and students. </a:t>
            </a:r>
            <a:endParaRPr lang="en-US" sz="2400"/>
          </a:p>
        </p:txBody>
      </p:sp>
      <p:pic>
        <p:nvPicPr>
          <p:cNvPr id="5" name="Picture 4">
            <a:extLst>
              <a:ext uri="{FF2B5EF4-FFF2-40B4-BE49-F238E27FC236}">
                <a16:creationId xmlns:a16="http://schemas.microsoft.com/office/drawing/2014/main" id="{C3028AE5-D962-7EC4-53E5-FBEB0E33A972}"/>
              </a:ext>
            </a:extLst>
          </p:cNvPr>
          <p:cNvPicPr>
            <a:picLocks noChangeAspect="1"/>
          </p:cNvPicPr>
          <p:nvPr/>
        </p:nvPicPr>
        <p:blipFill>
          <a:blip r:embed="rId2"/>
          <a:stretch>
            <a:fillRect/>
          </a:stretch>
        </p:blipFill>
        <p:spPr>
          <a:xfrm>
            <a:off x="6336792" y="1061911"/>
            <a:ext cx="4531571" cy="36682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3E479380-0DFE-9E7E-CAAF-A5C5252EB753}"/>
              </a:ext>
            </a:extLst>
          </p:cNvPr>
          <p:cNvSpPr txBox="1"/>
          <p:nvPr/>
        </p:nvSpPr>
        <p:spPr>
          <a:xfrm>
            <a:off x="7635240" y="5225589"/>
            <a:ext cx="2551176" cy="369332"/>
          </a:xfrm>
          <a:prstGeom prst="rect">
            <a:avLst/>
          </a:prstGeom>
          <a:noFill/>
        </p:spPr>
        <p:txBody>
          <a:bodyPr wrap="square" rtlCol="0">
            <a:spAutoFit/>
          </a:bodyPr>
          <a:lstStyle/>
          <a:p>
            <a:r>
              <a:rPr lang="en-GB">
                <a:hlinkClick r:id="rId3"/>
              </a:rPr>
              <a:t>Research Repository</a:t>
            </a:r>
            <a:endParaRPr lang="en-US"/>
          </a:p>
        </p:txBody>
      </p:sp>
      <p:pic>
        <p:nvPicPr>
          <p:cNvPr id="8" name="Picture 7">
            <a:extLst>
              <a:ext uri="{FF2B5EF4-FFF2-40B4-BE49-F238E27FC236}">
                <a16:creationId xmlns:a16="http://schemas.microsoft.com/office/drawing/2014/main" id="{28142D54-DDC9-5E5A-9391-2952952CED34}"/>
              </a:ext>
            </a:extLst>
          </p:cNvPr>
          <p:cNvPicPr>
            <a:picLocks noChangeAspect="1"/>
          </p:cNvPicPr>
          <p:nvPr/>
        </p:nvPicPr>
        <p:blipFill>
          <a:blip r:embed="rId4"/>
          <a:stretch>
            <a:fillRect/>
          </a:stretch>
        </p:blipFill>
        <p:spPr>
          <a:xfrm>
            <a:off x="10986565" y="4730121"/>
            <a:ext cx="996598" cy="990936"/>
          </a:xfrm>
          <a:prstGeom prst="rect">
            <a:avLst/>
          </a:prstGeom>
        </p:spPr>
      </p:pic>
    </p:spTree>
    <p:extLst>
      <p:ext uri="{BB962C8B-B14F-4D97-AF65-F5344CB8AC3E}">
        <p14:creationId xmlns:p14="http://schemas.microsoft.com/office/powerpoint/2010/main" val="262182820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530987"/>
          </a:xfrm>
        </p:spPr>
        <p:txBody>
          <a:bodyPr>
            <a:normAutofit fontScale="90000"/>
          </a:bodyPr>
          <a:lstStyle/>
          <a:p>
            <a:r>
              <a:rPr lang="en-GB" b="1">
                <a:latin typeface="+mn-lt"/>
              </a:rPr>
              <a:t>Open Access sources</a:t>
            </a:r>
          </a:p>
        </p:txBody>
      </p:sp>
      <p:sp>
        <p:nvSpPr>
          <p:cNvPr id="3" name="Content Placeholder 2"/>
          <p:cNvSpPr>
            <a:spLocks noGrp="1"/>
          </p:cNvSpPr>
          <p:nvPr>
            <p:ph sz="quarter" idx="10"/>
          </p:nvPr>
        </p:nvSpPr>
        <p:spPr>
          <a:xfrm>
            <a:off x="351934" y="896112"/>
            <a:ext cx="11315972" cy="4818644"/>
          </a:xfrm>
        </p:spPr>
        <p:txBody>
          <a:bodyPr>
            <a:noAutofit/>
          </a:bodyPr>
          <a:lstStyle/>
          <a:p>
            <a:pPr marL="0" indent="0">
              <a:lnSpc>
                <a:spcPct val="100000"/>
              </a:lnSpc>
              <a:buNone/>
            </a:pPr>
            <a:r>
              <a:rPr lang="en-GB" sz="2000" b="1">
                <a:hlinkClick r:id="rId2"/>
              </a:rPr>
              <a:t>CORE</a:t>
            </a:r>
            <a:r>
              <a:rPr lang="en-GB" sz="2000" b="1"/>
              <a:t>: </a:t>
            </a:r>
          </a:p>
          <a:p>
            <a:pPr marL="0" indent="0">
              <a:lnSpc>
                <a:spcPct val="100000"/>
              </a:lnSpc>
              <a:buNone/>
            </a:pPr>
            <a:r>
              <a:rPr lang="en-GB" sz="2000"/>
              <a:t>CORE’s mission is to aggregate all open access research outputs from repositories and journals worldwide and make them available to the public. In this way CORE facilitates free unrestricted access to research for all.</a:t>
            </a:r>
          </a:p>
          <a:p>
            <a:pPr marL="0" indent="0">
              <a:lnSpc>
                <a:spcPct val="100000"/>
              </a:lnSpc>
              <a:buNone/>
            </a:pPr>
            <a:r>
              <a:rPr lang="en-GB" sz="2000" b="1">
                <a:hlinkClick r:id="rId3"/>
              </a:rPr>
              <a:t>Digital Commons Network</a:t>
            </a:r>
            <a:r>
              <a:rPr lang="en-GB" sz="2000" b="1"/>
              <a:t>: </a:t>
            </a:r>
          </a:p>
          <a:p>
            <a:pPr marL="0" indent="0">
              <a:lnSpc>
                <a:spcPct val="100000"/>
              </a:lnSpc>
              <a:buNone/>
            </a:pPr>
            <a:r>
              <a:rPr lang="en-GB" sz="2000"/>
              <a:t>The Digital Commons Network brings together free, full-text scholarly articles from hundreds of universities and colleges worldwide.</a:t>
            </a:r>
          </a:p>
          <a:p>
            <a:pPr marL="0" indent="0">
              <a:lnSpc>
                <a:spcPct val="100000"/>
              </a:lnSpc>
              <a:buNone/>
            </a:pPr>
            <a:r>
              <a:rPr lang="en-GB" sz="2000" b="1">
                <a:hlinkClick r:id="rId4"/>
              </a:rPr>
              <a:t>DOAG</a:t>
            </a:r>
            <a:r>
              <a:rPr lang="en-GB" sz="2000" b="1"/>
              <a:t>: </a:t>
            </a:r>
          </a:p>
          <a:p>
            <a:pPr marL="0" indent="0">
              <a:lnSpc>
                <a:spcPct val="100000"/>
              </a:lnSpc>
              <a:buNone/>
            </a:pPr>
            <a:r>
              <a:rPr lang="en-GB" sz="2000"/>
              <a:t>The Directory of Open Access Journals.</a:t>
            </a:r>
          </a:p>
          <a:p>
            <a:pPr marL="0" indent="0">
              <a:lnSpc>
                <a:spcPct val="100000"/>
              </a:lnSpc>
              <a:buNone/>
            </a:pPr>
            <a:r>
              <a:rPr lang="en-GB" sz="2000" b="1">
                <a:hlinkClick r:id="rId5"/>
              </a:rPr>
              <a:t>Paperity.org</a:t>
            </a:r>
            <a:r>
              <a:rPr lang="en-GB" sz="2000" b="1"/>
              <a:t>: </a:t>
            </a:r>
          </a:p>
          <a:p>
            <a:pPr marL="0" indent="0">
              <a:lnSpc>
                <a:spcPct val="100000"/>
              </a:lnSpc>
              <a:buNone/>
            </a:pPr>
            <a:r>
              <a:rPr lang="en-GB" sz="2000"/>
              <a:t>‘</a:t>
            </a:r>
            <a:r>
              <a:rPr lang="en-GB" sz="2000" err="1"/>
              <a:t>Paperity</a:t>
            </a:r>
            <a:r>
              <a:rPr lang="en-GB" sz="2000"/>
              <a:t> is </a:t>
            </a:r>
            <a:r>
              <a:rPr lang="en-GB" sz="2000" i="1"/>
              <a:t>the</a:t>
            </a:r>
            <a:r>
              <a:rPr lang="en-GB" sz="2000"/>
              <a:t> way towards more efficient scholarly communication in all research fields, from Sciences, Technology, Medicine, to Social Sciences, to Humanities and Arts. </a:t>
            </a:r>
          </a:p>
        </p:txBody>
      </p:sp>
    </p:spTree>
    <p:extLst>
      <p:ext uri="{BB962C8B-B14F-4D97-AF65-F5344CB8AC3E}">
        <p14:creationId xmlns:p14="http://schemas.microsoft.com/office/powerpoint/2010/main" val="103879696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a:xfrm>
            <a:off x="355077" y="520573"/>
            <a:ext cx="5640574" cy="530987"/>
          </a:xfrm>
        </p:spPr>
        <p:txBody>
          <a:bodyPr>
            <a:normAutofit fontScale="90000"/>
          </a:bodyPr>
          <a:lstStyle/>
          <a:p>
            <a:r>
              <a:rPr lang="en-GB">
                <a:latin typeface="+mn-lt"/>
              </a:rPr>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358219" y="2015234"/>
            <a:ext cx="5737781" cy="3046988"/>
          </a:xfrm>
          <a:prstGeom prst="rect">
            <a:avLst/>
          </a:prstGeom>
          <a:noFill/>
        </p:spPr>
        <p:txBody>
          <a:bodyPr wrap="square" lIns="91440" tIns="45720" rIns="91440" bIns="45720" anchor="t">
            <a:spAutoFit/>
          </a:bodyPr>
          <a:lstStyle/>
          <a:p>
            <a:pPr marL="0" indent="0">
              <a:lnSpc>
                <a:spcPct val="100000"/>
              </a:lnSpc>
              <a:buNone/>
            </a:pPr>
            <a:r>
              <a:rPr lang="en-GB" sz="2400">
                <a:latin typeface="Arial"/>
                <a:cs typeface="Arial"/>
              </a:rPr>
              <a:t>Can’t find what you need? </a:t>
            </a:r>
            <a:r>
              <a:rPr lang="en-GB" sz="2400">
                <a:solidFill>
                  <a:srgbClr val="007F7C"/>
                </a:solidFill>
                <a:latin typeface="Arial"/>
                <a:cs typeface="Arial"/>
                <a:hlinkClick r:id="rId3"/>
              </a:rPr>
              <a:t>Contact us for help</a:t>
            </a:r>
            <a:r>
              <a:rPr lang="en-GB" sz="2400">
                <a:latin typeface="Arial"/>
                <a:cs typeface="Arial"/>
              </a:rPr>
              <a:t>.</a:t>
            </a:r>
          </a:p>
          <a:p>
            <a:pPr marL="0" indent="0">
              <a:lnSpc>
                <a:spcPct val="100000"/>
              </a:lnSpc>
              <a:buNone/>
            </a:pPr>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panose="020B0604020202020204" pitchFamily="34" charset="0"/>
              <a:cs typeface="Arial" panose="020B0604020202020204" pitchFamily="34" charset="0"/>
            </a:endParaRPr>
          </a:p>
          <a:p>
            <a:r>
              <a:rPr lang="en-GB" sz="2400">
                <a:latin typeface="Arial"/>
                <a:cs typeface="Arial"/>
              </a:rPr>
              <a:t>If we don’t have what you need, please request it via our </a:t>
            </a:r>
            <a:r>
              <a:rPr lang="en-GB" sz="2400">
                <a:latin typeface="Arial"/>
                <a:cs typeface="Arial"/>
                <a:hlinkClick r:id="rId4"/>
              </a:rPr>
              <a:t>NeedMore</a:t>
            </a:r>
            <a:r>
              <a:rPr lang="en-GB" sz="2400">
                <a:latin typeface="Arial"/>
                <a:cs typeface="Arial"/>
              </a:rPr>
              <a:t> Service.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rcRect l="11735" r="11735"/>
          <a:stretch>
            <a:fillRect/>
          </a:stretch>
        </p:blipFill>
        <p:spPr>
          <a:xfrm>
            <a:off x="6196351" y="0"/>
            <a:ext cx="5995649" cy="5715000"/>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698241" y="252284"/>
            <a:ext cx="10795518" cy="652972"/>
          </a:xfrm>
        </p:spPr>
        <p:txBody>
          <a:bodyPr anchor="b">
            <a:normAutofit fontScale="90000"/>
          </a:bodyPr>
          <a:lstStyle/>
          <a:p>
            <a:r>
              <a:rPr lang="en-GB">
                <a:latin typeface="+mn-lt"/>
              </a:rPr>
              <a:t>Research strategy</a:t>
            </a:r>
          </a:p>
        </p:txBody>
      </p:sp>
      <p:graphicFrame>
        <p:nvGraphicFramePr>
          <p:cNvPr id="19" name="Diagram 18">
            <a:extLst>
              <a:ext uri="{FF2B5EF4-FFF2-40B4-BE49-F238E27FC236}">
                <a16:creationId xmlns:a16="http://schemas.microsoft.com/office/drawing/2014/main" id="{9016B007-048F-CF92-CF24-79AD60784D3F}"/>
              </a:ext>
            </a:extLst>
          </p:cNvPr>
          <p:cNvGraphicFramePr/>
          <p:nvPr>
            <p:extLst>
              <p:ext uri="{D42A27DB-BD31-4B8C-83A1-F6EECF244321}">
                <p14:modId xmlns:p14="http://schemas.microsoft.com/office/powerpoint/2010/main" val="877243792"/>
              </p:ext>
            </p:extLst>
          </p:nvPr>
        </p:nvGraphicFramePr>
        <p:xfrm>
          <a:off x="808966" y="1256200"/>
          <a:ext cx="9441940" cy="41339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50A9D8E-E4C0-C3C1-4E64-84E39B77C8C2}"/>
              </a:ext>
            </a:extLst>
          </p:cNvPr>
          <p:cNvSpPr txBox="1"/>
          <p:nvPr/>
        </p:nvSpPr>
        <p:spPr>
          <a:xfrm>
            <a:off x="9357297" y="505146"/>
            <a:ext cx="2212848"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8">
                  <a:extLst>
                    <a:ext uri="{A12FA001-AC4F-418D-AE19-62706E023703}">
                      <ahyp:hlinkClr xmlns:ahyp="http://schemas.microsoft.com/office/drawing/2018/hyperlinkcolor" val="tx"/>
                    </a:ext>
                  </a:extLst>
                </a:hlinkClick>
              </a:rPr>
              <a:t>Literature Review</a:t>
            </a:r>
            <a:endParaRPr lang="en-US">
              <a:solidFill>
                <a:schemeClr val="bg1"/>
              </a:solidFill>
            </a:endParaRPr>
          </a:p>
        </p:txBody>
      </p:sp>
    </p:spTree>
    <p:extLst>
      <p:ext uri="{BB962C8B-B14F-4D97-AF65-F5344CB8AC3E}">
        <p14:creationId xmlns:p14="http://schemas.microsoft.com/office/powerpoint/2010/main" val="374177847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a:xfrm>
            <a:off x="358219" y="365125"/>
            <a:ext cx="11481847" cy="588147"/>
          </a:xfrm>
        </p:spPr>
        <p:txBody>
          <a:bodyPr>
            <a:normAutofit fontScale="90000"/>
          </a:bodyPr>
          <a:lstStyle/>
          <a:p>
            <a:r>
              <a:rPr lang="en-GB">
                <a:latin typeface="+mn-lt"/>
              </a:rPr>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422779" y="1180121"/>
            <a:ext cx="7851898"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There are many different styles of referencing and different versions of each style.</a:t>
            </a:r>
            <a:endParaRPr lang="en-US" sz="2400" b="1">
              <a:solidFill>
                <a:srgbClr val="007F7C"/>
              </a:solidFill>
              <a:latin typeface="Calibri Light"/>
              <a:ea typeface="Calibri Light"/>
              <a:cs typeface="Calibri Light"/>
            </a:endParaRPr>
          </a:p>
          <a:p>
            <a:pPr>
              <a:lnSpc>
                <a:spcPct val="90000"/>
              </a:lnSpc>
              <a:spcBef>
                <a:spcPts val="1000"/>
              </a:spcBef>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We use Harvard Referencing, following the </a:t>
            </a:r>
            <a:r>
              <a:rPr lang="en-GB" sz="2400" b="1">
                <a:solidFill>
                  <a:srgbClr val="007F7C"/>
                </a:solidFill>
                <a:latin typeface="Arial"/>
                <a:cs typeface="Arial"/>
              </a:rPr>
              <a:t>Cite Them Right 13th edition. </a:t>
            </a:r>
            <a:endParaRPr lang="en-US" sz="2400" b="1">
              <a:solidFill>
                <a:srgbClr val="007F7C"/>
              </a:solidFill>
              <a:ea typeface="Calibri Light"/>
              <a:cs typeface="Calibri Light"/>
            </a:endParaRPr>
          </a:p>
          <a:p>
            <a:pPr marL="342900" indent="-342900">
              <a:lnSpc>
                <a:spcPct val="90000"/>
              </a:lnSpc>
              <a:spcBef>
                <a:spcPts val="1000"/>
              </a:spcBef>
              <a:buFont typeface="Arial"/>
              <a:buChar char="•"/>
            </a:pPr>
            <a:endParaRPr lang="en-GB" sz="2400" b="1">
              <a:solidFill>
                <a:srgbClr val="007F7C"/>
              </a:solidFill>
              <a:latin typeface="Arial"/>
              <a:cs typeface="Arial"/>
            </a:endParaRPr>
          </a:p>
          <a:p>
            <a:pPr marL="342900" indent="-342900">
              <a:lnSpc>
                <a:spcPct val="90000"/>
              </a:lnSpc>
              <a:spcBef>
                <a:spcPts val="1000"/>
              </a:spcBef>
              <a:buFont typeface="Arial"/>
              <a:buChar char="•"/>
            </a:pPr>
            <a:r>
              <a:rPr lang="en-GB" sz="2400">
                <a:latin typeface="Arial"/>
                <a:cs typeface="Arial"/>
                <a:hlinkClick r:id="rId3"/>
              </a:rPr>
              <a:t>Database</a:t>
            </a:r>
            <a:r>
              <a:rPr lang="en-GB" sz="2400">
                <a:latin typeface="Arial"/>
                <a:cs typeface="Arial"/>
              </a:rPr>
              <a:t> available through the library.</a:t>
            </a:r>
          </a:p>
          <a:p>
            <a:pPr marL="342900" indent="-342900">
              <a:lnSpc>
                <a:spcPct val="90000"/>
              </a:lnSpc>
              <a:spcBef>
                <a:spcPts val="1000"/>
              </a:spcBef>
              <a:buFont typeface="Arial"/>
              <a:buChar char="•"/>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Our handbook and further support and guidance found in </a:t>
            </a:r>
            <a:r>
              <a:rPr lang="en-GB" sz="2400">
                <a:latin typeface="Arial"/>
                <a:cs typeface="Arial"/>
                <a:hlinkClick r:id="rId4"/>
              </a:rPr>
              <a:t>Infoskills</a:t>
            </a:r>
            <a:r>
              <a:rPr lang="en-GB" sz="2400">
                <a:latin typeface="Arial"/>
                <a:cs typeface="Arial"/>
              </a:rPr>
              <a:t> on Library website and </a:t>
            </a:r>
            <a:r>
              <a:rPr lang="en-GB" sz="2400">
                <a:latin typeface="Arial"/>
                <a:cs typeface="Arial"/>
                <a:hlinkClick r:id="rId5"/>
              </a:rPr>
              <a:t>Moodle</a:t>
            </a:r>
            <a:endParaRPr lang="en-GB" sz="2400">
              <a:latin typeface="Arial"/>
              <a:cs typeface="Arial"/>
            </a:endParaRPr>
          </a:p>
        </p:txBody>
      </p:sp>
      <p:pic>
        <p:nvPicPr>
          <p:cNvPr id="2" name="Picture 1" descr="A blue book cover with white text&#10;&#10;Description automatically generated">
            <a:extLst>
              <a:ext uri="{FF2B5EF4-FFF2-40B4-BE49-F238E27FC236}">
                <a16:creationId xmlns:a16="http://schemas.microsoft.com/office/drawing/2014/main" id="{E323065C-ABA5-8CF4-A725-5661CE8BDCF6}"/>
              </a:ext>
            </a:extLst>
          </p:cNvPr>
          <p:cNvPicPr>
            <a:picLocks noChangeAspect="1"/>
          </p:cNvPicPr>
          <p:nvPr/>
        </p:nvPicPr>
        <p:blipFill>
          <a:blip r:embed="rId6"/>
          <a:stretch>
            <a:fillRect/>
          </a:stretch>
        </p:blipFill>
        <p:spPr>
          <a:xfrm>
            <a:off x="8661504" y="1128831"/>
            <a:ext cx="3178562" cy="428834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F7E1CADA-C903-71AB-53D3-9D4458B44A86}"/>
              </a:ext>
            </a:extLst>
          </p:cNvPr>
          <p:cNvSpPr txBox="1"/>
          <p:nvPr/>
        </p:nvSpPr>
        <p:spPr>
          <a:xfrm>
            <a:off x="9475854" y="365125"/>
            <a:ext cx="181698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7">
                  <a:extLst>
                    <a:ext uri="{A12FA001-AC4F-418D-AE19-62706E023703}">
                      <ahyp:hlinkClr xmlns:ahyp="http://schemas.microsoft.com/office/drawing/2018/hyperlinkcolor" val="tx"/>
                    </a:ext>
                  </a:extLst>
                </a:hlinkClick>
              </a:rPr>
              <a:t>Referencing</a:t>
            </a:r>
            <a:endParaRPr lang="en-US">
              <a:solidFill>
                <a:schemeClr val="bg1"/>
              </a:solidFill>
            </a:endParaRPr>
          </a:p>
        </p:txBody>
      </p:sp>
    </p:spTree>
    <p:extLst>
      <p:ext uri="{BB962C8B-B14F-4D97-AF65-F5344CB8AC3E}">
        <p14:creationId xmlns:p14="http://schemas.microsoft.com/office/powerpoint/2010/main" val="34199231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718456" y="262866"/>
            <a:ext cx="10795518" cy="471973"/>
          </a:xfrm>
        </p:spPr>
        <p:txBody>
          <a:bodyPr>
            <a:normAutofit fontScale="90000"/>
          </a:bodyPr>
          <a:lstStyle/>
          <a:p>
            <a:r>
              <a:rPr lang="en-GB">
                <a:latin typeface="+mn-lt"/>
              </a:rPr>
              <a:t>Contact</a:t>
            </a:r>
          </a:p>
        </p:txBody>
      </p:sp>
      <p:sp>
        <p:nvSpPr>
          <p:cNvPr id="16" name="TextBox 15">
            <a:extLst>
              <a:ext uri="{FF2B5EF4-FFF2-40B4-BE49-F238E27FC236}">
                <a16:creationId xmlns:a16="http://schemas.microsoft.com/office/drawing/2014/main" id="{881144C6-7DB8-E5EC-6396-4C52E85F1624}"/>
              </a:ext>
            </a:extLst>
          </p:cNvPr>
          <p:cNvSpPr txBox="1"/>
          <p:nvPr/>
        </p:nvSpPr>
        <p:spPr>
          <a:xfrm>
            <a:off x="5171230" y="2182733"/>
            <a:ext cx="6342744" cy="2308324"/>
          </a:xfrm>
          <a:prstGeom prst="rect">
            <a:avLst/>
          </a:prstGeom>
          <a:noFill/>
        </p:spPr>
        <p:txBody>
          <a:bodyPr wrap="square" rtlCol="0">
            <a:spAutoFit/>
          </a:bodyPr>
          <a:lstStyle/>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3"/>
              </a:rPr>
              <a:t>infoskills@uwtsd.ac.uk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4"/>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9953" r="-1"/>
          <a:stretch/>
        </p:blipFill>
        <p:spPr bwMode="auto">
          <a:xfrm>
            <a:off x="0" y="1323976"/>
            <a:ext cx="4617720" cy="439490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293708" y="5293943"/>
            <a:ext cx="3265716" cy="369332"/>
          </a:xfrm>
          <a:prstGeom prst="rect">
            <a:avLst/>
          </a:prstGeom>
          <a:noFill/>
        </p:spPr>
        <p:txBody>
          <a:bodyPr wrap="square" rtlCol="0">
            <a:spAutoFit/>
          </a:bodyPr>
          <a:lstStyle/>
          <a:p>
            <a:r>
              <a:rPr lang="en-GB">
                <a:solidFill>
                  <a:schemeClr val="bg1">
                    <a:lumMod val="95000"/>
                  </a:schemeClr>
                </a:solidFill>
              </a:rPr>
              <a:t>Source: </a:t>
            </a:r>
            <a:r>
              <a:rPr lang="en-GB" err="1">
                <a:solidFill>
                  <a:schemeClr val="bg1">
                    <a:lumMod val="95000"/>
                  </a:schemeClr>
                </a:solidFill>
                <a:hlinkClick r:id="rId6">
                  <a:extLst>
                    <a:ext uri="{A12FA001-AC4F-418D-AE19-62706E023703}">
                      <ahyp:hlinkClr xmlns:ahyp="http://schemas.microsoft.com/office/drawing/2018/hyperlinkcolor" val="tx"/>
                    </a:ext>
                  </a:extLst>
                </a:hlinkClick>
              </a:rPr>
              <a:t>Pixabay</a:t>
            </a:r>
            <a:r>
              <a:rPr lang="en-GB">
                <a:solidFill>
                  <a:schemeClr val="bg1">
                    <a:lumMod val="95000"/>
                  </a:schemeClr>
                </a:solidFill>
                <a:hlinkClick r:id="rId6">
                  <a:extLst>
                    <a:ext uri="{A12FA001-AC4F-418D-AE19-62706E023703}">
                      <ahyp:hlinkClr xmlns:ahyp="http://schemas.microsoft.com/office/drawing/2018/hyperlinkcolor" val="tx"/>
                    </a:ext>
                  </a:extLst>
                </a:hlinkClick>
              </a:rPr>
              <a:t>: image by Geralt</a:t>
            </a:r>
            <a:endParaRPr lang="en-GB">
              <a:solidFill>
                <a:schemeClr val="bg1">
                  <a:lumMod val="95000"/>
                </a:schemeClr>
              </a:solidFill>
            </a:endParaRPr>
          </a:p>
        </p:txBody>
      </p:sp>
    </p:spTree>
    <p:extLst>
      <p:ext uri="{BB962C8B-B14F-4D97-AF65-F5344CB8AC3E}">
        <p14:creationId xmlns:p14="http://schemas.microsoft.com/office/powerpoint/2010/main" val="363279723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a:t>If you have 5 minutes, please scan the QR code and complete our short feedback form. </a:t>
            </a:r>
            <a:endParaRPr lang="en-US" sz="3200"/>
          </a:p>
          <a:p>
            <a:pPr marL="0" indent="0">
              <a:buNone/>
            </a:pPr>
            <a:endParaRPr lang="en-US"/>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a:latin typeface="+mn-lt"/>
              </a:rPr>
              <a:t>Let us know how we did…</a:t>
            </a:r>
            <a:endParaRPr lang="en-US" b="1">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980E6990-2BAD-4C9B-94C1-F2D088B16721}">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56</Slides>
  <Notes>20</Notes>
  <HiddenSlides>0</HiddenSlides>
  <ScaleCrop>false</ScaleCrop>
  <HeadingPairs>
    <vt:vector size="4" baseType="variant">
      <vt:variant>
        <vt:lpstr>Theme</vt:lpstr>
      </vt:variant>
      <vt:variant>
        <vt:i4>3</vt:i4>
      </vt:variant>
      <vt:variant>
        <vt:lpstr>Slide Titles</vt:lpstr>
      </vt:variant>
      <vt:variant>
        <vt:i4>56</vt:i4>
      </vt:variant>
    </vt:vector>
  </HeadingPairs>
  <TitlesOfParts>
    <vt:vector size="59" baseType="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Key steps in a research strategy… </vt:lpstr>
      <vt:lpstr>Evaluating Information</vt:lpstr>
      <vt:lpstr>Critical Evaluation: Checklist </vt:lpstr>
      <vt:lpstr>Begin with a scoping review</vt:lpstr>
      <vt:lpstr>Library catalogue search.</vt:lpstr>
      <vt:lpstr>Advanced searching </vt:lpstr>
      <vt:lpstr>Phrase searching &amp; terminology</vt:lpstr>
      <vt:lpstr>PowerPoint Presentation</vt:lpstr>
      <vt:lpstr>Advanced Search</vt:lpstr>
      <vt:lpstr>Subject Headings</vt:lpstr>
      <vt:lpstr>Explore filters...</vt:lpstr>
      <vt:lpstr>Results </vt:lpstr>
      <vt:lpstr>Tips</vt:lpstr>
      <vt:lpstr>Also try...</vt:lpstr>
      <vt:lpstr>Explore...</vt:lpstr>
      <vt:lpstr>Search for journals - Browzine</vt:lpstr>
      <vt:lpstr>Searching within a single journal </vt:lpstr>
      <vt:lpstr>Why use individual databases?</vt:lpstr>
      <vt:lpstr>Field searching in databases </vt:lpstr>
      <vt:lpstr>Finding and using relevant databases.</vt:lpstr>
      <vt:lpstr>GlobalData</vt:lpstr>
      <vt:lpstr>PESTLE</vt:lpstr>
      <vt:lpstr>PowerPoint Presentation</vt:lpstr>
      <vt:lpstr>Search by keyword</vt:lpstr>
      <vt:lpstr>Refine Analysis</vt:lpstr>
      <vt:lpstr>Business Source Complete</vt:lpstr>
      <vt:lpstr>Subject Thesaurus </vt:lpstr>
      <vt:lpstr>EBSCO: Business Source Complete</vt:lpstr>
      <vt:lpstr>What an article record includes…</vt:lpstr>
      <vt:lpstr>Proquest Central</vt:lpstr>
      <vt:lpstr>AI Research Assistants in databases</vt:lpstr>
      <vt:lpstr>Useful links and resources</vt:lpstr>
      <vt:lpstr>Database: BoB</vt:lpstr>
      <vt:lpstr>Database: Henry Stewart Talks</vt:lpstr>
      <vt:lpstr>What about Artificial Intelligence (AI)?</vt:lpstr>
      <vt:lpstr> </vt:lpstr>
      <vt:lpstr>AI CRAAP Test</vt:lpstr>
      <vt:lpstr>Other tools </vt:lpstr>
      <vt:lpstr>Grey Literature</vt:lpstr>
      <vt:lpstr>Linking Google Scholar </vt:lpstr>
      <vt:lpstr>Google Scholar Labs – AI enhanced tool</vt:lpstr>
      <vt:lpstr>Searching the Internet</vt:lpstr>
      <vt:lpstr>LibKey Nomad</vt:lpstr>
      <vt:lpstr>Open Access</vt:lpstr>
      <vt:lpstr>Research Repository</vt:lpstr>
      <vt:lpstr>Open Access sources</vt:lpstr>
      <vt:lpstr>Need More?</vt:lpstr>
      <vt:lpstr>Research strategy</vt:lpstr>
      <vt:lpstr>Harvard Referencing Style</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14</cp:revision>
  <dcterms:created xsi:type="dcterms:W3CDTF">2021-03-09T15:35:42Z</dcterms:created>
  <dcterms:modified xsi:type="dcterms:W3CDTF">2026-10-06T10:39:10Z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