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3"/>
  </p:notesMasterIdLst>
  <p:handoutMasterIdLst>
    <p:handoutMasterId r:id="rId24"/>
  </p:handoutMasterIdLst>
  <p:sldIdLst>
    <p:sldId id="256" r:id="rId2"/>
    <p:sldId id="284" r:id="rId3"/>
    <p:sldId id="285" r:id="rId4"/>
    <p:sldId id="286" r:id="rId5"/>
    <p:sldId id="287" r:id="rId6"/>
    <p:sldId id="278" r:id="rId7"/>
    <p:sldId id="280" r:id="rId8"/>
    <p:sldId id="276" r:id="rId9"/>
    <p:sldId id="257" r:id="rId10"/>
    <p:sldId id="259" r:id="rId11"/>
    <p:sldId id="279" r:id="rId12"/>
    <p:sldId id="271" r:id="rId13"/>
    <p:sldId id="268" r:id="rId14"/>
    <p:sldId id="282" r:id="rId15"/>
    <p:sldId id="269" r:id="rId16"/>
    <p:sldId id="270" r:id="rId17"/>
    <p:sldId id="272" r:id="rId18"/>
    <p:sldId id="273" r:id="rId19"/>
    <p:sldId id="274" r:id="rId20"/>
    <p:sldId id="275" r:id="rId21"/>
    <p:sldId id="283"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89EAC8-2259-429E-9C11-5DBD06EEBD5B}" v="2" dt="2024-10-08T09:17:18.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112" d="100"/>
          <a:sy n="112" d="100"/>
        </p:scale>
        <p:origin x="26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ter Mason" userId="900107b4fbb17bba" providerId="LiveId" clId="{F489EAC8-2259-429E-9C11-5DBD06EEBD5B}"/>
    <pc:docChg chg="custSel addSld delSld modSld">
      <pc:chgData name="Lester Mason" userId="900107b4fbb17bba" providerId="LiveId" clId="{F489EAC8-2259-429E-9C11-5DBD06EEBD5B}" dt="2024-10-08T09:29:28.282" v="235" actId="2696"/>
      <pc:docMkLst>
        <pc:docMk/>
      </pc:docMkLst>
      <pc:sldChg chg="modSp mod">
        <pc:chgData name="Lester Mason" userId="900107b4fbb17bba" providerId="LiveId" clId="{F489EAC8-2259-429E-9C11-5DBD06EEBD5B}" dt="2024-10-08T09:16:27.986" v="6" actId="6549"/>
        <pc:sldMkLst>
          <pc:docMk/>
          <pc:sldMk cId="4289300271" sldId="256"/>
        </pc:sldMkLst>
        <pc:spChg chg="mod">
          <ac:chgData name="Lester Mason" userId="900107b4fbb17bba" providerId="LiveId" clId="{F489EAC8-2259-429E-9C11-5DBD06EEBD5B}" dt="2024-10-08T09:16:16.071" v="3" actId="20577"/>
          <ac:spMkLst>
            <pc:docMk/>
            <pc:sldMk cId="4289300271" sldId="256"/>
            <ac:spMk id="2" creationId="{00000000-0000-0000-0000-000000000000}"/>
          </ac:spMkLst>
        </pc:spChg>
        <pc:spChg chg="mod">
          <ac:chgData name="Lester Mason" userId="900107b4fbb17bba" providerId="LiveId" clId="{F489EAC8-2259-429E-9C11-5DBD06EEBD5B}" dt="2024-10-08T09:16:27.986" v="6" actId="6549"/>
          <ac:spMkLst>
            <pc:docMk/>
            <pc:sldMk cId="4289300271" sldId="256"/>
            <ac:spMk id="3" creationId="{00000000-0000-0000-0000-000000000000}"/>
          </ac:spMkLst>
        </pc:spChg>
      </pc:sldChg>
      <pc:sldChg chg="modSp">
        <pc:chgData name="Lester Mason" userId="900107b4fbb17bba" providerId="LiveId" clId="{F489EAC8-2259-429E-9C11-5DBD06EEBD5B}" dt="2024-10-08T09:17:18.393" v="14"/>
        <pc:sldMkLst>
          <pc:docMk/>
          <pc:sldMk cId="2122592760" sldId="257"/>
        </pc:sldMkLst>
        <pc:spChg chg="mod">
          <ac:chgData name="Lester Mason" userId="900107b4fbb17bba" providerId="LiveId" clId="{F489EAC8-2259-429E-9C11-5DBD06EEBD5B}" dt="2024-10-08T09:17:18.393" v="14"/>
          <ac:spMkLst>
            <pc:docMk/>
            <pc:sldMk cId="2122592760" sldId="257"/>
            <ac:spMk id="2" creationId="{00000000-0000-0000-0000-000000000000}"/>
          </ac:spMkLst>
        </pc:spChg>
        <pc:spChg chg="mod">
          <ac:chgData name="Lester Mason" userId="900107b4fbb17bba" providerId="LiveId" clId="{F489EAC8-2259-429E-9C11-5DBD06EEBD5B}" dt="2024-10-08T09:17:18.393" v="14"/>
          <ac:spMkLst>
            <pc:docMk/>
            <pc:sldMk cId="2122592760" sldId="257"/>
            <ac:spMk id="3" creationId="{00000000-0000-0000-0000-000000000000}"/>
          </ac:spMkLst>
        </pc:spChg>
      </pc:sldChg>
      <pc:sldChg chg="modSp mod">
        <pc:chgData name="Lester Mason" userId="900107b4fbb17bba" providerId="LiveId" clId="{F489EAC8-2259-429E-9C11-5DBD06EEBD5B}" dt="2024-10-08T09:17:18.547" v="16" actId="27636"/>
        <pc:sldMkLst>
          <pc:docMk/>
          <pc:sldMk cId="3644017735" sldId="259"/>
        </pc:sldMkLst>
        <pc:spChg chg="mod">
          <ac:chgData name="Lester Mason" userId="900107b4fbb17bba" providerId="LiveId" clId="{F489EAC8-2259-429E-9C11-5DBD06EEBD5B}" dt="2024-10-08T09:17:18.547" v="16" actId="27636"/>
          <ac:spMkLst>
            <pc:docMk/>
            <pc:sldMk cId="3644017735" sldId="259"/>
            <ac:spMk id="3" creationId="{00000000-0000-0000-0000-000000000000}"/>
          </ac:spMkLst>
        </pc:spChg>
        <pc:spChg chg="mod">
          <ac:chgData name="Lester Mason" userId="900107b4fbb17bba" providerId="LiveId" clId="{F489EAC8-2259-429E-9C11-5DBD06EEBD5B}" dt="2024-10-08T09:17:18.393" v="14"/>
          <ac:spMkLst>
            <pc:docMk/>
            <pc:sldMk cId="3644017735" sldId="259"/>
            <ac:spMk id="6" creationId="{00000000-0000-0000-0000-000000000000}"/>
          </ac:spMkLst>
        </pc:spChg>
      </pc:sldChg>
      <pc:sldChg chg="del">
        <pc:chgData name="Lester Mason" userId="900107b4fbb17bba" providerId="LiveId" clId="{F489EAC8-2259-429E-9C11-5DBD06EEBD5B}" dt="2024-10-08T09:18:45.843" v="25" actId="2696"/>
        <pc:sldMkLst>
          <pc:docMk/>
          <pc:sldMk cId="3020802079" sldId="261"/>
        </pc:sldMkLst>
      </pc:sldChg>
      <pc:sldChg chg="del">
        <pc:chgData name="Lester Mason" userId="900107b4fbb17bba" providerId="LiveId" clId="{F489EAC8-2259-429E-9C11-5DBD06EEBD5B}" dt="2024-10-08T09:18:50.867" v="26" actId="2696"/>
        <pc:sldMkLst>
          <pc:docMk/>
          <pc:sldMk cId="3691394031" sldId="262"/>
        </pc:sldMkLst>
      </pc:sldChg>
      <pc:sldChg chg="del">
        <pc:chgData name="Lester Mason" userId="900107b4fbb17bba" providerId="LiveId" clId="{F489EAC8-2259-429E-9C11-5DBD06EEBD5B}" dt="2024-10-08T09:29:28.282" v="235" actId="2696"/>
        <pc:sldMkLst>
          <pc:docMk/>
          <pc:sldMk cId="3841077522" sldId="264"/>
        </pc:sldMkLst>
      </pc:sldChg>
      <pc:sldChg chg="del">
        <pc:chgData name="Lester Mason" userId="900107b4fbb17bba" providerId="LiveId" clId="{F489EAC8-2259-429E-9C11-5DBD06EEBD5B}" dt="2024-10-08T09:29:21.971" v="234" actId="2696"/>
        <pc:sldMkLst>
          <pc:docMk/>
          <pc:sldMk cId="2743739523" sldId="265"/>
        </pc:sldMkLst>
      </pc:sldChg>
      <pc:sldChg chg="del">
        <pc:chgData name="Lester Mason" userId="900107b4fbb17bba" providerId="LiveId" clId="{F489EAC8-2259-429E-9C11-5DBD06EEBD5B}" dt="2024-10-08T09:18:53.759" v="27" actId="2696"/>
        <pc:sldMkLst>
          <pc:docMk/>
          <pc:sldMk cId="2216921546" sldId="266"/>
        </pc:sldMkLst>
      </pc:sldChg>
      <pc:sldChg chg="modSp">
        <pc:chgData name="Lester Mason" userId="900107b4fbb17bba" providerId="LiveId" clId="{F489EAC8-2259-429E-9C11-5DBD06EEBD5B}" dt="2024-10-08T09:17:18.393" v="14"/>
        <pc:sldMkLst>
          <pc:docMk/>
          <pc:sldMk cId="1856099038" sldId="268"/>
        </pc:sldMkLst>
        <pc:spChg chg="mod">
          <ac:chgData name="Lester Mason" userId="900107b4fbb17bba" providerId="LiveId" clId="{F489EAC8-2259-429E-9C11-5DBD06EEBD5B}" dt="2024-10-08T09:17:18.393" v="14"/>
          <ac:spMkLst>
            <pc:docMk/>
            <pc:sldMk cId="1856099038" sldId="268"/>
            <ac:spMk id="2" creationId="{00000000-0000-0000-0000-000000000000}"/>
          </ac:spMkLst>
        </pc:spChg>
        <pc:spChg chg="mod">
          <ac:chgData name="Lester Mason" userId="900107b4fbb17bba" providerId="LiveId" clId="{F489EAC8-2259-429E-9C11-5DBD06EEBD5B}" dt="2024-10-08T09:17:18.393" v="14"/>
          <ac:spMkLst>
            <pc:docMk/>
            <pc:sldMk cId="1856099038" sldId="268"/>
            <ac:spMk id="3" creationId="{00000000-0000-0000-0000-000000000000}"/>
          </ac:spMkLst>
        </pc:spChg>
      </pc:sldChg>
      <pc:sldChg chg="modSp mod">
        <pc:chgData name="Lester Mason" userId="900107b4fbb17bba" providerId="LiveId" clId="{F489EAC8-2259-429E-9C11-5DBD06EEBD5B}" dt="2024-10-08T09:17:18.592" v="19" actId="27636"/>
        <pc:sldMkLst>
          <pc:docMk/>
          <pc:sldMk cId="2196827859" sldId="269"/>
        </pc:sldMkLst>
        <pc:spChg chg="mod">
          <ac:chgData name="Lester Mason" userId="900107b4fbb17bba" providerId="LiveId" clId="{F489EAC8-2259-429E-9C11-5DBD06EEBD5B}" dt="2024-10-08T09:17:18.393" v="14"/>
          <ac:spMkLst>
            <pc:docMk/>
            <pc:sldMk cId="2196827859" sldId="269"/>
            <ac:spMk id="2" creationId="{00000000-0000-0000-0000-000000000000}"/>
          </ac:spMkLst>
        </pc:spChg>
        <pc:spChg chg="mod">
          <ac:chgData name="Lester Mason" userId="900107b4fbb17bba" providerId="LiveId" clId="{F489EAC8-2259-429E-9C11-5DBD06EEBD5B}" dt="2024-10-08T09:17:18.592" v="19" actId="27636"/>
          <ac:spMkLst>
            <pc:docMk/>
            <pc:sldMk cId="2196827859" sldId="269"/>
            <ac:spMk id="3" creationId="{00000000-0000-0000-0000-000000000000}"/>
          </ac:spMkLst>
        </pc:spChg>
      </pc:sldChg>
      <pc:sldChg chg="modSp">
        <pc:chgData name="Lester Mason" userId="900107b4fbb17bba" providerId="LiveId" clId="{F489EAC8-2259-429E-9C11-5DBD06EEBD5B}" dt="2024-10-08T09:17:18.393" v="14"/>
        <pc:sldMkLst>
          <pc:docMk/>
          <pc:sldMk cId="622852199" sldId="270"/>
        </pc:sldMkLst>
        <pc:spChg chg="mod">
          <ac:chgData name="Lester Mason" userId="900107b4fbb17bba" providerId="LiveId" clId="{F489EAC8-2259-429E-9C11-5DBD06EEBD5B}" dt="2024-10-08T09:17:18.393" v="14"/>
          <ac:spMkLst>
            <pc:docMk/>
            <pc:sldMk cId="622852199" sldId="270"/>
            <ac:spMk id="4" creationId="{00000000-0000-0000-0000-000000000000}"/>
          </ac:spMkLst>
        </pc:spChg>
      </pc:sldChg>
      <pc:sldChg chg="modSp mod">
        <pc:chgData name="Lester Mason" userId="900107b4fbb17bba" providerId="LiveId" clId="{F489EAC8-2259-429E-9C11-5DBD06EEBD5B}" dt="2024-10-08T09:17:18.552" v="17" actId="27636"/>
        <pc:sldMkLst>
          <pc:docMk/>
          <pc:sldMk cId="1398536514" sldId="271"/>
        </pc:sldMkLst>
        <pc:spChg chg="mod">
          <ac:chgData name="Lester Mason" userId="900107b4fbb17bba" providerId="LiveId" clId="{F489EAC8-2259-429E-9C11-5DBD06EEBD5B}" dt="2024-10-08T09:17:18.393" v="14"/>
          <ac:spMkLst>
            <pc:docMk/>
            <pc:sldMk cId="1398536514" sldId="271"/>
            <ac:spMk id="2" creationId="{00000000-0000-0000-0000-000000000000}"/>
          </ac:spMkLst>
        </pc:spChg>
        <pc:spChg chg="mod">
          <ac:chgData name="Lester Mason" userId="900107b4fbb17bba" providerId="LiveId" clId="{F489EAC8-2259-429E-9C11-5DBD06EEBD5B}" dt="2024-10-08T09:17:18.552" v="17" actId="27636"/>
          <ac:spMkLst>
            <pc:docMk/>
            <pc:sldMk cId="1398536514" sldId="271"/>
            <ac:spMk id="3" creationId="{00000000-0000-0000-0000-000000000000}"/>
          </ac:spMkLst>
        </pc:spChg>
      </pc:sldChg>
      <pc:sldChg chg="modSp">
        <pc:chgData name="Lester Mason" userId="900107b4fbb17bba" providerId="LiveId" clId="{F489EAC8-2259-429E-9C11-5DBD06EEBD5B}" dt="2024-10-08T09:17:18.393" v="14"/>
        <pc:sldMkLst>
          <pc:docMk/>
          <pc:sldMk cId="3750083835" sldId="275"/>
        </pc:sldMkLst>
        <pc:spChg chg="mod">
          <ac:chgData name="Lester Mason" userId="900107b4fbb17bba" providerId="LiveId" clId="{F489EAC8-2259-429E-9C11-5DBD06EEBD5B}" dt="2024-10-08T09:17:18.393" v="14"/>
          <ac:spMkLst>
            <pc:docMk/>
            <pc:sldMk cId="3750083835" sldId="275"/>
            <ac:spMk id="2" creationId="{00000000-0000-0000-0000-000000000000}"/>
          </ac:spMkLst>
        </pc:spChg>
        <pc:spChg chg="mod">
          <ac:chgData name="Lester Mason" userId="900107b4fbb17bba" providerId="LiveId" clId="{F489EAC8-2259-429E-9C11-5DBD06EEBD5B}" dt="2024-10-08T09:17:18.393" v="14"/>
          <ac:spMkLst>
            <pc:docMk/>
            <pc:sldMk cId="3750083835" sldId="275"/>
            <ac:spMk id="3" creationId="{00000000-0000-0000-0000-000000000000}"/>
          </ac:spMkLst>
        </pc:spChg>
      </pc:sldChg>
      <pc:sldChg chg="modSp mod">
        <pc:chgData name="Lester Mason" userId="900107b4fbb17bba" providerId="LiveId" clId="{F489EAC8-2259-429E-9C11-5DBD06EEBD5B}" dt="2024-10-08T09:17:18.522" v="15" actId="27636"/>
        <pc:sldMkLst>
          <pc:docMk/>
          <pc:sldMk cId="4017230806" sldId="278"/>
        </pc:sldMkLst>
        <pc:spChg chg="mod">
          <ac:chgData name="Lester Mason" userId="900107b4fbb17bba" providerId="LiveId" clId="{F489EAC8-2259-429E-9C11-5DBD06EEBD5B}" dt="2024-10-08T09:17:18.393" v="14"/>
          <ac:spMkLst>
            <pc:docMk/>
            <pc:sldMk cId="4017230806" sldId="278"/>
            <ac:spMk id="2" creationId="{00000000-0000-0000-0000-000000000000}"/>
          </ac:spMkLst>
        </pc:spChg>
        <pc:spChg chg="mod">
          <ac:chgData name="Lester Mason" userId="900107b4fbb17bba" providerId="LiveId" clId="{F489EAC8-2259-429E-9C11-5DBD06EEBD5B}" dt="2024-10-08T09:17:18.522" v="15" actId="27636"/>
          <ac:spMkLst>
            <pc:docMk/>
            <pc:sldMk cId="4017230806" sldId="278"/>
            <ac:spMk id="3" creationId="{00000000-0000-0000-0000-000000000000}"/>
          </ac:spMkLst>
        </pc:spChg>
      </pc:sldChg>
      <pc:sldChg chg="modSp">
        <pc:chgData name="Lester Mason" userId="900107b4fbb17bba" providerId="LiveId" clId="{F489EAC8-2259-429E-9C11-5DBD06EEBD5B}" dt="2024-10-08T09:17:18.393" v="14"/>
        <pc:sldMkLst>
          <pc:docMk/>
          <pc:sldMk cId="1697578095" sldId="279"/>
        </pc:sldMkLst>
        <pc:spChg chg="mod">
          <ac:chgData name="Lester Mason" userId="900107b4fbb17bba" providerId="LiveId" clId="{F489EAC8-2259-429E-9C11-5DBD06EEBD5B}" dt="2024-10-08T09:17:18.393" v="14"/>
          <ac:spMkLst>
            <pc:docMk/>
            <pc:sldMk cId="1697578095" sldId="279"/>
            <ac:spMk id="2" creationId="{00000000-0000-0000-0000-000000000000}"/>
          </ac:spMkLst>
        </pc:spChg>
      </pc:sldChg>
      <pc:sldChg chg="modSp del mod">
        <pc:chgData name="Lester Mason" userId="900107b4fbb17bba" providerId="LiveId" clId="{F489EAC8-2259-429E-9C11-5DBD06EEBD5B}" dt="2024-10-08T09:18:01.645" v="24" actId="2696"/>
        <pc:sldMkLst>
          <pc:docMk/>
          <pc:sldMk cId="68374664" sldId="281"/>
        </pc:sldMkLst>
        <pc:spChg chg="mod">
          <ac:chgData name="Lester Mason" userId="900107b4fbb17bba" providerId="LiveId" clId="{F489EAC8-2259-429E-9C11-5DBD06EEBD5B}" dt="2024-10-08T09:17:41.748" v="22" actId="27636"/>
          <ac:spMkLst>
            <pc:docMk/>
            <pc:sldMk cId="68374664" sldId="281"/>
            <ac:spMk id="3" creationId="{00000000-0000-0000-0000-000000000000}"/>
          </ac:spMkLst>
        </pc:spChg>
        <pc:spChg chg="mod">
          <ac:chgData name="Lester Mason" userId="900107b4fbb17bba" providerId="LiveId" clId="{F489EAC8-2259-429E-9C11-5DBD06EEBD5B}" dt="2024-10-08T09:17:18.393" v="14"/>
          <ac:spMkLst>
            <pc:docMk/>
            <pc:sldMk cId="68374664" sldId="281"/>
            <ac:spMk id="4" creationId="{00000000-0000-0000-0000-000000000000}"/>
          </ac:spMkLst>
        </pc:spChg>
      </pc:sldChg>
      <pc:sldChg chg="modSp mod">
        <pc:chgData name="Lester Mason" userId="900107b4fbb17bba" providerId="LiveId" clId="{F489EAC8-2259-429E-9C11-5DBD06EEBD5B}" dt="2024-10-08T09:17:18.570" v="18" actId="27636"/>
        <pc:sldMkLst>
          <pc:docMk/>
          <pc:sldMk cId="673059712" sldId="282"/>
        </pc:sldMkLst>
        <pc:spChg chg="mod">
          <ac:chgData name="Lester Mason" userId="900107b4fbb17bba" providerId="LiveId" clId="{F489EAC8-2259-429E-9C11-5DBD06EEBD5B}" dt="2024-10-08T09:17:18.570" v="18" actId="27636"/>
          <ac:spMkLst>
            <pc:docMk/>
            <pc:sldMk cId="673059712" sldId="282"/>
            <ac:spMk id="3" creationId="{00000000-0000-0000-0000-000000000000}"/>
          </ac:spMkLst>
        </pc:spChg>
      </pc:sldChg>
      <pc:sldChg chg="modSp">
        <pc:chgData name="Lester Mason" userId="900107b4fbb17bba" providerId="LiveId" clId="{F489EAC8-2259-429E-9C11-5DBD06EEBD5B}" dt="2024-10-08T09:17:18.393" v="14"/>
        <pc:sldMkLst>
          <pc:docMk/>
          <pc:sldMk cId="2888198034" sldId="283"/>
        </pc:sldMkLst>
        <pc:spChg chg="mod">
          <ac:chgData name="Lester Mason" userId="900107b4fbb17bba" providerId="LiveId" clId="{F489EAC8-2259-429E-9C11-5DBD06EEBD5B}" dt="2024-10-08T09:17:18.393" v="14"/>
          <ac:spMkLst>
            <pc:docMk/>
            <pc:sldMk cId="2888198034" sldId="283"/>
            <ac:spMk id="2" creationId="{00000000-0000-0000-0000-000000000000}"/>
          </ac:spMkLst>
        </pc:spChg>
      </pc:sldChg>
      <pc:sldChg chg="modSp new mod">
        <pc:chgData name="Lester Mason" userId="900107b4fbb17bba" providerId="LiveId" clId="{F489EAC8-2259-429E-9C11-5DBD06EEBD5B}" dt="2024-10-08T09:21:40.180" v="91" actId="20577"/>
        <pc:sldMkLst>
          <pc:docMk/>
          <pc:sldMk cId="2982694527" sldId="284"/>
        </pc:sldMkLst>
        <pc:spChg chg="mod">
          <ac:chgData name="Lester Mason" userId="900107b4fbb17bba" providerId="LiveId" clId="{F489EAC8-2259-429E-9C11-5DBD06EEBD5B}" dt="2024-10-08T09:21:40.180" v="91" actId="20577"/>
          <ac:spMkLst>
            <pc:docMk/>
            <pc:sldMk cId="2982694527" sldId="284"/>
            <ac:spMk id="2" creationId="{014F89F5-D97A-FE70-1E13-28E4170EA993}"/>
          </ac:spMkLst>
        </pc:spChg>
        <pc:spChg chg="mod">
          <ac:chgData name="Lester Mason" userId="900107b4fbb17bba" providerId="LiveId" clId="{F489EAC8-2259-429E-9C11-5DBD06EEBD5B}" dt="2024-10-08T09:19:40.094" v="29" actId="27636"/>
          <ac:spMkLst>
            <pc:docMk/>
            <pc:sldMk cId="2982694527" sldId="284"/>
            <ac:spMk id="3" creationId="{35EB7547-146A-9B7A-DF9C-1EB799A7E48C}"/>
          </ac:spMkLst>
        </pc:spChg>
      </pc:sldChg>
      <pc:sldChg chg="modSp new mod">
        <pc:chgData name="Lester Mason" userId="900107b4fbb17bba" providerId="LiveId" clId="{F489EAC8-2259-429E-9C11-5DBD06EEBD5B}" dt="2024-10-08T09:21:13.288" v="74" actId="20577"/>
        <pc:sldMkLst>
          <pc:docMk/>
          <pc:sldMk cId="2463250913" sldId="285"/>
        </pc:sldMkLst>
        <pc:spChg chg="mod">
          <ac:chgData name="Lester Mason" userId="900107b4fbb17bba" providerId="LiveId" clId="{F489EAC8-2259-429E-9C11-5DBD06EEBD5B}" dt="2024-10-08T09:21:13.288" v="74" actId="20577"/>
          <ac:spMkLst>
            <pc:docMk/>
            <pc:sldMk cId="2463250913" sldId="285"/>
            <ac:spMk id="2" creationId="{369E6987-5D26-8EA1-924C-D18B0CBCA3EF}"/>
          </ac:spMkLst>
        </pc:spChg>
        <pc:spChg chg="mod">
          <ac:chgData name="Lester Mason" userId="900107b4fbb17bba" providerId="LiveId" clId="{F489EAC8-2259-429E-9C11-5DBD06EEBD5B}" dt="2024-10-08T09:21:08.719" v="73" actId="6549"/>
          <ac:spMkLst>
            <pc:docMk/>
            <pc:sldMk cId="2463250913" sldId="285"/>
            <ac:spMk id="3" creationId="{494BF988-DA71-3322-50CB-A19D32209DB3}"/>
          </ac:spMkLst>
        </pc:spChg>
      </pc:sldChg>
      <pc:sldChg chg="modSp new mod">
        <pc:chgData name="Lester Mason" userId="900107b4fbb17bba" providerId="LiveId" clId="{F489EAC8-2259-429E-9C11-5DBD06EEBD5B}" dt="2024-10-08T09:27:38.197" v="231" actId="255"/>
        <pc:sldMkLst>
          <pc:docMk/>
          <pc:sldMk cId="2470841211" sldId="286"/>
        </pc:sldMkLst>
        <pc:spChg chg="mod">
          <ac:chgData name="Lester Mason" userId="900107b4fbb17bba" providerId="LiveId" clId="{F489EAC8-2259-429E-9C11-5DBD06EEBD5B}" dt="2024-10-08T09:22:24.971" v="108" actId="20577"/>
          <ac:spMkLst>
            <pc:docMk/>
            <pc:sldMk cId="2470841211" sldId="286"/>
            <ac:spMk id="2" creationId="{98C5593F-3FE8-0CEA-7F04-B4FE02785FF0}"/>
          </ac:spMkLst>
        </pc:spChg>
        <pc:spChg chg="mod">
          <ac:chgData name="Lester Mason" userId="900107b4fbb17bba" providerId="LiveId" clId="{F489EAC8-2259-429E-9C11-5DBD06EEBD5B}" dt="2024-10-08T09:27:38.197" v="231" actId="255"/>
          <ac:spMkLst>
            <pc:docMk/>
            <pc:sldMk cId="2470841211" sldId="286"/>
            <ac:spMk id="3" creationId="{22E73929-70DC-99DA-18B8-29B7B72E51DC}"/>
          </ac:spMkLst>
        </pc:spChg>
      </pc:sldChg>
      <pc:sldChg chg="modSp new mod">
        <pc:chgData name="Lester Mason" userId="900107b4fbb17bba" providerId="LiveId" clId="{F489EAC8-2259-429E-9C11-5DBD06EEBD5B}" dt="2024-10-08T09:28:02.736" v="233" actId="255"/>
        <pc:sldMkLst>
          <pc:docMk/>
          <pc:sldMk cId="993838352" sldId="287"/>
        </pc:sldMkLst>
        <pc:spChg chg="mod">
          <ac:chgData name="Lester Mason" userId="900107b4fbb17bba" providerId="LiveId" clId="{F489EAC8-2259-429E-9C11-5DBD06EEBD5B}" dt="2024-10-08T09:25:11.953" v="140" actId="20577"/>
          <ac:spMkLst>
            <pc:docMk/>
            <pc:sldMk cId="993838352" sldId="287"/>
            <ac:spMk id="2" creationId="{D5E06999-92AC-FE29-F1E6-11086A7E0AF1}"/>
          </ac:spMkLst>
        </pc:spChg>
        <pc:spChg chg="mod">
          <ac:chgData name="Lester Mason" userId="900107b4fbb17bba" providerId="LiveId" clId="{F489EAC8-2259-429E-9C11-5DBD06EEBD5B}" dt="2024-10-08T09:28:02.736" v="233" actId="255"/>
          <ac:spMkLst>
            <pc:docMk/>
            <pc:sldMk cId="993838352" sldId="287"/>
            <ac:spMk id="3" creationId="{1A48B76C-C1A2-D908-91A1-E86B76AD01A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F9BEEFC-4B34-489C-84DF-E52138767C55}" type="datetimeFigureOut">
              <a:rPr lang="en-GB" smtClean="0"/>
              <a:t>08/10/2024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A83BBDC-1AD1-48E2-BFE1-94302A103C90}" type="slidenum">
              <a:rPr lang="en-GB" smtClean="0"/>
              <a:t>‹#›</a:t>
            </a:fld>
            <a:endParaRPr lang="en-GB"/>
          </a:p>
        </p:txBody>
      </p:sp>
    </p:spTree>
    <p:extLst>
      <p:ext uri="{BB962C8B-B14F-4D97-AF65-F5344CB8AC3E}">
        <p14:creationId xmlns:p14="http://schemas.microsoft.com/office/powerpoint/2010/main" val="7152314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96B7258-D653-44BF-A472-0C2A7636E69E}" type="datetimeFigureOut">
              <a:rPr lang="en-GB" smtClean="0"/>
              <a:t>08/10/2024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63F9C42-C625-4C6C-AA6E-11F84E835E97}" type="slidenum">
              <a:rPr lang="en-GB" smtClean="0"/>
              <a:t>‹#›</a:t>
            </a:fld>
            <a:endParaRPr lang="en-GB"/>
          </a:p>
        </p:txBody>
      </p:sp>
    </p:spTree>
    <p:extLst>
      <p:ext uri="{BB962C8B-B14F-4D97-AF65-F5344CB8AC3E}">
        <p14:creationId xmlns:p14="http://schemas.microsoft.com/office/powerpoint/2010/main" val="3827082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a:t>
            </a:fld>
            <a:endParaRPr lang="en-GB"/>
          </a:p>
        </p:txBody>
      </p:sp>
    </p:spTree>
    <p:extLst>
      <p:ext uri="{BB962C8B-B14F-4D97-AF65-F5344CB8AC3E}">
        <p14:creationId xmlns:p14="http://schemas.microsoft.com/office/powerpoint/2010/main" val="354550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6</a:t>
            </a:fld>
            <a:endParaRPr lang="en-GB"/>
          </a:p>
        </p:txBody>
      </p:sp>
    </p:spTree>
    <p:extLst>
      <p:ext uri="{BB962C8B-B14F-4D97-AF65-F5344CB8AC3E}">
        <p14:creationId xmlns:p14="http://schemas.microsoft.com/office/powerpoint/2010/main" val="3316497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8</a:t>
            </a:fld>
            <a:endParaRPr lang="en-GB"/>
          </a:p>
        </p:txBody>
      </p:sp>
    </p:spTree>
    <p:extLst>
      <p:ext uri="{BB962C8B-B14F-4D97-AF65-F5344CB8AC3E}">
        <p14:creationId xmlns:p14="http://schemas.microsoft.com/office/powerpoint/2010/main" val="2625950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9</a:t>
            </a:fld>
            <a:endParaRPr lang="en-GB"/>
          </a:p>
        </p:txBody>
      </p:sp>
    </p:spTree>
    <p:extLst>
      <p:ext uri="{BB962C8B-B14F-4D97-AF65-F5344CB8AC3E}">
        <p14:creationId xmlns:p14="http://schemas.microsoft.com/office/powerpoint/2010/main" val="3908218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10</a:t>
            </a:fld>
            <a:endParaRPr lang="en-GB"/>
          </a:p>
        </p:txBody>
      </p:sp>
    </p:spTree>
    <p:extLst>
      <p:ext uri="{BB962C8B-B14F-4D97-AF65-F5344CB8AC3E}">
        <p14:creationId xmlns:p14="http://schemas.microsoft.com/office/powerpoint/2010/main" val="49834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12</a:t>
            </a:fld>
            <a:endParaRPr lang="en-GB"/>
          </a:p>
        </p:txBody>
      </p:sp>
    </p:spTree>
    <p:extLst>
      <p:ext uri="{BB962C8B-B14F-4D97-AF65-F5344CB8AC3E}">
        <p14:creationId xmlns:p14="http://schemas.microsoft.com/office/powerpoint/2010/main" val="1764849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13</a:t>
            </a:fld>
            <a:endParaRPr lang="en-GB"/>
          </a:p>
        </p:txBody>
      </p:sp>
    </p:spTree>
    <p:extLst>
      <p:ext uri="{BB962C8B-B14F-4D97-AF65-F5344CB8AC3E}">
        <p14:creationId xmlns:p14="http://schemas.microsoft.com/office/powerpoint/2010/main" val="2756994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15</a:t>
            </a:fld>
            <a:endParaRPr lang="en-GB"/>
          </a:p>
        </p:txBody>
      </p:sp>
    </p:spTree>
    <p:extLst>
      <p:ext uri="{BB962C8B-B14F-4D97-AF65-F5344CB8AC3E}">
        <p14:creationId xmlns:p14="http://schemas.microsoft.com/office/powerpoint/2010/main" val="3842871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16</a:t>
            </a:fld>
            <a:endParaRPr lang="en-GB"/>
          </a:p>
        </p:txBody>
      </p:sp>
    </p:spTree>
    <p:extLst>
      <p:ext uri="{BB962C8B-B14F-4D97-AF65-F5344CB8AC3E}">
        <p14:creationId xmlns:p14="http://schemas.microsoft.com/office/powerpoint/2010/main" val="2920381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1408186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18</a:t>
            </a:fld>
            <a:endParaRPr lang="en-GB"/>
          </a:p>
        </p:txBody>
      </p:sp>
    </p:spTree>
    <p:extLst>
      <p:ext uri="{BB962C8B-B14F-4D97-AF65-F5344CB8AC3E}">
        <p14:creationId xmlns:p14="http://schemas.microsoft.com/office/powerpoint/2010/main" val="53752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19</a:t>
            </a:fld>
            <a:endParaRPr lang="en-GB"/>
          </a:p>
        </p:txBody>
      </p:sp>
    </p:spTree>
    <p:extLst>
      <p:ext uri="{BB962C8B-B14F-4D97-AF65-F5344CB8AC3E}">
        <p14:creationId xmlns:p14="http://schemas.microsoft.com/office/powerpoint/2010/main" val="5992896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20</a:t>
            </a:fld>
            <a:endParaRPr lang="en-GB"/>
          </a:p>
        </p:txBody>
      </p:sp>
    </p:spTree>
    <p:extLst>
      <p:ext uri="{BB962C8B-B14F-4D97-AF65-F5344CB8AC3E}">
        <p14:creationId xmlns:p14="http://schemas.microsoft.com/office/powerpoint/2010/main" val="1202440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21</a:t>
            </a:fld>
            <a:endParaRPr lang="en-GB"/>
          </a:p>
        </p:txBody>
      </p:sp>
    </p:spTree>
    <p:extLst>
      <p:ext uri="{BB962C8B-B14F-4D97-AF65-F5344CB8AC3E}">
        <p14:creationId xmlns:p14="http://schemas.microsoft.com/office/powerpoint/2010/main" val="4040633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FFFB6-3837-7D33-47DB-2BE20BEF25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F4F253-4578-0093-9326-9A10762C6E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0F0A78-0F75-B862-41A0-1CC1E38F119E}"/>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5" name="Footer Placeholder 4">
            <a:extLst>
              <a:ext uri="{FF2B5EF4-FFF2-40B4-BE49-F238E27FC236}">
                <a16:creationId xmlns:a16="http://schemas.microsoft.com/office/drawing/2014/main" id="{1CC85FE4-BB61-E06F-E47F-3DDEF7D0AE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68737F-0852-C813-E442-F137063B4EDB}"/>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92342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72B2D-3952-195C-B740-ACD275FEEF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D6750A-5A84-3536-7CCF-BAD1F7BF11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DDA203-BA3E-D42B-5B82-C872B947FF4B}"/>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5" name="Footer Placeholder 4">
            <a:extLst>
              <a:ext uri="{FF2B5EF4-FFF2-40B4-BE49-F238E27FC236}">
                <a16:creationId xmlns:a16="http://schemas.microsoft.com/office/drawing/2014/main" id="{DE4AC4C2-CEED-9EAC-B8AE-DDF6769D07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99B75-9D7A-2A46-DE10-B68597DAD7BA}"/>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005236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9B907-45A0-6BBB-23B7-235A8D551F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662099-4267-1A40-2D9D-EA78B2EF58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D935FA-5117-9299-E61F-7369CE9F9A1F}"/>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5" name="Footer Placeholder 4">
            <a:extLst>
              <a:ext uri="{FF2B5EF4-FFF2-40B4-BE49-F238E27FC236}">
                <a16:creationId xmlns:a16="http://schemas.microsoft.com/office/drawing/2014/main" id="{A0671E06-CA9A-898E-8AB2-A266247F8B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079F1-2763-6F0B-857D-ECEDC655A5E8}"/>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982888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9D87B-63E7-3626-BDB8-95BCE130B4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BB875B-4C0C-700E-68A9-DB91BF2A2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033C63-EA22-E873-F5B7-1FC6B518EF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468445-2A3D-EEFB-1AFD-7F937DA0748C}"/>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6" name="Footer Placeholder 5">
            <a:extLst>
              <a:ext uri="{FF2B5EF4-FFF2-40B4-BE49-F238E27FC236}">
                <a16:creationId xmlns:a16="http://schemas.microsoft.com/office/drawing/2014/main" id="{73F767D4-8095-8603-F37D-8F2354E20C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83C6DB-622F-87F9-6B97-B0E96E3C7EA9}"/>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237326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482B8-DBC8-AB3E-49EE-1A7A3DE200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5E3638-99D3-8521-F616-61D3BA7C17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15F825-E2EA-27E9-E2B0-2BC0DBE8BB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590161-F0C7-AA8C-4ABF-1DB1B70B66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A56FFE-0C4D-1C11-6163-6BC1F1B25B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F7EC7D-A33E-4156-FA65-B99F6AB1543B}"/>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8" name="Footer Placeholder 7">
            <a:extLst>
              <a:ext uri="{FF2B5EF4-FFF2-40B4-BE49-F238E27FC236}">
                <a16:creationId xmlns:a16="http://schemas.microsoft.com/office/drawing/2014/main" id="{8C119AE2-AFB7-EEAC-21F6-826F5C31CF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6C47EF-B578-C7EA-3694-7E2319530082}"/>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708792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2D219-D470-B279-4DE5-95A47FAF04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618B4F-825C-5CAF-DAC6-DA6BA499969F}"/>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4" name="Footer Placeholder 3">
            <a:extLst>
              <a:ext uri="{FF2B5EF4-FFF2-40B4-BE49-F238E27FC236}">
                <a16:creationId xmlns:a16="http://schemas.microsoft.com/office/drawing/2014/main" id="{B913C91A-572F-0A01-C689-6874055EF7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1C05D5-1778-941F-6930-3F7C0B003443}"/>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724704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F4DFA7-E471-FB1D-C658-8FD7F8B7BC2D}"/>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3" name="Footer Placeholder 2">
            <a:extLst>
              <a:ext uri="{FF2B5EF4-FFF2-40B4-BE49-F238E27FC236}">
                <a16:creationId xmlns:a16="http://schemas.microsoft.com/office/drawing/2014/main" id="{85266E8F-573B-0B7A-D86D-F9C6761F15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AA9AD0-3676-ED5E-B3B5-686282116F01}"/>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579998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82C79-FA13-8BD1-E028-DAC4135B37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4219D3-3729-0310-F762-AB85FC3C1F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29930F-6245-34CD-47BD-1A9A116186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7F405C-C9F8-4C0B-5764-1753DCD5639B}"/>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6" name="Footer Placeholder 5">
            <a:extLst>
              <a:ext uri="{FF2B5EF4-FFF2-40B4-BE49-F238E27FC236}">
                <a16:creationId xmlns:a16="http://schemas.microsoft.com/office/drawing/2014/main" id="{03758CD7-E94F-2070-073F-38D237C673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F653B4-2968-D3E0-EE0E-9CA46C45DFB6}"/>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065764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FC041-3170-966F-71C6-28BB3EBFAD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EF9FFE-D6DE-9751-5D60-387AFC0697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92D28A-AAA6-DF99-B140-D385405539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26411B-81F5-439B-36C8-30A50D39F1C9}"/>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6" name="Footer Placeholder 5">
            <a:extLst>
              <a:ext uri="{FF2B5EF4-FFF2-40B4-BE49-F238E27FC236}">
                <a16:creationId xmlns:a16="http://schemas.microsoft.com/office/drawing/2014/main" id="{9D65D6D8-FFAE-53FF-36D3-B003278D25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3706AB-6416-41BF-3B13-A2A63C4A1BAC}"/>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312140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D1E8-9ACA-6C8D-0C94-341E5203EE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0F28C5-6D51-DCB4-30CD-D93C679235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693A68-5A8D-3654-8E95-6E33FB8ECD8B}"/>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5" name="Footer Placeholder 4">
            <a:extLst>
              <a:ext uri="{FF2B5EF4-FFF2-40B4-BE49-F238E27FC236}">
                <a16:creationId xmlns:a16="http://schemas.microsoft.com/office/drawing/2014/main" id="{CFAA957E-4DBE-C862-065A-6CD637AFCE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07F26F-50FE-0D01-D4B1-FE57825D08F8}"/>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565169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84A74E-DEFC-0346-6A5C-17F9230EA1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F944E1-A450-2F4E-713E-F711DF2B29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0BC710-7280-E5BB-A769-AC8EBE6C70E8}"/>
              </a:ext>
            </a:extLst>
          </p:cNvPr>
          <p:cNvSpPr>
            <a:spLocks noGrp="1"/>
          </p:cNvSpPr>
          <p:nvPr>
            <p:ph type="dt" sz="half" idx="10"/>
          </p:nvPr>
        </p:nvSpPr>
        <p:spPr/>
        <p:txBody>
          <a:bodyPr/>
          <a:lstStyle/>
          <a:p>
            <a:fld id="{DBF5A694-7276-4DCD-9501-4CF78C3F49BD}" type="datetimeFigureOut">
              <a:rPr lang="en-GB" smtClean="0"/>
              <a:t>08/10/2024</a:t>
            </a:fld>
            <a:endParaRPr lang="en-GB"/>
          </a:p>
        </p:txBody>
      </p:sp>
      <p:sp>
        <p:nvSpPr>
          <p:cNvPr id="5" name="Footer Placeholder 4">
            <a:extLst>
              <a:ext uri="{FF2B5EF4-FFF2-40B4-BE49-F238E27FC236}">
                <a16:creationId xmlns:a16="http://schemas.microsoft.com/office/drawing/2014/main" id="{010CF19A-3DD0-7554-FE47-9CACD16237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5FEE6A-7CB2-DDF3-C270-61E6AA402CFA}"/>
              </a:ext>
            </a:extLst>
          </p:cNvPr>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592145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6D6FEB-C3AA-3142-EDFC-E309C13AC8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D58BC8-D5AC-9847-85FD-0EF2323930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AF401-33E8-696D-0266-E574AB3278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F5A694-7276-4DCD-9501-4CF78C3F49BD}" type="datetimeFigureOut">
              <a:rPr lang="en-GB" smtClean="0"/>
              <a:t>08/10/2024</a:t>
            </a:fld>
            <a:endParaRPr lang="en-GB"/>
          </a:p>
        </p:txBody>
      </p:sp>
      <p:sp>
        <p:nvSpPr>
          <p:cNvPr id="5" name="Footer Placeholder 4">
            <a:extLst>
              <a:ext uri="{FF2B5EF4-FFF2-40B4-BE49-F238E27FC236}">
                <a16:creationId xmlns:a16="http://schemas.microsoft.com/office/drawing/2014/main" id="{5467C0A7-F2FE-E7F9-9599-A5D0A639E7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773763B-E325-A8B0-6385-6CD6D07D92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F02693-8B10-4B52-B3AB-5A2191F588BB}" type="slidenum">
              <a:rPr lang="en-GB" smtClean="0"/>
              <a:t>‹#›</a:t>
            </a:fld>
            <a:endParaRPr lang="en-GB"/>
          </a:p>
        </p:txBody>
      </p:sp>
    </p:spTree>
    <p:extLst>
      <p:ext uri="{BB962C8B-B14F-4D97-AF65-F5344CB8AC3E}">
        <p14:creationId xmlns:p14="http://schemas.microsoft.com/office/powerpoint/2010/main" val="350597999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eaganlibrary.gov/archives/speech/presidents-news-conference-28" TargetMode="External"/><Relationship Id="rId2" Type="http://schemas.openxmlformats.org/officeDocument/2006/relationships/hyperlink" Target="https://www.reaganlibrary.gov/archives/speech/remarks-santa-cali-gon-days-celebration-independence-missouri" TargetMode="External"/><Relationship Id="rId1" Type="http://schemas.openxmlformats.org/officeDocument/2006/relationships/slideLayout" Target="../slideLayouts/slideLayout7.xml"/><Relationship Id="rId4" Type="http://schemas.openxmlformats.org/officeDocument/2006/relationships/hyperlink" Target="Remarks%20at%20the%20Annual%20Republican%20Congressional%20Fundraising%20Dinner"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emf"/><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dailymotion.com/video/x959sf_this-is-england-toots-the-maytals-5_shortfilm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JBpJ4ZuFP8E"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8000"/>
            <a:lum/>
          </a:blip>
          <a:srcRect/>
          <a:stretch>
            <a:fillRect t="-20000" b="-2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44842" y="2737064"/>
            <a:ext cx="11170509" cy="2817342"/>
          </a:xfrm>
        </p:spPr>
        <p:txBody>
          <a:bodyPr>
            <a:normAutofit/>
          </a:bodyPr>
          <a:lstStyle/>
          <a:p>
            <a:r>
              <a:rPr lang="en-GB" sz="2000" dirty="0">
                <a:solidFill>
                  <a:srgbClr val="FF0000"/>
                </a:solidFill>
                <a:latin typeface="Arial Black" panose="020B0A04020102020204" pitchFamily="34" charset="0"/>
              </a:rPr>
              <a:t>EHPHI5005/6005</a:t>
            </a:r>
            <a:br>
              <a:rPr lang="en-GB" sz="3600" dirty="0">
                <a:solidFill>
                  <a:srgbClr val="FF0000"/>
                </a:solidFill>
                <a:latin typeface="Arial Black" panose="020B0A04020102020204" pitchFamily="34" charset="0"/>
              </a:rPr>
            </a:br>
            <a:r>
              <a:rPr lang="en-GB" sz="3600" dirty="0">
                <a:solidFill>
                  <a:srgbClr val="FF0000"/>
                </a:solidFill>
                <a:latin typeface="Arial Black" panose="020B0A04020102020204" pitchFamily="34" charset="0"/>
              </a:rPr>
              <a:t>E</a:t>
            </a:r>
            <a:endParaRPr lang="en-GB" dirty="0">
              <a:solidFill>
                <a:srgbClr val="FF0000"/>
              </a:solidFill>
              <a:latin typeface="Arial Black" panose="020B0A04020102020204" pitchFamily="34" charset="0"/>
            </a:endParaRPr>
          </a:p>
        </p:txBody>
      </p:sp>
      <p:sp>
        <p:nvSpPr>
          <p:cNvPr id="3" name="Subtitle 2"/>
          <p:cNvSpPr>
            <a:spLocks noGrp="1"/>
          </p:cNvSpPr>
          <p:nvPr>
            <p:ph type="subTitle" idx="1"/>
          </p:nvPr>
        </p:nvSpPr>
        <p:spPr>
          <a:xfrm>
            <a:off x="1524000" y="4442297"/>
            <a:ext cx="9144000" cy="1655762"/>
          </a:xfrm>
        </p:spPr>
        <p:txBody>
          <a:bodyPr>
            <a:normAutofit/>
          </a:bodyPr>
          <a:lstStyle/>
          <a:p>
            <a:endParaRPr lang="en-GB" dirty="0">
              <a:solidFill>
                <a:srgbClr val="FFFF00"/>
              </a:solidFill>
            </a:endParaRPr>
          </a:p>
        </p:txBody>
      </p:sp>
    </p:spTree>
    <p:extLst>
      <p:ext uri="{BB962C8B-B14F-4D97-AF65-F5344CB8AC3E}">
        <p14:creationId xmlns:p14="http://schemas.microsoft.com/office/powerpoint/2010/main" val="4289300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F89F5-D97A-FE70-1E13-28E4170EA993}"/>
              </a:ext>
            </a:extLst>
          </p:cNvPr>
          <p:cNvSpPr>
            <a:spLocks noGrp="1"/>
          </p:cNvSpPr>
          <p:nvPr>
            <p:ph type="title"/>
          </p:nvPr>
        </p:nvSpPr>
        <p:spPr/>
        <p:txBody>
          <a:bodyPr/>
          <a:lstStyle/>
          <a:p>
            <a:r>
              <a:rPr lang="en-US" dirty="0"/>
              <a:t>HPHI 5904 6904 - Aims and outcomes</a:t>
            </a:r>
            <a:endParaRPr lang="en-GB" dirty="0"/>
          </a:p>
        </p:txBody>
      </p:sp>
      <p:sp>
        <p:nvSpPr>
          <p:cNvPr id="3" name="Content Placeholder 2">
            <a:extLst>
              <a:ext uri="{FF2B5EF4-FFF2-40B4-BE49-F238E27FC236}">
                <a16:creationId xmlns:a16="http://schemas.microsoft.com/office/drawing/2014/main" id="{35EB7547-146A-9B7A-DF9C-1EB799A7E48C}"/>
              </a:ext>
            </a:extLst>
          </p:cNvPr>
          <p:cNvSpPr>
            <a:spLocks noGrp="1"/>
          </p:cNvSpPr>
          <p:nvPr>
            <p:ph idx="1"/>
          </p:nvPr>
        </p:nvSpPr>
        <p:spPr/>
        <p:txBody>
          <a:bodyPr>
            <a:normAutofit fontScale="92500" lnSpcReduction="10000"/>
          </a:bodyPr>
          <a:lstStyle/>
          <a:p>
            <a:pPr algn="just">
              <a:lnSpc>
                <a:spcPct val="105000"/>
              </a:lnSpc>
              <a:spcAft>
                <a:spcPts val="800"/>
              </a:spcAft>
            </a:pPr>
            <a:r>
              <a:rPr lang="en-GB" sz="1800" b="1" kern="150" dirty="0">
                <a:effectLst/>
                <a:latin typeface="Aptos" panose="020B0004020202020204" pitchFamily="34" charset="0"/>
                <a:ea typeface="Aptos" panose="020B0004020202020204" pitchFamily="34" charset="0"/>
                <a:cs typeface="Times New Roman" panose="02020603050405020304" pitchFamily="18" charset="0"/>
              </a:rPr>
              <a:t>AIM:  </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5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To familiarise students with key themes, events, debates and ideas which characterise the history of Britain and the United States during the 1980s.</a:t>
            </a:r>
          </a:p>
          <a:p>
            <a:pPr algn="just">
              <a:lnSpc>
                <a:spcPct val="105000"/>
              </a:lnSpc>
              <a:spcAft>
                <a:spcPts val="800"/>
              </a:spcAft>
            </a:pPr>
            <a:r>
              <a:rPr lang="en-GB" sz="1800" b="1" kern="150" dirty="0">
                <a:effectLst/>
                <a:latin typeface="Aptos" panose="020B0004020202020204" pitchFamily="34" charset="0"/>
                <a:ea typeface="Aptos" panose="020B0004020202020204" pitchFamily="34" charset="0"/>
                <a:cs typeface="Times New Roman" panose="02020603050405020304" pitchFamily="18" charset="0"/>
              </a:rPr>
              <a:t>LEARNING OUTCOMES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5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Upon the successful completion of this module, the student should be able to: </a:t>
            </a:r>
          </a:p>
          <a:p>
            <a:pPr algn="just">
              <a:lnSpc>
                <a:spcPct val="105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 Explain and define the key tenets of the political ideologies of Margaret Thatcher and Ronald Reagan; </a:t>
            </a:r>
          </a:p>
          <a:p>
            <a:pPr algn="just">
              <a:lnSpc>
                <a:spcPct val="105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 Explain how Thatcher and Reagan addressed the ‘crises’ of the 1970s and challenged the post-war consensus in Britain and the United States;</a:t>
            </a:r>
          </a:p>
          <a:p>
            <a:pPr algn="just">
              <a:lnSpc>
                <a:spcPct val="105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 • Evaluate how Thatcher and Reagan interpreted and responded to their internal and external ‘enemies’ </a:t>
            </a:r>
          </a:p>
          <a:p>
            <a:r>
              <a:rPr lang="en-GB" sz="1800" dirty="0">
                <a:effectLst/>
                <a:latin typeface="Aptos" panose="020B0004020202020204" pitchFamily="34" charset="0"/>
                <a:ea typeface="Aptos" panose="020B0004020202020204" pitchFamily="34" charset="0"/>
                <a:cs typeface="Times New Roman" panose="02020603050405020304" pitchFamily="18" charset="0"/>
              </a:rPr>
              <a:t>• Discuss historiographical arguments and scholarly debates surrounding Thatcher and Reagan’s leadership</a:t>
            </a:r>
            <a:endParaRPr lang="en-GB" dirty="0"/>
          </a:p>
        </p:txBody>
      </p:sp>
    </p:spTree>
    <p:extLst>
      <p:ext uri="{BB962C8B-B14F-4D97-AF65-F5344CB8AC3E}">
        <p14:creationId xmlns:p14="http://schemas.microsoft.com/office/powerpoint/2010/main" val="2982694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E6987-5D26-8EA1-924C-D18B0CBCA3EF}"/>
              </a:ext>
            </a:extLst>
          </p:cNvPr>
          <p:cNvSpPr>
            <a:spLocks noGrp="1"/>
          </p:cNvSpPr>
          <p:nvPr>
            <p:ph type="title"/>
          </p:nvPr>
        </p:nvSpPr>
        <p:spPr/>
        <p:txBody>
          <a:bodyPr/>
          <a:lstStyle/>
          <a:p>
            <a:r>
              <a:rPr lang="en-US" dirty="0"/>
              <a:t>Indicative content:</a:t>
            </a:r>
            <a:endParaRPr lang="en-GB" dirty="0"/>
          </a:p>
        </p:txBody>
      </p:sp>
      <p:sp>
        <p:nvSpPr>
          <p:cNvPr id="3" name="Content Placeholder 2">
            <a:extLst>
              <a:ext uri="{FF2B5EF4-FFF2-40B4-BE49-F238E27FC236}">
                <a16:creationId xmlns:a16="http://schemas.microsoft.com/office/drawing/2014/main" id="{494BF988-DA71-3322-50CB-A19D32209DB3}"/>
              </a:ext>
            </a:extLst>
          </p:cNvPr>
          <p:cNvSpPr>
            <a:spLocks noGrp="1"/>
          </p:cNvSpPr>
          <p:nvPr>
            <p:ph idx="1"/>
          </p:nvPr>
        </p:nvSpPr>
        <p:spPr>
          <a:xfrm>
            <a:off x="838200" y="1825624"/>
            <a:ext cx="10515600" cy="4917007"/>
          </a:xfrm>
        </p:spPr>
        <p:txBody>
          <a:bodyPr>
            <a:normAutofit fontScale="25000" lnSpcReduction="20000"/>
          </a:bodyPr>
          <a:lstStyle/>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This module explores the impact of conflict and war on British and US society during the era of Thatcher and Reagan. It examines Thatcher and Reagan’s combative domestic politics and how this related to international diplomacy and overseas military interventions during their premiership/presidency.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Topics covered could include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Crisis? What Crisis? Thatcher’s Election and the Winter of Discontent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The Crisis of Confidence: Reagan, Carter and the Post-Vietnam ‘Malaise’</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 Just Another Country? Thatcher and the Northern Ireland Troubles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America’s Celluloid Saviour: Reagan and the Cold War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Enemies Without: Thatcher and the Falklands War</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 Winning This Time: Refighting the Vietnam War in Reagan’s America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Enemies Within: Thatcher and the Miners’ Strike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America’s Backyard: Reagan, Central America and Iran-Contra </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Panic on the Streets of Carlisle: Urban Protest in the Thatcher Era</a:t>
            </a:r>
          </a:p>
          <a:p>
            <a:pPr algn="just">
              <a:lnSpc>
                <a:spcPct val="10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 • A War for the Soul of America: Reagan and the Culture Wars</a:t>
            </a:r>
          </a:p>
          <a:p>
            <a:pPr algn="just">
              <a:lnSpc>
                <a:spcPct val="105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463250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593F-3FE8-0CEA-7F04-B4FE02785FF0}"/>
              </a:ext>
            </a:extLst>
          </p:cNvPr>
          <p:cNvSpPr>
            <a:spLocks noGrp="1"/>
          </p:cNvSpPr>
          <p:nvPr>
            <p:ph type="title"/>
          </p:nvPr>
        </p:nvSpPr>
        <p:spPr/>
        <p:txBody>
          <a:bodyPr/>
          <a:lstStyle/>
          <a:p>
            <a:r>
              <a:rPr lang="en-US" dirty="0"/>
              <a:t>Assignment One</a:t>
            </a:r>
            <a:endParaRPr lang="en-GB" dirty="0"/>
          </a:p>
        </p:txBody>
      </p:sp>
      <p:sp>
        <p:nvSpPr>
          <p:cNvPr id="3" name="Content Placeholder 2">
            <a:extLst>
              <a:ext uri="{FF2B5EF4-FFF2-40B4-BE49-F238E27FC236}">
                <a16:creationId xmlns:a16="http://schemas.microsoft.com/office/drawing/2014/main" id="{22E73929-70DC-99DA-18B8-29B7B72E51DC}"/>
              </a:ext>
            </a:extLst>
          </p:cNvPr>
          <p:cNvSpPr>
            <a:spLocks noGrp="1"/>
          </p:cNvSpPr>
          <p:nvPr>
            <p:ph idx="1"/>
          </p:nvPr>
        </p:nvSpPr>
        <p:spPr/>
        <p:txBody>
          <a:bodyPr>
            <a:normAutofit/>
          </a:bodyPr>
          <a:lstStyle/>
          <a:p>
            <a:pPr fontAlgn="base">
              <a:lnSpc>
                <a:spcPct val="105000"/>
              </a:lnSpc>
              <a:spcAft>
                <a:spcPts val="800"/>
              </a:spcAft>
            </a:pPr>
            <a:r>
              <a:rPr lang="en-GB" sz="1800"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2500 word essay , due by </a:t>
            </a:r>
            <a:r>
              <a:rPr lang="en-GB" sz="1800" b="1"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23.59hrs</a:t>
            </a:r>
            <a:r>
              <a:rPr lang="en-GB" sz="1800"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b="1"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Friday 13</a:t>
            </a:r>
            <a:r>
              <a:rPr lang="en-GB" sz="1800" b="1" kern="0" baseline="300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th</a:t>
            </a:r>
            <a:r>
              <a:rPr lang="en-GB" sz="1800" b="1"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 December 2024</a:t>
            </a:r>
            <a:r>
              <a:rPr lang="en-GB" sz="1800" b="1"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p>
          <a:p>
            <a:pPr fontAlgn="base">
              <a:lnSpc>
                <a:spcPct val="105000"/>
              </a:lnSpc>
              <a:spcAft>
                <a:spcPts val="800"/>
              </a:spcAft>
            </a:pPr>
            <a:endParaRPr lang="en-GB" sz="1800" kern="0"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pPr fontAlgn="base">
              <a:lnSpc>
                <a:spcPct val="105000"/>
              </a:lnSpc>
              <a:spcAft>
                <a:spcPts val="800"/>
              </a:spcAft>
            </a:pP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105000"/>
              </a:lnSpc>
              <a:spcAft>
                <a:spcPts val="800"/>
              </a:spcAft>
            </a:pPr>
            <a:r>
              <a:rPr lang="en-GB" sz="1800" b="1"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What was Thatcher’s attitude with regards to your chosen topic, and what might this reveal about her broader political project? How effective and impactful was the position taken by Thatcher on your chosen topic, and what insights might this offer about how she transformed British politics?  </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t>Look in the Handbook for possible subject matters</a:t>
            </a:r>
          </a:p>
        </p:txBody>
      </p:sp>
    </p:spTree>
    <p:extLst>
      <p:ext uri="{BB962C8B-B14F-4D97-AF65-F5344CB8AC3E}">
        <p14:creationId xmlns:p14="http://schemas.microsoft.com/office/powerpoint/2010/main" val="2470841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06999-92AC-FE29-F1E6-11086A7E0AF1}"/>
              </a:ext>
            </a:extLst>
          </p:cNvPr>
          <p:cNvSpPr>
            <a:spLocks noGrp="1"/>
          </p:cNvSpPr>
          <p:nvPr>
            <p:ph type="title"/>
          </p:nvPr>
        </p:nvSpPr>
        <p:spPr/>
        <p:txBody>
          <a:bodyPr/>
          <a:lstStyle/>
          <a:p>
            <a:r>
              <a:rPr lang="en-US" dirty="0"/>
              <a:t>Assignment Two</a:t>
            </a:r>
            <a:endParaRPr lang="en-GB" dirty="0"/>
          </a:p>
        </p:txBody>
      </p:sp>
      <p:sp>
        <p:nvSpPr>
          <p:cNvPr id="3" name="Content Placeholder 2">
            <a:extLst>
              <a:ext uri="{FF2B5EF4-FFF2-40B4-BE49-F238E27FC236}">
                <a16:creationId xmlns:a16="http://schemas.microsoft.com/office/drawing/2014/main" id="{1A48B76C-C1A2-D908-91A1-E86B76AD01AD}"/>
              </a:ext>
            </a:extLst>
          </p:cNvPr>
          <p:cNvSpPr>
            <a:spLocks noGrp="1"/>
          </p:cNvSpPr>
          <p:nvPr>
            <p:ph idx="1"/>
          </p:nvPr>
        </p:nvSpPr>
        <p:spPr/>
        <p:txBody>
          <a:bodyPr/>
          <a:lstStyle/>
          <a:p>
            <a:pPr fontAlgn="base">
              <a:lnSpc>
                <a:spcPct val="105000"/>
              </a:lnSpc>
              <a:spcAft>
                <a:spcPts val="800"/>
              </a:spcAft>
            </a:pPr>
            <a:r>
              <a:rPr lang="en-GB" sz="1800"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2500 word essay due by </a:t>
            </a:r>
            <a:r>
              <a:rPr lang="en-GB" sz="1800" b="1"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23.59hrs</a:t>
            </a:r>
            <a:r>
              <a:rPr lang="en-GB" sz="1800"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b="1"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Friday 13</a:t>
            </a:r>
            <a:r>
              <a:rPr lang="en-GB" sz="1800" b="1" kern="0" baseline="300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th</a:t>
            </a:r>
            <a:r>
              <a:rPr lang="en-GB" sz="1800" b="1" kern="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 December 2024</a:t>
            </a:r>
            <a:r>
              <a:rPr lang="en-GB" sz="1800" b="1"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p>
          <a:p>
            <a:pPr fontAlgn="base">
              <a:lnSpc>
                <a:spcPct val="105000"/>
              </a:lnSpc>
              <a:spcAft>
                <a:spcPts val="800"/>
              </a:spcAft>
            </a:pPr>
            <a:endParaRPr lang="en-GB" sz="1800" kern="0"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pPr fontAlgn="base">
              <a:lnSpc>
                <a:spcPct val="105000"/>
              </a:lnSpc>
              <a:spcAft>
                <a:spcPts val="800"/>
              </a:spcAft>
            </a:pP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r>
              <a:rPr lang="en-GB" sz="1800" b="1"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What was Reagan’s attitude with regards to your chosen topic, and what might this reveal about his broader political project? How effective and impactful was the position taken by Reagan on your chosen topic, and what insights might this offer about how he transformed American politics?  </a:t>
            </a:r>
            <a:r>
              <a:rPr lang="en-GB" sz="1800"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t>Look in the Handbook for possible subject matters</a:t>
            </a:r>
          </a:p>
          <a:p>
            <a:endParaRPr lang="en-GB" dirty="0"/>
          </a:p>
        </p:txBody>
      </p:sp>
    </p:spTree>
    <p:extLst>
      <p:ext uri="{BB962C8B-B14F-4D97-AF65-F5344CB8AC3E}">
        <p14:creationId xmlns:p14="http://schemas.microsoft.com/office/powerpoint/2010/main" val="993838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endParaRPr lang="en-GB" sz="5400" dirty="0">
              <a:solidFill>
                <a:srgbClr val="FF0000"/>
              </a:solidFill>
            </a:endParaRPr>
          </a:p>
          <a:p>
            <a:pPr marL="0" indent="0" algn="ctr">
              <a:buNone/>
            </a:pPr>
            <a:r>
              <a:rPr lang="en-GB" sz="8000" dirty="0">
                <a:solidFill>
                  <a:srgbClr val="FF0000"/>
                </a:solidFill>
              </a:rPr>
              <a:t>What films, TV, music, art and literature do you associate with the 1980s? </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17230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9900" y="368300"/>
            <a:ext cx="11277600" cy="7017306"/>
          </a:xfrm>
          <a:prstGeom prst="rect">
            <a:avLst/>
          </a:prstGeom>
        </p:spPr>
        <p:txBody>
          <a:bodyPr wrap="square">
            <a:spAutoFit/>
          </a:bodyPr>
          <a:lstStyle/>
          <a:p>
            <a:pPr algn="ctr"/>
            <a:r>
              <a:rPr lang="en-GB" b="1" dirty="0">
                <a:solidFill>
                  <a:srgbClr val="292D42"/>
                </a:solidFill>
                <a:cs typeface="Arial" panose="020B0604020202020204" pitchFamily="34" charset="0"/>
              </a:rPr>
              <a:t>ARCHIVAL FINDS: REAGAN AND </a:t>
            </a:r>
            <a:r>
              <a:rPr lang="en-GB" b="1" i="1" dirty="0">
                <a:solidFill>
                  <a:srgbClr val="292D42"/>
                </a:solidFill>
                <a:cs typeface="Arial" panose="020B0604020202020204" pitchFamily="34" charset="0"/>
              </a:rPr>
              <a:t>RAMBO</a:t>
            </a:r>
            <a:endParaRPr lang="en-GB" b="1" dirty="0">
              <a:solidFill>
                <a:srgbClr val="292D42"/>
              </a:solidFill>
              <a:cs typeface="Arial" panose="020B0604020202020204" pitchFamily="34" charset="0"/>
            </a:endParaRPr>
          </a:p>
          <a:p>
            <a:endParaRPr lang="en-GB" dirty="0">
              <a:solidFill>
                <a:srgbClr val="292D42"/>
              </a:solidFill>
              <a:cs typeface="Arial" panose="020B0604020202020204" pitchFamily="34" charset="0"/>
            </a:endParaRPr>
          </a:p>
          <a:p>
            <a:r>
              <a:rPr lang="en-GB" dirty="0">
                <a:solidFill>
                  <a:srgbClr val="292D42"/>
                </a:solidFill>
                <a:cs typeface="Arial" panose="020B0604020202020204" pitchFamily="34" charset="0"/>
              </a:rPr>
              <a:t>“</a:t>
            </a:r>
            <a:r>
              <a:rPr lang="en-GB" dirty="0">
                <a:cs typeface="Arial" panose="020B0604020202020204" pitchFamily="34" charset="0"/>
              </a:rPr>
              <a:t>when I think of all the good people who've pleaded with the Federal Government for years to clean up our tax structure, I'm reminded of a recent, very popular movie. And in the spirit of Rambo, let me tell you, we're going to win this time.”</a:t>
            </a:r>
          </a:p>
          <a:p>
            <a:pPr marL="285750" indent="-285750">
              <a:buFontTx/>
              <a:buChar char="-"/>
            </a:pPr>
            <a:r>
              <a:rPr lang="en-GB" dirty="0">
                <a:cs typeface="Arial" panose="020B0604020202020204" pitchFamily="34" charset="0"/>
              </a:rPr>
              <a:t>Ronald Reagan, ‘</a:t>
            </a:r>
            <a:r>
              <a:rPr lang="en-GB" dirty="0">
                <a:cs typeface="Arial" panose="020B0604020202020204" pitchFamily="34" charset="0"/>
                <a:hlinkClick r:id="rId2"/>
              </a:rPr>
              <a:t>Remarks at the Santa-Cali-</a:t>
            </a:r>
            <a:r>
              <a:rPr lang="en-GB" dirty="0" err="1">
                <a:cs typeface="Arial" panose="020B0604020202020204" pitchFamily="34" charset="0"/>
                <a:hlinkClick r:id="rId2"/>
              </a:rPr>
              <a:t>Gon</a:t>
            </a:r>
            <a:r>
              <a:rPr lang="en-GB" dirty="0">
                <a:cs typeface="Arial" panose="020B0604020202020204" pitchFamily="34" charset="0"/>
                <a:hlinkClick r:id="rId2"/>
              </a:rPr>
              <a:t> Days Celebration in Independence, Missouri</a:t>
            </a:r>
            <a:r>
              <a:rPr lang="en-GB" dirty="0">
                <a:cs typeface="Arial" panose="020B0604020202020204" pitchFamily="34" charset="0"/>
              </a:rPr>
              <a:t>,’ 2 September 1985</a:t>
            </a:r>
          </a:p>
          <a:p>
            <a:pPr marL="285750" indent="-285750">
              <a:buFontTx/>
              <a:buChar char="-"/>
            </a:pPr>
            <a:endParaRPr lang="en-GB" dirty="0">
              <a:solidFill>
                <a:srgbClr val="292D42"/>
              </a:solidFill>
              <a:cs typeface="Arial" panose="020B0604020202020204" pitchFamily="34" charset="0"/>
            </a:endParaRPr>
          </a:p>
          <a:p>
            <a:r>
              <a:rPr lang="en-GB" dirty="0">
                <a:cs typeface="Arial" panose="020B0604020202020204" pitchFamily="34" charset="0"/>
              </a:rPr>
              <a:t>“Q. If I could follow, sir, in terms of the atmosphere between the U.S. and the Soviet Union, the other day the Soviet officials were complaining about such things as Rambo movies and Rocky movies which cast the Soviets in a bad light. Do you think that's an appropriate sort of thing? Are you talking to your friends in Hollywood about the kind of movies being made these days? [Laughter]</a:t>
            </a:r>
          </a:p>
          <a:p>
            <a:r>
              <a:rPr lang="en-GB" i="1" dirty="0">
                <a:cs typeface="Arial" panose="020B0604020202020204" pitchFamily="34" charset="0"/>
              </a:rPr>
              <a:t>A</a:t>
            </a:r>
            <a:r>
              <a:rPr lang="en-GB" dirty="0">
                <a:cs typeface="Arial" panose="020B0604020202020204" pitchFamily="34" charset="0"/>
              </a:rPr>
              <a:t>. No, I was talking to my friends in Hollywood back at a time when they seemed to be making pro-Communist pictures.</a:t>
            </a:r>
          </a:p>
          <a:p>
            <a:pPr algn="r"/>
            <a:r>
              <a:rPr lang="en-GB" dirty="0">
                <a:cs typeface="Arial" panose="020B0604020202020204" pitchFamily="34" charset="0"/>
              </a:rPr>
              <a:t>- Reagan, ‘</a:t>
            </a:r>
            <a:r>
              <a:rPr lang="en-GB" dirty="0">
                <a:cs typeface="Arial" panose="020B0604020202020204" pitchFamily="34" charset="0"/>
                <a:hlinkClick r:id="rId3"/>
              </a:rPr>
              <a:t>The President's News Conference</a:t>
            </a:r>
            <a:r>
              <a:rPr lang="en-GB" dirty="0">
                <a:cs typeface="Arial" panose="020B0604020202020204" pitchFamily="34" charset="0"/>
              </a:rPr>
              <a:t>,’ 7 January 1986 </a:t>
            </a:r>
          </a:p>
          <a:p>
            <a:endParaRPr lang="en-GB" dirty="0">
              <a:cs typeface="Arial" panose="020B0604020202020204" pitchFamily="34" charset="0"/>
            </a:endParaRPr>
          </a:p>
          <a:p>
            <a:r>
              <a:rPr lang="en-GB" dirty="0">
                <a:cs typeface="Arial" panose="020B0604020202020204" pitchFamily="34" charset="0"/>
              </a:rPr>
              <a:t>“In a few weeks a new film opens: </a:t>
            </a:r>
            <a:r>
              <a:rPr lang="en-GB" i="1" dirty="0">
                <a:cs typeface="Arial" panose="020B0604020202020204" pitchFamily="34" charset="0"/>
              </a:rPr>
              <a:t>Rambo III</a:t>
            </a:r>
            <a:r>
              <a:rPr lang="en-GB" dirty="0">
                <a:cs typeface="Arial" panose="020B0604020202020204" pitchFamily="34" charset="0"/>
              </a:rPr>
              <a:t>.' You remember, in the first movie Rambo took over a town. In the second, he singlehandedly defeated several Communist armies. And now in the third Rambo film, they say he really gets tough. Almost makes me wish I could serve a third term. [Laughter]</a:t>
            </a:r>
          </a:p>
          <a:p>
            <a:endParaRPr lang="en-GB" dirty="0">
              <a:cs typeface="Arial" panose="020B0604020202020204" pitchFamily="34" charset="0"/>
            </a:endParaRPr>
          </a:p>
          <a:p>
            <a:pPr algn="r"/>
            <a:r>
              <a:rPr lang="en-GB" dirty="0">
                <a:cs typeface="Arial" panose="020B0604020202020204" pitchFamily="34" charset="0"/>
              </a:rPr>
              <a:t>- ‘</a:t>
            </a:r>
            <a:r>
              <a:rPr lang="en-GB" dirty="0">
                <a:cs typeface="Arial" panose="020B0604020202020204" pitchFamily="34" charset="0"/>
                <a:hlinkClick r:id="rId4" action="ppaction://hlinkfile"/>
              </a:rPr>
              <a:t>Remarks at the Annual Republican Congressional Fundraising Dinner</a:t>
            </a:r>
            <a:r>
              <a:rPr lang="en-GB" dirty="0">
                <a:cs typeface="Arial" panose="020B0604020202020204" pitchFamily="34" charset="0"/>
              </a:rPr>
              <a:t>,’ 11 May 1988</a:t>
            </a:r>
          </a:p>
          <a:p>
            <a:endParaRPr lang="en-GB" dirty="0"/>
          </a:p>
          <a:p>
            <a:endParaRPr lang="en-GB" dirty="0"/>
          </a:p>
          <a:p>
            <a:endParaRPr lang="en-GB" dirty="0"/>
          </a:p>
          <a:p>
            <a:br>
              <a:rPr lang="en-GB" dirty="0"/>
            </a:br>
            <a:endParaRPr lang="en-GB" dirty="0"/>
          </a:p>
        </p:txBody>
      </p:sp>
    </p:spTree>
    <p:extLst>
      <p:ext uri="{BB962C8B-B14F-4D97-AF65-F5344CB8AC3E}">
        <p14:creationId xmlns:p14="http://schemas.microsoft.com/office/powerpoint/2010/main" val="670040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0184" y="812800"/>
            <a:ext cx="4372460" cy="3473450"/>
          </a:xfrm>
          <a:prstGeom prst="rect">
            <a:avLst/>
          </a:prstGeom>
        </p:spPr>
      </p:pic>
      <p:pic>
        <p:nvPicPr>
          <p:cNvPr id="3" name="Picture 2"/>
          <p:cNvPicPr>
            <a:picLocks noChangeAspect="1"/>
          </p:cNvPicPr>
          <p:nvPr/>
        </p:nvPicPr>
        <p:blipFill>
          <a:blip r:embed="rId4"/>
          <a:stretch>
            <a:fillRect/>
          </a:stretch>
        </p:blipFill>
        <p:spPr>
          <a:xfrm>
            <a:off x="6445250" y="0"/>
            <a:ext cx="5746750" cy="3448050"/>
          </a:xfrm>
          <a:prstGeom prst="rect">
            <a:avLst/>
          </a:prstGeom>
        </p:spPr>
      </p:pic>
      <p:pic>
        <p:nvPicPr>
          <p:cNvPr id="4" name="Picture 3"/>
          <p:cNvPicPr>
            <a:picLocks noChangeAspect="1"/>
          </p:cNvPicPr>
          <p:nvPr/>
        </p:nvPicPr>
        <p:blipFill>
          <a:blip r:embed="rId5"/>
          <a:stretch>
            <a:fillRect/>
          </a:stretch>
        </p:blipFill>
        <p:spPr>
          <a:xfrm>
            <a:off x="7812020" y="2602376"/>
            <a:ext cx="4119630" cy="4255624"/>
          </a:xfrm>
          <a:prstGeom prst="rect">
            <a:avLst/>
          </a:prstGeom>
        </p:spPr>
      </p:pic>
      <p:sp>
        <p:nvSpPr>
          <p:cNvPr id="5" name="Rectangle 4"/>
          <p:cNvSpPr/>
          <p:nvPr/>
        </p:nvSpPr>
        <p:spPr>
          <a:xfrm>
            <a:off x="350184" y="4334329"/>
            <a:ext cx="6979530" cy="2585323"/>
          </a:xfrm>
          <a:prstGeom prst="rect">
            <a:avLst/>
          </a:prstGeom>
        </p:spPr>
        <p:txBody>
          <a:bodyPr wrap="square">
            <a:spAutoFit/>
          </a:bodyPr>
          <a:lstStyle/>
          <a:p>
            <a:r>
              <a:rPr lang="en-GB" dirty="0"/>
              <a:t>‘Remarks visiting Finchley (local football match),’ 9 September 1978</a:t>
            </a:r>
          </a:p>
          <a:p>
            <a:endParaRPr lang="en-GB" dirty="0"/>
          </a:p>
          <a:p>
            <a:r>
              <a:rPr lang="en-GB" dirty="0"/>
              <a:t>“ … Finchley lost to Crawley Town 1 –0. But it was not a wasted afternoon for </a:t>
            </a:r>
            <a:r>
              <a:rPr lang="en-GB" b="1" u="sng" dirty="0"/>
              <a:t>Mrs. Thatcher, who admitted to being a Liverpool supporter.</a:t>
            </a:r>
            <a:r>
              <a:rPr lang="en-GB" dirty="0"/>
              <a:t> Clutching a bouquet presented by Mrs. Joan </a:t>
            </a:r>
            <a:r>
              <a:rPr lang="en-GB" dirty="0" err="1"/>
              <a:t>Tommey</a:t>
            </a:r>
            <a:r>
              <a:rPr lang="en-GB" dirty="0"/>
              <a:t>, Mrs. Thatcher said, "I thoroughly enjoyed it," before being driven away soon after the final whistle".</a:t>
            </a:r>
          </a:p>
          <a:p>
            <a:pPr marL="285750" indent="-285750">
              <a:buFontTx/>
              <a:buChar char="-"/>
            </a:pPr>
            <a:r>
              <a:rPr lang="en-GB" i="1" dirty="0"/>
              <a:t>Finchley Times</a:t>
            </a:r>
            <a:r>
              <a:rPr lang="en-GB" dirty="0"/>
              <a:t>, 14 September 1978</a:t>
            </a:r>
          </a:p>
          <a:p>
            <a:pPr marL="285750" indent="-285750">
              <a:buFontTx/>
              <a:buChar char="-"/>
            </a:pPr>
            <a:endParaRPr lang="en-GB" dirty="0"/>
          </a:p>
        </p:txBody>
      </p:sp>
      <p:sp>
        <p:nvSpPr>
          <p:cNvPr id="6" name="Rectangle 5"/>
          <p:cNvSpPr/>
          <p:nvPr/>
        </p:nvSpPr>
        <p:spPr>
          <a:xfrm>
            <a:off x="142181" y="184995"/>
            <a:ext cx="4415441" cy="369332"/>
          </a:xfrm>
          <a:prstGeom prst="rect">
            <a:avLst/>
          </a:prstGeom>
        </p:spPr>
        <p:txBody>
          <a:bodyPr wrap="none">
            <a:spAutoFit/>
          </a:bodyPr>
          <a:lstStyle/>
          <a:p>
            <a:pPr algn="ctr"/>
            <a:r>
              <a:rPr lang="en-GB" b="1" dirty="0">
                <a:solidFill>
                  <a:srgbClr val="292D42"/>
                </a:solidFill>
                <a:cs typeface="Arial" panose="020B0604020202020204" pitchFamily="34" charset="0"/>
              </a:rPr>
              <a:t>ARCHIVAL FINDS: THATCHER AND FOOTBALL</a:t>
            </a:r>
          </a:p>
        </p:txBody>
      </p:sp>
    </p:spTree>
    <p:extLst>
      <p:ext uri="{BB962C8B-B14F-4D97-AF65-F5344CB8AC3E}">
        <p14:creationId xmlns:p14="http://schemas.microsoft.com/office/powerpoint/2010/main" val="139152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lstStyle/>
          <a:p>
            <a:pPr marL="0" indent="0" algn="ctr">
              <a:buNone/>
            </a:pPr>
            <a:endParaRPr lang="en-GB" sz="5400" dirty="0">
              <a:solidFill>
                <a:srgbClr val="FF0000"/>
              </a:solidFill>
            </a:endParaRPr>
          </a:p>
          <a:p>
            <a:pPr marL="0" indent="0" algn="ctr">
              <a:buNone/>
            </a:pPr>
            <a:r>
              <a:rPr lang="en-GB" sz="8000" dirty="0">
                <a:solidFill>
                  <a:srgbClr val="FF0000"/>
                </a:solidFill>
              </a:rPr>
              <a:t>‘The Eighties</a:t>
            </a:r>
            <a:r>
              <a:rPr lang="en-GB" sz="5400" dirty="0">
                <a:solidFill>
                  <a:srgbClr val="FF0000"/>
                </a:solidFill>
              </a:rPr>
              <a:t>’</a:t>
            </a:r>
          </a:p>
          <a:p>
            <a:endParaRPr lang="en-GB" dirty="0"/>
          </a:p>
        </p:txBody>
      </p:sp>
    </p:spTree>
    <p:extLst>
      <p:ext uri="{BB962C8B-B14F-4D97-AF65-F5344CB8AC3E}">
        <p14:creationId xmlns:p14="http://schemas.microsoft.com/office/powerpoint/2010/main" val="2122592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idx="1"/>
          </p:nvPr>
        </p:nvSpPr>
        <p:spPr>
          <a:xfrm>
            <a:off x="838200" y="2259237"/>
            <a:ext cx="10515600" cy="4351338"/>
          </a:xfrm>
        </p:spPr>
        <p:txBody>
          <a:bodyPr>
            <a:normAutofit fontScale="40000" lnSpcReduction="20000"/>
          </a:bodyPr>
          <a:lstStyle/>
          <a:p>
            <a:pPr marL="0" indent="0" algn="ctr">
              <a:buNone/>
            </a:pPr>
            <a:endParaRPr lang="en-GB" sz="5400" dirty="0">
              <a:solidFill>
                <a:srgbClr val="FF0000"/>
              </a:solidFill>
            </a:endParaRPr>
          </a:p>
          <a:p>
            <a:pPr marL="0" indent="0" algn="ctr">
              <a:buNone/>
            </a:pPr>
            <a:endParaRPr lang="en-GB" sz="5400" dirty="0">
              <a:solidFill>
                <a:srgbClr val="FF0000"/>
              </a:solidFill>
            </a:endParaRPr>
          </a:p>
          <a:p>
            <a:pPr marL="0" indent="0" algn="ctr">
              <a:buNone/>
            </a:pPr>
            <a:endParaRPr lang="en-GB" sz="5400" dirty="0">
              <a:solidFill>
                <a:srgbClr val="FF0000"/>
              </a:solidFill>
            </a:endParaRPr>
          </a:p>
          <a:p>
            <a:pPr marL="0" indent="0" algn="ctr">
              <a:buNone/>
            </a:pPr>
            <a:endParaRPr lang="en-GB" sz="5400" dirty="0">
              <a:solidFill>
                <a:srgbClr val="FF0000"/>
              </a:solidFill>
            </a:endParaRPr>
          </a:p>
          <a:p>
            <a:pPr marL="0" indent="0" algn="ctr">
              <a:buNone/>
            </a:pPr>
            <a:endParaRPr lang="en-GB" sz="5400" dirty="0">
              <a:solidFill>
                <a:srgbClr val="FF0000"/>
              </a:solidFill>
            </a:endParaRPr>
          </a:p>
          <a:p>
            <a:pPr marL="0" indent="0" algn="ctr">
              <a:buNone/>
            </a:pPr>
            <a:endParaRPr lang="en-GB" sz="5400" dirty="0">
              <a:solidFill>
                <a:srgbClr val="FF0000"/>
              </a:solidFill>
            </a:endParaRPr>
          </a:p>
          <a:p>
            <a:pPr marL="0" indent="0" algn="ctr">
              <a:buNone/>
            </a:pPr>
            <a:endParaRPr lang="en-GB" sz="5400" dirty="0">
              <a:solidFill>
                <a:srgbClr val="FF0000"/>
              </a:solidFill>
            </a:endParaRPr>
          </a:p>
          <a:p>
            <a:pPr marL="0" indent="0" algn="ctr">
              <a:buNone/>
            </a:pPr>
            <a:r>
              <a:rPr lang="en-GB" sz="20300" dirty="0">
                <a:solidFill>
                  <a:srgbClr val="FF0000"/>
                </a:solidFill>
              </a:rPr>
              <a:t>‘The Eighties</a:t>
            </a:r>
            <a:r>
              <a:rPr lang="en-GB" sz="14800" dirty="0">
                <a:solidFill>
                  <a:srgbClr val="FF0000"/>
                </a:solidFill>
              </a:rPr>
              <a:t>’</a:t>
            </a:r>
          </a:p>
          <a:p>
            <a:pPr marL="0" indent="0">
              <a:buNone/>
            </a:pPr>
            <a:endParaRPr lang="en-GB" dirty="0"/>
          </a:p>
          <a:p>
            <a:pPr marL="0" indent="0">
              <a:buNone/>
            </a:pPr>
            <a:r>
              <a:rPr lang="en-US" sz="5500" dirty="0">
                <a:hlinkClick r:id="rId3"/>
              </a:rPr>
              <a:t>www.dailymotion.com/video/x959sf_this-is-england-toots-the-maytals-5_shortfilms</a:t>
            </a:r>
            <a:endParaRPr lang="en-US" sz="5500" dirty="0"/>
          </a:p>
          <a:p>
            <a:pPr marL="0" indent="0">
              <a:buNone/>
            </a:pPr>
            <a:endParaRPr lang="en-US" dirty="0"/>
          </a:p>
          <a:p>
            <a:pPr marL="0" indent="0">
              <a:buNone/>
            </a:pPr>
            <a:endParaRPr lang="en-GB" dirty="0"/>
          </a:p>
        </p:txBody>
      </p:sp>
      <p:pic>
        <p:nvPicPr>
          <p:cNvPr id="5" name="Picture 4"/>
          <p:cNvPicPr>
            <a:picLocks noChangeAspect="1"/>
          </p:cNvPicPr>
          <p:nvPr/>
        </p:nvPicPr>
        <p:blipFill>
          <a:blip r:embed="rId4"/>
          <a:stretch>
            <a:fillRect/>
          </a:stretch>
        </p:blipFill>
        <p:spPr>
          <a:xfrm>
            <a:off x="3071132" y="0"/>
            <a:ext cx="6049736" cy="4518475"/>
          </a:xfrm>
          <a:prstGeom prst="rect">
            <a:avLst/>
          </a:prstGeom>
        </p:spPr>
      </p:pic>
    </p:spTree>
    <p:extLst>
      <p:ext uri="{BB962C8B-B14F-4D97-AF65-F5344CB8AC3E}">
        <p14:creationId xmlns:p14="http://schemas.microsoft.com/office/powerpoint/2010/main" val="3644017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JBpJ4ZuFP8E"/>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97578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normAutofit fontScale="92500"/>
          </a:bodyPr>
          <a:lstStyle/>
          <a:p>
            <a:pPr marL="0" indent="0" algn="ctr">
              <a:buNone/>
            </a:pPr>
            <a:endParaRPr lang="en-GB" sz="5400" dirty="0">
              <a:solidFill>
                <a:srgbClr val="FF0000"/>
              </a:solidFill>
            </a:endParaRPr>
          </a:p>
          <a:p>
            <a:pPr marL="0" indent="0" algn="ctr">
              <a:buNone/>
            </a:pPr>
            <a:r>
              <a:rPr lang="en-GB" sz="8000" dirty="0">
                <a:solidFill>
                  <a:srgbClr val="FF0000"/>
                </a:solidFill>
              </a:rPr>
              <a:t>‘The Eighties</a:t>
            </a:r>
            <a:r>
              <a:rPr lang="en-GB" sz="5400" dirty="0">
                <a:solidFill>
                  <a:srgbClr val="FF0000"/>
                </a:solidFill>
              </a:rPr>
              <a:t>’</a:t>
            </a:r>
          </a:p>
          <a:p>
            <a:pPr marL="0" indent="0">
              <a:buNone/>
            </a:pPr>
            <a:endParaRPr lang="en-GB" dirty="0"/>
          </a:p>
          <a:p>
            <a:pPr marL="0" indent="0" algn="ctr">
              <a:buNone/>
            </a:pPr>
            <a:r>
              <a:rPr lang="en-GB" sz="8000" b="1" dirty="0">
                <a:solidFill>
                  <a:srgbClr val="FF0000"/>
                </a:solidFill>
                <a:effectLst>
                  <a:outerShdw blurRad="38100" dist="38100" dir="2700000" algn="tl">
                    <a:srgbClr val="000000">
                      <a:alpha val="43137"/>
                    </a:srgbClr>
                  </a:outerShdw>
                </a:effectLst>
              </a:rPr>
              <a:t>‘Thatcher’ 			‘Reagan’</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98536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normAutofit/>
          </a:bodyPr>
          <a:lstStyle/>
          <a:p>
            <a:pPr marL="0" indent="0" algn="ctr">
              <a:buNone/>
            </a:pPr>
            <a:endParaRPr lang="en-GB" sz="5400" dirty="0">
              <a:solidFill>
                <a:srgbClr val="FF0000"/>
              </a:solidFill>
            </a:endParaRPr>
          </a:p>
          <a:p>
            <a:pPr marL="0" indent="0" algn="ctr">
              <a:buNone/>
            </a:pPr>
            <a:r>
              <a:rPr lang="en-GB" sz="8000" dirty="0">
                <a:solidFill>
                  <a:srgbClr val="FF0000"/>
                </a:solidFill>
              </a:rPr>
              <a:t>‘The Eighties</a:t>
            </a:r>
            <a:r>
              <a:rPr lang="en-GB" sz="5400" dirty="0">
                <a:solidFill>
                  <a:srgbClr val="FF0000"/>
                </a:solidFill>
              </a:rPr>
              <a:t>’</a:t>
            </a:r>
          </a:p>
          <a:p>
            <a:pPr marL="0" indent="0">
              <a:buNone/>
            </a:pPr>
            <a:endParaRPr lang="en-GB" dirty="0"/>
          </a:p>
          <a:p>
            <a:pPr marL="0" indent="0" algn="ctr">
              <a:buNone/>
            </a:pPr>
            <a:r>
              <a:rPr lang="en-GB" sz="8000" b="1" dirty="0">
                <a:solidFill>
                  <a:srgbClr val="FF0000"/>
                </a:solidFill>
                <a:effectLst>
                  <a:outerShdw blurRad="38100" dist="38100" dir="2700000" algn="tl">
                    <a:srgbClr val="000000">
                      <a:alpha val="43137"/>
                    </a:srgbClr>
                  </a:outerShdw>
                </a:effectLst>
              </a:rPr>
              <a:t>‘Thatcherism’</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56099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181600"/>
            <a:ext cx="10515600" cy="153988"/>
          </a:xfrm>
        </p:spPr>
        <p:txBody>
          <a:bodyPr>
            <a:normAutofit fontScale="90000"/>
          </a:bodyPr>
          <a:lstStyle/>
          <a:p>
            <a:pPr algn="ctr"/>
            <a:br>
              <a:rPr lang="en-GB" b="1" dirty="0">
                <a:solidFill>
                  <a:srgbClr val="FF0000"/>
                </a:solidFill>
                <a:effectLst>
                  <a:outerShdw blurRad="38100" dist="38100" dir="2700000" algn="tl">
                    <a:srgbClr val="000000">
                      <a:alpha val="43137"/>
                    </a:srgbClr>
                  </a:outerShdw>
                </a:effectLst>
                <a:latin typeface="Arial Black" panose="020B0A04020102020204" pitchFamily="34" charset="0"/>
              </a:rPr>
            </a:br>
            <a:r>
              <a:rPr lang="en-GB" b="1" dirty="0">
                <a:solidFill>
                  <a:srgbClr val="FF0000"/>
                </a:solidFill>
                <a:effectLst>
                  <a:outerShdw blurRad="38100" dist="38100" dir="2700000" algn="tl">
                    <a:srgbClr val="000000">
                      <a:alpha val="43137"/>
                    </a:srgbClr>
                  </a:outerShdw>
                </a:effectLst>
                <a:latin typeface="Arial Black" panose="020B0A04020102020204" pitchFamily="34" charset="0"/>
              </a:rPr>
              <a:t>Explain WHY you love/hate [delete as appropriate] Thatcher and/or Reagan</a:t>
            </a:r>
            <a:endParaRPr lang="en-GB" dirty="0"/>
          </a:p>
        </p:txBody>
      </p:sp>
      <p:sp>
        <p:nvSpPr>
          <p:cNvPr id="3" name="Content Placeholder 2"/>
          <p:cNvSpPr>
            <a:spLocks noGrp="1"/>
          </p:cNvSpPr>
          <p:nvPr>
            <p:ph idx="1"/>
          </p:nvPr>
        </p:nvSpPr>
        <p:spPr>
          <a:xfrm>
            <a:off x="889000" y="377825"/>
            <a:ext cx="10515600" cy="4351338"/>
          </a:xfrm>
        </p:spPr>
        <p:txBody>
          <a:bodyPr>
            <a:normAutofit fontScale="62500" lnSpcReduction="20000"/>
          </a:bodyPr>
          <a:lstStyle/>
          <a:p>
            <a:pPr marL="0" indent="0">
              <a:buNone/>
            </a:pPr>
            <a:r>
              <a:rPr lang="en-GB" b="1" u="sng" dirty="0"/>
              <a:t>AIM(S)</a:t>
            </a:r>
            <a:endParaRPr lang="en-GB" dirty="0"/>
          </a:p>
          <a:p>
            <a:pPr lvl="0"/>
            <a:r>
              <a:rPr lang="en-GB" dirty="0"/>
              <a:t>To familiarise students with key themes, events, debates and ideas which characterise the history of Britain and the United States during the 1980s.</a:t>
            </a:r>
          </a:p>
          <a:p>
            <a:pPr lvl="0"/>
            <a:r>
              <a:rPr lang="en-GB" dirty="0"/>
              <a:t>To familiarise students with the political, social, economic and cultural dimensions of ‘Thatcherism,’ ‘</a:t>
            </a:r>
            <a:r>
              <a:rPr lang="en-GB" dirty="0" err="1"/>
              <a:t>Reaganism</a:t>
            </a:r>
            <a:r>
              <a:rPr lang="en-GB" dirty="0"/>
              <a:t>’ and ‘Neoliberalism’.</a:t>
            </a:r>
            <a:r>
              <a:rPr lang="en-GB" b="1" dirty="0"/>
              <a:t> </a:t>
            </a:r>
            <a:endParaRPr lang="en-GB" dirty="0"/>
          </a:p>
          <a:p>
            <a:pPr marL="0" lvl="0" indent="0">
              <a:buNone/>
            </a:pPr>
            <a:endParaRPr lang="en-GB" b="1" u="sng" dirty="0"/>
          </a:p>
          <a:p>
            <a:pPr marL="0" lvl="0" indent="0">
              <a:buNone/>
            </a:pPr>
            <a:r>
              <a:rPr lang="en-GB" b="1" u="sng" dirty="0"/>
              <a:t>LEARNING OUTCOMES</a:t>
            </a:r>
            <a:endParaRPr lang="en-GB" dirty="0"/>
          </a:p>
          <a:p>
            <a:pPr marL="0" lvl="0" indent="0">
              <a:buNone/>
            </a:pPr>
            <a:r>
              <a:rPr lang="en-GB" dirty="0"/>
              <a:t>Upon the successful completion of this module, students should be able to:</a:t>
            </a:r>
          </a:p>
          <a:p>
            <a:pPr lvl="0"/>
            <a:r>
              <a:rPr lang="en-GB" dirty="0"/>
              <a:t>demonstrate a sophisticated knowledge of the politics and culture of Britain and the United States during the 1980s;</a:t>
            </a:r>
          </a:p>
          <a:p>
            <a:pPr lvl="0"/>
            <a:r>
              <a:rPr lang="en-GB" dirty="0"/>
              <a:t>explain and define the key tenets of the political ideologies of Margaret Thatcher and Ronald Reagan;</a:t>
            </a:r>
          </a:p>
          <a:p>
            <a:pPr lvl="0"/>
            <a:r>
              <a:rPr lang="en-GB" dirty="0"/>
              <a:t>understand the profound impact of the economic and social reforms undertaken by the Thatcher and Reagan governments;</a:t>
            </a:r>
          </a:p>
          <a:p>
            <a:pPr lvl="0"/>
            <a:r>
              <a:rPr lang="en-GB" dirty="0"/>
              <a:t>critically analyse social, political and cultural resistance to Thatcher and Reagan’s political regimes.</a:t>
            </a:r>
          </a:p>
          <a:p>
            <a:endParaRPr lang="en-GB" dirty="0"/>
          </a:p>
        </p:txBody>
      </p:sp>
    </p:spTree>
    <p:extLst>
      <p:ext uri="{BB962C8B-B14F-4D97-AF65-F5344CB8AC3E}">
        <p14:creationId xmlns:p14="http://schemas.microsoft.com/office/powerpoint/2010/main" val="673059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a:xfrm>
            <a:off x="838200" y="722086"/>
            <a:ext cx="10515600" cy="5664200"/>
          </a:xfrm>
        </p:spPr>
        <p:txBody>
          <a:bodyPr>
            <a:normAutofit fontScale="92500"/>
          </a:bodyPr>
          <a:lstStyle/>
          <a:p>
            <a:pPr marL="0" indent="0" algn="ctr">
              <a:buNone/>
            </a:pPr>
            <a:endParaRPr lang="en-GB" sz="5400" dirty="0">
              <a:solidFill>
                <a:srgbClr val="FF0000"/>
              </a:solidFill>
            </a:endParaRPr>
          </a:p>
          <a:p>
            <a:pPr marL="0" indent="0" algn="ctr">
              <a:buNone/>
            </a:pPr>
            <a:r>
              <a:rPr lang="en-GB" sz="8000" dirty="0">
                <a:solidFill>
                  <a:srgbClr val="FF0000"/>
                </a:solidFill>
              </a:rPr>
              <a:t>‘The Long Eighties</a:t>
            </a:r>
            <a:r>
              <a:rPr lang="en-GB" sz="7800" dirty="0">
                <a:solidFill>
                  <a:srgbClr val="FF0000"/>
                </a:solidFill>
              </a:rPr>
              <a:t>’</a:t>
            </a:r>
          </a:p>
          <a:p>
            <a:pPr marL="0" indent="0">
              <a:buNone/>
            </a:pPr>
            <a:endParaRPr lang="en-GB" dirty="0"/>
          </a:p>
          <a:p>
            <a:pPr marL="0" indent="0">
              <a:buNone/>
            </a:pPr>
            <a:r>
              <a:rPr lang="en-GB" dirty="0"/>
              <a:t>1979–1992: from election of Thatcher in UK to election of Clinton in US</a:t>
            </a:r>
          </a:p>
          <a:p>
            <a:pPr marL="0" indent="0">
              <a:buNone/>
            </a:pPr>
            <a:r>
              <a:rPr lang="en-GB" dirty="0"/>
              <a:t>1979–1997: from election of Thatcher to election of New Labour</a:t>
            </a:r>
          </a:p>
          <a:p>
            <a:pPr marL="0" indent="0">
              <a:buNone/>
            </a:pPr>
            <a:endParaRPr lang="en-GB" dirty="0"/>
          </a:p>
          <a:p>
            <a:pPr marL="0" indent="0">
              <a:buNone/>
            </a:pPr>
            <a:r>
              <a:rPr lang="en-GB" i="1" dirty="0"/>
              <a:t>‘Prehistory’</a:t>
            </a:r>
          </a:p>
          <a:p>
            <a:pPr marL="0" indent="0">
              <a:buNone/>
            </a:pPr>
            <a:r>
              <a:rPr lang="en-GB" dirty="0"/>
              <a:t>1975: Thatcher elected leader of UK Conservative Party</a:t>
            </a:r>
          </a:p>
          <a:p>
            <a:pPr marL="0" indent="0">
              <a:buNone/>
            </a:pPr>
            <a:r>
              <a:rPr lang="en-GB" dirty="0"/>
              <a:t>1976: Reagan comes respectable second in US Republican presidential primaries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96827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0" y="481806"/>
            <a:ext cx="10515600" cy="1325563"/>
          </a:xfrm>
        </p:spPr>
        <p:txBody>
          <a:bodyPr/>
          <a:lstStyle/>
          <a:p>
            <a:r>
              <a:rPr lang="en-GB" b="1" dirty="0">
                <a:solidFill>
                  <a:srgbClr val="FF0000"/>
                </a:solidFill>
                <a:effectLst>
                  <a:outerShdw blurRad="38100" dist="38100" dir="2700000" algn="tl">
                    <a:srgbClr val="000000">
                      <a:alpha val="43137"/>
                    </a:srgbClr>
                  </a:outerShdw>
                </a:effectLst>
              </a:rPr>
              <a:t>Unpicking the 1980s</a:t>
            </a:r>
            <a:endParaRPr lang="en-GB" dirty="0"/>
          </a:p>
        </p:txBody>
      </p:sp>
      <p:sp>
        <p:nvSpPr>
          <p:cNvPr id="4" name="Content Placeholder 3"/>
          <p:cNvSpPr>
            <a:spLocks noGrp="1"/>
          </p:cNvSpPr>
          <p:nvPr>
            <p:ph idx="1"/>
          </p:nvPr>
        </p:nvSpPr>
        <p:spPr/>
        <p:txBody>
          <a:bodyPr/>
          <a:lstStyle/>
          <a:p>
            <a:endParaRPr lang="en-GB" dirty="0"/>
          </a:p>
        </p:txBody>
      </p:sp>
      <p:pic>
        <p:nvPicPr>
          <p:cNvPr id="5" name="Picture 4"/>
          <p:cNvPicPr>
            <a:picLocks noChangeAspect="1"/>
          </p:cNvPicPr>
          <p:nvPr/>
        </p:nvPicPr>
        <p:blipFill rotWithShape="1">
          <a:blip r:embed="rId3"/>
          <a:srcRect l="59272" t="20190" r="3333" b="6233"/>
          <a:stretch/>
        </p:blipFill>
        <p:spPr>
          <a:xfrm>
            <a:off x="0" y="-38118"/>
            <a:ext cx="4584700" cy="6934518"/>
          </a:xfrm>
          <a:prstGeom prst="rect">
            <a:avLst/>
          </a:prstGeom>
        </p:spPr>
      </p:pic>
      <p:pic>
        <p:nvPicPr>
          <p:cNvPr id="6" name="Picture 5"/>
          <p:cNvPicPr>
            <a:picLocks noChangeAspect="1"/>
          </p:cNvPicPr>
          <p:nvPr/>
        </p:nvPicPr>
        <p:blipFill rotWithShape="1">
          <a:blip r:embed="rId4"/>
          <a:srcRect l="63646" t="18256" r="3542" b="5149"/>
          <a:stretch/>
        </p:blipFill>
        <p:spPr>
          <a:xfrm>
            <a:off x="4584700" y="-38118"/>
            <a:ext cx="3864312" cy="6934518"/>
          </a:xfrm>
          <a:prstGeom prst="rect">
            <a:avLst/>
          </a:prstGeom>
        </p:spPr>
      </p:pic>
      <p:pic>
        <p:nvPicPr>
          <p:cNvPr id="7" name="Picture 6"/>
          <p:cNvPicPr>
            <a:picLocks noChangeAspect="1"/>
          </p:cNvPicPr>
          <p:nvPr/>
        </p:nvPicPr>
        <p:blipFill rotWithShape="1">
          <a:blip r:embed="rId5"/>
          <a:srcRect l="63645" t="13956" r="3334" b="6504"/>
          <a:stretch/>
        </p:blipFill>
        <p:spPr>
          <a:xfrm>
            <a:off x="8445500" y="-41125"/>
            <a:ext cx="3746500" cy="6937525"/>
          </a:xfrm>
          <a:prstGeom prst="rect">
            <a:avLst/>
          </a:prstGeom>
        </p:spPr>
      </p:pic>
    </p:spTree>
    <p:extLst>
      <p:ext uri="{BB962C8B-B14F-4D97-AF65-F5344CB8AC3E}">
        <p14:creationId xmlns:p14="http://schemas.microsoft.com/office/powerpoint/2010/main" val="622852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420066089"/>
              </p:ext>
            </p:extLst>
          </p:nvPr>
        </p:nvGraphicFramePr>
        <p:xfrm>
          <a:off x="0" y="2103120"/>
          <a:ext cx="7044640" cy="4754880"/>
        </p:xfrm>
        <a:graphic>
          <a:graphicData uri="http://schemas.openxmlformats.org/drawingml/2006/table">
            <a:tbl>
              <a:tblPr firstRow="1" bandRow="1">
                <a:tableStyleId>{073A0DAA-6AF3-43AB-8588-CEC1D06C72B9}</a:tableStyleId>
              </a:tblPr>
              <a:tblGrid>
                <a:gridCol w="1474529">
                  <a:extLst>
                    <a:ext uri="{9D8B030D-6E8A-4147-A177-3AD203B41FA5}">
                      <a16:colId xmlns:a16="http://schemas.microsoft.com/office/drawing/2014/main" val="20000"/>
                    </a:ext>
                  </a:extLst>
                </a:gridCol>
                <a:gridCol w="2047791">
                  <a:extLst>
                    <a:ext uri="{9D8B030D-6E8A-4147-A177-3AD203B41FA5}">
                      <a16:colId xmlns:a16="http://schemas.microsoft.com/office/drawing/2014/main" val="20001"/>
                    </a:ext>
                  </a:extLst>
                </a:gridCol>
                <a:gridCol w="1761160">
                  <a:extLst>
                    <a:ext uri="{9D8B030D-6E8A-4147-A177-3AD203B41FA5}">
                      <a16:colId xmlns:a16="http://schemas.microsoft.com/office/drawing/2014/main" val="20002"/>
                    </a:ext>
                  </a:extLst>
                </a:gridCol>
                <a:gridCol w="1761160">
                  <a:extLst>
                    <a:ext uri="{9D8B030D-6E8A-4147-A177-3AD203B41FA5}">
                      <a16:colId xmlns:a16="http://schemas.microsoft.com/office/drawing/2014/main" val="20003"/>
                    </a:ext>
                  </a:extLst>
                </a:gridCol>
              </a:tblGrid>
              <a:tr h="509613">
                <a:tc>
                  <a:txBody>
                    <a:bodyPr/>
                    <a:lstStyle/>
                    <a:p>
                      <a:pPr algn="ctr"/>
                      <a:r>
                        <a:rPr lang="en-GB" u="sng" dirty="0">
                          <a:solidFill>
                            <a:schemeClr val="tx1"/>
                          </a:solidFill>
                        </a:rPr>
                        <a:t>Year</a:t>
                      </a:r>
                    </a:p>
                  </a:txBody>
                  <a:tcPr>
                    <a:solidFill>
                      <a:schemeClr val="bg1"/>
                    </a:solidFill>
                  </a:tcPr>
                </a:tc>
                <a:tc>
                  <a:txBody>
                    <a:bodyPr/>
                    <a:lstStyle/>
                    <a:p>
                      <a:pPr algn="ctr"/>
                      <a:r>
                        <a:rPr lang="en-GB" u="sng" dirty="0">
                          <a:solidFill>
                            <a:schemeClr val="tx1"/>
                          </a:solidFill>
                        </a:rPr>
                        <a:t>President</a:t>
                      </a:r>
                    </a:p>
                    <a:p>
                      <a:pPr algn="ctr"/>
                      <a:r>
                        <a:rPr lang="en-GB" u="none" dirty="0">
                          <a:solidFill>
                            <a:schemeClr val="tx1"/>
                          </a:solidFill>
                        </a:rPr>
                        <a:t>(Executive)</a:t>
                      </a:r>
                    </a:p>
                  </a:txBody>
                  <a:tcPr>
                    <a:solidFill>
                      <a:schemeClr val="bg1"/>
                    </a:solidFill>
                  </a:tcPr>
                </a:tc>
                <a:tc>
                  <a:txBody>
                    <a:bodyPr/>
                    <a:lstStyle/>
                    <a:p>
                      <a:pPr algn="ctr"/>
                      <a:r>
                        <a:rPr lang="en-GB" u="sng" dirty="0">
                          <a:solidFill>
                            <a:schemeClr val="tx1"/>
                          </a:solidFill>
                        </a:rPr>
                        <a:t>Senate</a:t>
                      </a:r>
                    </a:p>
                    <a:p>
                      <a:pPr algn="ctr"/>
                      <a:r>
                        <a:rPr lang="en-GB" u="sng" dirty="0">
                          <a:solidFill>
                            <a:schemeClr val="tx1"/>
                          </a:solidFill>
                        </a:rPr>
                        <a:t>(Legislature)</a:t>
                      </a:r>
                    </a:p>
                  </a:txBody>
                  <a:tcPr>
                    <a:solidFill>
                      <a:schemeClr val="bg1"/>
                    </a:solidFill>
                  </a:tcPr>
                </a:tc>
                <a:tc>
                  <a:txBody>
                    <a:bodyPr/>
                    <a:lstStyle/>
                    <a:p>
                      <a:pPr algn="ctr"/>
                      <a:r>
                        <a:rPr lang="en-GB" u="sng" dirty="0">
                          <a:solidFill>
                            <a:schemeClr val="tx1"/>
                          </a:solidFill>
                        </a:rPr>
                        <a:t>House</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u="sng" dirty="0">
                          <a:solidFill>
                            <a:schemeClr val="tx1"/>
                          </a:solidFill>
                        </a:rPr>
                        <a:t>(Legislature)</a:t>
                      </a:r>
                    </a:p>
                    <a:p>
                      <a:pPr algn="ctr"/>
                      <a:endParaRPr lang="en-GB" u="sng" dirty="0">
                        <a:solidFill>
                          <a:schemeClr val="tx1"/>
                        </a:solidFill>
                      </a:endParaRPr>
                    </a:p>
                  </a:txBody>
                  <a:tcPr>
                    <a:solidFill>
                      <a:schemeClr val="bg1"/>
                    </a:solidFill>
                  </a:tcPr>
                </a:tc>
                <a:extLst>
                  <a:ext uri="{0D108BD9-81ED-4DB2-BD59-A6C34878D82A}">
                    <a16:rowId xmlns:a16="http://schemas.microsoft.com/office/drawing/2014/main" val="10000"/>
                  </a:ext>
                </a:extLst>
              </a:tr>
              <a:tr h="528898">
                <a:tc>
                  <a:txBody>
                    <a:bodyPr/>
                    <a:lstStyle/>
                    <a:p>
                      <a:pPr algn="ctr"/>
                      <a:r>
                        <a:rPr lang="en-GB" dirty="0">
                          <a:solidFill>
                            <a:schemeClr val="tx1"/>
                          </a:solidFill>
                        </a:rPr>
                        <a:t>1979</a:t>
                      </a:r>
                    </a:p>
                  </a:txBody>
                  <a:tcPr>
                    <a:solidFill>
                      <a:schemeClr val="bg1"/>
                    </a:solidFill>
                  </a:tcPr>
                </a:tc>
                <a:tc>
                  <a:txBody>
                    <a:bodyPr/>
                    <a:lstStyle/>
                    <a:p>
                      <a:pPr algn="ctr"/>
                      <a:r>
                        <a:rPr lang="en-GB" dirty="0">
                          <a:solidFill>
                            <a:schemeClr val="bg1"/>
                          </a:solidFill>
                        </a:rPr>
                        <a:t>Carter</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1"/>
                  </a:ext>
                </a:extLst>
              </a:tr>
              <a:tr h="528898">
                <a:tc>
                  <a:txBody>
                    <a:bodyPr/>
                    <a:lstStyle/>
                    <a:p>
                      <a:pPr algn="ctr"/>
                      <a:r>
                        <a:rPr lang="en-GB" dirty="0">
                          <a:solidFill>
                            <a:schemeClr val="tx1"/>
                          </a:solidFill>
                        </a:rPr>
                        <a:t>1981</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2"/>
                  </a:ext>
                </a:extLst>
              </a:tr>
              <a:tr h="528898">
                <a:tc>
                  <a:txBody>
                    <a:bodyPr/>
                    <a:lstStyle/>
                    <a:p>
                      <a:pPr algn="ctr"/>
                      <a:r>
                        <a:rPr lang="en-GB" dirty="0">
                          <a:solidFill>
                            <a:schemeClr val="tx1"/>
                          </a:solidFill>
                        </a:rPr>
                        <a:t>1983</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3"/>
                  </a:ext>
                </a:extLst>
              </a:tr>
              <a:tr h="528898">
                <a:tc>
                  <a:txBody>
                    <a:bodyPr/>
                    <a:lstStyle/>
                    <a:p>
                      <a:pPr algn="ctr"/>
                      <a:r>
                        <a:rPr lang="en-GB" dirty="0">
                          <a:solidFill>
                            <a:schemeClr val="tx1"/>
                          </a:solidFill>
                        </a:rPr>
                        <a:t>1985</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4"/>
                  </a:ext>
                </a:extLst>
              </a:tr>
              <a:tr h="528898">
                <a:tc>
                  <a:txBody>
                    <a:bodyPr/>
                    <a:lstStyle/>
                    <a:p>
                      <a:pPr algn="ctr"/>
                      <a:r>
                        <a:rPr lang="en-GB" dirty="0">
                          <a:solidFill>
                            <a:schemeClr val="tx1"/>
                          </a:solidFill>
                        </a:rPr>
                        <a:t>1987</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5"/>
                  </a:ext>
                </a:extLst>
              </a:tr>
              <a:tr h="528898">
                <a:tc>
                  <a:txBody>
                    <a:bodyPr/>
                    <a:lstStyle/>
                    <a:p>
                      <a:pPr algn="ctr"/>
                      <a:r>
                        <a:rPr lang="en-GB" dirty="0">
                          <a:solidFill>
                            <a:schemeClr val="tx1"/>
                          </a:solidFill>
                        </a:rPr>
                        <a:t>1989</a:t>
                      </a:r>
                    </a:p>
                  </a:txBody>
                  <a:tcPr>
                    <a:solidFill>
                      <a:schemeClr val="bg1"/>
                    </a:solidFill>
                  </a:tcPr>
                </a:tc>
                <a:tc>
                  <a:txBody>
                    <a:bodyPr/>
                    <a:lstStyle/>
                    <a:p>
                      <a:pPr algn="ctr"/>
                      <a:r>
                        <a:rPr lang="en-GB" dirty="0">
                          <a:solidFill>
                            <a:schemeClr val="bg1"/>
                          </a:solidFill>
                        </a:rPr>
                        <a:t>Bush</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6"/>
                  </a:ext>
                </a:extLst>
              </a:tr>
            </a:tbl>
          </a:graphicData>
        </a:graphic>
      </p:graphicFrame>
      <p:pic>
        <p:nvPicPr>
          <p:cNvPr id="3" name="Picture 2"/>
          <p:cNvPicPr>
            <a:picLocks noChangeAspect="1"/>
          </p:cNvPicPr>
          <p:nvPr/>
        </p:nvPicPr>
        <p:blipFill>
          <a:blip r:embed="rId3"/>
          <a:stretch>
            <a:fillRect/>
          </a:stretch>
        </p:blipFill>
        <p:spPr>
          <a:xfrm>
            <a:off x="7044640" y="0"/>
            <a:ext cx="5147360" cy="4044354"/>
          </a:xfrm>
          <a:prstGeom prst="rect">
            <a:avLst/>
          </a:prstGeom>
        </p:spPr>
      </p:pic>
    </p:spTree>
    <p:extLst>
      <p:ext uri="{BB962C8B-B14F-4D97-AF65-F5344CB8AC3E}">
        <p14:creationId xmlns:p14="http://schemas.microsoft.com/office/powerpoint/2010/main" val="1354912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1563" t="28862" r="3333" b="8808"/>
          <a:stretch/>
        </p:blipFill>
        <p:spPr>
          <a:xfrm>
            <a:off x="0" y="0"/>
            <a:ext cx="5024230" cy="6858000"/>
          </a:xfrm>
          <a:prstGeom prst="rect">
            <a:avLst/>
          </a:prstGeom>
        </p:spPr>
      </p:pic>
      <p:pic>
        <p:nvPicPr>
          <p:cNvPr id="3" name="Picture 2"/>
          <p:cNvPicPr>
            <a:picLocks noChangeAspect="1"/>
          </p:cNvPicPr>
          <p:nvPr/>
        </p:nvPicPr>
        <p:blipFill rotWithShape="1">
          <a:blip r:embed="rId4"/>
          <a:srcRect l="61500" t="25474" r="3395" b="8672"/>
          <a:stretch/>
        </p:blipFill>
        <p:spPr>
          <a:xfrm>
            <a:off x="7429500" y="0"/>
            <a:ext cx="4762500" cy="6868175"/>
          </a:xfrm>
          <a:prstGeom prst="rect">
            <a:avLst/>
          </a:prstGeom>
        </p:spPr>
      </p:pic>
      <p:pic>
        <p:nvPicPr>
          <p:cNvPr id="1026" name="Picture 2" descr="UK General Election, 1983.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99081" y="3429000"/>
            <a:ext cx="2389290" cy="34105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K General Election, 1979.sv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82974" y="153987"/>
            <a:ext cx="2205396" cy="3275013"/>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V="1">
            <a:off x="4432300" y="1981200"/>
            <a:ext cx="1130300" cy="12700"/>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921500" y="4889500"/>
            <a:ext cx="1295400" cy="25400"/>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5581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1147" t="25272" r="3228" b="10840"/>
          <a:stretch/>
        </p:blipFill>
        <p:spPr>
          <a:xfrm>
            <a:off x="-62794" y="0"/>
            <a:ext cx="4974589" cy="6858000"/>
          </a:xfrm>
          <a:prstGeom prst="rect">
            <a:avLst/>
          </a:prstGeom>
        </p:spPr>
      </p:pic>
      <p:pic>
        <p:nvPicPr>
          <p:cNvPr id="3" name="Picture 2"/>
          <p:cNvPicPr>
            <a:picLocks noChangeAspect="1"/>
          </p:cNvPicPr>
          <p:nvPr/>
        </p:nvPicPr>
        <p:blipFill rotWithShape="1">
          <a:blip r:embed="rId4"/>
          <a:srcRect l="58542" t="35366" r="3229" b="8130"/>
          <a:stretch/>
        </p:blipFill>
        <p:spPr>
          <a:xfrm>
            <a:off x="7355594" y="0"/>
            <a:ext cx="4836406" cy="5495317"/>
          </a:xfrm>
          <a:prstGeom prst="rect">
            <a:avLst/>
          </a:prstGeom>
        </p:spPr>
      </p:pic>
      <p:pic>
        <p:nvPicPr>
          <p:cNvPr id="2050" name="Picture 2" descr="UK General Election, 1992.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11795" y="3092502"/>
            <a:ext cx="2644775" cy="37654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K General Election, 1987.sv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34853" y="0"/>
            <a:ext cx="2225566" cy="3168650"/>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a:xfrm flipH="1">
            <a:off x="6610307" y="3067102"/>
            <a:ext cx="1650956" cy="770189"/>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876619" y="1157036"/>
            <a:ext cx="1371182" cy="11364"/>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852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59464" t="17770" r="3303" b="8014"/>
          <a:stretch/>
        </p:blipFill>
        <p:spPr>
          <a:xfrm>
            <a:off x="0" y="-97972"/>
            <a:ext cx="4539343" cy="6955972"/>
          </a:xfrm>
          <a:prstGeom prst="rect">
            <a:avLst/>
          </a:prstGeom>
        </p:spPr>
      </p:pic>
      <p:pic>
        <p:nvPicPr>
          <p:cNvPr id="5" name="Picture 4"/>
          <p:cNvPicPr>
            <a:picLocks noChangeAspect="1"/>
          </p:cNvPicPr>
          <p:nvPr/>
        </p:nvPicPr>
        <p:blipFill rotWithShape="1">
          <a:blip r:embed="rId4"/>
          <a:srcRect l="67343" t="14983" r="2544" b="44297"/>
          <a:stretch/>
        </p:blipFill>
        <p:spPr>
          <a:xfrm>
            <a:off x="4539343" y="-97972"/>
            <a:ext cx="5057875" cy="5257800"/>
          </a:xfrm>
          <a:prstGeom prst="rect">
            <a:avLst/>
          </a:prstGeom>
        </p:spPr>
      </p:pic>
      <p:pic>
        <p:nvPicPr>
          <p:cNvPr id="3074" name="Picture 2" descr="UK General Election, 1997.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93802" y="2565400"/>
            <a:ext cx="3014996" cy="429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0838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a:xfrm>
            <a:off x="838200" y="722086"/>
            <a:ext cx="10515600" cy="5664200"/>
          </a:xfrm>
        </p:spPr>
        <p:txBody>
          <a:bodyPr>
            <a:normAutofit/>
          </a:bodyPr>
          <a:lstStyle/>
          <a:p>
            <a:pPr marL="0" indent="0" algn="ctr">
              <a:buNone/>
            </a:pPr>
            <a:endParaRPr lang="en-GB" sz="5400" dirty="0">
              <a:solidFill>
                <a:srgbClr val="FF0000"/>
              </a:solidFill>
            </a:endParaRPr>
          </a:p>
          <a:p>
            <a:pPr marL="0" indent="0" algn="ctr">
              <a:buNone/>
            </a:pPr>
            <a:r>
              <a:rPr lang="en-GB" sz="8000" dirty="0">
                <a:solidFill>
                  <a:srgbClr val="FF0000"/>
                </a:solidFill>
              </a:rPr>
              <a:t>‘The Long Eighties</a:t>
            </a:r>
            <a:r>
              <a:rPr lang="en-GB" sz="7800" dirty="0">
                <a:solidFill>
                  <a:srgbClr val="FF0000"/>
                </a:solidFill>
              </a:rPr>
              <a:t>’</a:t>
            </a:r>
          </a:p>
          <a:p>
            <a:pPr marL="0" indent="0">
              <a:buNone/>
            </a:pPr>
            <a:endParaRPr lang="en-GB" dirty="0"/>
          </a:p>
          <a:p>
            <a:pPr marL="0" indent="0" algn="ctr">
              <a:buNone/>
            </a:pPr>
            <a:r>
              <a:rPr lang="en-GB" sz="4800" b="1" dirty="0"/>
              <a:t>How influential do the Eighties remain today?</a:t>
            </a:r>
          </a:p>
          <a:p>
            <a:pPr marL="0" indent="0">
              <a:buNone/>
            </a:pPr>
            <a:endParaRPr lang="en-GB" dirty="0"/>
          </a:p>
        </p:txBody>
      </p:sp>
    </p:spTree>
    <p:extLst>
      <p:ext uri="{BB962C8B-B14F-4D97-AF65-F5344CB8AC3E}">
        <p14:creationId xmlns:p14="http://schemas.microsoft.com/office/powerpoint/2010/main" val="2888198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2529</TotalTime>
  <Words>1165</Words>
  <Application>Microsoft Office PowerPoint</Application>
  <PresentationFormat>Widescreen</PresentationFormat>
  <Paragraphs>156</Paragraphs>
  <Slides>21</Slides>
  <Notes>14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Arial Black</vt:lpstr>
      <vt:lpstr>Calibri</vt:lpstr>
      <vt:lpstr>Office Theme</vt:lpstr>
      <vt:lpstr>EHPHI5005/6005 E</vt:lpstr>
      <vt:lpstr>HPHI 5904 6904 - Aims and outcomes</vt:lpstr>
      <vt:lpstr>Indicative content:</vt:lpstr>
      <vt:lpstr>Assignment One</vt:lpstr>
      <vt:lpstr>Assignment Two</vt:lpstr>
      <vt:lpstr>Unpicking the 1980s</vt:lpstr>
      <vt:lpstr>PowerPoint Presentation</vt:lpstr>
      <vt:lpstr>PowerPoint Presentation</vt:lpstr>
      <vt:lpstr>Unpicking the 1980s</vt:lpstr>
      <vt:lpstr>PowerPoint Presentation</vt:lpstr>
      <vt:lpstr>PowerPoint Presentation</vt:lpstr>
      <vt:lpstr>Unpicking the 1980s</vt:lpstr>
      <vt:lpstr>Unpicking the 1980s</vt:lpstr>
      <vt:lpstr> Explain WHY you love/hate [delete as appropriate] Thatcher and/or Reagan</vt:lpstr>
      <vt:lpstr>Unpicking the 1980s</vt:lpstr>
      <vt:lpstr>Unpicking the 1980s</vt:lpstr>
      <vt:lpstr>PowerPoint Presentation</vt:lpstr>
      <vt:lpstr>PowerPoint Presentation</vt:lpstr>
      <vt:lpstr>PowerPoint Presentation</vt:lpstr>
      <vt:lpstr>PowerPoint Presentation</vt:lpstr>
      <vt:lpstr>Unpicking the 1980s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HPHI5005/6005 How  Soon  Is  Then?   Thatcher, Reagan and the Legacies of the 1980s</dc:title>
  <dc:creator>Alexander Scott</dc:creator>
  <cp:lastModifiedBy>Lester Mason</cp:lastModifiedBy>
  <cp:revision>22</cp:revision>
  <cp:lastPrinted>2019-02-07T10:14:46Z</cp:lastPrinted>
  <dcterms:created xsi:type="dcterms:W3CDTF">2019-01-15T13:52:57Z</dcterms:created>
  <dcterms:modified xsi:type="dcterms:W3CDTF">2024-10-08T09:29:30Z</dcterms:modified>
</cp:coreProperties>
</file>