
<file path=[Content_Types].xml><?xml version="1.0" encoding="utf-8"?>
<Types xmlns="http://schemas.openxmlformats.org/package/2006/content-types">
  <Default Extension="jpg&amp;ehk=lYVz4lGfkhZx" ContentType="image/jpeg"/>
  <Default Extension="png" ContentType="image/png"/>
  <Default Extension="a" ContentType="image/jpeg"/>
  <Default Extension="jpeg" ContentType="image/jpeg"/>
  <Default Extension="rels" ContentType="application/vnd.openxmlformats-package.relationships+xml"/>
  <Default Extension="xml" ContentType="application/xml"/>
  <Default Extension="jpg&amp;ehk=X" ContentType="image/jpeg"/>
  <Default Extension="jpg&amp;ehk=KTWbTEl" ContentType="image/jpeg"/>
  <Default Extension="jpg&amp;ehk=4ESGZBYl0Hz4JwzaoJps2A&amp;r=0&amp;pid=OfficeInsert" ContentType="image/jpeg"/>
  <Default Extension="jpg&amp;ehk=JxdUlNYL" ContentType="image/jpeg"/>
  <Default Extension="jpg&amp;ehk=G7zhttOY98doJYWjL" ContentType="image/jpeg"/>
  <Default Extension="jpg&amp;ehk=XOP7OHNXmNytAwbmLWEuvg&amp;r=0&amp;pid=OfficeInsert" ContentType="image/jpeg"/>
  <Default Extension="jpg&amp;ehk=G5p8jEVVQFJD38jZ5yi86A&amp;r=0&amp;pid=OfficeInsert"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6"/>
  </p:notesMasterIdLst>
  <p:handoutMasterIdLst>
    <p:handoutMasterId r:id="rId47"/>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87" r:id="rId18"/>
    <p:sldId id="285" r:id="rId19"/>
    <p:sldId id="286" r:id="rId20"/>
    <p:sldId id="289" r:id="rId21"/>
    <p:sldId id="293" r:id="rId22"/>
    <p:sldId id="288" r:id="rId23"/>
    <p:sldId id="290" r:id="rId24"/>
    <p:sldId id="291" r:id="rId25"/>
    <p:sldId id="294" r:id="rId26"/>
    <p:sldId id="299" r:id="rId27"/>
    <p:sldId id="292" r:id="rId28"/>
    <p:sldId id="269" r:id="rId29"/>
    <p:sldId id="270" r:id="rId30"/>
    <p:sldId id="272" r:id="rId31"/>
    <p:sldId id="273" r:id="rId32"/>
    <p:sldId id="274" r:id="rId33"/>
    <p:sldId id="275" r:id="rId34"/>
    <p:sldId id="276" r:id="rId35"/>
    <p:sldId id="277" r:id="rId36"/>
    <p:sldId id="278" r:id="rId37"/>
    <p:sldId id="279" r:id="rId38"/>
    <p:sldId id="280" r:id="rId39"/>
    <p:sldId id="283" r:id="rId40"/>
    <p:sldId id="282" r:id="rId41"/>
    <p:sldId id="295" r:id="rId42"/>
    <p:sldId id="296" r:id="rId43"/>
    <p:sldId id="298" r:id="rId44"/>
    <p:sldId id="284"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794" y="9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24/09/2018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946EE2-1D1B-4DB5-8843-9F48E774CDDE}" type="datetimeFigureOut">
              <a:rPr lang="en-GB" smtClean="0"/>
              <a:t>24/09/2018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A7379B-C253-4423-B142-13ECA5AC82D8}" type="slidenum">
              <a:rPr lang="en-GB" smtClean="0"/>
              <a:t>‹#›</a:t>
            </a:fld>
            <a:endParaRPr lang="en-GB"/>
          </a:p>
        </p:txBody>
      </p:sp>
    </p:spTree>
    <p:extLst>
      <p:ext uri="{BB962C8B-B14F-4D97-AF65-F5344CB8AC3E}">
        <p14:creationId xmlns:p14="http://schemas.microsoft.com/office/powerpoint/2010/main" val="4196023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position the next slide, which introduces two of the key skills for increasing employability chances.</a:t>
            </a:r>
          </a:p>
        </p:txBody>
      </p:sp>
      <p:sp>
        <p:nvSpPr>
          <p:cNvPr id="4" name="Slide Number Placeholder 3"/>
          <p:cNvSpPr>
            <a:spLocks noGrp="1"/>
          </p:cNvSpPr>
          <p:nvPr>
            <p:ph type="sldNum" sz="quarter" idx="10"/>
          </p:nvPr>
        </p:nvSpPr>
        <p:spPr/>
        <p:txBody>
          <a:bodyPr/>
          <a:lstStyle/>
          <a:p>
            <a:fld id="{A0A7379B-C253-4423-B142-13ECA5AC82D8}" type="slidenum">
              <a:rPr lang="en-GB" smtClean="0"/>
              <a:t>3</a:t>
            </a:fld>
            <a:endParaRPr lang="en-GB"/>
          </a:p>
        </p:txBody>
      </p:sp>
    </p:spTree>
    <p:extLst>
      <p:ext uri="{BB962C8B-B14F-4D97-AF65-F5344CB8AC3E}">
        <p14:creationId xmlns:p14="http://schemas.microsoft.com/office/powerpoint/2010/main" val="3721228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discuss these elements – how do people feel about them?  Do we get a shiver?  Is it like going to the dentist?  Well, we need to </a:t>
            </a:r>
            <a:r>
              <a:rPr lang="en-GB" b="1" i="1" dirty="0"/>
              <a:t>master them</a:t>
            </a:r>
            <a:r>
              <a:rPr lang="en-GB" dirty="0"/>
              <a:t>!  Having a great Personal Brand will give us some confidence but we also </a:t>
            </a:r>
            <a:r>
              <a:rPr lang="en-GB" b="1" i="1" dirty="0"/>
              <a:t>need technique</a:t>
            </a:r>
            <a:r>
              <a:rPr lang="en-GB" dirty="0"/>
              <a:t>….lets have a look at these two skills…..starting with </a:t>
            </a:r>
            <a:r>
              <a:rPr lang="en-GB" b="1" i="1" dirty="0"/>
              <a:t>Presentation Skills.</a:t>
            </a:r>
          </a:p>
        </p:txBody>
      </p:sp>
      <p:sp>
        <p:nvSpPr>
          <p:cNvPr id="4" name="Slide Number Placeholder 3"/>
          <p:cNvSpPr>
            <a:spLocks noGrp="1"/>
          </p:cNvSpPr>
          <p:nvPr>
            <p:ph type="sldNum" sz="quarter" idx="10"/>
          </p:nvPr>
        </p:nvSpPr>
        <p:spPr/>
        <p:txBody>
          <a:bodyPr/>
          <a:lstStyle/>
          <a:p>
            <a:fld id="{A0A7379B-C253-4423-B142-13ECA5AC82D8}" type="slidenum">
              <a:rPr lang="en-GB" smtClean="0"/>
              <a:t>4</a:t>
            </a:fld>
            <a:endParaRPr lang="en-GB"/>
          </a:p>
        </p:txBody>
      </p:sp>
    </p:spTree>
    <p:extLst>
      <p:ext uri="{BB962C8B-B14F-4D97-AF65-F5344CB8AC3E}">
        <p14:creationId xmlns:p14="http://schemas.microsoft.com/office/powerpoint/2010/main" val="799909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the issues on this slide have been covered, the Facilitator is to choose a couple of students and ask them to stand up – then ask them to deliver a 5 minutes presentation on ‘Moodle’ </a:t>
            </a:r>
            <a:r>
              <a:rPr lang="en-GB" b="1" i="1" dirty="0"/>
              <a:t>now!  </a:t>
            </a:r>
            <a:r>
              <a:rPr lang="en-GB" b="0" i="0" dirty="0"/>
              <a:t>It is likely that the students will be shocked…..after a few moments ask them how they feel?  It is likely they are feeling a little stressed and nervous, and don’t know where to start.  That is why preparation is so important……it also helps moderate the problems on the next slide….</a:t>
            </a:r>
            <a:r>
              <a:rPr lang="en-GB" b="1" i="0" dirty="0"/>
              <a:t>.emotions</a:t>
            </a:r>
            <a:r>
              <a:rPr lang="en-GB" b="0" i="0" dirty="0"/>
              <a:t>!</a:t>
            </a:r>
            <a:endParaRPr lang="en-GB" b="1" i="1" dirty="0"/>
          </a:p>
        </p:txBody>
      </p:sp>
      <p:sp>
        <p:nvSpPr>
          <p:cNvPr id="4" name="Slide Number Placeholder 3"/>
          <p:cNvSpPr>
            <a:spLocks noGrp="1"/>
          </p:cNvSpPr>
          <p:nvPr>
            <p:ph type="sldNum" sz="quarter" idx="10"/>
          </p:nvPr>
        </p:nvSpPr>
        <p:spPr/>
        <p:txBody>
          <a:bodyPr/>
          <a:lstStyle/>
          <a:p>
            <a:fld id="{A0A7379B-C253-4423-B142-13ECA5AC82D8}" type="slidenum">
              <a:rPr lang="en-GB" smtClean="0"/>
              <a:t>6</a:t>
            </a:fld>
            <a:endParaRPr lang="en-GB"/>
          </a:p>
        </p:txBody>
      </p:sp>
    </p:spTree>
    <p:extLst>
      <p:ext uri="{BB962C8B-B14F-4D97-AF65-F5344CB8AC3E}">
        <p14:creationId xmlns:p14="http://schemas.microsoft.com/office/powerpoint/2010/main" val="1193375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if anyone has suffered with any of these.  How did it make them feel?  There is no easy remedy….we will look at how to deliver effective presentations shortly.</a:t>
            </a:r>
          </a:p>
        </p:txBody>
      </p:sp>
      <p:sp>
        <p:nvSpPr>
          <p:cNvPr id="4" name="Slide Number Placeholder 3"/>
          <p:cNvSpPr>
            <a:spLocks noGrp="1"/>
          </p:cNvSpPr>
          <p:nvPr>
            <p:ph type="sldNum" sz="quarter" idx="10"/>
          </p:nvPr>
        </p:nvSpPr>
        <p:spPr/>
        <p:txBody>
          <a:bodyPr/>
          <a:lstStyle/>
          <a:p>
            <a:fld id="{A0A7379B-C253-4423-B142-13ECA5AC82D8}" type="slidenum">
              <a:rPr lang="en-GB" smtClean="0"/>
              <a:t>7</a:t>
            </a:fld>
            <a:endParaRPr lang="en-GB"/>
          </a:p>
        </p:txBody>
      </p:sp>
    </p:spTree>
    <p:extLst>
      <p:ext uri="{BB962C8B-B14F-4D97-AF65-F5344CB8AC3E}">
        <p14:creationId xmlns:p14="http://schemas.microsoft.com/office/powerpoint/2010/main" val="3882998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these are typical reasons why many presentations fail….and there are probably many more…..how can we make our presentations a success? Let’s take a look at some of the key considerations for effective presentations.</a:t>
            </a:r>
          </a:p>
        </p:txBody>
      </p:sp>
      <p:sp>
        <p:nvSpPr>
          <p:cNvPr id="4" name="Slide Number Placeholder 3"/>
          <p:cNvSpPr>
            <a:spLocks noGrp="1"/>
          </p:cNvSpPr>
          <p:nvPr>
            <p:ph type="sldNum" sz="quarter" idx="10"/>
          </p:nvPr>
        </p:nvSpPr>
        <p:spPr/>
        <p:txBody>
          <a:bodyPr/>
          <a:lstStyle/>
          <a:p>
            <a:fld id="{A0A7379B-C253-4423-B142-13ECA5AC82D8}" type="slidenum">
              <a:rPr lang="en-GB" smtClean="0"/>
              <a:t>8</a:t>
            </a:fld>
            <a:endParaRPr lang="en-GB"/>
          </a:p>
        </p:txBody>
      </p:sp>
    </p:spTree>
    <p:extLst>
      <p:ext uri="{BB962C8B-B14F-4D97-AF65-F5344CB8AC3E}">
        <p14:creationId xmlns:p14="http://schemas.microsoft.com/office/powerpoint/2010/main" val="294080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to address your audience at all times.  Don’t look at….the screen! Oops!  As Benjamin Franklin said “Failing to prepare is preparing to fail”!  Steve Jobs </a:t>
            </a:r>
            <a:r>
              <a:rPr lang="en-GB" b="1" dirty="0"/>
              <a:t>rehearsed</a:t>
            </a:r>
            <a:r>
              <a:rPr lang="en-GB" dirty="0"/>
              <a:t> for weeks before delivering keynote presentations – he wrote them himself and then practiced and practiced until he knew ALL the material by heart and could deliver it perfectly….consistently!  Many people don’t realise that it takes lots of practice to sound conversational and natural!    </a:t>
            </a:r>
            <a:r>
              <a:rPr lang="en-GB" b="1" dirty="0"/>
              <a:t>Making notes </a:t>
            </a:r>
            <a:r>
              <a:rPr lang="en-GB" dirty="0"/>
              <a:t>is important – but you must make sure that they are notes, not scripts.  Facilitators often use small cards with notes, or often ‘bullet-points’ on a PowerPoint, which also act as notes to the presenter!  Be aware that sometimes things can go wrong – so prepare for eventualities or plan to avoid them. Over-preparation means being totally committed to one way of doing your presentation, such that if something goes wrong (technical failure) your presentation fails.  Maintain a balance – prepare so that if the PowerPoint fails, you can move to a flipchart or plain verbal engagement relatively seamlessly.</a:t>
            </a:r>
          </a:p>
        </p:txBody>
      </p:sp>
      <p:sp>
        <p:nvSpPr>
          <p:cNvPr id="4" name="Slide Number Placeholder 3"/>
          <p:cNvSpPr>
            <a:spLocks noGrp="1"/>
          </p:cNvSpPr>
          <p:nvPr>
            <p:ph type="sldNum" sz="quarter" idx="10"/>
          </p:nvPr>
        </p:nvSpPr>
        <p:spPr/>
        <p:txBody>
          <a:bodyPr/>
          <a:lstStyle/>
          <a:p>
            <a:fld id="{A0A7379B-C253-4423-B142-13ECA5AC82D8}" type="slidenum">
              <a:rPr lang="en-GB" smtClean="0"/>
              <a:t>11</a:t>
            </a:fld>
            <a:endParaRPr lang="en-GB"/>
          </a:p>
        </p:txBody>
      </p:sp>
    </p:spTree>
    <p:extLst>
      <p:ext uri="{BB962C8B-B14F-4D97-AF65-F5344CB8AC3E}">
        <p14:creationId xmlns:p14="http://schemas.microsoft.com/office/powerpoint/2010/main" val="2195770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“Tell them what you are going to tell them.  Tell them.  Tell them what you told them!”</a:t>
            </a:r>
          </a:p>
        </p:txBody>
      </p:sp>
      <p:sp>
        <p:nvSpPr>
          <p:cNvPr id="4" name="Slide Number Placeholder 3"/>
          <p:cNvSpPr>
            <a:spLocks noGrp="1"/>
          </p:cNvSpPr>
          <p:nvPr>
            <p:ph type="sldNum" sz="quarter" idx="10"/>
          </p:nvPr>
        </p:nvSpPr>
        <p:spPr/>
        <p:txBody>
          <a:bodyPr/>
          <a:lstStyle/>
          <a:p>
            <a:fld id="{A0A7379B-C253-4423-B142-13ECA5AC82D8}" type="slidenum">
              <a:rPr lang="en-GB" smtClean="0"/>
              <a:t>12</a:t>
            </a:fld>
            <a:endParaRPr lang="en-GB"/>
          </a:p>
        </p:txBody>
      </p:sp>
    </p:spTree>
    <p:extLst>
      <p:ext uri="{BB962C8B-B14F-4D97-AF65-F5344CB8AC3E}">
        <p14:creationId xmlns:p14="http://schemas.microsoft.com/office/powerpoint/2010/main" val="3694657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ask the students for examples of what they could use, before demonstrating some of these themselves.</a:t>
            </a:r>
          </a:p>
        </p:txBody>
      </p:sp>
      <p:sp>
        <p:nvSpPr>
          <p:cNvPr id="4" name="Slide Number Placeholder 3"/>
          <p:cNvSpPr>
            <a:spLocks noGrp="1"/>
          </p:cNvSpPr>
          <p:nvPr>
            <p:ph type="sldNum" sz="quarter" idx="10"/>
          </p:nvPr>
        </p:nvSpPr>
        <p:spPr/>
        <p:txBody>
          <a:bodyPr/>
          <a:lstStyle/>
          <a:p>
            <a:fld id="{A0A7379B-C253-4423-B142-13ECA5AC82D8}" type="slidenum">
              <a:rPr lang="en-GB" smtClean="0"/>
              <a:t>13</a:t>
            </a:fld>
            <a:endParaRPr lang="en-GB"/>
          </a:p>
        </p:txBody>
      </p:sp>
    </p:spTree>
    <p:extLst>
      <p:ext uri="{BB962C8B-B14F-4D97-AF65-F5344CB8AC3E}">
        <p14:creationId xmlns:p14="http://schemas.microsoft.com/office/powerpoint/2010/main" val="4287520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students to watch this brief extract of Tom Peters – what do they think?  What techniques does he use?</a:t>
            </a:r>
          </a:p>
          <a:p>
            <a:r>
              <a:rPr lang="en-GB" dirty="0"/>
              <a:t>He uses </a:t>
            </a:r>
            <a:r>
              <a:rPr lang="en-GB" b="1" i="1" dirty="0"/>
              <a:t>Analogies, Examples and anecdotes</a:t>
            </a:r>
            <a:r>
              <a:rPr lang="en-GB" dirty="0"/>
              <a:t>, </a:t>
            </a:r>
            <a:r>
              <a:rPr lang="en-GB" b="1" i="1" dirty="0"/>
              <a:t>talks directly to members of the audience</a:t>
            </a:r>
            <a:r>
              <a:rPr lang="en-GB" dirty="0"/>
              <a:t>, makes </a:t>
            </a:r>
            <a:r>
              <a:rPr lang="en-GB" b="1" i="1" dirty="0"/>
              <a:t>eye contact</a:t>
            </a:r>
            <a:r>
              <a:rPr lang="en-GB" dirty="0"/>
              <a:t>, uses visual aids, </a:t>
            </a:r>
            <a:r>
              <a:rPr lang="en-GB" b="1" i="1" dirty="0"/>
              <a:t>no notes, </a:t>
            </a:r>
            <a:r>
              <a:rPr lang="en-GB" dirty="0"/>
              <a:t>clarifies his points brilliantly, looks relaxed, is </a:t>
            </a:r>
            <a:r>
              <a:rPr lang="en-GB" b="1" dirty="0"/>
              <a:t>passionate!</a:t>
            </a:r>
            <a:r>
              <a:rPr lang="en-GB" dirty="0"/>
              <a:t>  Emphasises key words!       </a:t>
            </a:r>
            <a:r>
              <a:rPr lang="en-GB" b="1" dirty="0"/>
              <a:t>Changes his tone and pace…..gets ‘intimate’</a:t>
            </a:r>
          </a:p>
        </p:txBody>
      </p:sp>
      <p:sp>
        <p:nvSpPr>
          <p:cNvPr id="4" name="Slide Number Placeholder 3"/>
          <p:cNvSpPr>
            <a:spLocks noGrp="1"/>
          </p:cNvSpPr>
          <p:nvPr>
            <p:ph type="sldNum" sz="quarter" idx="10"/>
          </p:nvPr>
        </p:nvSpPr>
        <p:spPr/>
        <p:txBody>
          <a:bodyPr/>
          <a:lstStyle/>
          <a:p>
            <a:fld id="{A0A7379B-C253-4423-B142-13ECA5AC82D8}" type="slidenum">
              <a:rPr lang="en-GB" smtClean="0"/>
              <a:t>18</a:t>
            </a:fld>
            <a:endParaRPr lang="en-GB"/>
          </a:p>
        </p:txBody>
      </p:sp>
    </p:spTree>
    <p:extLst>
      <p:ext uri="{BB962C8B-B14F-4D97-AF65-F5344CB8AC3E}">
        <p14:creationId xmlns:p14="http://schemas.microsoft.com/office/powerpoint/2010/main" val="3246478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Variety</a:t>
            </a:r>
            <a:r>
              <a:rPr lang="en-GB" dirty="0"/>
              <a:t> – keep your audience guessing</a:t>
            </a:r>
          </a:p>
          <a:p>
            <a:r>
              <a:rPr lang="en-GB" b="1" dirty="0"/>
              <a:t>Planning</a:t>
            </a:r>
            <a:r>
              <a:rPr lang="en-GB" dirty="0"/>
              <a:t> – creative ideas take careful planning….have you got time? What could go wrong? How will you manage this?</a:t>
            </a:r>
          </a:p>
          <a:p>
            <a:r>
              <a:rPr lang="en-GB" b="1" dirty="0"/>
              <a:t>Relevance</a:t>
            </a:r>
            <a:r>
              <a:rPr lang="en-GB" b="0" dirty="0"/>
              <a:t> – Think through your ideas…do they add value?</a:t>
            </a:r>
          </a:p>
          <a:p>
            <a:r>
              <a:rPr lang="en-GB" b="1" dirty="0"/>
              <a:t>Technology</a:t>
            </a:r>
            <a:r>
              <a:rPr lang="en-GB" b="0" dirty="0"/>
              <a:t> – Be careful…what happens if it fails?</a:t>
            </a:r>
          </a:p>
          <a:p>
            <a:r>
              <a:rPr lang="en-GB" b="1" dirty="0"/>
              <a:t>Regularity</a:t>
            </a:r>
            <a:r>
              <a:rPr lang="en-GB" b="0" dirty="0"/>
              <a:t> – overuse of creative activities can lead to your audience switching off because your presentation can become disjointed</a:t>
            </a:r>
          </a:p>
          <a:p>
            <a:r>
              <a:rPr lang="en-GB" b="1" dirty="0"/>
              <a:t>Timing</a:t>
            </a:r>
            <a:r>
              <a:rPr lang="en-GB" b="0" dirty="0"/>
              <a:t>- learning can be more powerful when you use an activity to show them something in another way….a different perspective</a:t>
            </a:r>
          </a:p>
          <a:p>
            <a:r>
              <a:rPr lang="en-GB" b="1" dirty="0"/>
              <a:t>Ability </a:t>
            </a:r>
            <a:r>
              <a:rPr lang="en-GB" b="0" dirty="0"/>
              <a:t>- do not try and do something you cannot…if you aren’t funny, don’t tell jokes…..if you need physical attributes to demonstrate something and you do not possess them, then ask for a suitable audience volunteer!</a:t>
            </a:r>
          </a:p>
          <a:p>
            <a:r>
              <a:rPr lang="en-GB" b="1" dirty="0"/>
              <a:t>Overkill </a:t>
            </a:r>
            <a:r>
              <a:rPr lang="en-GB" b="0" dirty="0"/>
              <a:t>– Too many creative activities in a short space of time for a presentation whose goals do not require creative activities, e.g. technical reports to a management team, can kill a presentation.  </a:t>
            </a:r>
            <a:r>
              <a:rPr lang="en-GB" b="1" i="1" dirty="0">
                <a:solidFill>
                  <a:srgbClr val="7030A0"/>
                </a:solidFill>
              </a:rPr>
              <a:t>You do not always have to be creative – you need to communicate effectively.</a:t>
            </a:r>
          </a:p>
          <a:p>
            <a:endParaRPr lang="en-GB" dirty="0"/>
          </a:p>
        </p:txBody>
      </p:sp>
      <p:sp>
        <p:nvSpPr>
          <p:cNvPr id="4" name="Slide Number Placeholder 3"/>
          <p:cNvSpPr>
            <a:spLocks noGrp="1"/>
          </p:cNvSpPr>
          <p:nvPr>
            <p:ph type="sldNum" sz="quarter" idx="10"/>
          </p:nvPr>
        </p:nvSpPr>
        <p:spPr/>
        <p:txBody>
          <a:bodyPr/>
          <a:lstStyle/>
          <a:p>
            <a:fld id="{A0A7379B-C253-4423-B142-13ECA5AC82D8}" type="slidenum">
              <a:rPr lang="en-GB" smtClean="0"/>
              <a:t>20</a:t>
            </a:fld>
            <a:endParaRPr lang="en-GB"/>
          </a:p>
        </p:txBody>
      </p:sp>
    </p:spTree>
    <p:extLst>
      <p:ext uri="{BB962C8B-B14F-4D97-AF65-F5344CB8AC3E}">
        <p14:creationId xmlns:p14="http://schemas.microsoft.com/office/powerpoint/2010/main" val="2761359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ask the students to make some notes about what Gary Hamel does well.  Facilitator to discuss how he too imparts passion, uses no notes, but also is incredibly synchronised with the backing slides behind him – neither this presentation, or the Tom Peters presentation were thrown together – they were planned and practiced to perfection, which allows the presenters to relax and engage the audience with their important messages.</a:t>
            </a:r>
          </a:p>
        </p:txBody>
      </p:sp>
      <p:sp>
        <p:nvSpPr>
          <p:cNvPr id="4" name="Slide Number Placeholder 3"/>
          <p:cNvSpPr>
            <a:spLocks noGrp="1"/>
          </p:cNvSpPr>
          <p:nvPr>
            <p:ph type="sldNum" sz="quarter" idx="10"/>
          </p:nvPr>
        </p:nvSpPr>
        <p:spPr/>
        <p:txBody>
          <a:bodyPr/>
          <a:lstStyle/>
          <a:p>
            <a:fld id="{A0A7379B-C253-4423-B142-13ECA5AC82D8}" type="slidenum">
              <a:rPr lang="en-GB" smtClean="0"/>
              <a:t>22</a:t>
            </a:fld>
            <a:endParaRPr lang="en-GB"/>
          </a:p>
        </p:txBody>
      </p:sp>
    </p:spTree>
    <p:extLst>
      <p:ext uri="{BB962C8B-B14F-4D97-AF65-F5344CB8AC3E}">
        <p14:creationId xmlns:p14="http://schemas.microsoft.com/office/powerpoint/2010/main" val="2100410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Talk through these elements and explain each of these to the students – have they experienced any of them?  Screening is the process of deciding ‘who’ gets an interview, from the many applicants.  It is about reviewing application forms, covering letters and CVs and eliminating those that don’t comply….for whatever reason…..and selecting the best ones (or ones that catch your eye) for interview.</a:t>
            </a:r>
          </a:p>
          <a:p>
            <a:endParaRPr lang="en-GB" dirty="0"/>
          </a:p>
        </p:txBody>
      </p:sp>
      <p:sp>
        <p:nvSpPr>
          <p:cNvPr id="4" name="Slide Number Placeholder 3"/>
          <p:cNvSpPr>
            <a:spLocks noGrp="1"/>
          </p:cNvSpPr>
          <p:nvPr>
            <p:ph type="sldNum" sz="quarter" idx="10"/>
          </p:nvPr>
        </p:nvSpPr>
        <p:spPr/>
        <p:txBody>
          <a:bodyPr/>
          <a:lstStyle/>
          <a:p>
            <a:fld id="{A0A7379B-C253-4423-B142-13ECA5AC82D8}" type="slidenum">
              <a:rPr lang="en-GB" smtClean="0"/>
              <a:t>23</a:t>
            </a:fld>
            <a:endParaRPr lang="en-GB"/>
          </a:p>
        </p:txBody>
      </p:sp>
    </p:spTree>
    <p:extLst>
      <p:ext uri="{BB962C8B-B14F-4D97-AF65-F5344CB8AC3E}">
        <p14:creationId xmlns:p14="http://schemas.microsoft.com/office/powerpoint/2010/main" val="20518136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Faciltator</a:t>
            </a:r>
            <a:r>
              <a:rPr lang="en-GB" dirty="0"/>
              <a:t> to ask these questions of the students – wait for answers before moving onto the next slide.</a:t>
            </a:r>
          </a:p>
        </p:txBody>
      </p:sp>
      <p:sp>
        <p:nvSpPr>
          <p:cNvPr id="4" name="Slide Number Placeholder 3"/>
          <p:cNvSpPr>
            <a:spLocks noGrp="1"/>
          </p:cNvSpPr>
          <p:nvPr>
            <p:ph type="sldNum" sz="quarter" idx="10"/>
          </p:nvPr>
        </p:nvSpPr>
        <p:spPr/>
        <p:txBody>
          <a:bodyPr/>
          <a:lstStyle/>
          <a:p>
            <a:fld id="{A0A7379B-C253-4423-B142-13ECA5AC82D8}" type="slidenum">
              <a:rPr lang="en-GB" smtClean="0"/>
              <a:t>24</a:t>
            </a:fld>
            <a:endParaRPr lang="en-GB"/>
          </a:p>
        </p:txBody>
      </p:sp>
    </p:spTree>
    <p:extLst>
      <p:ext uri="{BB962C8B-B14F-4D97-AF65-F5344CB8AC3E}">
        <p14:creationId xmlns:p14="http://schemas.microsoft.com/office/powerpoint/2010/main" val="1190356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7322345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47773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9C64F3F4-CE19-49F8-9EF4-FF4EE52031C2}"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474406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9C64F3F4-CE19-49F8-9EF4-FF4EE52031C2}" type="datetimeFigureOut">
              <a:rPr lang="en-GB" smtClean="0"/>
              <a:t>24/09/2018</a:t>
            </a:fld>
            <a:endParaRPr lang="en-GB"/>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81078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9C64F3F4-CE19-49F8-9EF4-FF4EE52031C2}"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958963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24/09/2018</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92627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24/09/2018</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26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9C64F3F4-CE19-49F8-9EF4-FF4EE52031C2}" type="datetimeFigureOut">
              <a:rPr lang="en-GB" smtClean="0"/>
              <a:t>24/09/2018</a:t>
            </a:fld>
            <a:endParaRPr lang="en-GB"/>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54509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C64F3F4-CE19-49F8-9EF4-FF4EE52031C2}" type="datetimeFigureOut">
              <a:rPr lang="en-GB" smtClean="0"/>
              <a:t>24/09/2018</a:t>
            </a:fld>
            <a:endParaRPr lang="en-GB"/>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487929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738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59467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9C64F3F4-CE19-49F8-9EF4-FF4EE52031C2}" type="datetimeFigureOut">
              <a:rPr lang="en-GB" smtClean="0"/>
              <a:pPr/>
              <a:t>24/09/2018</a:t>
            </a:fld>
            <a:endParaRPr lang="en-GB" dirty="0"/>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6663955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bmawufbp.blogspot.fi/2012/08/why-are-so-many-quality-black-women.html" TargetMode="External"/><Relationship Id="rId2" Type="http://schemas.openxmlformats.org/officeDocument/2006/relationships/image" Target="../media/image1.jpg&amp;ehk=4ESGZBYl0Hz4JwzaoJps2A&amp;r=0&amp;pid=OfficeInsert"/><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heacademy.ac.uk/employability"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a"/><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dontmesswithtaxes.typepad.com/dont_mess_with_taxes/2010/12/payroll-tax-tables-bigger-paychecks.htm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jpg&amp;ehk=KTWbTE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mennoknight.wordpress.com/2014/03/21/authentic-fire-review-part-7-review-of-chapter-7/"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jpg&amp;ehk=lYVz4lGfkhZx"/><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csalvio2.wikispaces.com/journal+5"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mcargobe.wordpress.com/2016/12/01/cue-prompter-a-tool-to-rehearse-your-speeches-low-b2/"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7.jpg&amp;ehk=JxdUlNY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en.wikipedia.org/wiki/file:start_women_60_m_doha_2010.jp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flickr.com/photos/mitopencourseware/3971218827/" TargetMode="External"/><Relationship Id="rId2" Type="http://schemas.openxmlformats.org/officeDocument/2006/relationships/image" Target="../media/image9.jpg&amp;ehk=G7zhttOY98doJYWj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2nfGjVFIw1s" TargetMode="Externa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ideo" Target="https://www.youtube.com/embed/YYaYwCA-FaM" TargetMode="Externa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keithssongs.blogspot.com/2011/05/cold-sweat.html" TargetMode="External"/><Relationship Id="rId5" Type="http://schemas.openxmlformats.org/officeDocument/2006/relationships/image" Target="../media/image13.jpg&amp;ehk=XOP7OHNXmNytAwbmLWEuvg&amp;r=0&amp;pid=OfficeInsert"/><Relationship Id="rId4" Type="http://schemas.openxmlformats.org/officeDocument/2006/relationships/hyperlink" Target="http://www.groundreport.com/10-smart-ways-answer-tough-interview-questions/"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g&amp;ehk=X"/><Relationship Id="rId7" Type="http://schemas.openxmlformats.org/officeDocument/2006/relationships/hyperlink" Target="http://www.romancemeetslife.com/2013/07/winning-image-at-job-interviews-how-to.html" TargetMode="External"/><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6.jpg&amp;ehk=G5p8jEVVQFJD38jZ5yi86A&amp;r=0&amp;pid=OfficeInsert"/><Relationship Id="rId5" Type="http://schemas.openxmlformats.org/officeDocument/2006/relationships/hyperlink" Target="https://creativecommons.org/licenses/by-nc-nd/3.0/" TargetMode="External"/><Relationship Id="rId4" Type="http://schemas.openxmlformats.org/officeDocument/2006/relationships/hyperlink" Target="http://ariesrules.blogspot.com/2011/11/weekend-humor_11.html"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wccftech.com/scientists-explain-men-narcissistic-women"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Qm1eAOzMy8k"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altLang="en-US" b="1" dirty="0">
                <a:effectLst>
                  <a:outerShdw blurRad="38100" dist="38100" dir="2700000" algn="tl">
                    <a:srgbClr val="000000">
                      <a:alpha val="43137"/>
                    </a:srgbClr>
                  </a:outerShdw>
                </a:effectLst>
              </a:rPr>
              <a:t>Professional career development</a:t>
            </a:r>
            <a:endParaRPr lang="en-GB" dirty="0"/>
          </a:p>
        </p:txBody>
      </p:sp>
      <p:sp>
        <p:nvSpPr>
          <p:cNvPr id="3" name="Subtitle 2"/>
          <p:cNvSpPr>
            <a:spLocks noGrp="1"/>
          </p:cNvSpPr>
          <p:nvPr>
            <p:ph type="subTitle" idx="1"/>
          </p:nvPr>
        </p:nvSpPr>
        <p:spPr/>
        <p:txBody>
          <a:bodyPr/>
          <a:lstStyle/>
          <a:p>
            <a:r>
              <a:rPr lang="en-GB" dirty="0"/>
              <a:t>Presentation and </a:t>
            </a:r>
            <a:r>
              <a:rPr lang="en-GB"/>
              <a:t>Interview Skills</a:t>
            </a:r>
            <a:endParaRPr lang="en-GB" dirty="0"/>
          </a:p>
          <a:p>
            <a:endParaRPr lang="en-GB" dirty="0"/>
          </a:p>
          <a:p>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1382B7-E0C7-4A6A-89A0-B082B1A0892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9592" y="1268760"/>
            <a:ext cx="6480720" cy="4325880"/>
          </a:xfrm>
          <a:prstGeom prst="rect">
            <a:avLst/>
          </a:prstGeom>
        </p:spPr>
      </p:pic>
      <p:sp>
        <p:nvSpPr>
          <p:cNvPr id="2" name="Title 1"/>
          <p:cNvSpPr>
            <a:spLocks noGrp="1"/>
          </p:cNvSpPr>
          <p:nvPr>
            <p:ph type="title"/>
          </p:nvPr>
        </p:nvSpPr>
        <p:spPr/>
        <p:txBody>
          <a:bodyPr/>
          <a:lstStyle/>
          <a:p>
            <a:r>
              <a:rPr lang="en-GB" dirty="0"/>
              <a:t>Overview of Workshop</a:t>
            </a:r>
          </a:p>
        </p:txBody>
      </p:sp>
      <p:sp>
        <p:nvSpPr>
          <p:cNvPr id="3" name="Content Placeholder 2"/>
          <p:cNvSpPr>
            <a:spLocks noGrp="1"/>
          </p:cNvSpPr>
          <p:nvPr>
            <p:ph idx="1"/>
          </p:nvPr>
        </p:nvSpPr>
        <p:spPr/>
        <p:txBody>
          <a:bodyPr/>
          <a:lstStyle/>
          <a:p>
            <a:r>
              <a:rPr lang="en-GB" b="1" dirty="0">
                <a:solidFill>
                  <a:srgbClr val="FF0000"/>
                </a:solidFill>
              </a:rPr>
              <a:t>Employability</a:t>
            </a:r>
          </a:p>
          <a:p>
            <a:endParaRPr lang="en-GB" b="1" dirty="0">
              <a:solidFill>
                <a:srgbClr val="FF0000"/>
              </a:solidFill>
            </a:endParaRPr>
          </a:p>
          <a:p>
            <a:r>
              <a:rPr lang="en-GB" b="1" dirty="0">
                <a:solidFill>
                  <a:srgbClr val="FF0000"/>
                </a:solidFill>
              </a:rPr>
              <a:t>Presentation Skills</a:t>
            </a:r>
          </a:p>
          <a:p>
            <a:endParaRPr lang="en-GB" b="1" dirty="0">
              <a:solidFill>
                <a:srgbClr val="FF0000"/>
              </a:solidFill>
            </a:endParaRPr>
          </a:p>
          <a:p>
            <a:r>
              <a:rPr lang="en-GB" b="1" dirty="0">
                <a:solidFill>
                  <a:srgbClr val="FF0000"/>
                </a:solidFill>
              </a:rPr>
              <a:t>Interview Skills</a:t>
            </a:r>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66FC3-30DA-4A84-AF13-1396B054AC15}"/>
              </a:ext>
            </a:extLst>
          </p:cNvPr>
          <p:cNvSpPr>
            <a:spLocks noGrp="1"/>
          </p:cNvSpPr>
          <p:nvPr>
            <p:ph type="title"/>
          </p:nvPr>
        </p:nvSpPr>
        <p:spPr/>
        <p:txBody>
          <a:bodyPr/>
          <a:lstStyle/>
          <a:p>
            <a:r>
              <a:rPr lang="en-GB" dirty="0">
                <a:ea typeface="ＭＳ Ｐゴシック" pitchFamily="34" charset="-128"/>
                <a:cs typeface="Arial" pitchFamily="34" charset="0"/>
              </a:rPr>
              <a:t>Employability – </a:t>
            </a:r>
            <a:r>
              <a:rPr lang="en-GB" i="1" dirty="0">
                <a:ea typeface="ＭＳ Ｐゴシック" pitchFamily="34" charset="-128"/>
                <a:cs typeface="Arial" pitchFamily="34" charset="0"/>
              </a:rPr>
              <a:t>A Definition</a:t>
            </a:r>
            <a:endParaRPr lang="en-GB" i="1" dirty="0"/>
          </a:p>
        </p:txBody>
      </p:sp>
      <p:sp>
        <p:nvSpPr>
          <p:cNvPr id="4" name="Content Placeholder 2">
            <a:extLst>
              <a:ext uri="{FF2B5EF4-FFF2-40B4-BE49-F238E27FC236}">
                <a16:creationId xmlns:a16="http://schemas.microsoft.com/office/drawing/2014/main" id="{E5DA9F31-0531-4EA6-99A3-2648D86527C7}"/>
              </a:ext>
            </a:extLst>
          </p:cNvPr>
          <p:cNvSpPr>
            <a:spLocks noGrp="1"/>
          </p:cNvSpPr>
          <p:nvPr>
            <p:ph idx="1"/>
          </p:nvPr>
        </p:nvSpPr>
        <p:spPr>
          <a:xfrm>
            <a:off x="539552" y="1340768"/>
            <a:ext cx="7850187" cy="4033837"/>
          </a:xfrm>
        </p:spPr>
        <p:txBody>
          <a:bodyPr>
            <a:normAutofit fontScale="92500" lnSpcReduction="10000"/>
          </a:bodyPr>
          <a:lstStyle/>
          <a:p>
            <a:pPr marL="0" indent="0">
              <a:buFont typeface="Arial" pitchFamily="34" charset="0"/>
              <a:buNone/>
            </a:pPr>
            <a:r>
              <a:rPr lang="en-GB" sz="2800" dirty="0">
                <a:ea typeface="ＭＳ Ｐゴシック" pitchFamily="34" charset="-128"/>
                <a:cs typeface="Arial" pitchFamily="34" charset="0"/>
              </a:rPr>
              <a:t>A widely accepted definition of employability is:</a:t>
            </a:r>
          </a:p>
          <a:p>
            <a:pPr marL="0" indent="0">
              <a:buFont typeface="Arial" pitchFamily="34" charset="0"/>
              <a:buNone/>
            </a:pPr>
            <a:endParaRPr lang="en-GB" sz="1400" i="1" dirty="0">
              <a:ea typeface="ＭＳ Ｐゴシック" pitchFamily="34" charset="-128"/>
              <a:cs typeface="Arial" panose="020B0604020202020204" pitchFamily="34" charset="0"/>
            </a:endParaRPr>
          </a:p>
          <a:p>
            <a:pPr marL="0" indent="0">
              <a:buFont typeface="Arial" pitchFamily="34" charset="0"/>
              <a:buNone/>
            </a:pPr>
            <a:r>
              <a:rPr lang="en-GB" altLang="en-US" sz="2800" i="1" dirty="0">
                <a:ea typeface="ＭＳ Ｐゴシック" pitchFamily="34" charset="-128"/>
                <a:cs typeface="Arial" panose="020B0604020202020204" pitchFamily="34" charset="0"/>
              </a:rPr>
              <a:t>“</a:t>
            </a:r>
            <a:r>
              <a:rPr lang="en-GB" sz="2800" i="1" dirty="0">
                <a:ea typeface="ＭＳ Ｐゴシック" pitchFamily="34" charset="-128"/>
                <a:cs typeface="Arial" panose="020B0604020202020204" pitchFamily="34" charset="0"/>
              </a:rPr>
              <a:t>A set of achievements, - </a:t>
            </a:r>
            <a:r>
              <a:rPr lang="en-GB" sz="2800" b="1" i="1" dirty="0">
                <a:solidFill>
                  <a:srgbClr val="7030A0"/>
                </a:solidFill>
                <a:ea typeface="ＭＳ Ｐゴシック" pitchFamily="34" charset="-128"/>
                <a:cs typeface="Arial" panose="020B0604020202020204" pitchFamily="34" charset="0"/>
              </a:rPr>
              <a:t>skills, understandings and personal attributes</a:t>
            </a:r>
            <a:r>
              <a:rPr lang="en-GB" sz="2800" i="1" dirty="0">
                <a:ea typeface="ＭＳ Ｐゴシック" pitchFamily="34" charset="-128"/>
                <a:cs typeface="Arial" panose="020B0604020202020204" pitchFamily="34" charset="0"/>
              </a:rPr>
              <a:t> – that make graduates more likely to gain employment and be successful in their chosen occupations, which benefits themselves, the workforce, the community and the economy.</a:t>
            </a:r>
            <a:r>
              <a:rPr lang="en-GB" altLang="en-US" sz="2800" i="1" dirty="0">
                <a:ea typeface="ＭＳ Ｐゴシック" pitchFamily="34" charset="-128"/>
                <a:cs typeface="Arial" panose="020B0604020202020204" pitchFamily="34" charset="0"/>
              </a:rPr>
              <a:t>”</a:t>
            </a:r>
          </a:p>
          <a:p>
            <a:pPr marL="0" indent="0">
              <a:buFont typeface="Arial" pitchFamily="34" charset="0"/>
              <a:buNone/>
            </a:pPr>
            <a:endParaRPr lang="en-GB" sz="800" i="1" dirty="0">
              <a:ea typeface="ＭＳ Ｐゴシック" pitchFamily="34" charset="-128"/>
              <a:cs typeface="Arial" panose="020B0604020202020204" pitchFamily="34" charset="0"/>
            </a:endParaRPr>
          </a:p>
          <a:p>
            <a:pPr marL="0" indent="0">
              <a:buFont typeface="Arial" pitchFamily="34" charset="0"/>
              <a:buNone/>
            </a:pPr>
            <a:endParaRPr lang="en-GB" sz="800" i="1" dirty="0">
              <a:ea typeface="ＭＳ Ｐゴシック" pitchFamily="34" charset="-128"/>
              <a:cs typeface="Arial" panose="020B0604020202020204" pitchFamily="34" charset="0"/>
            </a:endParaRPr>
          </a:p>
          <a:p>
            <a:pPr marL="0" indent="0" algn="r">
              <a:buFont typeface="Arial" pitchFamily="34" charset="0"/>
              <a:buNone/>
            </a:pPr>
            <a:r>
              <a:rPr lang="en-GB" sz="2000" dirty="0">
                <a:ea typeface="ＭＳ Ｐゴシック" pitchFamily="34" charset="-128"/>
                <a:cs typeface="Arial" panose="020B0604020202020204" pitchFamily="34" charset="0"/>
              </a:rPr>
              <a:t>Higher Education Academy (HEA) </a:t>
            </a:r>
            <a:r>
              <a:rPr lang="en-GB" sz="2000" dirty="0">
                <a:ea typeface="ＭＳ Ｐゴシック" pitchFamily="34" charset="-128"/>
                <a:cs typeface="Arial" panose="020B0604020202020204" pitchFamily="34" charset="0"/>
                <a:hlinkClick r:id="rId3"/>
              </a:rPr>
              <a:t>http://www.heacademy.ac.uk/employability</a:t>
            </a:r>
            <a:r>
              <a:rPr lang="en-GB" sz="2000" dirty="0">
                <a:ea typeface="ＭＳ Ｐゴシック" pitchFamily="34" charset="-128"/>
                <a:cs typeface="Arial" panose="020B0604020202020204" pitchFamily="34" charset="0"/>
              </a:rPr>
              <a:t> [Accessed:  1 March 2014]</a:t>
            </a:r>
          </a:p>
          <a:p>
            <a:pPr marL="0" indent="0">
              <a:buFont typeface="Arial" pitchFamily="34" charset="0"/>
              <a:buNone/>
            </a:pPr>
            <a:endParaRPr lang="en-GB" dirty="0">
              <a:ea typeface="ＭＳ Ｐゴシック" pitchFamily="34" charset="-128"/>
              <a:cs typeface="Arial" pitchFamily="34" charset="0"/>
            </a:endParaRPr>
          </a:p>
          <a:p>
            <a:pPr marL="0" indent="0">
              <a:buFont typeface="Arial" pitchFamily="34" charset="0"/>
              <a:buNone/>
            </a:pPr>
            <a:endParaRPr lang="en-GB" dirty="0">
              <a:ea typeface="ＭＳ Ｐゴシック" pitchFamily="34" charset="-128"/>
              <a:cs typeface="Arial" pitchFamily="34" charset="0"/>
            </a:endParaRPr>
          </a:p>
          <a:p>
            <a:pPr marL="0" indent="0">
              <a:buFont typeface="Arial" pitchFamily="34" charset="0"/>
              <a:buNone/>
            </a:pPr>
            <a:endParaRPr lang="en-GB" dirty="0">
              <a:ea typeface="ＭＳ Ｐゴシック" pitchFamily="34" charset="-128"/>
              <a:cs typeface="Arial" pitchFamily="34" charset="0"/>
            </a:endParaRPr>
          </a:p>
          <a:p>
            <a:pPr marL="0" indent="0">
              <a:buFont typeface="Arial" pitchFamily="34" charset="0"/>
              <a:buNone/>
            </a:pPr>
            <a:endParaRPr lang="en-GB" dirty="0">
              <a:ea typeface="ＭＳ Ｐゴシック" pitchFamily="34" charset="-128"/>
              <a:cs typeface="Arial" pitchFamily="34" charset="0"/>
            </a:endParaRPr>
          </a:p>
          <a:p>
            <a:pPr marL="0" indent="0">
              <a:buFont typeface="Arial" pitchFamily="34" charset="0"/>
              <a:buNone/>
            </a:pPr>
            <a:endParaRPr lang="en-GB" dirty="0">
              <a:ea typeface="ＭＳ Ｐゴシック" pitchFamily="34" charset="-128"/>
              <a:cs typeface="Arial" pitchFamily="34" charset="0"/>
            </a:endParaRPr>
          </a:p>
          <a:p>
            <a:pPr marL="0" indent="0">
              <a:buFont typeface="Arial" pitchFamily="34" charset="0"/>
              <a:buNone/>
            </a:pPr>
            <a:endParaRPr lang="en-GB" dirty="0">
              <a:ea typeface="ＭＳ Ｐゴシック" pitchFamily="34" charset="-128"/>
              <a:cs typeface="Arial" pitchFamily="34" charset="0"/>
            </a:endParaRPr>
          </a:p>
          <a:p>
            <a:pPr marL="0" indent="0">
              <a:buFont typeface="Arial" pitchFamily="34" charset="0"/>
              <a:buNone/>
            </a:pPr>
            <a:endParaRPr lang="en-GB" dirty="0">
              <a:ea typeface="ＭＳ Ｐゴシック" pitchFamily="34" charset="-128"/>
              <a:cs typeface="Arial" pitchFamily="34" charset="0"/>
            </a:endParaRPr>
          </a:p>
        </p:txBody>
      </p:sp>
    </p:spTree>
    <p:extLst>
      <p:ext uri="{BB962C8B-B14F-4D97-AF65-F5344CB8AC3E}">
        <p14:creationId xmlns:p14="http://schemas.microsoft.com/office/powerpoint/2010/main" val="1131035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D1A55-B795-4DA0-802A-99ED0A010D93}"/>
              </a:ext>
            </a:extLst>
          </p:cNvPr>
          <p:cNvSpPr>
            <a:spLocks noGrp="1"/>
          </p:cNvSpPr>
          <p:nvPr>
            <p:ph type="title"/>
          </p:nvPr>
        </p:nvSpPr>
        <p:spPr/>
        <p:txBody>
          <a:bodyPr>
            <a:normAutofit/>
          </a:bodyPr>
          <a:lstStyle/>
          <a:p>
            <a:r>
              <a:rPr lang="en-GB" dirty="0"/>
              <a:t>So, we’ve found the right job….now what?</a:t>
            </a:r>
          </a:p>
        </p:txBody>
      </p:sp>
      <p:sp>
        <p:nvSpPr>
          <p:cNvPr id="3" name="Content Placeholder 2">
            <a:extLst>
              <a:ext uri="{FF2B5EF4-FFF2-40B4-BE49-F238E27FC236}">
                <a16:creationId xmlns:a16="http://schemas.microsoft.com/office/drawing/2014/main" id="{1A5165B2-D9F5-432A-A020-57F2CE858349}"/>
              </a:ext>
            </a:extLst>
          </p:cNvPr>
          <p:cNvSpPr>
            <a:spLocks noGrp="1"/>
          </p:cNvSpPr>
          <p:nvPr>
            <p:ph idx="1"/>
          </p:nvPr>
        </p:nvSpPr>
        <p:spPr/>
        <p:txBody>
          <a:bodyPr>
            <a:normAutofit/>
          </a:bodyPr>
          <a:lstStyle/>
          <a:p>
            <a:r>
              <a:rPr lang="en-GB" b="1" i="1" u="sng" dirty="0">
                <a:solidFill>
                  <a:srgbClr val="002060"/>
                </a:solidFill>
              </a:rPr>
              <a:t>Presentation skills </a:t>
            </a:r>
            <a:r>
              <a:rPr lang="en-GB" dirty="0"/>
              <a:t>: for many desirable jobs, and often when seeking investment, you may be asked to do a short presentation – this is an opportunity not a threat….</a:t>
            </a:r>
            <a:r>
              <a:rPr lang="en-GB" dirty="0">
                <a:solidFill>
                  <a:srgbClr val="7030A0"/>
                </a:solidFill>
              </a:rPr>
              <a:t>if you do it well!</a:t>
            </a:r>
          </a:p>
          <a:p>
            <a:r>
              <a:rPr lang="en-GB" b="1" i="1" u="sng" dirty="0">
                <a:solidFill>
                  <a:srgbClr val="002060"/>
                </a:solidFill>
              </a:rPr>
              <a:t>Interview skills </a:t>
            </a:r>
            <a:r>
              <a:rPr lang="en-GB" dirty="0"/>
              <a:t>: for any job worth having, or investment worth obtaining, you will be interviewed – this is your chance to shine…</a:t>
            </a:r>
            <a:r>
              <a:rPr lang="en-GB" dirty="0">
                <a:solidFill>
                  <a:srgbClr val="7030A0"/>
                </a:solidFill>
              </a:rPr>
              <a:t>don’t waste it!</a:t>
            </a:r>
          </a:p>
        </p:txBody>
      </p:sp>
    </p:spTree>
    <p:extLst>
      <p:ext uri="{BB962C8B-B14F-4D97-AF65-F5344CB8AC3E}">
        <p14:creationId xmlns:p14="http://schemas.microsoft.com/office/powerpoint/2010/main" val="2781309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64ED6-6018-4F04-82FD-5983450EF7B1}"/>
              </a:ext>
            </a:extLst>
          </p:cNvPr>
          <p:cNvSpPr>
            <a:spLocks noGrp="1"/>
          </p:cNvSpPr>
          <p:nvPr>
            <p:ph type="title"/>
          </p:nvPr>
        </p:nvSpPr>
        <p:spPr/>
        <p:txBody>
          <a:bodyPr>
            <a:normAutofit/>
          </a:bodyPr>
          <a:lstStyle/>
          <a:p>
            <a:r>
              <a:rPr lang="en-GB" dirty="0"/>
              <a:t>What is needed to deliver a good presentation?</a:t>
            </a:r>
          </a:p>
        </p:txBody>
      </p:sp>
      <p:sp>
        <p:nvSpPr>
          <p:cNvPr id="3" name="Content Placeholder 2">
            <a:extLst>
              <a:ext uri="{FF2B5EF4-FFF2-40B4-BE49-F238E27FC236}">
                <a16:creationId xmlns:a16="http://schemas.microsoft.com/office/drawing/2014/main" id="{127A22CE-D252-4B0E-AA16-CC826EDE5649}"/>
              </a:ext>
            </a:extLst>
          </p:cNvPr>
          <p:cNvSpPr>
            <a:spLocks noGrp="1"/>
          </p:cNvSpPr>
          <p:nvPr>
            <p:ph idx="1"/>
          </p:nvPr>
        </p:nvSpPr>
        <p:spPr/>
        <p:txBody>
          <a:bodyPr>
            <a:normAutofit/>
          </a:bodyPr>
          <a:lstStyle/>
          <a:p>
            <a:r>
              <a:rPr lang="en-GB" dirty="0"/>
              <a:t>In your groups, discuss this question and identify the key things we need to consider to deliver an impressive presentation – to a small or large audience – and be ready for feedback and discussion.</a:t>
            </a:r>
          </a:p>
          <a:p>
            <a:endParaRPr lang="en-GB" dirty="0"/>
          </a:p>
          <a:p>
            <a:pPr marL="0" indent="0">
              <a:buNone/>
            </a:pPr>
            <a:r>
              <a:rPr lang="en-GB" i="1" dirty="0">
                <a:solidFill>
                  <a:srgbClr val="0070C0"/>
                </a:solidFill>
              </a:rPr>
              <a:t>Use any experiences you have had, as a presenter or as an audience member, to help you with your analysis.</a:t>
            </a:r>
          </a:p>
        </p:txBody>
      </p:sp>
    </p:spTree>
    <p:extLst>
      <p:ext uri="{BB962C8B-B14F-4D97-AF65-F5344CB8AC3E}">
        <p14:creationId xmlns:p14="http://schemas.microsoft.com/office/powerpoint/2010/main" val="2546733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9DD77-ECE3-4FFC-A747-E8BD5BC2BDD2}"/>
              </a:ext>
            </a:extLst>
          </p:cNvPr>
          <p:cNvSpPr>
            <a:spLocks noGrp="1"/>
          </p:cNvSpPr>
          <p:nvPr>
            <p:ph type="title"/>
          </p:nvPr>
        </p:nvSpPr>
        <p:spPr/>
        <p:txBody>
          <a:bodyPr/>
          <a:lstStyle/>
          <a:p>
            <a:r>
              <a:rPr lang="en-GB" dirty="0"/>
              <a:t>Why many presentations fail</a:t>
            </a:r>
          </a:p>
        </p:txBody>
      </p:sp>
      <p:sp>
        <p:nvSpPr>
          <p:cNvPr id="3" name="Content Placeholder 2">
            <a:extLst>
              <a:ext uri="{FF2B5EF4-FFF2-40B4-BE49-F238E27FC236}">
                <a16:creationId xmlns:a16="http://schemas.microsoft.com/office/drawing/2014/main" id="{33780551-7719-493D-B69A-8A6EC12EDD25}"/>
              </a:ext>
            </a:extLst>
          </p:cNvPr>
          <p:cNvSpPr>
            <a:spLocks noGrp="1"/>
          </p:cNvSpPr>
          <p:nvPr>
            <p:ph idx="1"/>
          </p:nvPr>
        </p:nvSpPr>
        <p:spPr/>
        <p:txBody>
          <a:bodyPr>
            <a:normAutofit lnSpcReduction="10000"/>
          </a:bodyPr>
          <a:lstStyle/>
          <a:p>
            <a:pPr marL="514350" indent="-514350">
              <a:buFont typeface="+mj-lt"/>
              <a:buAutoNum type="arabicPeriod"/>
            </a:pPr>
            <a:r>
              <a:rPr lang="en-GB" b="1" dirty="0">
                <a:solidFill>
                  <a:srgbClr val="0070C0"/>
                </a:solidFill>
              </a:rPr>
              <a:t>Preparation</a:t>
            </a:r>
            <a:r>
              <a:rPr lang="en-GB" dirty="0"/>
              <a:t>: or rather, lack of! Didn’t take account of the: -</a:t>
            </a:r>
          </a:p>
          <a:p>
            <a:pPr lvl="2"/>
            <a:r>
              <a:rPr lang="en-GB" dirty="0"/>
              <a:t>Objective</a:t>
            </a:r>
          </a:p>
          <a:p>
            <a:pPr lvl="2"/>
            <a:r>
              <a:rPr lang="en-GB" dirty="0"/>
              <a:t>Speaker</a:t>
            </a:r>
          </a:p>
          <a:p>
            <a:pPr lvl="2"/>
            <a:r>
              <a:rPr lang="en-GB" dirty="0"/>
              <a:t>Room</a:t>
            </a:r>
          </a:p>
          <a:p>
            <a:pPr lvl="2"/>
            <a:r>
              <a:rPr lang="en-GB" dirty="0"/>
              <a:t>Audience</a:t>
            </a:r>
          </a:p>
          <a:p>
            <a:pPr lvl="2"/>
            <a:r>
              <a:rPr lang="en-GB" dirty="0"/>
              <a:t>Message</a:t>
            </a:r>
          </a:p>
          <a:p>
            <a:pPr marL="457200" lvl="1" indent="0">
              <a:buNone/>
            </a:pPr>
            <a:r>
              <a:rPr lang="en-GB" dirty="0"/>
              <a:t>Being this under-prepared also means the presenter </a:t>
            </a:r>
            <a:r>
              <a:rPr lang="en-GB" b="1" i="1" dirty="0">
                <a:solidFill>
                  <a:srgbClr val="0070C0"/>
                </a:solidFill>
              </a:rPr>
              <a:t>didn’t know their material!</a:t>
            </a:r>
          </a:p>
        </p:txBody>
      </p:sp>
      <p:pic>
        <p:nvPicPr>
          <p:cNvPr id="5" name="Picture 4">
            <a:extLst>
              <a:ext uri="{FF2B5EF4-FFF2-40B4-BE49-F238E27FC236}">
                <a16:creationId xmlns:a16="http://schemas.microsoft.com/office/drawing/2014/main" id="{AE80527E-F96A-46A7-AD18-D2AD1C01B8A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40152" y="2204864"/>
            <a:ext cx="3124760" cy="2174106"/>
          </a:xfrm>
          <a:prstGeom prst="rect">
            <a:avLst/>
          </a:prstGeom>
        </p:spPr>
      </p:pic>
    </p:spTree>
    <p:extLst>
      <p:ext uri="{BB962C8B-B14F-4D97-AF65-F5344CB8AC3E}">
        <p14:creationId xmlns:p14="http://schemas.microsoft.com/office/powerpoint/2010/main" val="1101724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F8AD4-F3E3-4B19-B69D-38CA42DD4F79}"/>
              </a:ext>
            </a:extLst>
          </p:cNvPr>
          <p:cNvSpPr>
            <a:spLocks noGrp="1"/>
          </p:cNvSpPr>
          <p:nvPr>
            <p:ph type="title"/>
          </p:nvPr>
        </p:nvSpPr>
        <p:spPr/>
        <p:txBody>
          <a:bodyPr/>
          <a:lstStyle/>
          <a:p>
            <a:r>
              <a:rPr lang="en-GB" dirty="0"/>
              <a:t>Why many presentations fail</a:t>
            </a:r>
          </a:p>
        </p:txBody>
      </p:sp>
      <p:sp>
        <p:nvSpPr>
          <p:cNvPr id="3" name="Content Placeholder 2">
            <a:extLst>
              <a:ext uri="{FF2B5EF4-FFF2-40B4-BE49-F238E27FC236}">
                <a16:creationId xmlns:a16="http://schemas.microsoft.com/office/drawing/2014/main" id="{B6B17E14-883E-4D46-8A4E-2DE315EE8EA5}"/>
              </a:ext>
            </a:extLst>
          </p:cNvPr>
          <p:cNvSpPr>
            <a:spLocks noGrp="1"/>
          </p:cNvSpPr>
          <p:nvPr>
            <p:ph idx="1"/>
          </p:nvPr>
        </p:nvSpPr>
        <p:spPr>
          <a:xfrm>
            <a:off x="318356" y="1417638"/>
            <a:ext cx="8574124" cy="4056186"/>
          </a:xfrm>
        </p:spPr>
        <p:txBody>
          <a:bodyPr>
            <a:normAutofit/>
          </a:bodyPr>
          <a:lstStyle/>
          <a:p>
            <a:pPr marL="0" indent="0">
              <a:buNone/>
            </a:pPr>
            <a:r>
              <a:rPr lang="en-GB" dirty="0"/>
              <a:t>2.  </a:t>
            </a:r>
            <a:r>
              <a:rPr lang="en-GB" b="1" dirty="0">
                <a:solidFill>
                  <a:srgbClr val="FF0000"/>
                </a:solidFill>
              </a:rPr>
              <a:t>Emotions</a:t>
            </a:r>
            <a:r>
              <a:rPr lang="en-GB" dirty="0"/>
              <a:t>: getting the better of you...</a:t>
            </a:r>
            <a:r>
              <a:rPr lang="en-GB" i="1" dirty="0"/>
              <a:t>nerves</a:t>
            </a:r>
          </a:p>
          <a:p>
            <a:pPr lvl="2"/>
            <a:r>
              <a:rPr lang="en-GB" dirty="0"/>
              <a:t>Stuttering</a:t>
            </a:r>
          </a:p>
          <a:p>
            <a:pPr lvl="2"/>
            <a:r>
              <a:rPr lang="en-GB" dirty="0"/>
              <a:t>Mumbling</a:t>
            </a:r>
          </a:p>
          <a:p>
            <a:pPr lvl="2"/>
            <a:r>
              <a:rPr lang="en-GB" dirty="0"/>
              <a:t>Racing</a:t>
            </a:r>
          </a:p>
          <a:p>
            <a:pPr lvl="2"/>
            <a:r>
              <a:rPr lang="en-GB" dirty="0"/>
              <a:t>Lack of clarity and volume</a:t>
            </a:r>
          </a:p>
          <a:p>
            <a:pPr lvl="2"/>
            <a:r>
              <a:rPr lang="en-GB" dirty="0"/>
              <a:t>Looking down/no eye contact</a:t>
            </a:r>
          </a:p>
          <a:p>
            <a:pPr lvl="2"/>
            <a:r>
              <a:rPr lang="en-GB" dirty="0"/>
              <a:t>Lack of confidence</a:t>
            </a:r>
          </a:p>
          <a:p>
            <a:pPr marL="457200" lvl="1" indent="0">
              <a:buNone/>
            </a:pPr>
            <a:r>
              <a:rPr lang="en-GB" dirty="0"/>
              <a:t>Practice, and more practice, coupled with </a:t>
            </a:r>
            <a:r>
              <a:rPr lang="en-GB" b="1" i="1" dirty="0">
                <a:solidFill>
                  <a:srgbClr val="FF0000"/>
                </a:solidFill>
              </a:rPr>
              <a:t>thorough preparation builds confidence and success</a:t>
            </a:r>
          </a:p>
          <a:p>
            <a:endParaRPr lang="en-GB" dirty="0"/>
          </a:p>
        </p:txBody>
      </p:sp>
      <p:pic>
        <p:nvPicPr>
          <p:cNvPr id="5" name="Picture 4">
            <a:extLst>
              <a:ext uri="{FF2B5EF4-FFF2-40B4-BE49-F238E27FC236}">
                <a16:creationId xmlns:a16="http://schemas.microsoft.com/office/drawing/2014/main" id="{7D770106-8CF6-4264-AC2E-52D97BAF606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61557" y="1844824"/>
            <a:ext cx="1982443" cy="2647180"/>
          </a:xfrm>
          <a:prstGeom prst="rect">
            <a:avLst/>
          </a:prstGeom>
        </p:spPr>
      </p:pic>
    </p:spTree>
    <p:extLst>
      <p:ext uri="{BB962C8B-B14F-4D97-AF65-F5344CB8AC3E}">
        <p14:creationId xmlns:p14="http://schemas.microsoft.com/office/powerpoint/2010/main" val="1588310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79481-FD31-4C80-9391-A83DA43BFB90}"/>
              </a:ext>
            </a:extLst>
          </p:cNvPr>
          <p:cNvSpPr>
            <a:spLocks noGrp="1"/>
          </p:cNvSpPr>
          <p:nvPr>
            <p:ph type="title"/>
          </p:nvPr>
        </p:nvSpPr>
        <p:spPr/>
        <p:txBody>
          <a:bodyPr/>
          <a:lstStyle/>
          <a:p>
            <a:r>
              <a:rPr lang="en-GB" dirty="0"/>
              <a:t>Why many presentations fail</a:t>
            </a:r>
          </a:p>
        </p:txBody>
      </p:sp>
      <p:sp>
        <p:nvSpPr>
          <p:cNvPr id="3" name="Content Placeholder 2">
            <a:extLst>
              <a:ext uri="{FF2B5EF4-FFF2-40B4-BE49-F238E27FC236}">
                <a16:creationId xmlns:a16="http://schemas.microsoft.com/office/drawing/2014/main" id="{95A85225-E4E2-4563-B982-AF2496C9CA62}"/>
              </a:ext>
            </a:extLst>
          </p:cNvPr>
          <p:cNvSpPr>
            <a:spLocks noGrp="1"/>
          </p:cNvSpPr>
          <p:nvPr>
            <p:ph idx="1"/>
          </p:nvPr>
        </p:nvSpPr>
        <p:spPr/>
        <p:txBody>
          <a:bodyPr>
            <a:normAutofit fontScale="62500" lnSpcReduction="20000"/>
          </a:bodyPr>
          <a:lstStyle/>
          <a:p>
            <a:pPr marL="0" indent="0">
              <a:buNone/>
            </a:pPr>
            <a:r>
              <a:rPr lang="en-GB" sz="3500" dirty="0"/>
              <a:t>3.  </a:t>
            </a:r>
            <a:r>
              <a:rPr lang="en-GB" sz="3500" b="1" dirty="0">
                <a:solidFill>
                  <a:srgbClr val="7030A0"/>
                </a:solidFill>
              </a:rPr>
              <a:t>Information:</a:t>
            </a:r>
            <a:r>
              <a:rPr lang="en-GB" sz="3500" b="1" dirty="0"/>
              <a:t> </a:t>
            </a:r>
            <a:r>
              <a:rPr lang="en-GB" sz="3500" dirty="0"/>
              <a:t>inappropriately presented… </a:t>
            </a:r>
          </a:p>
          <a:p>
            <a:pPr lvl="2"/>
            <a:r>
              <a:rPr lang="en-GB" sz="2600" dirty="0"/>
              <a:t>Too much</a:t>
            </a:r>
          </a:p>
          <a:p>
            <a:pPr lvl="2"/>
            <a:r>
              <a:rPr lang="en-GB" sz="2600" dirty="0"/>
              <a:t>Not enough</a:t>
            </a:r>
          </a:p>
          <a:p>
            <a:pPr lvl="2"/>
            <a:r>
              <a:rPr lang="en-GB" sz="2600" dirty="0"/>
              <a:t>The wrong sort</a:t>
            </a:r>
          </a:p>
          <a:p>
            <a:pPr lvl="2"/>
            <a:r>
              <a:rPr lang="en-GB" sz="2600" dirty="0"/>
              <a:t>Unintelligible</a:t>
            </a:r>
          </a:p>
          <a:p>
            <a:pPr lvl="2"/>
            <a:r>
              <a:rPr lang="en-GB" sz="2600" dirty="0"/>
              <a:t>Unstructured or structured incorrectly</a:t>
            </a:r>
          </a:p>
          <a:p>
            <a:pPr marL="114300" indent="0">
              <a:buNone/>
            </a:pPr>
            <a:r>
              <a:rPr lang="en-GB" sz="3000" dirty="0"/>
              <a:t>To be useful, we have to deliver </a:t>
            </a:r>
            <a:r>
              <a:rPr lang="en-GB" sz="3000" b="1" i="1" dirty="0">
                <a:solidFill>
                  <a:srgbClr val="7030A0"/>
                </a:solidFill>
              </a:rPr>
              <a:t>the right information in the right way to make sure that it is understood by our audience</a:t>
            </a:r>
            <a:r>
              <a:rPr lang="en-GB" sz="3000" b="1" dirty="0"/>
              <a:t> </a:t>
            </a:r>
            <a:r>
              <a:rPr lang="en-GB" sz="3000" dirty="0"/>
              <a:t>– big or small</a:t>
            </a:r>
          </a:p>
        </p:txBody>
      </p:sp>
      <p:pic>
        <p:nvPicPr>
          <p:cNvPr id="5" name="Picture 4">
            <a:extLst>
              <a:ext uri="{FF2B5EF4-FFF2-40B4-BE49-F238E27FC236}">
                <a16:creationId xmlns:a16="http://schemas.microsoft.com/office/drawing/2014/main" id="{7ABC5A40-D91B-4277-B0C5-903D1B9B8F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52320" y="2276872"/>
            <a:ext cx="1512168" cy="2144054"/>
          </a:xfrm>
          <a:prstGeom prst="rect">
            <a:avLst/>
          </a:prstGeom>
        </p:spPr>
      </p:pic>
    </p:spTree>
    <p:extLst>
      <p:ext uri="{BB962C8B-B14F-4D97-AF65-F5344CB8AC3E}">
        <p14:creationId xmlns:p14="http://schemas.microsoft.com/office/powerpoint/2010/main" val="1350406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6F206-3047-4D21-AA0D-A8EA3FFC9C41}"/>
              </a:ext>
            </a:extLst>
          </p:cNvPr>
          <p:cNvSpPr>
            <a:spLocks noGrp="1"/>
          </p:cNvSpPr>
          <p:nvPr>
            <p:ph type="title"/>
          </p:nvPr>
        </p:nvSpPr>
        <p:spPr/>
        <p:txBody>
          <a:bodyPr>
            <a:normAutofit/>
          </a:bodyPr>
          <a:lstStyle/>
          <a:p>
            <a:r>
              <a:rPr lang="en-GB" dirty="0"/>
              <a:t>Different Goals and Different Delivery Styles</a:t>
            </a:r>
          </a:p>
        </p:txBody>
      </p:sp>
      <p:pic>
        <p:nvPicPr>
          <p:cNvPr id="4" name="Picture 3">
            <a:extLst>
              <a:ext uri="{FF2B5EF4-FFF2-40B4-BE49-F238E27FC236}">
                <a16:creationId xmlns:a16="http://schemas.microsoft.com/office/drawing/2014/main" id="{D9B900D4-CE72-4E0C-8E89-3760247E846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971600" y="1556792"/>
            <a:ext cx="7128792" cy="4032448"/>
          </a:xfrm>
          <a:prstGeom prst="rect">
            <a:avLst/>
          </a:prstGeom>
          <a:ln>
            <a:solidFill>
              <a:schemeClr val="tx1"/>
            </a:solidFill>
          </a:ln>
        </p:spPr>
      </p:pic>
    </p:spTree>
    <p:extLst>
      <p:ext uri="{BB962C8B-B14F-4D97-AF65-F5344CB8AC3E}">
        <p14:creationId xmlns:p14="http://schemas.microsoft.com/office/powerpoint/2010/main" val="1914967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A3088-BEE0-4C63-AEE0-D80C0D790F01}"/>
              </a:ext>
            </a:extLst>
          </p:cNvPr>
          <p:cNvSpPr>
            <a:spLocks noGrp="1"/>
          </p:cNvSpPr>
          <p:nvPr>
            <p:ph type="title"/>
          </p:nvPr>
        </p:nvSpPr>
        <p:spPr/>
        <p:txBody>
          <a:bodyPr/>
          <a:lstStyle/>
          <a:p>
            <a:r>
              <a:rPr lang="en-GB" dirty="0"/>
              <a:t>The Impact of the Audience</a:t>
            </a:r>
          </a:p>
        </p:txBody>
      </p:sp>
      <p:sp>
        <p:nvSpPr>
          <p:cNvPr id="3" name="Content Placeholder 2">
            <a:extLst>
              <a:ext uri="{FF2B5EF4-FFF2-40B4-BE49-F238E27FC236}">
                <a16:creationId xmlns:a16="http://schemas.microsoft.com/office/drawing/2014/main" id="{3E621FB2-E729-4F32-A44E-4786BF0C0F42}"/>
              </a:ext>
            </a:extLst>
          </p:cNvPr>
          <p:cNvSpPr>
            <a:spLocks noGrp="1"/>
          </p:cNvSpPr>
          <p:nvPr>
            <p:ph idx="1"/>
          </p:nvPr>
        </p:nvSpPr>
        <p:spPr/>
        <p:txBody>
          <a:bodyPr>
            <a:normAutofit/>
          </a:bodyPr>
          <a:lstStyle/>
          <a:p>
            <a:r>
              <a:rPr lang="en-GB" dirty="0"/>
              <a:t>Their knowledge and understanding</a:t>
            </a:r>
          </a:p>
          <a:p>
            <a:r>
              <a:rPr lang="en-GB" dirty="0"/>
              <a:t>Their emotions about what you are saying</a:t>
            </a:r>
          </a:p>
          <a:p>
            <a:r>
              <a:rPr lang="en-GB" dirty="0"/>
              <a:t>Their emotions about how you are giving the message</a:t>
            </a:r>
          </a:p>
          <a:p>
            <a:r>
              <a:rPr lang="en-GB" dirty="0"/>
              <a:t>Their general state of health/alertness</a:t>
            </a:r>
          </a:p>
          <a:p>
            <a:r>
              <a:rPr lang="en-GB" dirty="0"/>
              <a:t>How many people there are</a:t>
            </a:r>
          </a:p>
          <a:p>
            <a:r>
              <a:rPr lang="en-GB" dirty="0"/>
              <a:t>Where they are sitting</a:t>
            </a:r>
          </a:p>
          <a:p>
            <a:r>
              <a:rPr lang="en-GB" dirty="0"/>
              <a:t>The information they already have</a:t>
            </a:r>
          </a:p>
          <a:p>
            <a:endParaRPr lang="en-GB" dirty="0"/>
          </a:p>
        </p:txBody>
      </p:sp>
    </p:spTree>
    <p:extLst>
      <p:ext uri="{BB962C8B-B14F-4D97-AF65-F5344CB8AC3E}">
        <p14:creationId xmlns:p14="http://schemas.microsoft.com/office/powerpoint/2010/main" val="15050091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C52F9-7231-4F01-A0C1-2B0FABC68892}"/>
              </a:ext>
            </a:extLst>
          </p:cNvPr>
          <p:cNvSpPr>
            <a:spLocks noGrp="1"/>
          </p:cNvSpPr>
          <p:nvPr>
            <p:ph type="title"/>
          </p:nvPr>
        </p:nvSpPr>
        <p:spPr/>
        <p:txBody>
          <a:bodyPr/>
          <a:lstStyle/>
          <a:p>
            <a:r>
              <a:rPr lang="en-GB" dirty="0"/>
              <a:t>Preparation</a:t>
            </a:r>
          </a:p>
        </p:txBody>
      </p:sp>
      <p:sp>
        <p:nvSpPr>
          <p:cNvPr id="3" name="Content Placeholder 2">
            <a:extLst>
              <a:ext uri="{FF2B5EF4-FFF2-40B4-BE49-F238E27FC236}">
                <a16:creationId xmlns:a16="http://schemas.microsoft.com/office/drawing/2014/main" id="{937B237E-0D20-46B8-AAD0-16D9E62456B4}"/>
              </a:ext>
            </a:extLst>
          </p:cNvPr>
          <p:cNvSpPr>
            <a:spLocks noGrp="1"/>
          </p:cNvSpPr>
          <p:nvPr>
            <p:ph idx="1"/>
          </p:nvPr>
        </p:nvSpPr>
        <p:spPr/>
        <p:txBody>
          <a:bodyPr>
            <a:normAutofit fontScale="92500" lnSpcReduction="20000"/>
          </a:bodyPr>
          <a:lstStyle/>
          <a:p>
            <a:r>
              <a:rPr lang="en-GB" sz="4000" dirty="0"/>
              <a:t>Rehearsing</a:t>
            </a:r>
          </a:p>
          <a:p>
            <a:endParaRPr lang="en-GB" sz="4000" dirty="0"/>
          </a:p>
          <a:p>
            <a:r>
              <a:rPr lang="en-GB" sz="4000" dirty="0"/>
              <a:t>Making notes</a:t>
            </a:r>
          </a:p>
          <a:p>
            <a:endParaRPr lang="en-GB" sz="4000" dirty="0"/>
          </a:p>
          <a:p>
            <a:r>
              <a:rPr lang="en-GB" sz="4000" dirty="0"/>
              <a:t>Over-preparation</a:t>
            </a:r>
          </a:p>
          <a:p>
            <a:pPr marL="0" indent="0">
              <a:buNone/>
            </a:pPr>
            <a:endParaRPr lang="en-GB" dirty="0"/>
          </a:p>
        </p:txBody>
      </p:sp>
      <p:pic>
        <p:nvPicPr>
          <p:cNvPr id="5" name="Picture 4">
            <a:extLst>
              <a:ext uri="{FF2B5EF4-FFF2-40B4-BE49-F238E27FC236}">
                <a16:creationId xmlns:a16="http://schemas.microsoft.com/office/drawing/2014/main" id="{21DCA5BB-FC94-4E40-B6E6-58E3A60DEDE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355976" y="1916832"/>
            <a:ext cx="4601819" cy="2590428"/>
          </a:xfrm>
          <a:prstGeom prst="rect">
            <a:avLst/>
          </a:prstGeom>
        </p:spPr>
      </p:pic>
    </p:spTree>
    <p:extLst>
      <p:ext uri="{BB962C8B-B14F-4D97-AF65-F5344CB8AC3E}">
        <p14:creationId xmlns:p14="http://schemas.microsoft.com/office/powerpoint/2010/main" val="1588466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41D33-9CA5-4668-B691-2F26AC510BEB}"/>
              </a:ext>
            </a:extLst>
          </p:cNvPr>
          <p:cNvSpPr>
            <a:spLocks noGrp="1"/>
          </p:cNvSpPr>
          <p:nvPr>
            <p:ph type="title"/>
          </p:nvPr>
        </p:nvSpPr>
        <p:spPr/>
        <p:txBody>
          <a:bodyPr/>
          <a:lstStyle/>
          <a:p>
            <a:r>
              <a:rPr lang="en-GB" dirty="0"/>
              <a:t>Structuring a Presentation</a:t>
            </a:r>
          </a:p>
        </p:txBody>
      </p:sp>
      <p:sp>
        <p:nvSpPr>
          <p:cNvPr id="3" name="Content Placeholder 2">
            <a:extLst>
              <a:ext uri="{FF2B5EF4-FFF2-40B4-BE49-F238E27FC236}">
                <a16:creationId xmlns:a16="http://schemas.microsoft.com/office/drawing/2014/main" id="{2F98D2E1-22B2-4893-8565-C28D435944A6}"/>
              </a:ext>
            </a:extLst>
          </p:cNvPr>
          <p:cNvSpPr>
            <a:spLocks noGrp="1"/>
          </p:cNvSpPr>
          <p:nvPr>
            <p:ph idx="1"/>
          </p:nvPr>
        </p:nvSpPr>
        <p:spPr/>
        <p:txBody>
          <a:bodyPr>
            <a:normAutofit fontScale="92500" lnSpcReduction="10000"/>
          </a:bodyPr>
          <a:lstStyle/>
          <a:p>
            <a:pPr>
              <a:spcBef>
                <a:spcPts val="1200"/>
              </a:spcBef>
            </a:pPr>
            <a:r>
              <a:rPr lang="en-GB" sz="3600" dirty="0"/>
              <a:t>Introduction</a:t>
            </a:r>
          </a:p>
          <a:p>
            <a:pPr>
              <a:spcBef>
                <a:spcPts val="1200"/>
              </a:spcBef>
            </a:pPr>
            <a:endParaRPr lang="en-GB" sz="3600" dirty="0"/>
          </a:p>
          <a:p>
            <a:pPr>
              <a:spcBef>
                <a:spcPts val="1200"/>
              </a:spcBef>
            </a:pPr>
            <a:r>
              <a:rPr lang="en-GB" sz="3600" dirty="0"/>
              <a:t>Middle</a:t>
            </a:r>
          </a:p>
          <a:p>
            <a:pPr>
              <a:spcBef>
                <a:spcPts val="1200"/>
              </a:spcBef>
            </a:pPr>
            <a:endParaRPr lang="en-GB" sz="3600" dirty="0"/>
          </a:p>
          <a:p>
            <a:pPr>
              <a:spcBef>
                <a:spcPts val="1200"/>
              </a:spcBef>
            </a:pPr>
            <a:r>
              <a:rPr lang="en-GB" sz="3600" dirty="0"/>
              <a:t>Conclusion</a:t>
            </a:r>
          </a:p>
          <a:p>
            <a:endParaRPr lang="en-GB" sz="3600" dirty="0"/>
          </a:p>
        </p:txBody>
      </p:sp>
      <p:pic>
        <p:nvPicPr>
          <p:cNvPr id="8" name="Picture 7">
            <a:extLst>
              <a:ext uri="{FF2B5EF4-FFF2-40B4-BE49-F238E27FC236}">
                <a16:creationId xmlns:a16="http://schemas.microsoft.com/office/drawing/2014/main" id="{4C5DADE9-B168-4451-860B-03E8783F5FD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671476" y="1772816"/>
            <a:ext cx="5215075" cy="3463135"/>
          </a:xfrm>
          <a:prstGeom prst="rect">
            <a:avLst/>
          </a:prstGeom>
        </p:spPr>
      </p:pic>
    </p:spTree>
    <p:extLst>
      <p:ext uri="{BB962C8B-B14F-4D97-AF65-F5344CB8AC3E}">
        <p14:creationId xmlns:p14="http://schemas.microsoft.com/office/powerpoint/2010/main" val="3949179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0CB8E-92EF-413F-9D46-4CC94CA7517E}"/>
              </a:ext>
            </a:extLst>
          </p:cNvPr>
          <p:cNvSpPr>
            <a:spLocks noGrp="1"/>
          </p:cNvSpPr>
          <p:nvPr>
            <p:ph type="title"/>
          </p:nvPr>
        </p:nvSpPr>
        <p:spPr/>
        <p:txBody>
          <a:bodyPr>
            <a:normAutofit/>
          </a:bodyPr>
          <a:lstStyle/>
          <a:p>
            <a:r>
              <a:rPr lang="en-GB" altLang="en-US" b="1" dirty="0">
                <a:latin typeface="Calibri" pitchFamily="34" charset="0"/>
                <a:ea typeface="Calibri" pitchFamily="34" charset="0"/>
                <a:cs typeface="Calibri" pitchFamily="34" charset="0"/>
              </a:rPr>
              <a:t>Beginning Your Presentation</a:t>
            </a:r>
            <a:endParaRPr lang="en-GB" sz="2700" dirty="0"/>
          </a:p>
        </p:txBody>
      </p:sp>
      <p:pic>
        <p:nvPicPr>
          <p:cNvPr id="4" name="Picture 36864">
            <a:extLst>
              <a:ext uri="{FF2B5EF4-FFF2-40B4-BE49-F238E27FC236}">
                <a16:creationId xmlns:a16="http://schemas.microsoft.com/office/drawing/2014/main" id="{E76381A5-71DF-4BF4-A2D1-DB263643A196}"/>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115616" y="1452148"/>
            <a:ext cx="6552727" cy="4064415"/>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301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BC8D3-DC74-4B56-AB5E-5CDF8C79A82F}"/>
              </a:ext>
            </a:extLst>
          </p:cNvPr>
          <p:cNvSpPr>
            <a:spLocks noGrp="1"/>
          </p:cNvSpPr>
          <p:nvPr>
            <p:ph type="title"/>
          </p:nvPr>
        </p:nvSpPr>
        <p:spPr/>
        <p:txBody>
          <a:bodyPr>
            <a:normAutofit/>
          </a:bodyPr>
          <a:lstStyle/>
          <a:p>
            <a:r>
              <a:rPr lang="en-GB" dirty="0"/>
              <a:t>When delivering a presentation remember:</a:t>
            </a:r>
          </a:p>
        </p:txBody>
      </p:sp>
      <p:sp>
        <p:nvSpPr>
          <p:cNvPr id="3" name="Content Placeholder 2">
            <a:extLst>
              <a:ext uri="{FF2B5EF4-FFF2-40B4-BE49-F238E27FC236}">
                <a16:creationId xmlns:a16="http://schemas.microsoft.com/office/drawing/2014/main" id="{430853E4-DB34-4704-8F12-540E08E77A94}"/>
              </a:ext>
            </a:extLst>
          </p:cNvPr>
          <p:cNvSpPr>
            <a:spLocks noGrp="1"/>
          </p:cNvSpPr>
          <p:nvPr>
            <p:ph idx="1"/>
          </p:nvPr>
        </p:nvSpPr>
        <p:spPr/>
        <p:txBody>
          <a:bodyPr>
            <a:normAutofit lnSpcReduction="10000"/>
          </a:bodyPr>
          <a:lstStyle/>
          <a:p>
            <a:r>
              <a:rPr lang="en-GB" dirty="0"/>
              <a:t>Audibility</a:t>
            </a:r>
          </a:p>
          <a:p>
            <a:r>
              <a:rPr lang="en-GB" dirty="0"/>
              <a:t>Smiles and facial expressions</a:t>
            </a:r>
          </a:p>
          <a:p>
            <a:r>
              <a:rPr lang="en-GB" dirty="0"/>
              <a:t>Clarity of message</a:t>
            </a:r>
          </a:p>
          <a:p>
            <a:r>
              <a:rPr lang="en-GB" dirty="0"/>
              <a:t>Posture</a:t>
            </a:r>
          </a:p>
          <a:p>
            <a:r>
              <a:rPr lang="en-GB" dirty="0"/>
              <a:t>Tone of voice</a:t>
            </a:r>
          </a:p>
          <a:p>
            <a:r>
              <a:rPr lang="en-GB" dirty="0"/>
              <a:t>Pace and speed of speech</a:t>
            </a:r>
          </a:p>
          <a:p>
            <a:r>
              <a:rPr lang="en-GB" dirty="0"/>
              <a:t>To obtain and maintain interest</a:t>
            </a:r>
          </a:p>
          <a:p>
            <a:r>
              <a:rPr lang="en-GB" dirty="0"/>
              <a:t>To look at the audience</a:t>
            </a:r>
          </a:p>
        </p:txBody>
      </p:sp>
    </p:spTree>
    <p:extLst>
      <p:ext uri="{BB962C8B-B14F-4D97-AF65-F5344CB8AC3E}">
        <p14:creationId xmlns:p14="http://schemas.microsoft.com/office/powerpoint/2010/main" val="3658137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22872-2891-4EC1-9E06-DE27ADCBC151}"/>
              </a:ext>
            </a:extLst>
          </p:cNvPr>
          <p:cNvSpPr>
            <a:spLocks noGrp="1"/>
          </p:cNvSpPr>
          <p:nvPr>
            <p:ph type="title"/>
          </p:nvPr>
        </p:nvSpPr>
        <p:spPr/>
        <p:txBody>
          <a:bodyPr>
            <a:normAutofit fontScale="90000"/>
          </a:bodyPr>
          <a:lstStyle/>
          <a:p>
            <a:r>
              <a:rPr lang="en-GB" dirty="0"/>
              <a:t>When delivering a presentation remember (Cont.):</a:t>
            </a:r>
          </a:p>
        </p:txBody>
      </p:sp>
      <p:sp>
        <p:nvSpPr>
          <p:cNvPr id="3" name="Content Placeholder 2">
            <a:extLst>
              <a:ext uri="{FF2B5EF4-FFF2-40B4-BE49-F238E27FC236}">
                <a16:creationId xmlns:a16="http://schemas.microsoft.com/office/drawing/2014/main" id="{4B4691B5-9F59-41E9-85F7-81F6AD18296E}"/>
              </a:ext>
            </a:extLst>
          </p:cNvPr>
          <p:cNvSpPr>
            <a:spLocks noGrp="1"/>
          </p:cNvSpPr>
          <p:nvPr>
            <p:ph idx="1"/>
          </p:nvPr>
        </p:nvSpPr>
        <p:spPr/>
        <p:txBody>
          <a:bodyPr>
            <a:normAutofit lnSpcReduction="10000"/>
          </a:bodyPr>
          <a:lstStyle/>
          <a:p>
            <a:r>
              <a:rPr lang="en-GB" dirty="0"/>
              <a:t>To anticipate audience thinking</a:t>
            </a:r>
          </a:p>
          <a:p>
            <a:r>
              <a:rPr lang="en-GB" dirty="0"/>
              <a:t>To handle information well</a:t>
            </a:r>
          </a:p>
          <a:p>
            <a:r>
              <a:rPr lang="en-GB" dirty="0"/>
              <a:t>To ask rhetorical questions</a:t>
            </a:r>
          </a:p>
          <a:p>
            <a:r>
              <a:rPr lang="en-GB" dirty="0"/>
              <a:t>Your dress and appearance</a:t>
            </a:r>
          </a:p>
          <a:p>
            <a:r>
              <a:rPr lang="en-GB" dirty="0"/>
              <a:t>To tell jokes</a:t>
            </a:r>
          </a:p>
          <a:p>
            <a:r>
              <a:rPr lang="en-GB" dirty="0"/>
              <a:t>To keep to time</a:t>
            </a:r>
          </a:p>
          <a:p>
            <a:r>
              <a:rPr lang="en-GB" dirty="0"/>
              <a:t>To be polite, courteous and respectful</a:t>
            </a:r>
          </a:p>
          <a:p>
            <a:r>
              <a:rPr lang="en-GB" dirty="0"/>
              <a:t>To say ‘Thank you’ and invite questions</a:t>
            </a:r>
          </a:p>
          <a:p>
            <a:endParaRPr lang="en-GB" dirty="0"/>
          </a:p>
        </p:txBody>
      </p:sp>
    </p:spTree>
    <p:extLst>
      <p:ext uri="{BB962C8B-B14F-4D97-AF65-F5344CB8AC3E}">
        <p14:creationId xmlns:p14="http://schemas.microsoft.com/office/powerpoint/2010/main" val="2668711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A030AE-1B35-4720-8316-4982A741F41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58932" y="2996952"/>
            <a:ext cx="2676176" cy="2489746"/>
          </a:xfrm>
          <a:prstGeom prst="rect">
            <a:avLst/>
          </a:prstGeom>
        </p:spPr>
      </p:pic>
      <p:sp>
        <p:nvSpPr>
          <p:cNvPr id="2" name="Title 1">
            <a:extLst>
              <a:ext uri="{FF2B5EF4-FFF2-40B4-BE49-F238E27FC236}">
                <a16:creationId xmlns:a16="http://schemas.microsoft.com/office/drawing/2014/main" id="{EAFBA819-E9D7-4D9B-85FF-8443AEC98739}"/>
              </a:ext>
            </a:extLst>
          </p:cNvPr>
          <p:cNvSpPr>
            <a:spLocks noGrp="1"/>
          </p:cNvSpPr>
          <p:nvPr>
            <p:ph type="title"/>
          </p:nvPr>
        </p:nvSpPr>
        <p:spPr/>
        <p:txBody>
          <a:bodyPr/>
          <a:lstStyle/>
          <a:p>
            <a:r>
              <a:rPr lang="en-GB" dirty="0"/>
              <a:t>When we are nervous:</a:t>
            </a:r>
          </a:p>
        </p:txBody>
      </p:sp>
      <p:sp>
        <p:nvSpPr>
          <p:cNvPr id="3" name="Content Placeholder 2">
            <a:extLst>
              <a:ext uri="{FF2B5EF4-FFF2-40B4-BE49-F238E27FC236}">
                <a16:creationId xmlns:a16="http://schemas.microsoft.com/office/drawing/2014/main" id="{1142B6F1-D678-434E-972C-49FBE3840FA9}"/>
              </a:ext>
            </a:extLst>
          </p:cNvPr>
          <p:cNvSpPr>
            <a:spLocks noGrp="1"/>
          </p:cNvSpPr>
          <p:nvPr>
            <p:ph idx="1"/>
          </p:nvPr>
        </p:nvSpPr>
        <p:spPr>
          <a:xfrm>
            <a:off x="251520" y="1447145"/>
            <a:ext cx="8229600" cy="3917032"/>
          </a:xfrm>
        </p:spPr>
        <p:txBody>
          <a:bodyPr>
            <a:normAutofit/>
          </a:bodyPr>
          <a:lstStyle/>
          <a:p>
            <a:pPr lvl="0"/>
            <a:r>
              <a:rPr lang="en-GB" dirty="0"/>
              <a:t>We speak too quickly.</a:t>
            </a:r>
          </a:p>
          <a:p>
            <a:pPr lvl="0"/>
            <a:r>
              <a:rPr lang="en-GB" dirty="0"/>
              <a:t>We shake – especially when we are holding notes.</a:t>
            </a:r>
          </a:p>
          <a:p>
            <a:pPr lvl="0"/>
            <a:r>
              <a:rPr lang="en-GB" dirty="0"/>
              <a:t>We fidget around – with our feet/legs, play with our hair, etc.</a:t>
            </a:r>
          </a:p>
          <a:p>
            <a:pPr lvl="0"/>
            <a:r>
              <a:rPr lang="en-GB" dirty="0"/>
              <a:t>We look down and not at the audience.</a:t>
            </a:r>
          </a:p>
          <a:p>
            <a:pPr lvl="0"/>
            <a:r>
              <a:rPr lang="en-GB" dirty="0"/>
              <a:t>We forget what we are trying to say.</a:t>
            </a:r>
          </a:p>
          <a:p>
            <a:r>
              <a:rPr lang="en-GB" dirty="0"/>
              <a:t>We become unable to bring our own personality into our delivery.</a:t>
            </a:r>
          </a:p>
          <a:p>
            <a:endParaRPr lang="en-GB" dirty="0"/>
          </a:p>
        </p:txBody>
      </p:sp>
    </p:spTree>
    <p:extLst>
      <p:ext uri="{BB962C8B-B14F-4D97-AF65-F5344CB8AC3E}">
        <p14:creationId xmlns:p14="http://schemas.microsoft.com/office/powerpoint/2010/main" val="1877898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088F1-DB8F-4AC8-9137-8F8FCCB176A8}"/>
              </a:ext>
            </a:extLst>
          </p:cNvPr>
          <p:cNvSpPr>
            <a:spLocks noGrp="1"/>
          </p:cNvSpPr>
          <p:nvPr>
            <p:ph type="title"/>
          </p:nvPr>
        </p:nvSpPr>
        <p:spPr/>
        <p:txBody>
          <a:bodyPr/>
          <a:lstStyle/>
          <a:p>
            <a:r>
              <a:rPr lang="en-GB" dirty="0"/>
              <a:t>To deal with nerves:</a:t>
            </a:r>
          </a:p>
        </p:txBody>
      </p:sp>
      <p:sp>
        <p:nvSpPr>
          <p:cNvPr id="3" name="Content Placeholder 2">
            <a:extLst>
              <a:ext uri="{FF2B5EF4-FFF2-40B4-BE49-F238E27FC236}">
                <a16:creationId xmlns:a16="http://schemas.microsoft.com/office/drawing/2014/main" id="{C5710D92-7DDC-4077-BF74-10892B398191}"/>
              </a:ext>
            </a:extLst>
          </p:cNvPr>
          <p:cNvSpPr>
            <a:spLocks noGrp="1"/>
          </p:cNvSpPr>
          <p:nvPr>
            <p:ph idx="1"/>
          </p:nvPr>
        </p:nvSpPr>
        <p:spPr/>
        <p:txBody>
          <a:bodyPr>
            <a:normAutofit fontScale="92500" lnSpcReduction="10000"/>
          </a:bodyPr>
          <a:lstStyle/>
          <a:p>
            <a:r>
              <a:rPr lang="en-GB"/>
              <a:t>Consider why we get nervous</a:t>
            </a:r>
          </a:p>
          <a:p>
            <a:r>
              <a:rPr lang="en-GB"/>
              <a:t>Deal with the reasons</a:t>
            </a:r>
          </a:p>
          <a:p>
            <a:r>
              <a:rPr lang="en-GB"/>
              <a:t>Try strategies for handling those nerves:</a:t>
            </a:r>
          </a:p>
          <a:p>
            <a:pPr lvl="1"/>
            <a:r>
              <a:rPr lang="en-GB"/>
              <a:t>give yourself ‘breathing space’</a:t>
            </a:r>
          </a:p>
          <a:p>
            <a:pPr lvl="1"/>
            <a:r>
              <a:rPr lang="en-GB"/>
              <a:t>appear confident</a:t>
            </a:r>
          </a:p>
          <a:p>
            <a:pPr lvl="1"/>
            <a:r>
              <a:rPr lang="en-GB"/>
              <a:t>remember it is a conversation</a:t>
            </a:r>
          </a:p>
          <a:p>
            <a:pPr lvl="1"/>
            <a:r>
              <a:rPr lang="en-GB"/>
              <a:t>do not rely on memory alone</a:t>
            </a:r>
          </a:p>
          <a:p>
            <a:pPr lvl="1"/>
            <a:r>
              <a:rPr lang="en-GB"/>
              <a:t>be yourself</a:t>
            </a:r>
          </a:p>
          <a:p>
            <a:pPr lvl="1"/>
            <a:r>
              <a:rPr lang="en-GB"/>
              <a:t>keep your hands still</a:t>
            </a:r>
            <a:endParaRPr lang="en-GB" dirty="0"/>
          </a:p>
        </p:txBody>
      </p:sp>
    </p:spTree>
    <p:extLst>
      <p:ext uri="{BB962C8B-B14F-4D97-AF65-F5344CB8AC3E}">
        <p14:creationId xmlns:p14="http://schemas.microsoft.com/office/powerpoint/2010/main" val="918932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0979A-070C-437C-A117-CD5757AE7217}"/>
              </a:ext>
            </a:extLst>
          </p:cNvPr>
          <p:cNvSpPr>
            <a:spLocks noGrp="1"/>
          </p:cNvSpPr>
          <p:nvPr>
            <p:ph type="title"/>
          </p:nvPr>
        </p:nvSpPr>
        <p:spPr/>
        <p:txBody>
          <a:bodyPr/>
          <a:lstStyle/>
          <a:p>
            <a:r>
              <a:rPr lang="en-GB" dirty="0"/>
              <a:t>A master at work…</a:t>
            </a:r>
          </a:p>
        </p:txBody>
      </p:sp>
      <p:pic>
        <p:nvPicPr>
          <p:cNvPr id="4" name="Online Media ^0 3">
            <a:hlinkClick r:id="" action="ppaction://media"/>
            <a:extLst>
              <a:ext uri="{FF2B5EF4-FFF2-40B4-BE49-F238E27FC236}">
                <a16:creationId xmlns:a16="http://schemas.microsoft.com/office/drawing/2014/main" id="{1FA43D3D-95B4-40DD-B776-33A8F3D1E689}"/>
              </a:ext>
            </a:extLst>
          </p:cNvPr>
          <p:cNvPicPr>
            <a:picLocks noGrp="1" noRot="1" noChangeAspect="1"/>
          </p:cNvPicPr>
          <p:nvPr>
            <p:ph idx="1"/>
            <a:videoFile r:link="rId1"/>
          </p:nvPr>
        </p:nvPicPr>
        <p:blipFill>
          <a:blip r:embed="rId4"/>
          <a:stretch>
            <a:fillRect/>
          </a:stretch>
        </p:blipFill>
        <p:spPr>
          <a:xfrm>
            <a:off x="1476375" y="1795463"/>
            <a:ext cx="5975350" cy="3360737"/>
          </a:xfrm>
          <a:prstGeom prst="rect">
            <a:avLst/>
          </a:prstGeom>
        </p:spPr>
      </p:pic>
    </p:spTree>
    <p:extLst>
      <p:ext uri="{BB962C8B-B14F-4D97-AF65-F5344CB8AC3E}">
        <p14:creationId xmlns:p14="http://schemas.microsoft.com/office/powerpoint/2010/main" val="21598991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F5E40-C0EA-459E-A1F9-DABFEFDAD835}"/>
              </a:ext>
            </a:extLst>
          </p:cNvPr>
          <p:cNvSpPr>
            <a:spLocks noGrp="1"/>
          </p:cNvSpPr>
          <p:nvPr>
            <p:ph type="title"/>
          </p:nvPr>
        </p:nvSpPr>
        <p:spPr/>
        <p:txBody>
          <a:bodyPr>
            <a:normAutofit/>
          </a:bodyPr>
          <a:lstStyle/>
          <a:p>
            <a:r>
              <a:rPr lang="en-GB" dirty="0"/>
              <a:t>Suggestions for Interaction &amp; Visual Aids</a:t>
            </a:r>
          </a:p>
        </p:txBody>
      </p:sp>
      <p:graphicFrame>
        <p:nvGraphicFramePr>
          <p:cNvPr id="5" name="Table 4">
            <a:extLst>
              <a:ext uri="{FF2B5EF4-FFF2-40B4-BE49-F238E27FC236}">
                <a16:creationId xmlns:a16="http://schemas.microsoft.com/office/drawing/2014/main" id="{A826529E-A06D-4010-9900-506B0A82DCC7}"/>
              </a:ext>
            </a:extLst>
          </p:cNvPr>
          <p:cNvGraphicFramePr>
            <a:graphicFrameLocks noGrp="1"/>
          </p:cNvGraphicFramePr>
          <p:nvPr>
            <p:extLst>
              <p:ext uri="{D42A27DB-BD31-4B8C-83A1-F6EECF244321}">
                <p14:modId xmlns:p14="http://schemas.microsoft.com/office/powerpoint/2010/main" val="635845497"/>
              </p:ext>
            </p:extLst>
          </p:nvPr>
        </p:nvGraphicFramePr>
        <p:xfrm>
          <a:off x="457200" y="1628800"/>
          <a:ext cx="8291264" cy="3134360"/>
        </p:xfrm>
        <a:graphic>
          <a:graphicData uri="http://schemas.openxmlformats.org/drawingml/2006/table">
            <a:tbl>
              <a:tblPr firstRow="1" bandRow="1">
                <a:tableStyleId>{BC89EF96-8CEA-46FF-86C4-4CE0E7609802}</a:tableStyleId>
              </a:tblPr>
              <a:tblGrid>
                <a:gridCol w="4145632">
                  <a:extLst>
                    <a:ext uri="{9D8B030D-6E8A-4147-A177-3AD203B41FA5}">
                      <a16:colId xmlns:a16="http://schemas.microsoft.com/office/drawing/2014/main" val="526719006"/>
                    </a:ext>
                  </a:extLst>
                </a:gridCol>
                <a:gridCol w="4145632">
                  <a:extLst>
                    <a:ext uri="{9D8B030D-6E8A-4147-A177-3AD203B41FA5}">
                      <a16:colId xmlns:a16="http://schemas.microsoft.com/office/drawing/2014/main" val="1966627039"/>
                    </a:ext>
                  </a:extLst>
                </a:gridCol>
              </a:tblGrid>
              <a:tr h="370840">
                <a:tc>
                  <a:txBody>
                    <a:bodyPr/>
                    <a:lstStyle/>
                    <a:p>
                      <a:pPr marL="285750" indent="-285750">
                        <a:spcAft>
                          <a:spcPts val="600"/>
                        </a:spcAft>
                        <a:buFont typeface="Arial" panose="020B0604020202020204" pitchFamily="34" charset="0"/>
                        <a:buChar char="•"/>
                      </a:pPr>
                      <a:r>
                        <a:rPr lang="en-GB" b="0" dirty="0"/>
                        <a:t>Video</a:t>
                      </a:r>
                    </a:p>
                  </a:txBody>
                  <a:tcPr>
                    <a:lnL w="12700" cmpd="sng">
                      <a:noFill/>
                    </a:lnL>
                    <a:lnR w="12700" cmpd="sng">
                      <a:noFill/>
                    </a:lnR>
                    <a:lnT w="12700" cmpd="sng">
                      <a:noFill/>
                    </a:lnT>
                    <a:lnB w="25400" cmpd="sng">
                      <a:noFill/>
                    </a:lnB>
                    <a:lnTlToBr w="12700" cmpd="sng">
                      <a:noFill/>
                      <a:prstDash val="solid"/>
                    </a:lnTlToBr>
                    <a:lnBlToTr w="12700" cmpd="sng">
                      <a:noFill/>
                      <a:prstDash val="solid"/>
                    </a:lnBlToTr>
                    <a:noFill/>
                  </a:tcPr>
                </a:tc>
                <a:tc>
                  <a:txBody>
                    <a:bodyPr/>
                    <a:lstStyle/>
                    <a:p>
                      <a:pPr marL="285750" indent="-285750">
                        <a:spcAft>
                          <a:spcPts val="600"/>
                        </a:spcAft>
                        <a:buFont typeface="Arial" panose="020B0604020202020204" pitchFamily="34" charset="0"/>
                        <a:buChar char="•"/>
                      </a:pPr>
                      <a:r>
                        <a:rPr lang="en-GB" b="0" dirty="0"/>
                        <a:t>Stories</a:t>
                      </a:r>
                    </a:p>
                  </a:txBody>
                  <a:tcPr>
                    <a:lnL w="12700" cmpd="sng">
                      <a:noFill/>
                    </a:lnL>
                    <a:lnR w="12700" cmpd="sng">
                      <a:noFill/>
                    </a:lnR>
                    <a:lnT w="12700" cmpd="sng">
                      <a:noFill/>
                    </a:lnT>
                    <a:lnB w="254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22468778"/>
                  </a:ext>
                </a:extLst>
              </a:tr>
              <a:tr h="370840">
                <a:tc>
                  <a:txBody>
                    <a:bodyPr/>
                    <a:lstStyle/>
                    <a:p>
                      <a:pPr marL="285750" indent="-285750">
                        <a:spcAft>
                          <a:spcPts val="600"/>
                        </a:spcAft>
                        <a:buFont typeface="Arial" panose="020B0604020202020204" pitchFamily="34" charset="0"/>
                        <a:buChar char="•"/>
                      </a:pPr>
                      <a:r>
                        <a:rPr lang="en-GB" dirty="0"/>
                        <a:t>PowerPoint</a:t>
                      </a:r>
                    </a:p>
                  </a:txBody>
                  <a:tcPr>
                    <a:lnL w="12700" cmpd="sng">
                      <a:noFill/>
                    </a:lnL>
                    <a:lnR w="12700" cmpd="sng">
                      <a:noFill/>
                    </a:lnR>
                    <a:lnT w="25400" cmpd="sng">
                      <a:noFill/>
                    </a:lnT>
                    <a:lnB w="12700" cmpd="sng">
                      <a:noFill/>
                    </a:lnB>
                    <a:lnTlToBr w="12700" cmpd="sng">
                      <a:noFill/>
                      <a:prstDash val="solid"/>
                    </a:lnTlToBr>
                    <a:lnBlToTr w="12700" cmpd="sng">
                      <a:noFill/>
                      <a:prstDash val="solid"/>
                    </a:lnBlToTr>
                    <a:noFill/>
                  </a:tcPr>
                </a:tc>
                <a:tc>
                  <a:txBody>
                    <a:bodyPr/>
                    <a:lstStyle/>
                    <a:p>
                      <a:pPr marL="285750" indent="-285750">
                        <a:spcAft>
                          <a:spcPts val="600"/>
                        </a:spcAft>
                        <a:buFont typeface="Arial" panose="020B0604020202020204" pitchFamily="34" charset="0"/>
                        <a:buChar char="•"/>
                      </a:pPr>
                      <a:r>
                        <a:rPr lang="en-GB" dirty="0"/>
                        <a:t>Handouts</a:t>
                      </a:r>
                    </a:p>
                  </a:txBody>
                  <a:tcPr>
                    <a:lnL w="12700" cmpd="sng">
                      <a:noFill/>
                    </a:lnL>
                    <a:lnR w="12700" cmpd="sng">
                      <a:noFill/>
                    </a:lnR>
                    <a:lnT w="254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3806729"/>
                  </a:ext>
                </a:extLst>
              </a:tr>
              <a:tr h="370840">
                <a:tc>
                  <a:txBody>
                    <a:bodyPr/>
                    <a:lstStyle/>
                    <a:p>
                      <a:pPr marL="285750" indent="-285750">
                        <a:spcAft>
                          <a:spcPts val="600"/>
                        </a:spcAft>
                        <a:buFont typeface="Arial" panose="020B0604020202020204" pitchFamily="34" charset="0"/>
                        <a:buChar char="•"/>
                      </a:pPr>
                      <a:r>
                        <a:rPr lang="en-GB" dirty="0"/>
                        <a:t>Demonstration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indent="-285750">
                        <a:spcAft>
                          <a:spcPts val="600"/>
                        </a:spcAft>
                        <a:buFont typeface="Arial" panose="020B0604020202020204" pitchFamily="34" charset="0"/>
                        <a:buChar char="•"/>
                      </a:pPr>
                      <a:r>
                        <a:rPr lang="en-GB" dirty="0"/>
                        <a:t>Flipchart/Digital Media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3443899"/>
                  </a:ext>
                </a:extLst>
              </a:tr>
              <a:tr h="370840">
                <a:tc>
                  <a:txBody>
                    <a:bodyPr/>
                    <a:lstStyle/>
                    <a:p>
                      <a:pPr marL="285750" indent="-285750">
                        <a:spcAft>
                          <a:spcPts val="600"/>
                        </a:spcAft>
                        <a:buFont typeface="Arial" panose="020B0604020202020204" pitchFamily="34" charset="0"/>
                        <a:buChar char="•"/>
                      </a:pPr>
                      <a:r>
                        <a:rPr lang="en-GB" dirty="0"/>
                        <a:t>Role-Play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indent="-285750">
                        <a:spcAft>
                          <a:spcPts val="600"/>
                        </a:spcAft>
                        <a:buFont typeface="Arial" panose="020B0604020202020204" pitchFamily="34" charset="0"/>
                        <a:buChar char="•"/>
                      </a:pPr>
                      <a:r>
                        <a:rPr lang="en-GB" dirty="0"/>
                        <a:t>Discussions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326389"/>
                  </a:ext>
                </a:extLst>
              </a:tr>
              <a:tr h="370840">
                <a:tc>
                  <a:txBody>
                    <a:bodyPr/>
                    <a:lstStyle/>
                    <a:p>
                      <a:pPr marL="285750" indent="-285750">
                        <a:buFont typeface="Arial" panose="020B0604020202020204" pitchFamily="34" charset="0"/>
                        <a:buChar char="•"/>
                      </a:pPr>
                      <a:r>
                        <a:rPr lang="en-GB" dirty="0"/>
                        <a:t>Quizzes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Volunteers from the audience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96404122"/>
                  </a:ext>
                </a:extLst>
              </a:tr>
              <a:tr h="370840">
                <a:tc>
                  <a:txBody>
                    <a:bodyPr/>
                    <a:lstStyle/>
                    <a:p>
                      <a:pPr marL="285750" indent="-285750">
                        <a:buFont typeface="Arial" panose="020B0604020202020204" pitchFamily="34" charset="0"/>
                        <a:buChar char="•"/>
                      </a:pPr>
                      <a:r>
                        <a:rPr lang="en-GB"/>
                        <a:t>Physical Examples</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True/False or Multiple choice questions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62019508"/>
                  </a:ext>
                </a:extLst>
              </a:tr>
              <a:tr h="370840">
                <a:tc>
                  <a:txBody>
                    <a:bodyPr/>
                    <a:lstStyle/>
                    <a:p>
                      <a:pPr marL="285750" indent="-285750">
                        <a:buFont typeface="Arial" panose="020B0604020202020204" pitchFamily="34" charset="0"/>
                        <a:buChar char="•"/>
                      </a:pP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Pictures</a:t>
                      </a:r>
                    </a:p>
                    <a:p>
                      <a:pPr marL="0" indent="0">
                        <a:buFont typeface="Arial" panose="020B0604020202020204" pitchFamily="34" charset="0"/>
                        <a:buNone/>
                      </a:pP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09840976"/>
                  </a:ext>
                </a:extLst>
              </a:tr>
            </a:tbl>
          </a:graphicData>
        </a:graphic>
      </p:graphicFrame>
    </p:spTree>
    <p:extLst>
      <p:ext uri="{BB962C8B-B14F-4D97-AF65-F5344CB8AC3E}">
        <p14:creationId xmlns:p14="http://schemas.microsoft.com/office/powerpoint/2010/main" val="1094501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468B7-07F7-4667-B9DB-23A397AD5C99}"/>
              </a:ext>
            </a:extLst>
          </p:cNvPr>
          <p:cNvSpPr>
            <a:spLocks noGrp="1"/>
          </p:cNvSpPr>
          <p:nvPr>
            <p:ph type="title"/>
          </p:nvPr>
        </p:nvSpPr>
        <p:spPr/>
        <p:txBody>
          <a:bodyPr/>
          <a:lstStyle/>
          <a:p>
            <a:r>
              <a:rPr lang="en-GB" dirty="0"/>
              <a:t>Creativity in presentations:</a:t>
            </a:r>
          </a:p>
        </p:txBody>
      </p:sp>
      <p:sp>
        <p:nvSpPr>
          <p:cNvPr id="3" name="Content Placeholder 2">
            <a:extLst>
              <a:ext uri="{FF2B5EF4-FFF2-40B4-BE49-F238E27FC236}">
                <a16:creationId xmlns:a16="http://schemas.microsoft.com/office/drawing/2014/main" id="{CB5C416C-AA82-4356-83F4-AE6BABEAC4D4}"/>
              </a:ext>
            </a:extLst>
          </p:cNvPr>
          <p:cNvSpPr>
            <a:spLocks noGrp="1"/>
          </p:cNvSpPr>
          <p:nvPr>
            <p:ph idx="1"/>
          </p:nvPr>
        </p:nvSpPr>
        <p:spPr/>
        <p:txBody>
          <a:bodyPr>
            <a:normAutofit lnSpcReduction="10000"/>
          </a:bodyPr>
          <a:lstStyle/>
          <a:p>
            <a:r>
              <a:rPr lang="en-GB" dirty="0"/>
              <a:t>Variety</a:t>
            </a:r>
          </a:p>
          <a:p>
            <a:r>
              <a:rPr lang="en-GB" dirty="0"/>
              <a:t>Planning</a:t>
            </a:r>
          </a:p>
          <a:p>
            <a:r>
              <a:rPr lang="en-GB" dirty="0"/>
              <a:t>Relevance</a:t>
            </a:r>
          </a:p>
          <a:p>
            <a:r>
              <a:rPr lang="en-GB" dirty="0"/>
              <a:t>Technology</a:t>
            </a:r>
          </a:p>
          <a:p>
            <a:r>
              <a:rPr lang="en-GB" dirty="0"/>
              <a:t>Regularity</a:t>
            </a:r>
          </a:p>
          <a:p>
            <a:r>
              <a:rPr lang="en-GB" dirty="0"/>
              <a:t>Timing</a:t>
            </a:r>
          </a:p>
          <a:p>
            <a:r>
              <a:rPr lang="en-GB" dirty="0"/>
              <a:t>Ability</a:t>
            </a:r>
          </a:p>
          <a:p>
            <a:r>
              <a:rPr lang="en-GB" dirty="0"/>
              <a:t>Overkill</a:t>
            </a:r>
          </a:p>
        </p:txBody>
      </p:sp>
    </p:spTree>
    <p:extLst>
      <p:ext uri="{BB962C8B-B14F-4D97-AF65-F5344CB8AC3E}">
        <p14:creationId xmlns:p14="http://schemas.microsoft.com/office/powerpoint/2010/main" val="40781754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A5FB5-F052-4C7B-A04A-B8E2150BC687}"/>
              </a:ext>
            </a:extLst>
          </p:cNvPr>
          <p:cNvSpPr>
            <a:spLocks noGrp="1"/>
          </p:cNvSpPr>
          <p:nvPr>
            <p:ph type="title"/>
          </p:nvPr>
        </p:nvSpPr>
        <p:spPr/>
        <p:txBody>
          <a:bodyPr/>
          <a:lstStyle/>
          <a:p>
            <a:r>
              <a:rPr lang="en-GB" dirty="0"/>
              <a:t>To avoid death by PowerPoint:</a:t>
            </a:r>
          </a:p>
        </p:txBody>
      </p:sp>
      <p:sp>
        <p:nvSpPr>
          <p:cNvPr id="3" name="Content Placeholder 2">
            <a:extLst>
              <a:ext uri="{FF2B5EF4-FFF2-40B4-BE49-F238E27FC236}">
                <a16:creationId xmlns:a16="http://schemas.microsoft.com/office/drawing/2014/main" id="{92CEC2B7-8CE0-43D3-8673-9C570898A75D}"/>
              </a:ext>
            </a:extLst>
          </p:cNvPr>
          <p:cNvSpPr>
            <a:spLocks noGrp="1"/>
          </p:cNvSpPr>
          <p:nvPr>
            <p:ph idx="1"/>
          </p:nvPr>
        </p:nvSpPr>
        <p:spPr/>
        <p:txBody>
          <a:bodyPr>
            <a:normAutofit/>
          </a:bodyPr>
          <a:lstStyle/>
          <a:p>
            <a:r>
              <a:rPr lang="en-GB" dirty="0"/>
              <a:t>Insert video </a:t>
            </a:r>
          </a:p>
          <a:p>
            <a:r>
              <a:rPr lang="en-GB" dirty="0"/>
              <a:t>Use animations and transitions creatively</a:t>
            </a:r>
          </a:p>
          <a:p>
            <a:r>
              <a:rPr lang="en-GB" dirty="0"/>
              <a:t>Turn off noises</a:t>
            </a:r>
          </a:p>
          <a:p>
            <a:r>
              <a:rPr lang="en-GB" dirty="0"/>
              <a:t>Use colour carefully</a:t>
            </a:r>
          </a:p>
          <a:p>
            <a:r>
              <a:rPr lang="en-GB" dirty="0"/>
              <a:t>Keep the content succinct</a:t>
            </a:r>
          </a:p>
          <a:p>
            <a:r>
              <a:rPr lang="en-GB" dirty="0"/>
              <a:t>Keep it simple and short</a:t>
            </a:r>
          </a:p>
          <a:p>
            <a:r>
              <a:rPr lang="en-GB" dirty="0"/>
              <a:t>Check the spelling throughout</a:t>
            </a:r>
          </a:p>
          <a:p>
            <a:endParaRPr lang="en-GB" dirty="0"/>
          </a:p>
        </p:txBody>
      </p:sp>
    </p:spTree>
    <p:extLst>
      <p:ext uri="{BB962C8B-B14F-4D97-AF65-F5344CB8AC3E}">
        <p14:creationId xmlns:p14="http://schemas.microsoft.com/office/powerpoint/2010/main" val="24736936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07EF2-3D3C-465D-B094-00F0213772D4}"/>
              </a:ext>
            </a:extLst>
          </p:cNvPr>
          <p:cNvSpPr>
            <a:spLocks noGrp="1"/>
          </p:cNvSpPr>
          <p:nvPr>
            <p:ph type="title"/>
          </p:nvPr>
        </p:nvSpPr>
        <p:spPr/>
        <p:txBody>
          <a:bodyPr/>
          <a:lstStyle/>
          <a:p>
            <a:r>
              <a:rPr lang="en-GB" dirty="0"/>
              <a:t>Another master at work…</a:t>
            </a:r>
          </a:p>
        </p:txBody>
      </p:sp>
      <p:pic>
        <p:nvPicPr>
          <p:cNvPr id="4" name="Online Media ^0 3">
            <a:hlinkClick r:id="" action="ppaction://media"/>
            <a:extLst>
              <a:ext uri="{FF2B5EF4-FFF2-40B4-BE49-F238E27FC236}">
                <a16:creationId xmlns:a16="http://schemas.microsoft.com/office/drawing/2014/main" id="{1DFD2392-FBE0-482A-AD6C-0A435F8B399B}"/>
              </a:ext>
            </a:extLst>
          </p:cNvPr>
          <p:cNvPicPr>
            <a:picLocks noGrp="1" noRot="1" noChangeAspect="1"/>
          </p:cNvPicPr>
          <p:nvPr>
            <p:ph idx="1"/>
            <a:videoFile r:link="rId1"/>
          </p:nvPr>
        </p:nvPicPr>
        <p:blipFill>
          <a:blip r:embed="rId4"/>
          <a:stretch>
            <a:fillRect/>
          </a:stretch>
        </p:blipFill>
        <p:spPr>
          <a:xfrm>
            <a:off x="1619250" y="1749425"/>
            <a:ext cx="5905500" cy="3322638"/>
          </a:xfrm>
          <a:prstGeom prst="rect">
            <a:avLst/>
          </a:prstGeom>
        </p:spPr>
      </p:pic>
    </p:spTree>
    <p:extLst>
      <p:ext uri="{BB962C8B-B14F-4D97-AF65-F5344CB8AC3E}">
        <p14:creationId xmlns:p14="http://schemas.microsoft.com/office/powerpoint/2010/main" val="1700952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437F1-72AD-4266-A37B-6CDEE15044A5}"/>
              </a:ext>
            </a:extLst>
          </p:cNvPr>
          <p:cNvSpPr>
            <a:spLocks noGrp="1"/>
          </p:cNvSpPr>
          <p:nvPr>
            <p:ph type="title"/>
          </p:nvPr>
        </p:nvSpPr>
        <p:spPr/>
        <p:txBody>
          <a:bodyPr>
            <a:normAutofit fontScale="90000"/>
          </a:bodyPr>
          <a:lstStyle/>
          <a:p>
            <a:r>
              <a:rPr lang="en-GB" dirty="0"/>
              <a:t>How an Organisation Develops a Selection Process</a:t>
            </a:r>
          </a:p>
        </p:txBody>
      </p:sp>
      <p:sp>
        <p:nvSpPr>
          <p:cNvPr id="3" name="Content Placeholder 2">
            <a:extLst>
              <a:ext uri="{FF2B5EF4-FFF2-40B4-BE49-F238E27FC236}">
                <a16:creationId xmlns:a16="http://schemas.microsoft.com/office/drawing/2014/main" id="{1B955C29-EB0D-4E69-BC52-091A1A89DA94}"/>
              </a:ext>
            </a:extLst>
          </p:cNvPr>
          <p:cNvSpPr>
            <a:spLocks noGrp="1"/>
          </p:cNvSpPr>
          <p:nvPr>
            <p:ph idx="1"/>
          </p:nvPr>
        </p:nvSpPr>
        <p:spPr/>
        <p:txBody>
          <a:bodyPr>
            <a:normAutofit lnSpcReduction="10000"/>
          </a:bodyPr>
          <a:lstStyle/>
          <a:p>
            <a:r>
              <a:rPr lang="en-GB" dirty="0"/>
              <a:t>Screening</a:t>
            </a:r>
          </a:p>
          <a:p>
            <a:r>
              <a:rPr lang="en-GB" dirty="0"/>
              <a:t>Use of selection methods:</a:t>
            </a:r>
          </a:p>
          <a:p>
            <a:pPr marL="1714500" lvl="3" indent="-457200"/>
            <a:r>
              <a:rPr lang="en-GB" sz="2400" dirty="0"/>
              <a:t>Selection interview</a:t>
            </a:r>
          </a:p>
          <a:p>
            <a:pPr marL="1714500" lvl="3" indent="-457200"/>
            <a:r>
              <a:rPr lang="en-GB" sz="2400" dirty="0"/>
              <a:t>Psychometric test</a:t>
            </a:r>
          </a:p>
          <a:p>
            <a:pPr marL="1714500" lvl="3" indent="-457200"/>
            <a:r>
              <a:rPr lang="en-GB" sz="2400" dirty="0"/>
              <a:t>In-basket exercise</a:t>
            </a:r>
          </a:p>
          <a:p>
            <a:pPr marL="1714500" lvl="3" indent="-457200"/>
            <a:r>
              <a:rPr lang="en-GB" sz="2400" dirty="0"/>
              <a:t>Work sample</a:t>
            </a:r>
          </a:p>
          <a:p>
            <a:pPr marL="1714500" lvl="3" indent="-457200"/>
            <a:r>
              <a:rPr lang="en-GB" sz="2400" dirty="0"/>
              <a:t>Assessment centre</a:t>
            </a:r>
          </a:p>
          <a:p>
            <a:endParaRPr lang="en-GB" dirty="0"/>
          </a:p>
        </p:txBody>
      </p:sp>
    </p:spTree>
    <p:extLst>
      <p:ext uri="{BB962C8B-B14F-4D97-AF65-F5344CB8AC3E}">
        <p14:creationId xmlns:p14="http://schemas.microsoft.com/office/powerpoint/2010/main" val="4065099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D8788-D3E7-4417-B5EA-22A49004EDFE}"/>
              </a:ext>
            </a:extLst>
          </p:cNvPr>
          <p:cNvSpPr>
            <a:spLocks noGrp="1"/>
          </p:cNvSpPr>
          <p:nvPr>
            <p:ph type="title"/>
          </p:nvPr>
        </p:nvSpPr>
        <p:spPr/>
        <p:txBody>
          <a:bodyPr/>
          <a:lstStyle/>
          <a:p>
            <a:r>
              <a:rPr lang="en-GB" dirty="0"/>
              <a:t>So, what about interviews?</a:t>
            </a:r>
          </a:p>
        </p:txBody>
      </p:sp>
      <p:sp>
        <p:nvSpPr>
          <p:cNvPr id="3" name="Content Placeholder 2">
            <a:extLst>
              <a:ext uri="{FF2B5EF4-FFF2-40B4-BE49-F238E27FC236}">
                <a16:creationId xmlns:a16="http://schemas.microsoft.com/office/drawing/2014/main" id="{2ECF90E1-F624-4C2F-9658-99C59B4FE0AD}"/>
              </a:ext>
            </a:extLst>
          </p:cNvPr>
          <p:cNvSpPr>
            <a:spLocks noGrp="1"/>
          </p:cNvSpPr>
          <p:nvPr>
            <p:ph idx="1"/>
          </p:nvPr>
        </p:nvSpPr>
        <p:spPr/>
        <p:txBody>
          <a:bodyPr/>
          <a:lstStyle/>
          <a:p>
            <a:r>
              <a:rPr lang="en-GB" dirty="0"/>
              <a:t>What exactly is an interview?</a:t>
            </a:r>
          </a:p>
          <a:p>
            <a:endParaRPr lang="en-GB" dirty="0"/>
          </a:p>
          <a:p>
            <a:r>
              <a:rPr lang="en-GB" dirty="0"/>
              <a:t>What, therefore, is a </a:t>
            </a:r>
            <a:r>
              <a:rPr lang="en-GB" i="1" dirty="0"/>
              <a:t>‘selection interview’?</a:t>
            </a:r>
          </a:p>
        </p:txBody>
      </p:sp>
      <p:pic>
        <p:nvPicPr>
          <p:cNvPr id="5" name="Picture 4">
            <a:extLst>
              <a:ext uri="{FF2B5EF4-FFF2-40B4-BE49-F238E27FC236}">
                <a16:creationId xmlns:a16="http://schemas.microsoft.com/office/drawing/2014/main" id="{7989D8EF-5ECD-43A2-AA1D-735E592F677B}"/>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5576" y="3459833"/>
            <a:ext cx="3657600" cy="2057400"/>
          </a:xfrm>
          <a:prstGeom prst="rect">
            <a:avLst/>
          </a:prstGeom>
        </p:spPr>
      </p:pic>
      <p:pic>
        <p:nvPicPr>
          <p:cNvPr id="8" name="Picture 7">
            <a:extLst>
              <a:ext uri="{FF2B5EF4-FFF2-40B4-BE49-F238E27FC236}">
                <a16:creationId xmlns:a16="http://schemas.microsoft.com/office/drawing/2014/main" id="{F337C280-4E83-4AC8-832D-F99508E0839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08104" y="3456067"/>
            <a:ext cx="2658836" cy="2053526"/>
          </a:xfrm>
          <a:prstGeom prst="rect">
            <a:avLst/>
          </a:prstGeom>
        </p:spPr>
      </p:pic>
    </p:spTree>
    <p:extLst>
      <p:ext uri="{BB962C8B-B14F-4D97-AF65-F5344CB8AC3E}">
        <p14:creationId xmlns:p14="http://schemas.microsoft.com/office/powerpoint/2010/main" val="27116355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4C0F1-1951-495E-A3F8-672A7C9E0B0F}"/>
              </a:ext>
            </a:extLst>
          </p:cNvPr>
          <p:cNvSpPr>
            <a:spLocks noGrp="1"/>
          </p:cNvSpPr>
          <p:nvPr>
            <p:ph type="title"/>
          </p:nvPr>
        </p:nvSpPr>
        <p:spPr/>
        <p:txBody>
          <a:bodyPr/>
          <a:lstStyle/>
          <a:p>
            <a:r>
              <a:rPr lang="en-GB" dirty="0"/>
              <a:t>A selection interview is …</a:t>
            </a:r>
          </a:p>
        </p:txBody>
      </p:sp>
      <p:sp>
        <p:nvSpPr>
          <p:cNvPr id="3" name="Content Placeholder 2">
            <a:extLst>
              <a:ext uri="{FF2B5EF4-FFF2-40B4-BE49-F238E27FC236}">
                <a16:creationId xmlns:a16="http://schemas.microsoft.com/office/drawing/2014/main" id="{4B9B82F2-E4F2-47D8-9FB4-742214CD4A6D}"/>
              </a:ext>
            </a:extLst>
          </p:cNvPr>
          <p:cNvSpPr>
            <a:spLocks noGrp="1"/>
          </p:cNvSpPr>
          <p:nvPr>
            <p:ph idx="1"/>
          </p:nvPr>
        </p:nvSpPr>
        <p:spPr/>
        <p:txBody>
          <a:bodyPr>
            <a:normAutofit/>
          </a:bodyPr>
          <a:lstStyle/>
          <a:p>
            <a:pPr marL="0" indent="0">
              <a:buNone/>
            </a:pPr>
            <a:r>
              <a:rPr lang="en-GB" dirty="0"/>
              <a:t>‘a conversation with the purpose of deciding whether a candidate has the ability and sufficient experience to perform well in a job role’.</a:t>
            </a:r>
          </a:p>
          <a:p>
            <a:endParaRPr lang="en-GB" dirty="0"/>
          </a:p>
          <a:p>
            <a:pPr marL="0" indent="0">
              <a:buNone/>
            </a:pPr>
            <a:r>
              <a:rPr lang="en-GB" dirty="0"/>
              <a:t>An interviewee will </a:t>
            </a:r>
            <a:r>
              <a:rPr lang="en-GB" b="1" i="1" u="sng" dirty="0">
                <a:solidFill>
                  <a:srgbClr val="7030A0"/>
                </a:solidFill>
              </a:rPr>
              <a:t>need to convince an employer</a:t>
            </a:r>
            <a:r>
              <a:rPr lang="en-GB" dirty="0"/>
              <a:t> within 30 to 45 minutes that they are worth taking to the next stage of the selection process.</a:t>
            </a:r>
          </a:p>
          <a:p>
            <a:endParaRPr lang="en-GB" dirty="0"/>
          </a:p>
        </p:txBody>
      </p:sp>
    </p:spTree>
    <p:extLst>
      <p:ext uri="{BB962C8B-B14F-4D97-AF65-F5344CB8AC3E}">
        <p14:creationId xmlns:p14="http://schemas.microsoft.com/office/powerpoint/2010/main" val="1703572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53FDA-1630-4231-858F-1573A64784F3}"/>
              </a:ext>
            </a:extLst>
          </p:cNvPr>
          <p:cNvSpPr>
            <a:spLocks noGrp="1"/>
          </p:cNvSpPr>
          <p:nvPr>
            <p:ph type="title"/>
          </p:nvPr>
        </p:nvSpPr>
        <p:spPr/>
        <p:txBody>
          <a:bodyPr>
            <a:normAutofit/>
          </a:bodyPr>
          <a:lstStyle/>
          <a:p>
            <a:r>
              <a:rPr lang="en-GB" dirty="0"/>
              <a:t>Performing Well: </a:t>
            </a:r>
            <a:r>
              <a:rPr lang="en-GB" b="1" u="sng" dirty="0"/>
              <a:t>Employer</a:t>
            </a:r>
            <a:r>
              <a:rPr lang="en-GB" dirty="0"/>
              <a:t> Objectives</a:t>
            </a:r>
          </a:p>
        </p:txBody>
      </p:sp>
      <p:sp>
        <p:nvSpPr>
          <p:cNvPr id="3" name="Content Placeholder 2">
            <a:extLst>
              <a:ext uri="{FF2B5EF4-FFF2-40B4-BE49-F238E27FC236}">
                <a16:creationId xmlns:a16="http://schemas.microsoft.com/office/drawing/2014/main" id="{8B07E7A6-817C-4652-81D9-95B49E685C21}"/>
              </a:ext>
            </a:extLst>
          </p:cNvPr>
          <p:cNvSpPr>
            <a:spLocks noGrp="1"/>
          </p:cNvSpPr>
          <p:nvPr>
            <p:ph idx="1"/>
          </p:nvPr>
        </p:nvSpPr>
        <p:spPr/>
        <p:txBody>
          <a:bodyPr/>
          <a:lstStyle/>
          <a:p>
            <a:pPr lvl="0"/>
            <a:r>
              <a:rPr lang="en-GB" dirty="0"/>
              <a:t>Is this candidate likely to be able to perform well in the role?</a:t>
            </a:r>
          </a:p>
          <a:p>
            <a:pPr lvl="0"/>
            <a:r>
              <a:rPr lang="en-GB" dirty="0"/>
              <a:t>Is this candidate likely to be able to perform at an acceptable level within the organisation?</a:t>
            </a:r>
          </a:p>
          <a:p>
            <a:r>
              <a:rPr lang="en-GB" dirty="0"/>
              <a:t>Is this candidate likely to fit into the culture of the organisation?</a:t>
            </a:r>
          </a:p>
          <a:p>
            <a:endParaRPr lang="en-GB" dirty="0"/>
          </a:p>
        </p:txBody>
      </p:sp>
    </p:spTree>
    <p:extLst>
      <p:ext uri="{BB962C8B-B14F-4D97-AF65-F5344CB8AC3E}">
        <p14:creationId xmlns:p14="http://schemas.microsoft.com/office/powerpoint/2010/main" val="16350334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0A39E-4FBB-4D76-9698-DBF8B410A7B7}"/>
              </a:ext>
            </a:extLst>
          </p:cNvPr>
          <p:cNvSpPr>
            <a:spLocks noGrp="1"/>
          </p:cNvSpPr>
          <p:nvPr>
            <p:ph type="title"/>
          </p:nvPr>
        </p:nvSpPr>
        <p:spPr/>
        <p:txBody>
          <a:bodyPr>
            <a:normAutofit/>
          </a:bodyPr>
          <a:lstStyle/>
          <a:p>
            <a:r>
              <a:rPr lang="en-GB" dirty="0"/>
              <a:t>Performing Well: </a:t>
            </a:r>
            <a:r>
              <a:rPr lang="en-GB" b="1" u="sng" dirty="0"/>
              <a:t>Interviewee </a:t>
            </a:r>
            <a:r>
              <a:rPr lang="en-GB" dirty="0"/>
              <a:t>Perspective</a:t>
            </a:r>
          </a:p>
        </p:txBody>
      </p:sp>
      <p:sp>
        <p:nvSpPr>
          <p:cNvPr id="3" name="Content Placeholder 2">
            <a:extLst>
              <a:ext uri="{FF2B5EF4-FFF2-40B4-BE49-F238E27FC236}">
                <a16:creationId xmlns:a16="http://schemas.microsoft.com/office/drawing/2014/main" id="{80E94A00-D40D-4B51-AF66-BBEC1A07D93E}"/>
              </a:ext>
            </a:extLst>
          </p:cNvPr>
          <p:cNvSpPr>
            <a:spLocks noGrp="1"/>
          </p:cNvSpPr>
          <p:nvPr>
            <p:ph idx="1"/>
          </p:nvPr>
        </p:nvSpPr>
        <p:spPr/>
        <p:txBody>
          <a:bodyPr>
            <a:normAutofit/>
          </a:bodyPr>
          <a:lstStyle/>
          <a:p>
            <a:pPr marL="0" indent="0">
              <a:buNone/>
            </a:pPr>
            <a:r>
              <a:rPr lang="en-GB" dirty="0"/>
              <a:t>Beforehand:</a:t>
            </a:r>
          </a:p>
          <a:p>
            <a:r>
              <a:rPr lang="en-GB" dirty="0"/>
              <a:t>Review your application</a:t>
            </a:r>
          </a:p>
          <a:p>
            <a:r>
              <a:rPr lang="en-GB" dirty="0"/>
              <a:t>Review the job specification</a:t>
            </a:r>
          </a:p>
          <a:p>
            <a:r>
              <a:rPr lang="en-GB" dirty="0"/>
              <a:t>Dress appropriately</a:t>
            </a:r>
          </a:p>
          <a:p>
            <a:r>
              <a:rPr lang="en-GB" dirty="0"/>
              <a:t>Consider the questions you might be asked</a:t>
            </a:r>
          </a:p>
          <a:p>
            <a:r>
              <a:rPr lang="en-GB" dirty="0"/>
              <a:t>Role-play the interview with a ‘Critical Friend’</a:t>
            </a:r>
          </a:p>
          <a:p>
            <a:r>
              <a:rPr lang="en-GB" dirty="0"/>
              <a:t>Find out about the interview</a:t>
            </a:r>
          </a:p>
          <a:p>
            <a:endParaRPr lang="en-GB" dirty="0"/>
          </a:p>
        </p:txBody>
      </p:sp>
    </p:spTree>
    <p:extLst>
      <p:ext uri="{BB962C8B-B14F-4D97-AF65-F5344CB8AC3E}">
        <p14:creationId xmlns:p14="http://schemas.microsoft.com/office/powerpoint/2010/main" val="19102623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C21A9-7C91-452F-B978-69A47EE78DA9}"/>
              </a:ext>
            </a:extLst>
          </p:cNvPr>
          <p:cNvSpPr>
            <a:spLocks noGrp="1"/>
          </p:cNvSpPr>
          <p:nvPr>
            <p:ph type="title"/>
          </p:nvPr>
        </p:nvSpPr>
        <p:spPr/>
        <p:txBody>
          <a:bodyPr>
            <a:normAutofit fontScale="90000"/>
          </a:bodyPr>
          <a:lstStyle/>
          <a:p>
            <a:r>
              <a:rPr lang="en-GB" dirty="0"/>
              <a:t>Performing Well: </a:t>
            </a:r>
            <a:r>
              <a:rPr lang="en-GB" b="1" u="sng" dirty="0"/>
              <a:t>Interviewee </a:t>
            </a:r>
            <a:r>
              <a:rPr lang="en-GB" dirty="0"/>
              <a:t>Perspective (Cont.)</a:t>
            </a:r>
          </a:p>
        </p:txBody>
      </p:sp>
      <p:sp>
        <p:nvSpPr>
          <p:cNvPr id="3" name="Content Placeholder 2">
            <a:extLst>
              <a:ext uri="{FF2B5EF4-FFF2-40B4-BE49-F238E27FC236}">
                <a16:creationId xmlns:a16="http://schemas.microsoft.com/office/drawing/2014/main" id="{A8D62A1B-7584-444A-B073-380F4313313F}"/>
              </a:ext>
            </a:extLst>
          </p:cNvPr>
          <p:cNvSpPr>
            <a:spLocks noGrp="1"/>
          </p:cNvSpPr>
          <p:nvPr>
            <p:ph idx="1"/>
          </p:nvPr>
        </p:nvSpPr>
        <p:spPr/>
        <p:txBody>
          <a:bodyPr>
            <a:normAutofit/>
          </a:bodyPr>
          <a:lstStyle/>
          <a:p>
            <a:pPr marL="0" indent="0">
              <a:buNone/>
            </a:pPr>
            <a:r>
              <a:rPr lang="en-GB" dirty="0"/>
              <a:t>At the interview:</a:t>
            </a:r>
          </a:p>
          <a:p>
            <a:r>
              <a:rPr lang="en-GB" dirty="0"/>
              <a:t>Reduce nerves</a:t>
            </a:r>
          </a:p>
          <a:p>
            <a:r>
              <a:rPr lang="en-GB" dirty="0"/>
              <a:t>Structure of an interview:</a:t>
            </a:r>
          </a:p>
          <a:p>
            <a:pPr lvl="1"/>
            <a:r>
              <a:rPr lang="en-GB" dirty="0"/>
              <a:t>Welcome and introduction (1–2 mins)</a:t>
            </a:r>
          </a:p>
          <a:p>
            <a:pPr lvl="1"/>
            <a:r>
              <a:rPr lang="en-GB" dirty="0"/>
              <a:t>Questions to you (25–35 mins)</a:t>
            </a:r>
          </a:p>
          <a:p>
            <a:pPr lvl="1"/>
            <a:r>
              <a:rPr lang="en-GB" dirty="0"/>
              <a:t>Your questions (approximately 5 mins)</a:t>
            </a:r>
          </a:p>
          <a:p>
            <a:pPr lvl="1"/>
            <a:r>
              <a:rPr lang="en-GB" dirty="0"/>
              <a:t>Thank you and summary of next steps (1–2 mins)</a:t>
            </a:r>
          </a:p>
          <a:p>
            <a:endParaRPr lang="en-GB" dirty="0"/>
          </a:p>
        </p:txBody>
      </p:sp>
    </p:spTree>
    <p:extLst>
      <p:ext uri="{BB962C8B-B14F-4D97-AF65-F5344CB8AC3E}">
        <p14:creationId xmlns:p14="http://schemas.microsoft.com/office/powerpoint/2010/main" val="20737965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64A60-CAC2-4F80-A676-2C5CAD02E002}"/>
              </a:ext>
            </a:extLst>
          </p:cNvPr>
          <p:cNvSpPr>
            <a:spLocks noGrp="1"/>
          </p:cNvSpPr>
          <p:nvPr>
            <p:ph type="title"/>
          </p:nvPr>
        </p:nvSpPr>
        <p:spPr/>
        <p:txBody>
          <a:bodyPr>
            <a:normAutofit fontScale="90000"/>
          </a:bodyPr>
          <a:lstStyle/>
          <a:p>
            <a:r>
              <a:rPr lang="en-GB" dirty="0"/>
              <a:t>Performing Well: </a:t>
            </a:r>
            <a:r>
              <a:rPr lang="en-GB" b="1" u="sng" dirty="0"/>
              <a:t>Interviewee</a:t>
            </a:r>
            <a:r>
              <a:rPr lang="en-GB" dirty="0"/>
              <a:t> Perspective (Cont.)</a:t>
            </a:r>
          </a:p>
        </p:txBody>
      </p:sp>
      <p:sp>
        <p:nvSpPr>
          <p:cNvPr id="3" name="Content Placeholder 2">
            <a:extLst>
              <a:ext uri="{FF2B5EF4-FFF2-40B4-BE49-F238E27FC236}">
                <a16:creationId xmlns:a16="http://schemas.microsoft.com/office/drawing/2014/main" id="{18C4FA3A-9DAD-414B-BE43-8BCE7B3604A5}"/>
              </a:ext>
            </a:extLst>
          </p:cNvPr>
          <p:cNvSpPr>
            <a:spLocks noGrp="1"/>
          </p:cNvSpPr>
          <p:nvPr>
            <p:ph idx="1"/>
          </p:nvPr>
        </p:nvSpPr>
        <p:spPr/>
        <p:txBody>
          <a:bodyPr/>
          <a:lstStyle/>
          <a:p>
            <a:r>
              <a:rPr lang="en-GB" dirty="0"/>
              <a:t>Entrance and First Impression</a:t>
            </a:r>
          </a:p>
          <a:p>
            <a:pPr lvl="1"/>
            <a:r>
              <a:rPr lang="en-GB" dirty="0"/>
              <a:t>Shake hands</a:t>
            </a:r>
          </a:p>
          <a:p>
            <a:pPr lvl="1"/>
            <a:r>
              <a:rPr lang="en-GB" dirty="0"/>
              <a:t>Smile</a:t>
            </a:r>
          </a:p>
          <a:p>
            <a:pPr lvl="1"/>
            <a:r>
              <a:rPr lang="en-GB" dirty="0"/>
              <a:t>Eye contact</a:t>
            </a:r>
          </a:p>
          <a:p>
            <a:pPr lvl="1"/>
            <a:r>
              <a:rPr lang="en-GB" dirty="0"/>
              <a:t>Move purposefully</a:t>
            </a:r>
          </a:p>
          <a:p>
            <a:endParaRPr lang="en-GB" dirty="0"/>
          </a:p>
        </p:txBody>
      </p:sp>
    </p:spTree>
    <p:extLst>
      <p:ext uri="{BB962C8B-B14F-4D97-AF65-F5344CB8AC3E}">
        <p14:creationId xmlns:p14="http://schemas.microsoft.com/office/powerpoint/2010/main" val="34766787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99790-8D24-4684-9012-099E6E25D361}"/>
              </a:ext>
            </a:extLst>
          </p:cNvPr>
          <p:cNvSpPr>
            <a:spLocks noGrp="1"/>
          </p:cNvSpPr>
          <p:nvPr>
            <p:ph type="title"/>
          </p:nvPr>
        </p:nvSpPr>
        <p:spPr/>
        <p:txBody>
          <a:bodyPr>
            <a:normAutofit/>
          </a:bodyPr>
          <a:lstStyle/>
          <a:p>
            <a:r>
              <a:rPr lang="en-GB" dirty="0"/>
              <a:t>Performing Well: Interview Questions</a:t>
            </a:r>
          </a:p>
        </p:txBody>
      </p:sp>
      <p:sp>
        <p:nvSpPr>
          <p:cNvPr id="3" name="Content Placeholder 2">
            <a:extLst>
              <a:ext uri="{FF2B5EF4-FFF2-40B4-BE49-F238E27FC236}">
                <a16:creationId xmlns:a16="http://schemas.microsoft.com/office/drawing/2014/main" id="{00FD285C-E3C8-470D-A509-C9819DA2FAC9}"/>
              </a:ext>
            </a:extLst>
          </p:cNvPr>
          <p:cNvSpPr>
            <a:spLocks noGrp="1"/>
          </p:cNvSpPr>
          <p:nvPr>
            <p:ph idx="1"/>
          </p:nvPr>
        </p:nvSpPr>
        <p:spPr/>
        <p:txBody>
          <a:bodyPr>
            <a:normAutofit fontScale="77500" lnSpcReduction="20000"/>
          </a:bodyPr>
          <a:lstStyle/>
          <a:p>
            <a:r>
              <a:rPr lang="en-GB" sz="3600" dirty="0"/>
              <a:t>Question types:</a:t>
            </a:r>
          </a:p>
          <a:p>
            <a:pPr lvl="1"/>
            <a:r>
              <a:rPr lang="en-GB" sz="3200" dirty="0"/>
              <a:t>Open questions</a:t>
            </a:r>
          </a:p>
          <a:p>
            <a:pPr lvl="1"/>
            <a:r>
              <a:rPr lang="en-GB" sz="3200" dirty="0"/>
              <a:t>Probing questions</a:t>
            </a:r>
          </a:p>
          <a:p>
            <a:pPr lvl="1"/>
            <a:r>
              <a:rPr lang="en-GB" sz="3200" dirty="0"/>
              <a:t>Closed questions</a:t>
            </a:r>
          </a:p>
          <a:p>
            <a:pPr lvl="1"/>
            <a:r>
              <a:rPr lang="en-GB" sz="3200" dirty="0"/>
              <a:t>Leading questions</a:t>
            </a:r>
          </a:p>
          <a:p>
            <a:pPr lvl="1"/>
            <a:r>
              <a:rPr lang="en-GB" sz="3200" dirty="0"/>
              <a:t>Hypothetical questions</a:t>
            </a:r>
          </a:p>
          <a:p>
            <a:pPr lvl="1"/>
            <a:r>
              <a:rPr lang="en-GB" sz="3200" dirty="0"/>
              <a:t>Behavioural questions</a:t>
            </a:r>
            <a:endParaRPr lang="en-GB" dirty="0"/>
          </a:p>
        </p:txBody>
      </p:sp>
    </p:spTree>
    <p:extLst>
      <p:ext uri="{BB962C8B-B14F-4D97-AF65-F5344CB8AC3E}">
        <p14:creationId xmlns:p14="http://schemas.microsoft.com/office/powerpoint/2010/main" val="4209579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47AD0-4563-4462-B682-3D3969DC90E3}"/>
              </a:ext>
            </a:extLst>
          </p:cNvPr>
          <p:cNvSpPr>
            <a:spLocks noGrp="1"/>
          </p:cNvSpPr>
          <p:nvPr>
            <p:ph type="title"/>
          </p:nvPr>
        </p:nvSpPr>
        <p:spPr/>
        <p:txBody>
          <a:bodyPr>
            <a:normAutofit/>
          </a:bodyPr>
          <a:lstStyle/>
          <a:p>
            <a:r>
              <a:rPr lang="en-GB" dirty="0"/>
              <a:t>Knowing Your Strengths and Weaknesses</a:t>
            </a:r>
          </a:p>
        </p:txBody>
      </p:sp>
      <p:sp>
        <p:nvSpPr>
          <p:cNvPr id="3" name="Content Placeholder 2">
            <a:extLst>
              <a:ext uri="{FF2B5EF4-FFF2-40B4-BE49-F238E27FC236}">
                <a16:creationId xmlns:a16="http://schemas.microsoft.com/office/drawing/2014/main" id="{300A530A-217D-4517-8D0A-E3F63D0DCE9F}"/>
              </a:ext>
            </a:extLst>
          </p:cNvPr>
          <p:cNvSpPr>
            <a:spLocks noGrp="1"/>
          </p:cNvSpPr>
          <p:nvPr>
            <p:ph idx="1"/>
          </p:nvPr>
        </p:nvSpPr>
        <p:spPr/>
        <p:txBody>
          <a:bodyPr>
            <a:normAutofit/>
          </a:bodyPr>
          <a:lstStyle/>
          <a:p>
            <a:pPr lvl="0"/>
            <a:r>
              <a:rPr lang="en-GB" dirty="0"/>
              <a:t>Consider your relevant strengths and weaknesses carefully, based on the job you are applying for.</a:t>
            </a:r>
          </a:p>
          <a:p>
            <a:pPr lvl="0"/>
            <a:r>
              <a:rPr lang="en-GB" dirty="0">
                <a:solidFill>
                  <a:srgbClr val="7030A0"/>
                </a:solidFill>
              </a:rPr>
              <a:t>Discuss examples of when you have used your strengths.</a:t>
            </a:r>
          </a:p>
          <a:p>
            <a:pPr lvl="0"/>
            <a:r>
              <a:rPr lang="en-GB" dirty="0"/>
              <a:t>Identify weaknesses that you can develop, and give examples of when you have developed those skills.</a:t>
            </a:r>
          </a:p>
          <a:p>
            <a:r>
              <a:rPr lang="en-GB" dirty="0">
                <a:solidFill>
                  <a:srgbClr val="7030A0"/>
                </a:solidFill>
              </a:rPr>
              <a:t>Answer honestly, but in a manner which shows some humility. Even if you are graduating with an MBA, you will still have something to learn</a:t>
            </a:r>
          </a:p>
          <a:p>
            <a:endParaRPr lang="en-GB" dirty="0"/>
          </a:p>
        </p:txBody>
      </p:sp>
    </p:spTree>
    <p:extLst>
      <p:ext uri="{BB962C8B-B14F-4D97-AF65-F5344CB8AC3E}">
        <p14:creationId xmlns:p14="http://schemas.microsoft.com/office/powerpoint/2010/main" val="1892561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8DFAF-5214-4CBC-AFA9-469522C2F2AB}"/>
              </a:ext>
            </a:extLst>
          </p:cNvPr>
          <p:cNvSpPr>
            <a:spLocks noGrp="1"/>
          </p:cNvSpPr>
          <p:nvPr>
            <p:ph type="title"/>
          </p:nvPr>
        </p:nvSpPr>
        <p:spPr/>
        <p:txBody>
          <a:bodyPr/>
          <a:lstStyle/>
          <a:p>
            <a:r>
              <a:rPr lang="en-GB" dirty="0"/>
              <a:t>Giving Good Answers</a:t>
            </a:r>
          </a:p>
        </p:txBody>
      </p:sp>
      <p:sp>
        <p:nvSpPr>
          <p:cNvPr id="3" name="Content Placeholder 2">
            <a:extLst>
              <a:ext uri="{FF2B5EF4-FFF2-40B4-BE49-F238E27FC236}">
                <a16:creationId xmlns:a16="http://schemas.microsoft.com/office/drawing/2014/main" id="{BBE2BAB9-BC05-400F-9095-2D768B20DE88}"/>
              </a:ext>
            </a:extLst>
          </p:cNvPr>
          <p:cNvSpPr>
            <a:spLocks noGrp="1"/>
          </p:cNvSpPr>
          <p:nvPr>
            <p:ph idx="1"/>
          </p:nvPr>
        </p:nvSpPr>
        <p:spPr/>
        <p:txBody>
          <a:bodyPr>
            <a:normAutofit/>
          </a:bodyPr>
          <a:lstStyle/>
          <a:p>
            <a:r>
              <a:rPr lang="en-GB" dirty="0"/>
              <a:t>A good answer ‘… is one which provides convincing evidence to an interviewer that you have the capability and potential to do what is needed in the job’.</a:t>
            </a:r>
          </a:p>
          <a:p>
            <a:r>
              <a:rPr lang="en-GB" dirty="0"/>
              <a:t>S.T.A.R.</a:t>
            </a:r>
          </a:p>
          <a:p>
            <a:pPr lvl="1"/>
            <a:r>
              <a:rPr lang="en-GB" b="1" dirty="0"/>
              <a:t>S</a:t>
            </a:r>
            <a:r>
              <a:rPr lang="en-GB" dirty="0"/>
              <a:t>ituation: What was happening?</a:t>
            </a:r>
          </a:p>
          <a:p>
            <a:pPr lvl="1"/>
            <a:r>
              <a:rPr lang="en-GB" b="1" dirty="0"/>
              <a:t>T</a:t>
            </a:r>
            <a:r>
              <a:rPr lang="en-GB" dirty="0"/>
              <a:t>ask: What needed to be done?</a:t>
            </a:r>
          </a:p>
          <a:p>
            <a:pPr lvl="1"/>
            <a:r>
              <a:rPr lang="en-GB" b="1" dirty="0"/>
              <a:t>A</a:t>
            </a:r>
            <a:r>
              <a:rPr lang="en-GB" dirty="0"/>
              <a:t>ction: What did you do?</a:t>
            </a:r>
          </a:p>
          <a:p>
            <a:pPr lvl="1"/>
            <a:r>
              <a:rPr lang="en-GB" b="1" dirty="0"/>
              <a:t>R</a:t>
            </a:r>
            <a:r>
              <a:rPr lang="en-GB" dirty="0"/>
              <a:t>esult: What was the impact?</a:t>
            </a:r>
          </a:p>
        </p:txBody>
      </p:sp>
    </p:spTree>
    <p:extLst>
      <p:ext uri="{BB962C8B-B14F-4D97-AF65-F5344CB8AC3E}">
        <p14:creationId xmlns:p14="http://schemas.microsoft.com/office/powerpoint/2010/main" val="30042445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DE710-BF50-4592-A340-AFF6AB2D27FC}"/>
              </a:ext>
            </a:extLst>
          </p:cNvPr>
          <p:cNvSpPr>
            <a:spLocks noGrp="1"/>
          </p:cNvSpPr>
          <p:nvPr>
            <p:ph type="title"/>
          </p:nvPr>
        </p:nvSpPr>
        <p:spPr/>
        <p:txBody>
          <a:bodyPr/>
          <a:lstStyle/>
          <a:p>
            <a:r>
              <a:rPr lang="en-GB" dirty="0"/>
              <a:t>Giving Good Answers (Cont.)</a:t>
            </a:r>
          </a:p>
        </p:txBody>
      </p:sp>
      <p:sp>
        <p:nvSpPr>
          <p:cNvPr id="3" name="Content Placeholder 2">
            <a:extLst>
              <a:ext uri="{FF2B5EF4-FFF2-40B4-BE49-F238E27FC236}">
                <a16:creationId xmlns:a16="http://schemas.microsoft.com/office/drawing/2014/main" id="{78383B62-FDD0-4E24-9B24-816DD586144D}"/>
              </a:ext>
            </a:extLst>
          </p:cNvPr>
          <p:cNvSpPr>
            <a:spLocks noGrp="1"/>
          </p:cNvSpPr>
          <p:nvPr>
            <p:ph idx="1"/>
          </p:nvPr>
        </p:nvSpPr>
        <p:spPr/>
        <p:txBody>
          <a:bodyPr>
            <a:normAutofit/>
          </a:bodyPr>
          <a:lstStyle/>
          <a:p>
            <a:pPr lvl="0"/>
            <a:r>
              <a:rPr lang="en-GB" dirty="0"/>
              <a:t>Keep your answers comprehensive but brief</a:t>
            </a:r>
          </a:p>
          <a:p>
            <a:pPr lvl="0"/>
            <a:r>
              <a:rPr lang="en-GB" dirty="0"/>
              <a:t>Watch the speed of your speech</a:t>
            </a:r>
          </a:p>
          <a:p>
            <a:pPr lvl="0"/>
            <a:r>
              <a:rPr lang="en-GB" dirty="0"/>
              <a:t>Imagine the issues you might face in doing the job, and prepare examples of how you might handle those issues in the workplace</a:t>
            </a:r>
          </a:p>
          <a:p>
            <a:pPr lvl="0"/>
            <a:r>
              <a:rPr lang="en-GB" dirty="0"/>
              <a:t>Focus on </a:t>
            </a:r>
            <a:r>
              <a:rPr lang="en-GB" i="1" dirty="0"/>
              <a:t>your</a:t>
            </a:r>
            <a:r>
              <a:rPr lang="en-GB" dirty="0"/>
              <a:t> contribution to group activities</a:t>
            </a:r>
          </a:p>
          <a:p>
            <a:r>
              <a:rPr lang="en-GB" dirty="0"/>
              <a:t>Be honest</a:t>
            </a:r>
          </a:p>
          <a:p>
            <a:r>
              <a:rPr lang="en-GB" dirty="0"/>
              <a:t>Give relevant answers</a:t>
            </a:r>
          </a:p>
        </p:txBody>
      </p:sp>
    </p:spTree>
    <p:extLst>
      <p:ext uri="{BB962C8B-B14F-4D97-AF65-F5344CB8AC3E}">
        <p14:creationId xmlns:p14="http://schemas.microsoft.com/office/powerpoint/2010/main" val="2656248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F227C-6B22-4414-B09A-6C6E08EB6541}"/>
              </a:ext>
            </a:extLst>
          </p:cNvPr>
          <p:cNvSpPr>
            <a:spLocks noGrp="1"/>
          </p:cNvSpPr>
          <p:nvPr>
            <p:ph type="title"/>
          </p:nvPr>
        </p:nvSpPr>
        <p:spPr/>
        <p:txBody>
          <a:bodyPr>
            <a:normAutofit/>
          </a:bodyPr>
          <a:lstStyle/>
          <a:p>
            <a:r>
              <a:rPr lang="en-GB" dirty="0"/>
              <a:t>Potential Work-related Issues to Ask About</a:t>
            </a:r>
          </a:p>
        </p:txBody>
      </p:sp>
      <p:sp>
        <p:nvSpPr>
          <p:cNvPr id="3" name="Content Placeholder 2">
            <a:extLst>
              <a:ext uri="{FF2B5EF4-FFF2-40B4-BE49-F238E27FC236}">
                <a16:creationId xmlns:a16="http://schemas.microsoft.com/office/drawing/2014/main" id="{E5CCCCEC-6F93-43F5-9525-CF8DC3CAAA61}"/>
              </a:ext>
            </a:extLst>
          </p:cNvPr>
          <p:cNvSpPr>
            <a:spLocks noGrp="1"/>
          </p:cNvSpPr>
          <p:nvPr>
            <p:ph idx="1"/>
          </p:nvPr>
        </p:nvSpPr>
        <p:spPr/>
        <p:txBody>
          <a:bodyPr>
            <a:normAutofit fontScale="92500" lnSpcReduction="10000"/>
          </a:bodyPr>
          <a:lstStyle/>
          <a:p>
            <a:pPr lvl="0"/>
            <a:r>
              <a:rPr lang="en-GB" dirty="0"/>
              <a:t>What kind of training might I receive?</a:t>
            </a:r>
          </a:p>
          <a:p>
            <a:pPr lvl="0"/>
            <a:r>
              <a:rPr lang="en-GB" dirty="0"/>
              <a:t>What assistance is available for me in terms of finding accommodation?</a:t>
            </a:r>
          </a:p>
          <a:p>
            <a:pPr lvl="0"/>
            <a:r>
              <a:rPr lang="en-GB" dirty="0"/>
              <a:t>What is it like to work for this organisation?</a:t>
            </a:r>
          </a:p>
          <a:p>
            <a:pPr lvl="0"/>
            <a:r>
              <a:rPr lang="en-GB" dirty="0"/>
              <a:t>Would I be working with a team or largely independently?</a:t>
            </a:r>
          </a:p>
          <a:p>
            <a:pPr lvl="0"/>
            <a:r>
              <a:rPr lang="en-GB" dirty="0"/>
              <a:t>How formal are relationships between junior and senior management?</a:t>
            </a:r>
          </a:p>
          <a:p>
            <a:pPr lvl="0"/>
            <a:r>
              <a:rPr lang="en-GB" dirty="0"/>
              <a:t>How resistant are people to change in your organisation?</a:t>
            </a:r>
          </a:p>
          <a:p>
            <a:r>
              <a:rPr lang="en-GB" dirty="0"/>
              <a:t>How would my performance in the job be evaluated?</a:t>
            </a:r>
          </a:p>
          <a:p>
            <a:endParaRPr lang="en-GB" dirty="0"/>
          </a:p>
        </p:txBody>
      </p:sp>
    </p:spTree>
    <p:extLst>
      <p:ext uri="{BB962C8B-B14F-4D97-AF65-F5344CB8AC3E}">
        <p14:creationId xmlns:p14="http://schemas.microsoft.com/office/powerpoint/2010/main" val="31925392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FA055-5341-4BCB-BA69-3210893460DF}"/>
              </a:ext>
            </a:extLst>
          </p:cNvPr>
          <p:cNvSpPr>
            <a:spLocks noGrp="1"/>
          </p:cNvSpPr>
          <p:nvPr>
            <p:ph type="title"/>
          </p:nvPr>
        </p:nvSpPr>
        <p:spPr/>
        <p:txBody>
          <a:bodyPr/>
          <a:lstStyle/>
          <a:p>
            <a:r>
              <a:rPr lang="en-GB" dirty="0"/>
              <a:t>General Behaviour at Interviews</a:t>
            </a:r>
          </a:p>
        </p:txBody>
      </p:sp>
      <p:sp>
        <p:nvSpPr>
          <p:cNvPr id="3" name="Content Placeholder 2">
            <a:extLst>
              <a:ext uri="{FF2B5EF4-FFF2-40B4-BE49-F238E27FC236}">
                <a16:creationId xmlns:a16="http://schemas.microsoft.com/office/drawing/2014/main" id="{F925C416-93D6-4887-B87F-7211983A36B8}"/>
              </a:ext>
            </a:extLst>
          </p:cNvPr>
          <p:cNvSpPr>
            <a:spLocks noGrp="1"/>
          </p:cNvSpPr>
          <p:nvPr>
            <p:ph idx="1"/>
          </p:nvPr>
        </p:nvSpPr>
        <p:spPr/>
        <p:txBody>
          <a:bodyPr>
            <a:normAutofit fontScale="92500" lnSpcReduction="10000"/>
          </a:bodyPr>
          <a:lstStyle/>
          <a:p>
            <a:r>
              <a:rPr lang="en-GB" dirty="0"/>
              <a:t>Dress smartly</a:t>
            </a:r>
          </a:p>
          <a:p>
            <a:r>
              <a:rPr lang="en-GB" dirty="0"/>
              <a:t>Go to the bathroom before the interview</a:t>
            </a:r>
          </a:p>
          <a:p>
            <a:r>
              <a:rPr lang="en-GB" dirty="0"/>
              <a:t>Use formal language</a:t>
            </a:r>
          </a:p>
          <a:p>
            <a:r>
              <a:rPr lang="en-GB" dirty="0"/>
              <a:t>Maintain eye contact</a:t>
            </a:r>
          </a:p>
          <a:p>
            <a:r>
              <a:rPr lang="en-GB" dirty="0"/>
              <a:t>Communicate effectively (paralinguistic, non-verbal behaviours and language) and respond appropriately to the interviewer</a:t>
            </a:r>
          </a:p>
          <a:p>
            <a:r>
              <a:rPr lang="en-GB" dirty="0"/>
              <a:t>Sit upright and lean forward</a:t>
            </a:r>
          </a:p>
          <a:p>
            <a:r>
              <a:rPr lang="en-GB" dirty="0"/>
              <a:t>Prepare some questions</a:t>
            </a:r>
          </a:p>
          <a:p>
            <a:r>
              <a:rPr lang="en-GB" dirty="0"/>
              <a:t>Turn your phone off</a:t>
            </a:r>
          </a:p>
        </p:txBody>
      </p:sp>
    </p:spTree>
    <p:extLst>
      <p:ext uri="{BB962C8B-B14F-4D97-AF65-F5344CB8AC3E}">
        <p14:creationId xmlns:p14="http://schemas.microsoft.com/office/powerpoint/2010/main" val="12382381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57DE94E9-CE31-4BCC-AC0D-7135F81B11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8640"/>
            <a:ext cx="7200230" cy="5322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extLst>
              <a:ext uri="{FF2B5EF4-FFF2-40B4-BE49-F238E27FC236}">
                <a16:creationId xmlns:a16="http://schemas.microsoft.com/office/drawing/2014/main" id="{93EBAF48-C008-4976-99B0-B024259763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2181" y="57020"/>
            <a:ext cx="1931819" cy="1931819"/>
          </a:xfrm>
          <a:prstGeom prst="rect">
            <a:avLst/>
          </a:prstGeom>
        </p:spPr>
      </p:pic>
      <p:sp>
        <p:nvSpPr>
          <p:cNvPr id="7" name="TextBox 6">
            <a:extLst>
              <a:ext uri="{FF2B5EF4-FFF2-40B4-BE49-F238E27FC236}">
                <a16:creationId xmlns:a16="http://schemas.microsoft.com/office/drawing/2014/main" id="{6102FEE5-6D44-4263-9E5C-E690BAA3BC21}"/>
              </a:ext>
            </a:extLst>
          </p:cNvPr>
          <p:cNvSpPr txBox="1"/>
          <p:nvPr/>
        </p:nvSpPr>
        <p:spPr>
          <a:xfrm>
            <a:off x="7212181" y="5586808"/>
            <a:ext cx="48045" cy="6928678"/>
          </a:xfrm>
          <a:prstGeom prst="rect">
            <a:avLst/>
          </a:prstGeom>
          <a:noFill/>
        </p:spPr>
        <p:txBody>
          <a:bodyPr wrap="square" rtlCol="0">
            <a:spAutoFit/>
          </a:bodyPr>
          <a:lstStyle/>
          <a:p>
            <a:r>
              <a:rPr lang="en-GB" sz="900">
                <a:hlinkClick r:id="rId4" tooltip="http://ariesrules.blogspot.com/2011/11/weekend-humor_11.html"/>
              </a:rPr>
              <a:t>This Photo</a:t>
            </a:r>
            <a:r>
              <a:rPr lang="en-GB" sz="900"/>
              <a:t> by Unknown Author is licensed under </a:t>
            </a:r>
            <a:r>
              <a:rPr lang="en-GB" sz="900">
                <a:hlinkClick r:id="rId5" tooltip="https://creativecommons.org/licenses/by-nc-nd/3.0/"/>
              </a:rPr>
              <a:t>CC BY-NC-ND</a:t>
            </a:r>
            <a:endParaRPr lang="en-GB" sz="900"/>
          </a:p>
        </p:txBody>
      </p:sp>
      <p:pic>
        <p:nvPicPr>
          <p:cNvPr id="9" name="Picture 8">
            <a:extLst>
              <a:ext uri="{FF2B5EF4-FFF2-40B4-BE49-F238E27FC236}">
                <a16:creationId xmlns:a16="http://schemas.microsoft.com/office/drawing/2014/main" id="{3ACAF84C-2FA7-4001-A837-FEBFEAA614E9}"/>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flipH="1">
            <a:off x="7230594" y="2924944"/>
            <a:ext cx="1882479" cy="2508765"/>
          </a:xfrm>
          <a:prstGeom prst="rect">
            <a:avLst/>
          </a:prstGeom>
        </p:spPr>
      </p:pic>
      <p:sp>
        <p:nvSpPr>
          <p:cNvPr id="10" name="TextBox 9">
            <a:extLst>
              <a:ext uri="{FF2B5EF4-FFF2-40B4-BE49-F238E27FC236}">
                <a16:creationId xmlns:a16="http://schemas.microsoft.com/office/drawing/2014/main" id="{9CB20D53-9C50-4EBE-9BC2-F2C481D448C3}"/>
              </a:ext>
            </a:extLst>
          </p:cNvPr>
          <p:cNvSpPr txBox="1"/>
          <p:nvPr/>
        </p:nvSpPr>
        <p:spPr>
          <a:xfrm flipH="1">
            <a:off x="7313885" y="5475004"/>
            <a:ext cx="585269" cy="1615827"/>
          </a:xfrm>
          <a:prstGeom prst="rect">
            <a:avLst/>
          </a:prstGeom>
          <a:noFill/>
        </p:spPr>
        <p:txBody>
          <a:bodyPr wrap="square" rtlCol="0">
            <a:spAutoFit/>
          </a:bodyPr>
          <a:lstStyle/>
          <a:p>
            <a:r>
              <a:rPr lang="en-GB" sz="900">
                <a:hlinkClick r:id="rId7" tooltip="http://www.romancemeetslife.com/2013/07/winning-image-at-job-interviews-how-to.html"/>
              </a:rPr>
              <a:t>This Photo</a:t>
            </a:r>
            <a:r>
              <a:rPr lang="en-GB" sz="900"/>
              <a:t> by Unknown Author is licensed under </a:t>
            </a:r>
            <a:r>
              <a:rPr lang="en-GB" sz="900">
                <a:hlinkClick r:id="rId5" tooltip="https://creativecommons.org/licenses/by-nc-nd/3.0/"/>
              </a:rPr>
              <a:t>CC BY-NC-ND</a:t>
            </a:r>
            <a:endParaRPr lang="en-GB" sz="900"/>
          </a:p>
        </p:txBody>
      </p:sp>
    </p:spTree>
    <p:extLst>
      <p:ext uri="{BB962C8B-B14F-4D97-AF65-F5344CB8AC3E}">
        <p14:creationId xmlns:p14="http://schemas.microsoft.com/office/powerpoint/2010/main" val="343235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2B5BE-E8C4-4114-A49B-9EC8E5420CB9}"/>
              </a:ext>
            </a:extLst>
          </p:cNvPr>
          <p:cNvSpPr>
            <a:spLocks noGrp="1"/>
          </p:cNvSpPr>
          <p:nvPr>
            <p:ph type="title"/>
          </p:nvPr>
        </p:nvSpPr>
        <p:spPr/>
        <p:txBody>
          <a:bodyPr/>
          <a:lstStyle/>
          <a:p>
            <a:r>
              <a:rPr lang="en-GB" dirty="0"/>
              <a:t>After the whole process is over…</a:t>
            </a:r>
          </a:p>
        </p:txBody>
      </p:sp>
      <p:pic>
        <p:nvPicPr>
          <p:cNvPr id="5" name="Picture 4">
            <a:extLst>
              <a:ext uri="{FF2B5EF4-FFF2-40B4-BE49-F238E27FC236}">
                <a16:creationId xmlns:a16="http://schemas.microsoft.com/office/drawing/2014/main" id="{E076D63C-1FAD-4829-B9BD-8A13218A93F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355976" y="1988840"/>
            <a:ext cx="4700014" cy="2643758"/>
          </a:xfrm>
          <a:prstGeom prst="rect">
            <a:avLst/>
          </a:prstGeom>
        </p:spPr>
      </p:pic>
      <p:sp>
        <p:nvSpPr>
          <p:cNvPr id="7" name="TextBox 6">
            <a:extLst>
              <a:ext uri="{FF2B5EF4-FFF2-40B4-BE49-F238E27FC236}">
                <a16:creationId xmlns:a16="http://schemas.microsoft.com/office/drawing/2014/main" id="{C651D512-A7D0-4709-AEAB-57038E187DF3}"/>
              </a:ext>
            </a:extLst>
          </p:cNvPr>
          <p:cNvSpPr txBox="1"/>
          <p:nvPr/>
        </p:nvSpPr>
        <p:spPr>
          <a:xfrm>
            <a:off x="457200" y="1417638"/>
            <a:ext cx="3538736" cy="4216539"/>
          </a:xfrm>
          <a:prstGeom prst="rect">
            <a:avLst/>
          </a:prstGeom>
          <a:noFill/>
        </p:spPr>
        <p:txBody>
          <a:bodyPr wrap="square" rtlCol="0">
            <a:spAutoFit/>
          </a:bodyPr>
          <a:lstStyle/>
          <a:p>
            <a:r>
              <a:rPr lang="en-GB" sz="2800" b="1" i="1" dirty="0">
                <a:solidFill>
                  <a:srgbClr val="7030A0"/>
                </a:solidFill>
              </a:rPr>
              <a:t>…Reflect…Learn!</a:t>
            </a:r>
          </a:p>
          <a:p>
            <a:endParaRPr lang="en-GB" sz="2400" dirty="0">
              <a:solidFill>
                <a:srgbClr val="7030A0"/>
              </a:solidFill>
            </a:endParaRPr>
          </a:p>
          <a:p>
            <a:pPr marL="342900" indent="-342900">
              <a:buFont typeface="Arial" panose="020B0604020202020204" pitchFamily="34" charset="0"/>
              <a:buChar char="•"/>
            </a:pPr>
            <a:r>
              <a:rPr lang="en-GB" sz="2400" dirty="0">
                <a:solidFill>
                  <a:srgbClr val="7030A0"/>
                </a:solidFill>
              </a:rPr>
              <a:t>What went well?</a:t>
            </a:r>
          </a:p>
          <a:p>
            <a:pPr marL="342900" indent="-342900">
              <a:buFont typeface="Arial" panose="020B0604020202020204" pitchFamily="34" charset="0"/>
              <a:buChar char="•"/>
            </a:pPr>
            <a:r>
              <a:rPr lang="en-GB" sz="2400" dirty="0">
                <a:solidFill>
                  <a:srgbClr val="7030A0"/>
                </a:solidFill>
              </a:rPr>
              <a:t>What didn’t go well?</a:t>
            </a:r>
          </a:p>
          <a:p>
            <a:pPr marL="342900" indent="-342900">
              <a:buFont typeface="Arial" panose="020B0604020202020204" pitchFamily="34" charset="0"/>
              <a:buChar char="•"/>
            </a:pPr>
            <a:r>
              <a:rPr lang="en-GB" sz="2400" dirty="0">
                <a:solidFill>
                  <a:srgbClr val="7030A0"/>
                </a:solidFill>
              </a:rPr>
              <a:t>What have you learned?</a:t>
            </a:r>
          </a:p>
          <a:p>
            <a:pPr marL="342900" indent="-342900">
              <a:buFont typeface="Arial" panose="020B0604020202020204" pitchFamily="34" charset="0"/>
              <a:buChar char="•"/>
            </a:pPr>
            <a:r>
              <a:rPr lang="en-GB" sz="2400" dirty="0">
                <a:solidFill>
                  <a:srgbClr val="7030A0"/>
                </a:solidFill>
              </a:rPr>
              <a:t>What would you do differently next time?</a:t>
            </a:r>
          </a:p>
          <a:p>
            <a:pPr marL="342900" indent="-342900">
              <a:buFont typeface="Arial" panose="020B0604020202020204" pitchFamily="34" charset="0"/>
              <a:buChar char="•"/>
            </a:pPr>
            <a:r>
              <a:rPr lang="en-GB" sz="2400" dirty="0">
                <a:solidFill>
                  <a:srgbClr val="7030A0"/>
                </a:solidFill>
              </a:rPr>
              <a:t>How could you maximise your chances of success?</a:t>
            </a:r>
          </a:p>
        </p:txBody>
      </p:sp>
    </p:spTree>
    <p:extLst>
      <p:ext uri="{BB962C8B-B14F-4D97-AF65-F5344CB8AC3E}">
        <p14:creationId xmlns:p14="http://schemas.microsoft.com/office/powerpoint/2010/main" val="27779776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C4AE3-7E0E-477A-BEEC-B72BCEF44AB5}"/>
              </a:ext>
            </a:extLst>
          </p:cNvPr>
          <p:cNvSpPr>
            <a:spLocks noGrp="1"/>
          </p:cNvSpPr>
          <p:nvPr>
            <p:ph type="title"/>
          </p:nvPr>
        </p:nvSpPr>
        <p:spPr/>
        <p:txBody>
          <a:bodyPr/>
          <a:lstStyle/>
          <a:p>
            <a:r>
              <a:rPr lang="en-GB" dirty="0"/>
              <a:t>And </a:t>
            </a:r>
            <a:r>
              <a:rPr lang="en-GB" b="1" i="1" dirty="0"/>
              <a:t>never</a:t>
            </a:r>
            <a:r>
              <a:rPr lang="en-GB" dirty="0"/>
              <a:t> interview like this…..</a:t>
            </a:r>
          </a:p>
        </p:txBody>
      </p:sp>
      <p:pic>
        <p:nvPicPr>
          <p:cNvPr id="4" name="Online Media ^0 3">
            <a:hlinkClick r:id="" action="ppaction://media"/>
            <a:extLst>
              <a:ext uri="{FF2B5EF4-FFF2-40B4-BE49-F238E27FC236}">
                <a16:creationId xmlns:a16="http://schemas.microsoft.com/office/drawing/2014/main" id="{FD17B034-9937-4146-A81F-580DD8513BD0}"/>
              </a:ext>
            </a:extLst>
          </p:cNvPr>
          <p:cNvPicPr>
            <a:picLocks noGrp="1" noRot="1" noChangeAspect="1"/>
          </p:cNvPicPr>
          <p:nvPr>
            <p:ph idx="1"/>
            <a:videoFile r:link="rId1"/>
          </p:nvPr>
        </p:nvPicPr>
        <p:blipFill>
          <a:blip r:embed="rId3"/>
          <a:stretch>
            <a:fillRect/>
          </a:stretch>
        </p:blipFill>
        <p:spPr>
          <a:xfrm>
            <a:off x="1547813" y="1828800"/>
            <a:ext cx="5761037" cy="3240088"/>
          </a:xfrm>
          <a:prstGeom prst="rect">
            <a:avLst/>
          </a:prstGeom>
        </p:spPr>
      </p:pic>
    </p:spTree>
    <p:extLst>
      <p:ext uri="{BB962C8B-B14F-4D97-AF65-F5344CB8AC3E}">
        <p14:creationId xmlns:p14="http://schemas.microsoft.com/office/powerpoint/2010/main" val="9000865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8F846-F325-47E5-96D4-1A140C320A70}"/>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4FF78F04-41D4-4C96-A2F5-F778F6ED8EC1}"/>
              </a:ext>
            </a:extLst>
          </p:cNvPr>
          <p:cNvSpPr>
            <a:spLocks noGrp="1"/>
          </p:cNvSpPr>
          <p:nvPr>
            <p:ph idx="1"/>
          </p:nvPr>
        </p:nvSpPr>
        <p:spPr/>
        <p:txBody>
          <a:bodyPr/>
          <a:lstStyle/>
          <a:p>
            <a:r>
              <a:rPr lang="en-GB" dirty="0"/>
              <a:t>Take 5 minutes to reflect on the day and summarise your learning from today.</a:t>
            </a:r>
          </a:p>
          <a:p>
            <a:endParaRPr lang="en-GB" dirty="0"/>
          </a:p>
        </p:txBody>
      </p:sp>
    </p:spTree>
    <p:extLst>
      <p:ext uri="{BB962C8B-B14F-4D97-AF65-F5344CB8AC3E}">
        <p14:creationId xmlns:p14="http://schemas.microsoft.com/office/powerpoint/2010/main" val="28445857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0317F-7E66-4B94-9E2A-52E3392A1FD8}"/>
              </a:ext>
            </a:extLst>
          </p:cNvPr>
          <p:cNvSpPr>
            <a:spLocks noGrp="1"/>
          </p:cNvSpPr>
          <p:nvPr>
            <p:ph type="title"/>
          </p:nvPr>
        </p:nvSpPr>
        <p:spPr/>
        <p:txBody>
          <a:bodyPr/>
          <a:lstStyle/>
          <a:p>
            <a:r>
              <a:rPr lang="en-GB" dirty="0"/>
              <a:t>Further Research</a:t>
            </a:r>
          </a:p>
        </p:txBody>
      </p:sp>
      <p:sp>
        <p:nvSpPr>
          <p:cNvPr id="3" name="Content Placeholder 2">
            <a:extLst>
              <a:ext uri="{FF2B5EF4-FFF2-40B4-BE49-F238E27FC236}">
                <a16:creationId xmlns:a16="http://schemas.microsoft.com/office/drawing/2014/main" id="{2CD27CC5-6605-4955-B80F-5885682D46B7}"/>
              </a:ext>
            </a:extLst>
          </p:cNvPr>
          <p:cNvSpPr>
            <a:spLocks noGrp="1"/>
          </p:cNvSpPr>
          <p:nvPr>
            <p:ph idx="1"/>
          </p:nvPr>
        </p:nvSpPr>
        <p:spPr/>
        <p:txBody>
          <a:bodyPr>
            <a:normAutofit/>
          </a:bodyPr>
          <a:lstStyle/>
          <a:p>
            <a:r>
              <a:rPr lang="en-GB" dirty="0">
                <a:solidFill>
                  <a:srgbClr val="7030A0"/>
                </a:solidFill>
              </a:rPr>
              <a:t>Look at other examples of Tom Peters, Gary Hamel, Steve Jobs and others delivering presentations – note how they engage the audience and, importantly, communicate their message!</a:t>
            </a:r>
          </a:p>
          <a:p>
            <a:r>
              <a:rPr lang="en-GB" dirty="0">
                <a:solidFill>
                  <a:srgbClr val="0070C0"/>
                </a:solidFill>
              </a:rPr>
              <a:t>Start thinking about how you can develop your presentation and interview skills – make it happen!</a:t>
            </a:r>
          </a:p>
        </p:txBody>
      </p:sp>
    </p:spTree>
    <p:extLst>
      <p:ext uri="{BB962C8B-B14F-4D97-AF65-F5344CB8AC3E}">
        <p14:creationId xmlns:p14="http://schemas.microsoft.com/office/powerpoint/2010/main" val="6882798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A87A8-DA50-45E8-A7A6-C776734DB3B8}"/>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DCC828C0-FA53-4E16-86CD-35BAA40665BB}"/>
              </a:ext>
            </a:extLst>
          </p:cNvPr>
          <p:cNvSpPr>
            <a:spLocks noGrp="1"/>
          </p:cNvSpPr>
          <p:nvPr>
            <p:ph idx="1"/>
          </p:nvPr>
        </p:nvSpPr>
        <p:spPr/>
        <p:txBody>
          <a:bodyPr/>
          <a:lstStyle/>
          <a:p>
            <a:r>
              <a:rPr lang="en-GB" dirty="0"/>
              <a:t>Morgan, P. (2017) </a:t>
            </a:r>
            <a:r>
              <a:rPr lang="en-GB" i="1" dirty="0"/>
              <a:t>The Business Student’s Guide To Study And Employability</a:t>
            </a:r>
            <a:r>
              <a:rPr lang="en-GB" dirty="0"/>
              <a:t>. London: Sage Publications Ltd.</a:t>
            </a:r>
          </a:p>
          <a:p>
            <a:r>
              <a:rPr lang="en-GB" dirty="0"/>
              <a:t>Whetten, D.A. and Cameron, K. (1996) </a:t>
            </a:r>
            <a:r>
              <a:rPr lang="en-GB" i="1" dirty="0"/>
              <a:t>Developing Management Skills for Europe</a:t>
            </a:r>
            <a:r>
              <a:rPr lang="en-GB" dirty="0"/>
              <a:t>.  Harlow: FT/Prentice Hall</a:t>
            </a:r>
          </a:p>
        </p:txBody>
      </p:sp>
    </p:spTree>
    <p:extLst>
      <p:ext uri="{BB962C8B-B14F-4D97-AF65-F5344CB8AC3E}">
        <p14:creationId xmlns:p14="http://schemas.microsoft.com/office/powerpoint/2010/main" val="3385964503"/>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303dbf9b-b85b-46a0-94f1-894078c07ecd"/>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Parcel</Template>
  <TotalTime>453</TotalTime>
  <Words>2456</Words>
  <Application>Microsoft Office PowerPoint</Application>
  <PresentationFormat>On-screen Show (4:3)</PresentationFormat>
  <Paragraphs>281</Paragraphs>
  <Slides>41</Slides>
  <Notes>13</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ＭＳ Ｐゴシック</vt:lpstr>
      <vt:lpstr>Arial</vt:lpstr>
      <vt:lpstr>Calibri</vt:lpstr>
      <vt:lpstr>Gill Sans MT</vt:lpstr>
      <vt:lpstr>Parcel</vt:lpstr>
      <vt:lpstr>Professional career development</vt:lpstr>
      <vt:lpstr>Overview of Workshop</vt:lpstr>
      <vt:lpstr>Employability – A Definition</vt:lpstr>
      <vt:lpstr>So, we’ve found the right job….now what?</vt:lpstr>
      <vt:lpstr>What is needed to deliver a good presentation?</vt:lpstr>
      <vt:lpstr>Why many presentations fail</vt:lpstr>
      <vt:lpstr>Why many presentations fail</vt:lpstr>
      <vt:lpstr>Why many presentations fail</vt:lpstr>
      <vt:lpstr>Different Goals and Different Delivery Styles</vt:lpstr>
      <vt:lpstr>The Impact of the Audience</vt:lpstr>
      <vt:lpstr>Preparation</vt:lpstr>
      <vt:lpstr>Structuring a Presentation</vt:lpstr>
      <vt:lpstr>Beginning Your Presentation</vt:lpstr>
      <vt:lpstr>When delivering a presentation remember:</vt:lpstr>
      <vt:lpstr>When delivering a presentation remember (Cont.):</vt:lpstr>
      <vt:lpstr>When we are nervous:</vt:lpstr>
      <vt:lpstr>To deal with nerves:</vt:lpstr>
      <vt:lpstr>A master at work…</vt:lpstr>
      <vt:lpstr>Suggestions for Interaction &amp; Visual Aids</vt:lpstr>
      <vt:lpstr>Creativity in presentations:</vt:lpstr>
      <vt:lpstr>To avoid death by PowerPoint:</vt:lpstr>
      <vt:lpstr>Another master at work…</vt:lpstr>
      <vt:lpstr>How an Organisation Develops a Selection Process</vt:lpstr>
      <vt:lpstr>So, what about interviews?</vt:lpstr>
      <vt:lpstr>A selection interview is …</vt:lpstr>
      <vt:lpstr>Performing Well: Employer Objectives</vt:lpstr>
      <vt:lpstr>Performing Well: Interviewee Perspective</vt:lpstr>
      <vt:lpstr>Performing Well: Interviewee Perspective (Cont.)</vt:lpstr>
      <vt:lpstr>Performing Well: Interviewee Perspective (Cont.)</vt:lpstr>
      <vt:lpstr>Performing Well: Interview Questions</vt:lpstr>
      <vt:lpstr>Knowing Your Strengths and Weaknesses</vt:lpstr>
      <vt:lpstr>Giving Good Answers</vt:lpstr>
      <vt:lpstr>Giving Good Answers (Cont.)</vt:lpstr>
      <vt:lpstr>Potential Work-related Issues to Ask About</vt:lpstr>
      <vt:lpstr>General Behaviour at Interviews</vt:lpstr>
      <vt:lpstr>PowerPoint Presentation</vt:lpstr>
      <vt:lpstr>After the whole process is over…</vt:lpstr>
      <vt:lpstr>And never interview like this…..</vt:lpstr>
      <vt:lpstr>Summary</vt:lpstr>
      <vt:lpstr>Further Research</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Paul James</cp:lastModifiedBy>
  <cp:revision>4</cp:revision>
  <dcterms:created xsi:type="dcterms:W3CDTF">2015-04-14T15:21:28Z</dcterms:created>
  <dcterms:modified xsi:type="dcterms:W3CDTF">2018-09-24T10:32:06Z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