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73" r:id="rId4"/>
    <p:sldMasterId id="2147483678" r:id="rId5"/>
  </p:sldMasterIdLst>
  <p:notesMasterIdLst>
    <p:notesMasterId r:id="rId17"/>
  </p:notesMasterIdLst>
  <p:handoutMasterIdLst>
    <p:handoutMasterId r:id="rId18"/>
  </p:handoutMasterIdLst>
  <p:sldIdLst>
    <p:sldId id="374" r:id="rId6"/>
    <p:sldId id="375" r:id="rId7"/>
    <p:sldId id="376" r:id="rId8"/>
    <p:sldId id="377" r:id="rId9"/>
    <p:sldId id="378" r:id="rId10"/>
    <p:sldId id="379" r:id="rId11"/>
    <p:sldId id="380" r:id="rId12"/>
    <p:sldId id="382" r:id="rId13"/>
    <p:sldId id="383" r:id="rId14"/>
    <p:sldId id="384" r:id="rId15"/>
    <p:sldId id="385"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69" autoAdjust="0"/>
    <p:restoredTop sz="89842" autoAdjust="0"/>
  </p:normalViewPr>
  <p:slideViewPr>
    <p:cSldViewPr snapToGrid="0" showGuides="1">
      <p:cViewPr varScale="1">
        <p:scale>
          <a:sx n="97" d="100"/>
          <a:sy n="97" d="100"/>
        </p:scale>
        <p:origin x="90" y="174"/>
      </p:cViewPr>
      <p:guideLst>
        <p:guide orient="horz" pos="2160"/>
        <p:guide pos="3840"/>
      </p:guideLst>
    </p:cSldViewPr>
  </p:slideViewPr>
  <p:notesTextViewPr>
    <p:cViewPr>
      <p:scale>
        <a:sx n="1" d="1"/>
        <a:sy n="1" d="1"/>
      </p:scale>
      <p:origin x="0" y="0"/>
    </p:cViewPr>
  </p:notesTextViewPr>
  <p:notesViewPr>
    <p:cSldViewPr snapToGrid="0" showGuides="1">
      <p:cViewPr varScale="1">
        <p:scale>
          <a:sx n="90" d="100"/>
          <a:sy n="90" d="100"/>
        </p:scale>
        <p:origin x="3774"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2.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2" Type="http://schemas.openxmlformats.org/officeDocument/2006/relationships/image" Target="../media/image4.svg"/><Relationship Id="rId1" Type="http://schemas.openxmlformats.org/officeDocument/2006/relationships/image" Target="../media/image3.svg"/></Relationships>
</file>

<file path=ppt/diagrams/_rels/drawing1.xml.rels><?xml version="1.0" encoding="UTF-8" standalone="yes"?>
<Relationships xmlns="http://schemas.openxmlformats.org/package/2006/relationships"><Relationship Id="rId2" Type="http://schemas.openxmlformats.org/officeDocument/2006/relationships/image" Target="../media/image4.svg"/><Relationship Id="rId1" Type="http://schemas.openxmlformats.org/officeDocument/2006/relationships/image" Target="../media/image3.svg"/></Relationships>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AFB70F7-14CE-4EB7-A9CD-AC9A93496E85}" type="doc">
      <dgm:prSet loTypeId="urn:microsoft.com/office/officeart/2018/2/layout/IconVerticalSolidList" loCatId="icon" qsTypeId="urn:microsoft.com/office/officeart/2005/8/quickstyle/simple1#1" qsCatId="simple" csTypeId="urn:microsoft.com/office/officeart/2005/8/colors/accent1_2#1" csCatId="accent1" phldr="1"/>
      <dgm:spPr/>
      <dgm:t>
        <a:bodyPr/>
        <a:lstStyle/>
        <a:p>
          <a:endParaRPr lang="en-US"/>
        </a:p>
      </dgm:t>
    </dgm:pt>
    <dgm:pt modelId="{8264C895-1217-4466-B9BF-DB8DE3963453}">
      <dgm:prSet/>
      <dgm:spPr/>
      <dgm:t>
        <a:bodyPr/>
        <a:lstStyle/>
        <a:p>
          <a:pPr>
            <a:lnSpc>
              <a:spcPct val="100000"/>
            </a:lnSpc>
          </a:pPr>
          <a:r>
            <a:rPr lang="en-GB"/>
            <a:t>Submission via Turnitin</a:t>
          </a:r>
          <a:endParaRPr lang="en-US"/>
        </a:p>
      </dgm:t>
    </dgm:pt>
    <dgm:pt modelId="{6F68FD78-3B95-45B7-B4A3-02922D3EB3CD}" type="parTrans" cxnId="{26807E6D-652A-4B0B-8C03-3AFA4EF42982}">
      <dgm:prSet/>
      <dgm:spPr/>
      <dgm:t>
        <a:bodyPr/>
        <a:lstStyle/>
        <a:p>
          <a:endParaRPr lang="en-US"/>
        </a:p>
      </dgm:t>
    </dgm:pt>
    <dgm:pt modelId="{C5257D80-A262-4120-808F-4CAA4421A360}" type="sibTrans" cxnId="{26807E6D-652A-4B0B-8C03-3AFA4EF42982}">
      <dgm:prSet/>
      <dgm:spPr/>
      <dgm:t>
        <a:bodyPr/>
        <a:lstStyle/>
        <a:p>
          <a:endParaRPr lang="en-US"/>
        </a:p>
      </dgm:t>
    </dgm:pt>
    <dgm:pt modelId="{461B1ADB-B7D2-49A6-A23B-06513D7D24E5}">
      <dgm:prSet/>
      <dgm:spPr/>
      <dgm:t>
        <a:bodyPr/>
        <a:lstStyle/>
        <a:p>
          <a:pPr>
            <a:lnSpc>
              <a:spcPct val="100000"/>
            </a:lnSpc>
          </a:pPr>
          <a:r>
            <a:rPr lang="en-GB" b="1" dirty="0"/>
            <a:t>23.59pm 23</a:t>
          </a:r>
          <a:r>
            <a:rPr lang="en-GB" b="1" baseline="30000" dirty="0"/>
            <a:t>rd</a:t>
          </a:r>
          <a:r>
            <a:rPr lang="en-GB" b="1" dirty="0"/>
            <a:t> November 2026</a:t>
          </a:r>
          <a:endParaRPr lang="en-US" dirty="0"/>
        </a:p>
      </dgm:t>
    </dgm:pt>
    <dgm:pt modelId="{1AA759AE-0FF2-4F1D-ADD5-94F65BD26A10}" type="parTrans" cxnId="{D8C006B6-87D5-4633-84F7-FF3A8F6EDB5B}">
      <dgm:prSet/>
      <dgm:spPr/>
      <dgm:t>
        <a:bodyPr/>
        <a:lstStyle/>
        <a:p>
          <a:endParaRPr lang="en-US"/>
        </a:p>
      </dgm:t>
    </dgm:pt>
    <dgm:pt modelId="{58BA7123-D6B3-4D48-81E8-47883F8B558A}" type="sibTrans" cxnId="{D8C006B6-87D5-4633-84F7-FF3A8F6EDB5B}">
      <dgm:prSet/>
      <dgm:spPr/>
      <dgm:t>
        <a:bodyPr/>
        <a:lstStyle/>
        <a:p>
          <a:endParaRPr lang="en-US"/>
        </a:p>
      </dgm:t>
    </dgm:pt>
    <dgm:pt modelId="{90A972D0-3EF0-469B-AB98-81670B192D06}">
      <dgm:prSet/>
      <dgm:spPr/>
      <dgm:t>
        <a:bodyPr/>
        <a:lstStyle/>
        <a:p>
          <a:pPr>
            <a:lnSpc>
              <a:spcPct val="100000"/>
            </a:lnSpc>
          </a:pPr>
          <a:r>
            <a:rPr lang="en-GB"/>
            <a:t>Provisional Grade and Feedback</a:t>
          </a:r>
          <a:endParaRPr lang="en-US"/>
        </a:p>
      </dgm:t>
    </dgm:pt>
    <dgm:pt modelId="{96625914-3EB4-40D9-9D88-B11F42A200D7}" type="parTrans" cxnId="{0B18187C-AC4C-4AC4-B08D-C24ADC0B867A}">
      <dgm:prSet/>
      <dgm:spPr/>
      <dgm:t>
        <a:bodyPr/>
        <a:lstStyle/>
        <a:p>
          <a:endParaRPr lang="en-US"/>
        </a:p>
      </dgm:t>
    </dgm:pt>
    <dgm:pt modelId="{877C53F7-AD05-4F56-A0AE-17ADCB93CFC4}" type="sibTrans" cxnId="{0B18187C-AC4C-4AC4-B08D-C24ADC0B867A}">
      <dgm:prSet/>
      <dgm:spPr/>
      <dgm:t>
        <a:bodyPr/>
        <a:lstStyle/>
        <a:p>
          <a:endParaRPr lang="en-US"/>
        </a:p>
      </dgm:t>
    </dgm:pt>
    <dgm:pt modelId="{4DE5B9AA-8B2B-4EB0-B9F6-0F106508E6D3}">
      <dgm:prSet/>
      <dgm:spPr/>
      <dgm:t>
        <a:bodyPr/>
        <a:lstStyle/>
        <a:p>
          <a:pPr>
            <a:lnSpc>
              <a:spcPct val="100000"/>
            </a:lnSpc>
          </a:pPr>
          <a:r>
            <a:rPr lang="en-GB" b="1" dirty="0"/>
            <a:t>23.59pm 11</a:t>
          </a:r>
          <a:r>
            <a:rPr lang="en-GB" b="1" baseline="30000" dirty="0"/>
            <a:t>th</a:t>
          </a:r>
          <a:r>
            <a:rPr lang="en-GB" b="1" dirty="0"/>
            <a:t> January 2027</a:t>
          </a:r>
          <a:endParaRPr lang="en-US" dirty="0"/>
        </a:p>
      </dgm:t>
    </dgm:pt>
    <dgm:pt modelId="{6945073F-FEB5-40E1-A396-BBF8CE107E72}" type="parTrans" cxnId="{3452119A-4C9C-47E4-BD91-CB2F8A58CE1C}">
      <dgm:prSet/>
      <dgm:spPr/>
      <dgm:t>
        <a:bodyPr/>
        <a:lstStyle/>
        <a:p>
          <a:endParaRPr lang="en-US"/>
        </a:p>
      </dgm:t>
    </dgm:pt>
    <dgm:pt modelId="{1DBDF3B4-F9F7-4B70-A1DD-B0B2873D6DF3}" type="sibTrans" cxnId="{3452119A-4C9C-47E4-BD91-CB2F8A58CE1C}">
      <dgm:prSet/>
      <dgm:spPr/>
      <dgm:t>
        <a:bodyPr/>
        <a:lstStyle/>
        <a:p>
          <a:endParaRPr lang="en-US"/>
        </a:p>
      </dgm:t>
    </dgm:pt>
    <dgm:pt modelId="{2B5E64A3-EAFA-4A80-9700-ED6608E97B8C}" type="pres">
      <dgm:prSet presAssocID="{CAFB70F7-14CE-4EB7-A9CD-AC9A93496E85}" presName="root" presStyleCnt="0">
        <dgm:presLayoutVars>
          <dgm:dir/>
          <dgm:resizeHandles val="exact"/>
        </dgm:presLayoutVars>
      </dgm:prSet>
      <dgm:spPr/>
    </dgm:pt>
    <dgm:pt modelId="{4B476F7F-3C43-4549-B507-2E01F9D638CB}" type="pres">
      <dgm:prSet presAssocID="{8264C895-1217-4466-B9BF-DB8DE3963453}" presName="compNode" presStyleCnt="0"/>
      <dgm:spPr/>
    </dgm:pt>
    <dgm:pt modelId="{77903001-21EF-417F-8C9E-5B0514A930CF}" type="pres">
      <dgm:prSet presAssocID="{8264C895-1217-4466-B9BF-DB8DE3963453}" presName="bgRect" presStyleLbl="bgShp" presStyleIdx="0" presStyleCnt="2"/>
      <dgm:spPr/>
    </dgm:pt>
    <dgm:pt modelId="{E206837B-4A16-4556-90D8-BA17128B1156}" type="pres">
      <dgm:prSet presAssocID="{8264C895-1217-4466-B9BF-DB8DE3963453}" presName="iconRect" presStyleLbl="node1" presStyleIdx="0" presStyleCnt="2"/>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dgm:spPr>
      <dgm:extLst>
        <a:ext uri="{E40237B7-FDA0-4F09-8148-C483321AD2D9}">
          <dgm14:cNvPr xmlns:dgm14="http://schemas.microsoft.com/office/drawing/2010/diagram" id="0" name="" descr="Checkmark"/>
        </a:ext>
      </dgm:extLst>
    </dgm:pt>
    <dgm:pt modelId="{5635C40F-EC31-4B18-96EA-0A5B2D9DB73D}" type="pres">
      <dgm:prSet presAssocID="{8264C895-1217-4466-B9BF-DB8DE3963453}" presName="spaceRect" presStyleCnt="0"/>
      <dgm:spPr/>
    </dgm:pt>
    <dgm:pt modelId="{5A1F92F1-419C-4D29-8296-CE33994DFF4E}" type="pres">
      <dgm:prSet presAssocID="{8264C895-1217-4466-B9BF-DB8DE3963453}" presName="parTx" presStyleLbl="revTx" presStyleIdx="0" presStyleCnt="4">
        <dgm:presLayoutVars>
          <dgm:chMax val="0"/>
          <dgm:chPref val="0"/>
        </dgm:presLayoutVars>
      </dgm:prSet>
      <dgm:spPr/>
    </dgm:pt>
    <dgm:pt modelId="{B4473443-E352-4F55-A448-DACAFC59058A}" type="pres">
      <dgm:prSet presAssocID="{8264C895-1217-4466-B9BF-DB8DE3963453}" presName="desTx" presStyleLbl="revTx" presStyleIdx="1" presStyleCnt="4">
        <dgm:presLayoutVars/>
      </dgm:prSet>
      <dgm:spPr/>
    </dgm:pt>
    <dgm:pt modelId="{50761D88-69DD-434A-88D9-6B0E32D325C7}" type="pres">
      <dgm:prSet presAssocID="{C5257D80-A262-4120-808F-4CAA4421A360}" presName="sibTrans" presStyleCnt="0"/>
      <dgm:spPr/>
    </dgm:pt>
    <dgm:pt modelId="{85FCD2C6-0FC3-4CE9-9C46-ACF74618B676}" type="pres">
      <dgm:prSet presAssocID="{90A972D0-3EF0-469B-AB98-81670B192D06}" presName="compNode" presStyleCnt="0"/>
      <dgm:spPr/>
    </dgm:pt>
    <dgm:pt modelId="{F32E361C-C5C8-4376-B72F-318B2319066A}" type="pres">
      <dgm:prSet presAssocID="{90A972D0-3EF0-469B-AB98-81670B192D06}" presName="bgRect" presStyleLbl="bgShp" presStyleIdx="1" presStyleCnt="2"/>
      <dgm:spPr/>
    </dgm:pt>
    <dgm:pt modelId="{8C58DC76-9898-4627-A722-168D71AF1606}" type="pres">
      <dgm:prSet presAssocID="{90A972D0-3EF0-469B-AB98-81670B192D06}" presName="iconRect" presStyleLbl="node1" presStyleIdx="1" presStyleCnt="2"/>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Pencil"/>
        </a:ext>
      </dgm:extLst>
    </dgm:pt>
    <dgm:pt modelId="{FB1473A8-BC26-4B80-83BA-3D3F006661B3}" type="pres">
      <dgm:prSet presAssocID="{90A972D0-3EF0-469B-AB98-81670B192D06}" presName="spaceRect" presStyleCnt="0"/>
      <dgm:spPr/>
    </dgm:pt>
    <dgm:pt modelId="{44468304-0FA8-4D22-9EF5-317B3DD5B5BD}" type="pres">
      <dgm:prSet presAssocID="{90A972D0-3EF0-469B-AB98-81670B192D06}" presName="parTx" presStyleLbl="revTx" presStyleIdx="2" presStyleCnt="4">
        <dgm:presLayoutVars>
          <dgm:chMax val="0"/>
          <dgm:chPref val="0"/>
        </dgm:presLayoutVars>
      </dgm:prSet>
      <dgm:spPr/>
    </dgm:pt>
    <dgm:pt modelId="{A9DBAC66-318C-4201-AFB0-1F077E04B720}" type="pres">
      <dgm:prSet presAssocID="{90A972D0-3EF0-469B-AB98-81670B192D06}" presName="desTx" presStyleLbl="revTx" presStyleIdx="3" presStyleCnt="4">
        <dgm:presLayoutVars/>
      </dgm:prSet>
      <dgm:spPr/>
    </dgm:pt>
  </dgm:ptLst>
  <dgm:cxnLst>
    <dgm:cxn modelId="{26807E6D-652A-4B0B-8C03-3AFA4EF42982}" srcId="{CAFB70F7-14CE-4EB7-A9CD-AC9A93496E85}" destId="{8264C895-1217-4466-B9BF-DB8DE3963453}" srcOrd="0" destOrd="0" parTransId="{6F68FD78-3B95-45B7-B4A3-02922D3EB3CD}" sibTransId="{C5257D80-A262-4120-808F-4CAA4421A360}"/>
    <dgm:cxn modelId="{16BFC051-A027-4F3F-A341-38096BA426AA}" type="presOf" srcId="{4DE5B9AA-8B2B-4EB0-B9F6-0F106508E6D3}" destId="{A9DBAC66-318C-4201-AFB0-1F077E04B720}" srcOrd="0" destOrd="0" presId="urn:microsoft.com/office/officeart/2018/2/layout/IconVerticalSolidList"/>
    <dgm:cxn modelId="{E163BE7B-A1BF-493D-B8CD-C205404BFE0F}" type="presOf" srcId="{461B1ADB-B7D2-49A6-A23B-06513D7D24E5}" destId="{B4473443-E352-4F55-A448-DACAFC59058A}" srcOrd="0" destOrd="0" presId="urn:microsoft.com/office/officeart/2018/2/layout/IconVerticalSolidList"/>
    <dgm:cxn modelId="{0B18187C-AC4C-4AC4-B08D-C24ADC0B867A}" srcId="{CAFB70F7-14CE-4EB7-A9CD-AC9A93496E85}" destId="{90A972D0-3EF0-469B-AB98-81670B192D06}" srcOrd="1" destOrd="0" parTransId="{96625914-3EB4-40D9-9D88-B11F42A200D7}" sibTransId="{877C53F7-AD05-4F56-A0AE-17ADCB93CFC4}"/>
    <dgm:cxn modelId="{85FC9294-2C74-418D-8C75-2CF38A20F051}" type="presOf" srcId="{8264C895-1217-4466-B9BF-DB8DE3963453}" destId="{5A1F92F1-419C-4D29-8296-CE33994DFF4E}" srcOrd="0" destOrd="0" presId="urn:microsoft.com/office/officeart/2018/2/layout/IconVerticalSolidList"/>
    <dgm:cxn modelId="{6520AB95-E7A5-49B9-9D54-3DB95DCD2C5A}" type="presOf" srcId="{90A972D0-3EF0-469B-AB98-81670B192D06}" destId="{44468304-0FA8-4D22-9EF5-317B3DD5B5BD}" srcOrd="0" destOrd="0" presId="urn:microsoft.com/office/officeart/2018/2/layout/IconVerticalSolidList"/>
    <dgm:cxn modelId="{3452119A-4C9C-47E4-BD91-CB2F8A58CE1C}" srcId="{90A972D0-3EF0-469B-AB98-81670B192D06}" destId="{4DE5B9AA-8B2B-4EB0-B9F6-0F106508E6D3}" srcOrd="0" destOrd="0" parTransId="{6945073F-FEB5-40E1-A396-BBF8CE107E72}" sibTransId="{1DBDF3B4-F9F7-4B70-A1DD-B0B2873D6DF3}"/>
    <dgm:cxn modelId="{D8C006B6-87D5-4633-84F7-FF3A8F6EDB5B}" srcId="{8264C895-1217-4466-B9BF-DB8DE3963453}" destId="{461B1ADB-B7D2-49A6-A23B-06513D7D24E5}" srcOrd="0" destOrd="0" parTransId="{1AA759AE-0FF2-4F1D-ADD5-94F65BD26A10}" sibTransId="{58BA7123-D6B3-4D48-81E8-47883F8B558A}"/>
    <dgm:cxn modelId="{F6EC0BFE-0813-4A3E-96B6-33B5F5CFCC18}" type="presOf" srcId="{CAFB70F7-14CE-4EB7-A9CD-AC9A93496E85}" destId="{2B5E64A3-EAFA-4A80-9700-ED6608E97B8C}" srcOrd="0" destOrd="0" presId="urn:microsoft.com/office/officeart/2018/2/layout/IconVerticalSolidList"/>
    <dgm:cxn modelId="{8A3BD2C2-A22D-4CAA-B4C0-CF43AA9DB960}" type="presParOf" srcId="{2B5E64A3-EAFA-4A80-9700-ED6608E97B8C}" destId="{4B476F7F-3C43-4549-B507-2E01F9D638CB}" srcOrd="0" destOrd="0" presId="urn:microsoft.com/office/officeart/2018/2/layout/IconVerticalSolidList"/>
    <dgm:cxn modelId="{94049085-B201-482A-B984-9730DAA1B955}" type="presParOf" srcId="{4B476F7F-3C43-4549-B507-2E01F9D638CB}" destId="{77903001-21EF-417F-8C9E-5B0514A930CF}" srcOrd="0" destOrd="0" presId="urn:microsoft.com/office/officeart/2018/2/layout/IconVerticalSolidList"/>
    <dgm:cxn modelId="{362B74A0-2211-4462-8856-3337A7DB4433}" type="presParOf" srcId="{4B476F7F-3C43-4549-B507-2E01F9D638CB}" destId="{E206837B-4A16-4556-90D8-BA17128B1156}" srcOrd="1" destOrd="0" presId="urn:microsoft.com/office/officeart/2018/2/layout/IconVerticalSolidList"/>
    <dgm:cxn modelId="{19030947-1EF1-4503-98FD-3F0356B6660E}" type="presParOf" srcId="{4B476F7F-3C43-4549-B507-2E01F9D638CB}" destId="{5635C40F-EC31-4B18-96EA-0A5B2D9DB73D}" srcOrd="2" destOrd="0" presId="urn:microsoft.com/office/officeart/2018/2/layout/IconVerticalSolidList"/>
    <dgm:cxn modelId="{D3771DEF-B5CA-4DDD-A452-123678E4BDFF}" type="presParOf" srcId="{4B476F7F-3C43-4549-B507-2E01F9D638CB}" destId="{5A1F92F1-419C-4D29-8296-CE33994DFF4E}" srcOrd="3" destOrd="0" presId="urn:microsoft.com/office/officeart/2018/2/layout/IconVerticalSolidList"/>
    <dgm:cxn modelId="{E480CA42-04E6-4D91-ACB3-057BABD8B83E}" type="presParOf" srcId="{4B476F7F-3C43-4549-B507-2E01F9D638CB}" destId="{B4473443-E352-4F55-A448-DACAFC59058A}" srcOrd="4" destOrd="0" presId="urn:microsoft.com/office/officeart/2018/2/layout/IconVerticalSolidList"/>
    <dgm:cxn modelId="{8C185B61-DEB6-4AB8-912F-F19958B88E95}" type="presParOf" srcId="{2B5E64A3-EAFA-4A80-9700-ED6608E97B8C}" destId="{50761D88-69DD-434A-88D9-6B0E32D325C7}" srcOrd="1" destOrd="0" presId="urn:microsoft.com/office/officeart/2018/2/layout/IconVerticalSolidList"/>
    <dgm:cxn modelId="{50FD7F6A-53B9-455A-8446-4610E7E1BFBF}" type="presParOf" srcId="{2B5E64A3-EAFA-4A80-9700-ED6608E97B8C}" destId="{85FCD2C6-0FC3-4CE9-9C46-ACF74618B676}" srcOrd="2" destOrd="0" presId="urn:microsoft.com/office/officeart/2018/2/layout/IconVerticalSolidList"/>
    <dgm:cxn modelId="{0569D722-784E-43D4-A24A-1042F1097802}" type="presParOf" srcId="{85FCD2C6-0FC3-4CE9-9C46-ACF74618B676}" destId="{F32E361C-C5C8-4376-B72F-318B2319066A}" srcOrd="0" destOrd="0" presId="urn:microsoft.com/office/officeart/2018/2/layout/IconVerticalSolidList"/>
    <dgm:cxn modelId="{D48D039D-FDC0-4E0B-955F-A9A6B680B2D9}" type="presParOf" srcId="{85FCD2C6-0FC3-4CE9-9C46-ACF74618B676}" destId="{8C58DC76-9898-4627-A722-168D71AF1606}" srcOrd="1" destOrd="0" presId="urn:microsoft.com/office/officeart/2018/2/layout/IconVerticalSolidList"/>
    <dgm:cxn modelId="{4D85A447-387F-44BB-93D9-771AB84EB40D}" type="presParOf" srcId="{85FCD2C6-0FC3-4CE9-9C46-ACF74618B676}" destId="{FB1473A8-BC26-4B80-83BA-3D3F006661B3}" srcOrd="2" destOrd="0" presId="urn:microsoft.com/office/officeart/2018/2/layout/IconVerticalSolidList"/>
    <dgm:cxn modelId="{7DBCC5BA-F876-4D6B-B7F8-FC32D750CA0C}" type="presParOf" srcId="{85FCD2C6-0FC3-4CE9-9C46-ACF74618B676}" destId="{44468304-0FA8-4D22-9EF5-317B3DD5B5BD}" srcOrd="3" destOrd="0" presId="urn:microsoft.com/office/officeart/2018/2/layout/IconVerticalSolidList"/>
    <dgm:cxn modelId="{26667253-7192-45D8-9FA9-3037E357B1B6}" type="presParOf" srcId="{85FCD2C6-0FC3-4CE9-9C46-ACF74618B676}" destId="{A9DBAC66-318C-4201-AFB0-1F077E04B720}" srcOrd="4"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903001-21EF-417F-8C9E-5B0514A930CF}">
      <dsp:nvSpPr>
        <dsp:cNvPr id="0" name=""/>
        <dsp:cNvSpPr/>
      </dsp:nvSpPr>
      <dsp:spPr>
        <a:xfrm>
          <a:off x="0" y="591522"/>
          <a:ext cx="10515600" cy="109204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206837B-4A16-4556-90D8-BA17128B1156}">
      <dsp:nvSpPr>
        <dsp:cNvPr id="0" name=""/>
        <dsp:cNvSpPr/>
      </dsp:nvSpPr>
      <dsp:spPr>
        <a:xfrm>
          <a:off x="330342" y="837231"/>
          <a:ext cx="600622" cy="600622"/>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A1F92F1-419C-4D29-8296-CE33994DFF4E}">
      <dsp:nvSpPr>
        <dsp:cNvPr id="0" name=""/>
        <dsp:cNvSpPr/>
      </dsp:nvSpPr>
      <dsp:spPr>
        <a:xfrm>
          <a:off x="1261307" y="591522"/>
          <a:ext cx="4732020" cy="10920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5574" tIns="115574" rIns="115574" bIns="115574" numCol="1" spcCol="1270" anchor="ctr" anchorCtr="0">
          <a:noAutofit/>
        </a:bodyPr>
        <a:lstStyle/>
        <a:p>
          <a:pPr marL="0" lvl="0" indent="0" algn="l" defTabSz="1111250">
            <a:lnSpc>
              <a:spcPct val="100000"/>
            </a:lnSpc>
            <a:spcBef>
              <a:spcPct val="0"/>
            </a:spcBef>
            <a:spcAft>
              <a:spcPct val="35000"/>
            </a:spcAft>
            <a:buNone/>
          </a:pPr>
          <a:r>
            <a:rPr lang="en-GB" sz="2500" kern="1200"/>
            <a:t>Submission via Turnitin</a:t>
          </a:r>
          <a:endParaRPr lang="en-US" sz="2500" kern="1200"/>
        </a:p>
      </dsp:txBody>
      <dsp:txXfrm>
        <a:off x="1261307" y="591522"/>
        <a:ext cx="4732020" cy="1092041"/>
      </dsp:txXfrm>
    </dsp:sp>
    <dsp:sp modelId="{B4473443-E352-4F55-A448-DACAFC59058A}">
      <dsp:nvSpPr>
        <dsp:cNvPr id="0" name=""/>
        <dsp:cNvSpPr/>
      </dsp:nvSpPr>
      <dsp:spPr>
        <a:xfrm>
          <a:off x="5993327" y="591522"/>
          <a:ext cx="4522272" cy="10920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5574" tIns="115574" rIns="115574" bIns="115574" numCol="1" spcCol="1270" anchor="ctr" anchorCtr="0">
          <a:noAutofit/>
        </a:bodyPr>
        <a:lstStyle/>
        <a:p>
          <a:pPr marL="0" lvl="0" indent="0" algn="l" defTabSz="800100">
            <a:lnSpc>
              <a:spcPct val="100000"/>
            </a:lnSpc>
            <a:spcBef>
              <a:spcPct val="0"/>
            </a:spcBef>
            <a:spcAft>
              <a:spcPct val="35000"/>
            </a:spcAft>
            <a:buNone/>
          </a:pPr>
          <a:r>
            <a:rPr lang="en-GB" sz="1800" b="1" kern="1200" dirty="0"/>
            <a:t>23.59pm 23</a:t>
          </a:r>
          <a:r>
            <a:rPr lang="en-GB" sz="1800" b="1" kern="1200" baseline="30000" dirty="0"/>
            <a:t>rd</a:t>
          </a:r>
          <a:r>
            <a:rPr lang="en-GB" sz="1800" b="1" kern="1200" dirty="0"/>
            <a:t> November 2026</a:t>
          </a:r>
          <a:endParaRPr lang="en-US" sz="1800" kern="1200" dirty="0"/>
        </a:p>
      </dsp:txBody>
      <dsp:txXfrm>
        <a:off x="5993327" y="591522"/>
        <a:ext cx="4522272" cy="1092041"/>
      </dsp:txXfrm>
    </dsp:sp>
    <dsp:sp modelId="{F32E361C-C5C8-4376-B72F-318B2319066A}">
      <dsp:nvSpPr>
        <dsp:cNvPr id="0" name=""/>
        <dsp:cNvSpPr/>
      </dsp:nvSpPr>
      <dsp:spPr>
        <a:xfrm>
          <a:off x="0" y="1956574"/>
          <a:ext cx="10515600" cy="109204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C58DC76-9898-4627-A722-168D71AF1606}">
      <dsp:nvSpPr>
        <dsp:cNvPr id="0" name=""/>
        <dsp:cNvSpPr/>
      </dsp:nvSpPr>
      <dsp:spPr>
        <a:xfrm>
          <a:off x="330342" y="2202283"/>
          <a:ext cx="600622" cy="600622"/>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4468304-0FA8-4D22-9EF5-317B3DD5B5BD}">
      <dsp:nvSpPr>
        <dsp:cNvPr id="0" name=""/>
        <dsp:cNvSpPr/>
      </dsp:nvSpPr>
      <dsp:spPr>
        <a:xfrm>
          <a:off x="1261307" y="1956574"/>
          <a:ext cx="4732020" cy="10920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5574" tIns="115574" rIns="115574" bIns="115574" numCol="1" spcCol="1270" anchor="ctr" anchorCtr="0">
          <a:noAutofit/>
        </a:bodyPr>
        <a:lstStyle/>
        <a:p>
          <a:pPr marL="0" lvl="0" indent="0" algn="l" defTabSz="1111250">
            <a:lnSpc>
              <a:spcPct val="100000"/>
            </a:lnSpc>
            <a:spcBef>
              <a:spcPct val="0"/>
            </a:spcBef>
            <a:spcAft>
              <a:spcPct val="35000"/>
            </a:spcAft>
            <a:buNone/>
          </a:pPr>
          <a:r>
            <a:rPr lang="en-GB" sz="2500" kern="1200"/>
            <a:t>Provisional Grade and Feedback</a:t>
          </a:r>
          <a:endParaRPr lang="en-US" sz="2500" kern="1200"/>
        </a:p>
      </dsp:txBody>
      <dsp:txXfrm>
        <a:off x="1261307" y="1956574"/>
        <a:ext cx="4732020" cy="1092041"/>
      </dsp:txXfrm>
    </dsp:sp>
    <dsp:sp modelId="{A9DBAC66-318C-4201-AFB0-1F077E04B720}">
      <dsp:nvSpPr>
        <dsp:cNvPr id="0" name=""/>
        <dsp:cNvSpPr/>
      </dsp:nvSpPr>
      <dsp:spPr>
        <a:xfrm>
          <a:off x="5993327" y="1956574"/>
          <a:ext cx="4522272" cy="10920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5574" tIns="115574" rIns="115574" bIns="115574" numCol="1" spcCol="1270" anchor="ctr" anchorCtr="0">
          <a:noAutofit/>
        </a:bodyPr>
        <a:lstStyle/>
        <a:p>
          <a:pPr marL="0" lvl="0" indent="0" algn="l" defTabSz="800100">
            <a:lnSpc>
              <a:spcPct val="100000"/>
            </a:lnSpc>
            <a:spcBef>
              <a:spcPct val="0"/>
            </a:spcBef>
            <a:spcAft>
              <a:spcPct val="35000"/>
            </a:spcAft>
            <a:buNone/>
          </a:pPr>
          <a:r>
            <a:rPr lang="en-GB" sz="1800" b="1" kern="1200" dirty="0"/>
            <a:t>23.59pm 11</a:t>
          </a:r>
          <a:r>
            <a:rPr lang="en-GB" sz="1800" b="1" kern="1200" baseline="30000" dirty="0"/>
            <a:t>th</a:t>
          </a:r>
          <a:r>
            <a:rPr lang="en-GB" sz="1800" b="1" kern="1200" dirty="0"/>
            <a:t> January 2027</a:t>
          </a:r>
          <a:endParaRPr lang="en-US" sz="1800" kern="1200" dirty="0"/>
        </a:p>
      </dsp:txBody>
      <dsp:txXfrm>
        <a:off x="5993327" y="1956574"/>
        <a:ext cx="4522272" cy="1092041"/>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9E520D69-B2A6-4651-85F3-992158983495}" type="datetime1">
              <a:rPr lang="en-GB" smtClean="0"/>
              <a:t>27/09/2026</a:t>
            </a:fld>
            <a:endParaRPr lang="en-GB"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06834459-7356-44BF-850D-8B30C4FB3B6B}" type="slidenum">
              <a:rPr lang="en-GB" smtClean="0"/>
              <a:t>‹#›</a:t>
            </a:fld>
            <a:endParaRPr lang="en-GB" dirty="0"/>
          </a:p>
        </p:txBody>
      </p:sp>
    </p:spTree>
    <p:extLst>
      <p:ext uri="{BB962C8B-B14F-4D97-AF65-F5344CB8AC3E}">
        <p14:creationId xmlns:p14="http://schemas.microsoft.com/office/powerpoint/2010/main" val="2469016529"/>
      </p:ext>
    </p:extLst>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E10B0BC-5F5A-4563-8D5F-5EBE8705E78B}" type="datetime1">
              <a:rPr lang="en-GB" noProof="0" smtClean="0"/>
              <a:pPr/>
              <a:t>27/09/2026</a:t>
            </a:fld>
            <a:endParaRPr lang="en-GB"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n-GB"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en-GB" noProof="0" dirty="0"/>
              <a:t>Click to edit Master text styles</a:t>
            </a:r>
          </a:p>
          <a:p>
            <a:pPr lvl="1" rtl="0"/>
            <a:r>
              <a:rPr lang="en-GB" noProof="0" dirty="0"/>
              <a:t>Second level</a:t>
            </a:r>
          </a:p>
          <a:p>
            <a:pPr lvl="2" rtl="0"/>
            <a:r>
              <a:rPr lang="en-GB" noProof="0" dirty="0"/>
              <a:t>Third level</a:t>
            </a:r>
          </a:p>
          <a:p>
            <a:pPr lvl="3" rtl="0"/>
            <a:r>
              <a:rPr lang="en-GB" noProof="0" dirty="0"/>
              <a:t>Fourth level</a:t>
            </a:r>
          </a:p>
          <a:p>
            <a:pPr lvl="4" rtl="0"/>
            <a:r>
              <a:rPr lang="en-GB" noProof="0"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0A3C37BE-C303-496D-B5CD-85F2937540FC}" type="slidenum">
              <a:rPr lang="en-GB" noProof="0" smtClean="0"/>
              <a:t>‹#›</a:t>
            </a:fld>
            <a:endParaRPr lang="en-GB" noProof="0" dirty="0"/>
          </a:p>
        </p:txBody>
      </p:sp>
    </p:spTree>
    <p:extLst>
      <p:ext uri="{BB962C8B-B14F-4D97-AF65-F5344CB8AC3E}">
        <p14:creationId xmlns:p14="http://schemas.microsoft.com/office/powerpoint/2010/main" val="3350842207"/>
      </p:ext>
    </p:extLst>
  </p:cSld>
  <p:clrMap bg1="lt1" tx1="dk1" bg2="lt2" tx2="dk2" accent1="accent1" accent2="accent2" accent3="accent3" accent4="accent4" accent5="accent5" accent6="accent6" hlink="hlink" folHlink="folHlink"/>
  <p:hf hdr="0" ftr="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7"/>
          <p:cNvSpPr txBox="1">
            <a:spLocks noGrp="1" noChangeArrowheads="1"/>
          </p:cNvSpPr>
          <p:nvPr/>
        </p:nvSpPr>
        <p:spPr bwMode="auto">
          <a:xfrm>
            <a:off x="3849688" y="9428163"/>
            <a:ext cx="2946400"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cs typeface="Arial" panose="020B0604020202020204" pitchFamily="34" charset="0"/>
              </a:defRPr>
            </a:lvl1pPr>
            <a:lvl2pPr marL="742950" indent="-285750">
              <a:spcBef>
                <a:spcPct val="30000"/>
              </a:spcBef>
              <a:defRPr sz="1200">
                <a:solidFill>
                  <a:schemeClr val="tx1"/>
                </a:solidFill>
                <a:latin typeface="Calibri" panose="020F0502020204030204" pitchFamily="34" charset="0"/>
                <a:cs typeface="Arial" panose="020B0604020202020204" pitchFamily="34" charset="0"/>
              </a:defRPr>
            </a:lvl2pPr>
            <a:lvl3pPr marL="1143000" indent="-228600">
              <a:spcBef>
                <a:spcPct val="30000"/>
              </a:spcBef>
              <a:defRPr sz="1200">
                <a:solidFill>
                  <a:schemeClr val="tx1"/>
                </a:solidFill>
                <a:latin typeface="Calibri" panose="020F0502020204030204" pitchFamily="34" charset="0"/>
                <a:cs typeface="Arial" panose="020B0604020202020204" pitchFamily="34" charset="0"/>
              </a:defRPr>
            </a:lvl3pPr>
            <a:lvl4pPr marL="1600200" indent="-228600">
              <a:spcBef>
                <a:spcPct val="30000"/>
              </a:spcBef>
              <a:defRPr sz="1200">
                <a:solidFill>
                  <a:schemeClr val="tx1"/>
                </a:solidFill>
                <a:latin typeface="Calibri" panose="020F0502020204030204" pitchFamily="34" charset="0"/>
                <a:cs typeface="Arial" panose="020B0604020202020204" pitchFamily="34" charset="0"/>
              </a:defRPr>
            </a:lvl4pPr>
            <a:lvl5pPr marL="2057400" indent="-228600">
              <a:spcBef>
                <a:spcPct val="30000"/>
              </a:spcBef>
              <a:defRPr sz="12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6FB46868-D4DC-4AB7-B902-2CBC006332D0}" type="slidenum">
              <a:rPr kumimoji="0" lang="en-GB" altLang="en-US" sz="1200" b="0" i="0" u="none" strike="noStrike" kern="1200" cap="none" spc="0" normalizeH="0" baseline="0" noProof="0">
                <a:ln>
                  <a:noFill/>
                </a:ln>
                <a:solidFill>
                  <a:srgbClr val="514843"/>
                </a:solidFill>
                <a:effectLst/>
                <a:uLnTx/>
                <a:uFillTx/>
                <a:latin typeface="Arial" panose="020B0604020202020204" pitchFamily="34" charset="0"/>
                <a:ea typeface="+mn-ea"/>
                <a:cs typeface="Arial" panose="020B0604020202020204" pitchFamily="34" charset="0"/>
              </a:rPr>
              <a:pPr marL="0" marR="0" lvl="0" indent="0" algn="r" defTabSz="914400" rtl="0" eaLnBrk="1" fontAlgn="auto" latinLnBrk="0" hangingPunct="1">
                <a:lnSpc>
                  <a:spcPct val="100000"/>
                </a:lnSpc>
                <a:spcBef>
                  <a:spcPct val="0"/>
                </a:spcBef>
                <a:spcAft>
                  <a:spcPts val="0"/>
                </a:spcAft>
                <a:buClrTx/>
                <a:buSzTx/>
                <a:buFontTx/>
                <a:buNone/>
                <a:tabLst/>
                <a:defRPr/>
              </a:pPr>
              <a:t>1</a:t>
            </a:fld>
            <a:endParaRPr kumimoji="0" lang="en-GB" altLang="en-US" sz="1200" b="0" i="0" u="none" strike="noStrike" kern="1200" cap="none" spc="0" normalizeH="0" baseline="0" noProof="0">
              <a:ln>
                <a:noFill/>
              </a:ln>
              <a:solidFill>
                <a:srgbClr val="514843"/>
              </a:solidFill>
              <a:effectLst/>
              <a:uLnTx/>
              <a:uFillTx/>
              <a:latin typeface="Arial" panose="020B0604020202020204" pitchFamily="34" charset="0"/>
              <a:ea typeface="+mn-ea"/>
              <a:cs typeface="Arial" panose="020B0604020202020204" pitchFamily="34" charset="0"/>
            </a:endParaRPr>
          </a:p>
        </p:txBody>
      </p:sp>
      <p:sp>
        <p:nvSpPr>
          <p:cNvPr id="5123" name="Rectangle 2"/>
          <p:cNvSpPr>
            <a:spLocks noGrp="1" noRot="1" noChangeAspect="1" noChangeArrowheads="1" noTextEdit="1"/>
          </p:cNvSpPr>
          <p:nvPr>
            <p:ph type="sldImg"/>
          </p:nvPr>
        </p:nvSpPr>
        <p:spPr bwMode="auto">
          <a:xfrm>
            <a:off x="92075" y="744538"/>
            <a:ext cx="6615113" cy="3722687"/>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cs typeface="Arial" panose="020B0604020202020204" pitchFamily="34" charset="0"/>
            </a:endParaRPr>
          </a:p>
        </p:txBody>
      </p:sp>
    </p:spTree>
    <p:extLst>
      <p:ext uri="{BB962C8B-B14F-4D97-AF65-F5344CB8AC3E}">
        <p14:creationId xmlns:p14="http://schemas.microsoft.com/office/powerpoint/2010/main" val="29089196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3892490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94838E-6E10-1719-EC05-EF30183F7ED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50D2C32-8C89-575C-A536-E8F7C97D008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FBC094B-B791-269B-7C7E-98267CF1E79A}"/>
              </a:ext>
            </a:extLst>
          </p:cNvPr>
          <p:cNvSpPr>
            <a:spLocks noGrp="1"/>
          </p:cNvSpPr>
          <p:nvPr>
            <p:ph type="dt" sz="half" idx="10"/>
          </p:nvPr>
        </p:nvSpPr>
        <p:spPr/>
        <p:txBody>
          <a:bodyPr/>
          <a:lstStyle/>
          <a:p>
            <a:fld id="{B903B507-B5A5-4EB8-9ED0-F32979F097C2}" type="datetimeFigureOut">
              <a:rPr lang="en-GB" smtClean="0"/>
              <a:t>27/09/2026</a:t>
            </a:fld>
            <a:endParaRPr lang="en-GB"/>
          </a:p>
        </p:txBody>
      </p:sp>
      <p:sp>
        <p:nvSpPr>
          <p:cNvPr id="5" name="Footer Placeholder 4">
            <a:extLst>
              <a:ext uri="{FF2B5EF4-FFF2-40B4-BE49-F238E27FC236}">
                <a16:creationId xmlns:a16="http://schemas.microsoft.com/office/drawing/2014/main" id="{CCBE3457-6CF6-2E44-867B-776F37E6FF8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C939E1A-FECC-0A59-4EF0-D76D0B77442D}"/>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33149156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9BA526-4704-11FC-D243-53754FC7335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EADC08A-95D5-1E62-B5B3-ECE6AE44EFC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EB4915D-7391-2A6E-B874-056826CEC7D7}"/>
              </a:ext>
            </a:extLst>
          </p:cNvPr>
          <p:cNvSpPr>
            <a:spLocks noGrp="1"/>
          </p:cNvSpPr>
          <p:nvPr>
            <p:ph type="dt" sz="half" idx="10"/>
          </p:nvPr>
        </p:nvSpPr>
        <p:spPr/>
        <p:txBody>
          <a:bodyPr/>
          <a:lstStyle/>
          <a:p>
            <a:fld id="{B903B507-B5A5-4EB8-9ED0-F32979F097C2}" type="datetimeFigureOut">
              <a:rPr lang="en-GB" smtClean="0"/>
              <a:t>27/09/2026</a:t>
            </a:fld>
            <a:endParaRPr lang="en-GB"/>
          </a:p>
        </p:txBody>
      </p:sp>
      <p:sp>
        <p:nvSpPr>
          <p:cNvPr id="5" name="Footer Placeholder 4">
            <a:extLst>
              <a:ext uri="{FF2B5EF4-FFF2-40B4-BE49-F238E27FC236}">
                <a16:creationId xmlns:a16="http://schemas.microsoft.com/office/drawing/2014/main" id="{3CAE5F9D-27BC-AF43-9829-4357E216298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6149F3-C8F5-5B40-4385-3B873ED6F48F}"/>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14240764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EE3192-90E1-27FC-C25C-C89A87F6B3B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F7E5DBF-A778-577B-1BD2-1AA3DBF0BABE}"/>
              </a:ext>
            </a:extLst>
          </p:cNvPr>
          <p:cNvSpPr>
            <a:spLocks noGrp="1"/>
          </p:cNvSpPr>
          <p:nvPr>
            <p:ph sz="half" idx="1"/>
          </p:nvPr>
        </p:nvSpPr>
        <p:spPr>
          <a:xfrm>
            <a:off x="838200" y="1825625"/>
            <a:ext cx="5181600" cy="4351338"/>
          </a:xfrm>
        </p:spPr>
        <p:txBody>
          <a:bodyPr/>
          <a:lstStyle>
            <a:lvl4pPr>
              <a:defRPr>
                <a:solidFill>
                  <a:srgbClr val="0B148B"/>
                </a:solidFill>
              </a:defRPr>
            </a:lvl4pPr>
            <a:lvl5pPr>
              <a:defRPr>
                <a:solidFill>
                  <a:srgbClr val="0B148B"/>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75641AD-105D-9F34-37D8-9A10CDC21E8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94E0AE3-F4E2-ED81-A463-E606F79BB4E5}"/>
              </a:ext>
            </a:extLst>
          </p:cNvPr>
          <p:cNvSpPr>
            <a:spLocks noGrp="1"/>
          </p:cNvSpPr>
          <p:nvPr>
            <p:ph type="dt" sz="half" idx="10"/>
          </p:nvPr>
        </p:nvSpPr>
        <p:spPr/>
        <p:txBody>
          <a:bodyPr/>
          <a:lstStyle/>
          <a:p>
            <a:fld id="{B903B507-B5A5-4EB8-9ED0-F32979F097C2}" type="datetimeFigureOut">
              <a:rPr lang="en-GB" smtClean="0"/>
              <a:t>27/09/2026</a:t>
            </a:fld>
            <a:endParaRPr lang="en-GB"/>
          </a:p>
        </p:txBody>
      </p:sp>
      <p:sp>
        <p:nvSpPr>
          <p:cNvPr id="6" name="Footer Placeholder 5">
            <a:extLst>
              <a:ext uri="{FF2B5EF4-FFF2-40B4-BE49-F238E27FC236}">
                <a16:creationId xmlns:a16="http://schemas.microsoft.com/office/drawing/2014/main" id="{492B5224-9C61-911F-0A5E-3367004FB9D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06B68F9-14C5-5057-0C53-8D2888D6C65B}"/>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3665213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58730-AE93-FF0E-710A-F58BDEA4B57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5C8CAC4-FE14-692D-39DD-E8D37A7D6F9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5151634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592FF-730A-3ACC-F2C1-FD23CD86FDA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3D8554D-302E-6091-A417-1F656929E894}"/>
              </a:ext>
            </a:extLst>
          </p:cNvPr>
          <p:cNvSpPr>
            <a:spLocks noGrp="1"/>
          </p:cNvSpPr>
          <p:nvPr>
            <p:ph idx="1"/>
          </p:nvPr>
        </p:nvSpPr>
        <p:spPr>
          <a:xfrm>
            <a:off x="838200" y="1825626"/>
            <a:ext cx="10515600" cy="36408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86200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FDA8D8-3E08-E825-EEC7-DA6D9D83E5E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48770BF-58AF-3C36-FB4C-29139C11C436}"/>
              </a:ext>
            </a:extLst>
          </p:cNvPr>
          <p:cNvSpPr>
            <a:spLocks noGrp="1"/>
          </p:cNvSpPr>
          <p:nvPr>
            <p:ph sz="half" idx="1"/>
          </p:nvPr>
        </p:nvSpPr>
        <p:spPr>
          <a:xfrm>
            <a:off x="838200" y="1825625"/>
            <a:ext cx="5156200" cy="38098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B631763-20BB-AD5E-505E-1B10D5D9BDBA}"/>
              </a:ext>
            </a:extLst>
          </p:cNvPr>
          <p:cNvSpPr>
            <a:spLocks noGrp="1"/>
          </p:cNvSpPr>
          <p:nvPr>
            <p:ph sz="half" idx="2"/>
          </p:nvPr>
        </p:nvSpPr>
        <p:spPr>
          <a:xfrm>
            <a:off x="6197600" y="1825625"/>
            <a:ext cx="5156200" cy="38098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388606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BAB3A-AB48-2E71-E045-5905840D90D8}"/>
              </a:ext>
            </a:extLst>
          </p:cNvPr>
          <p:cNvSpPr>
            <a:spLocks noGrp="1"/>
          </p:cNvSpPr>
          <p:nvPr>
            <p:ph type="title"/>
          </p:nvPr>
        </p:nvSpPr>
        <p:spPr>
          <a:xfrm>
            <a:off x="840317" y="365126"/>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14D3FA62-806F-8FBE-B4E4-05253FC077EE}"/>
              </a:ext>
            </a:extLst>
          </p:cNvPr>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B42DAB3-9F42-9E68-2677-7F1BCD9DBCC1}"/>
              </a:ext>
            </a:extLst>
          </p:cNvPr>
          <p:cNvSpPr>
            <a:spLocks noGrp="1"/>
          </p:cNvSpPr>
          <p:nvPr>
            <p:ph sz="half" idx="2"/>
          </p:nvPr>
        </p:nvSpPr>
        <p:spPr>
          <a:xfrm>
            <a:off x="840318" y="2505075"/>
            <a:ext cx="5158316" cy="30807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D676026-1C42-780C-0DA1-36F0677FB4C8}"/>
              </a:ext>
            </a:extLst>
          </p:cNvPr>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1FD8196-3603-CBCC-3637-B437E1B8CB5D}"/>
              </a:ext>
            </a:extLst>
          </p:cNvPr>
          <p:cNvSpPr>
            <a:spLocks noGrp="1"/>
          </p:cNvSpPr>
          <p:nvPr>
            <p:ph sz="quarter" idx="4"/>
          </p:nvPr>
        </p:nvSpPr>
        <p:spPr>
          <a:xfrm>
            <a:off x="6172200" y="2505075"/>
            <a:ext cx="5183717" cy="30807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4680626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2A9CC-E3FD-E6D5-35FF-D4EBDDABB6CE}"/>
              </a:ext>
            </a:extLst>
          </p:cNvPr>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9F3A581-13D0-8570-8E69-9821B85D70E3}"/>
              </a:ext>
            </a:extLst>
          </p:cNvPr>
          <p:cNvSpPr>
            <a:spLocks noGrp="1"/>
          </p:cNvSpPr>
          <p:nvPr>
            <p:ph idx="1"/>
          </p:nvPr>
        </p:nvSpPr>
        <p:spPr>
          <a:xfrm>
            <a:off x="5183717" y="457201"/>
            <a:ext cx="6172200" cy="5403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0F2BCBE-6ED5-3286-7E74-9AE28B2A2E71}"/>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7536842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3CEE0-7BAA-340E-518E-5EC828F3BBEB}"/>
              </a:ext>
            </a:extLst>
          </p:cNvPr>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2AE6492-A546-CC16-D9B7-B3125889A403}"/>
              </a:ext>
            </a:extLst>
          </p:cNvPr>
          <p:cNvSpPr>
            <a:spLocks noGrp="1"/>
          </p:cNvSpPr>
          <p:nvPr>
            <p:ph type="pic" idx="1"/>
          </p:nvPr>
        </p:nvSpPr>
        <p:spPr>
          <a:xfrm>
            <a:off x="5183717" y="457200"/>
            <a:ext cx="6172200" cy="540385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EDA98CA9-D03F-6D93-BD5E-2BAE75F09913}"/>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251395978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7.xml"/><Relationship Id="rId7" Type="http://schemas.openxmlformats.org/officeDocument/2006/relationships/theme" Target="../theme/theme2.xml"/><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slideLayout" Target="../slideLayouts/slideLayout10.xml"/><Relationship Id="rId5" Type="http://schemas.openxmlformats.org/officeDocument/2006/relationships/slideLayout" Target="../slideLayouts/slideLayout9.xml"/><Relationship Id="rId4"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blue background with white text&#10;&#10;Description automatically generated with low confidence">
            <a:extLst>
              <a:ext uri="{FF2B5EF4-FFF2-40B4-BE49-F238E27FC236}">
                <a16:creationId xmlns:a16="http://schemas.microsoft.com/office/drawing/2014/main" id="{54B31FAD-A0B3-FC30-DEA7-D7A295A647D4}"/>
              </a:ext>
            </a:extLst>
          </p:cNvPr>
          <p:cNvPicPr>
            <a:picLocks noChangeAspect="1"/>
          </p:cNvPicPr>
          <p:nvPr/>
        </p:nvPicPr>
        <p:blipFill>
          <a:blip r:embed="rId6"/>
          <a:stretch>
            <a:fillRect/>
          </a:stretch>
        </p:blipFill>
        <p:spPr>
          <a:xfrm>
            <a:off x="0" y="0"/>
            <a:ext cx="12192000" cy="6858000"/>
          </a:xfrm>
          <a:prstGeom prst="rect">
            <a:avLst/>
          </a:prstGeom>
        </p:spPr>
      </p:pic>
    </p:spTree>
    <p:extLst>
      <p:ext uri="{BB962C8B-B14F-4D97-AF65-F5344CB8AC3E}">
        <p14:creationId xmlns:p14="http://schemas.microsoft.com/office/powerpoint/2010/main" val="1276864029"/>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0D12B95-E5E9-0A88-2236-8231CA4F8808}"/>
              </a:ext>
            </a:extLst>
          </p:cNvPr>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1E218A4-832E-EF8D-0DFA-D359DCE4D90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258DF01-6422-7867-AD66-61635F4058B1}"/>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55CD24-C473-2E4F-9AE6-964E15D7F65F}" type="datetimeFigureOut">
              <a:rPr lang="en-US" smtClean="0"/>
              <a:t>9/27/2026</a:t>
            </a:fld>
            <a:endParaRPr lang="en-US"/>
          </a:p>
        </p:txBody>
      </p:sp>
      <p:sp>
        <p:nvSpPr>
          <p:cNvPr id="5" name="Footer Placeholder 4">
            <a:extLst>
              <a:ext uri="{FF2B5EF4-FFF2-40B4-BE49-F238E27FC236}">
                <a16:creationId xmlns:a16="http://schemas.microsoft.com/office/drawing/2014/main" id="{327AB7A4-DB46-D777-91C4-92DB57F61457}"/>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7AD2823-7223-BDB7-2635-F1184CC9FD31}"/>
              </a:ext>
            </a:extLst>
          </p:cNvPr>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302E44-E074-904B-9870-14DEF89A79BD}" type="slidenum">
              <a:rPr lang="en-US" smtClean="0"/>
              <a:t>‹#›</a:t>
            </a:fld>
            <a:endParaRPr lang="en-US"/>
          </a:p>
        </p:txBody>
      </p:sp>
      <p:pic>
        <p:nvPicPr>
          <p:cNvPr id="8" name="Picture 7" descr="A picture containing text, screenshot, businesscard, design&#10;&#10;Description automatically generated">
            <a:extLst>
              <a:ext uri="{FF2B5EF4-FFF2-40B4-BE49-F238E27FC236}">
                <a16:creationId xmlns:a16="http://schemas.microsoft.com/office/drawing/2014/main" id="{22DAAF22-B42F-17F3-6C35-7E6E3C1B7110}"/>
              </a:ext>
            </a:extLst>
          </p:cNvPr>
          <p:cNvPicPr>
            <a:picLocks noChangeAspect="1"/>
          </p:cNvPicPr>
          <p:nvPr/>
        </p:nvPicPr>
        <p:blipFill>
          <a:blip r:embed="rId8"/>
          <a:stretch>
            <a:fillRect/>
          </a:stretch>
        </p:blipFill>
        <p:spPr>
          <a:xfrm>
            <a:off x="0" y="0"/>
            <a:ext cx="12192000" cy="6858000"/>
          </a:xfrm>
          <a:prstGeom prst="rect">
            <a:avLst/>
          </a:prstGeom>
        </p:spPr>
      </p:pic>
    </p:spTree>
    <p:extLst>
      <p:ext uri="{BB962C8B-B14F-4D97-AF65-F5344CB8AC3E}">
        <p14:creationId xmlns:p14="http://schemas.microsoft.com/office/powerpoint/2010/main" val="2039560328"/>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ctrTitle"/>
          </p:nvPr>
        </p:nvSpPr>
        <p:spPr/>
        <p:txBody>
          <a:bodyPr>
            <a:normAutofit fontScale="90000"/>
          </a:bodyPr>
          <a:lstStyle/>
          <a:p>
            <a:br>
              <a:rPr lang="en-GB" altLang="en-US" b="1" dirty="0"/>
            </a:br>
            <a:r>
              <a:rPr lang="en-GB" altLang="en-US" b="1" dirty="0"/>
              <a:t>ECYW5012 </a:t>
            </a:r>
            <a:br>
              <a:rPr lang="en-GB" altLang="en-US" b="1" dirty="0"/>
            </a:br>
            <a:r>
              <a:rPr lang="en-GB" sz="5300" dirty="0"/>
              <a:t>Supervision, Leadership and Management for Youth Workers</a:t>
            </a:r>
            <a:endParaRPr lang="en-GB" altLang="en-US" b="1" dirty="0"/>
          </a:p>
        </p:txBody>
      </p:sp>
      <p:sp>
        <p:nvSpPr>
          <p:cNvPr id="2" name="Subtitle 1"/>
          <p:cNvSpPr>
            <a:spLocks noGrp="1"/>
          </p:cNvSpPr>
          <p:nvPr>
            <p:ph type="subTitle" idx="1"/>
          </p:nvPr>
        </p:nvSpPr>
        <p:spPr/>
        <p:txBody>
          <a:bodyPr/>
          <a:lstStyle/>
          <a:p>
            <a:r>
              <a:rPr lang="en-GB" dirty="0"/>
              <a:t>Intro Lecture</a:t>
            </a:r>
          </a:p>
          <a:p>
            <a:r>
              <a:rPr lang="en-GB" dirty="0"/>
              <a:t>28.09.26</a:t>
            </a:r>
          </a:p>
        </p:txBody>
      </p:sp>
    </p:spTree>
    <p:extLst>
      <p:ext uri="{BB962C8B-B14F-4D97-AF65-F5344CB8AC3E}">
        <p14:creationId xmlns:p14="http://schemas.microsoft.com/office/powerpoint/2010/main" val="1965786593"/>
      </p:ext>
    </p:ext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5F2F6B-BCB3-B743-19CA-2A7429BEF0AD}"/>
              </a:ext>
            </a:extLst>
          </p:cNvPr>
          <p:cNvSpPr>
            <a:spLocks noGrp="1"/>
          </p:cNvSpPr>
          <p:nvPr>
            <p:ph type="title"/>
          </p:nvPr>
        </p:nvSpPr>
        <p:spPr/>
        <p:txBody>
          <a:bodyPr/>
          <a:lstStyle/>
          <a:p>
            <a:r>
              <a:rPr lang="en-GB" b="1" dirty="0"/>
              <a:t>Aim of Introduction Session</a:t>
            </a:r>
          </a:p>
        </p:txBody>
      </p:sp>
      <p:sp>
        <p:nvSpPr>
          <p:cNvPr id="3" name="Content Placeholder 2">
            <a:extLst>
              <a:ext uri="{FF2B5EF4-FFF2-40B4-BE49-F238E27FC236}">
                <a16:creationId xmlns:a16="http://schemas.microsoft.com/office/drawing/2014/main" id="{858CDBE2-7F58-AB2D-C5A1-512C0F8B04EE}"/>
              </a:ext>
            </a:extLst>
          </p:cNvPr>
          <p:cNvSpPr>
            <a:spLocks noGrp="1"/>
          </p:cNvSpPr>
          <p:nvPr>
            <p:ph idx="1"/>
          </p:nvPr>
        </p:nvSpPr>
        <p:spPr/>
        <p:txBody>
          <a:bodyPr/>
          <a:lstStyle/>
          <a:p>
            <a:r>
              <a:rPr lang="en-GB" dirty="0"/>
              <a:t>Unpack the module</a:t>
            </a:r>
          </a:p>
          <a:p>
            <a:r>
              <a:rPr lang="en-GB" dirty="0"/>
              <a:t>Explore Aims</a:t>
            </a:r>
          </a:p>
          <a:p>
            <a:r>
              <a:rPr lang="en-GB" dirty="0"/>
              <a:t>Explore Learning Outcomes</a:t>
            </a:r>
          </a:p>
          <a:p>
            <a:r>
              <a:rPr lang="en-GB" dirty="0"/>
              <a:t>Assessment</a:t>
            </a:r>
          </a:p>
          <a:p>
            <a:r>
              <a:rPr lang="en-GB" dirty="0"/>
              <a:t>Activities</a:t>
            </a:r>
          </a:p>
          <a:p>
            <a:pPr marL="0" indent="0">
              <a:buNone/>
            </a:pPr>
            <a:endParaRPr lang="en-GB" dirty="0"/>
          </a:p>
        </p:txBody>
      </p:sp>
    </p:spTree>
    <p:extLst>
      <p:ext uri="{BB962C8B-B14F-4D97-AF65-F5344CB8AC3E}">
        <p14:creationId xmlns:p14="http://schemas.microsoft.com/office/powerpoint/2010/main" val="39799210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01DCFD-DAC2-192D-287A-1005E112183F}"/>
              </a:ext>
            </a:extLst>
          </p:cNvPr>
          <p:cNvSpPr>
            <a:spLocks noGrp="1"/>
          </p:cNvSpPr>
          <p:nvPr>
            <p:ph type="title"/>
          </p:nvPr>
        </p:nvSpPr>
        <p:spPr/>
        <p:txBody>
          <a:bodyPr/>
          <a:lstStyle/>
          <a:p>
            <a:r>
              <a:rPr lang="en-GB" b="1" dirty="0"/>
              <a:t>Aim of Module</a:t>
            </a:r>
          </a:p>
        </p:txBody>
      </p:sp>
      <p:sp>
        <p:nvSpPr>
          <p:cNvPr id="3" name="Content Placeholder 2">
            <a:extLst>
              <a:ext uri="{FF2B5EF4-FFF2-40B4-BE49-F238E27FC236}">
                <a16:creationId xmlns:a16="http://schemas.microsoft.com/office/drawing/2014/main" id="{E5B14320-00AA-ADA4-5B0A-E6CC8FE8B790}"/>
              </a:ext>
            </a:extLst>
          </p:cNvPr>
          <p:cNvSpPr>
            <a:spLocks noGrp="1"/>
          </p:cNvSpPr>
          <p:nvPr>
            <p:ph idx="1"/>
          </p:nvPr>
        </p:nvSpPr>
        <p:spPr/>
        <p:txBody>
          <a:bodyPr>
            <a:normAutofit/>
          </a:bodyPr>
          <a:lstStyle/>
          <a:p>
            <a:pPr algn="just"/>
            <a:r>
              <a:rPr lang="en-GB" dirty="0"/>
              <a:t>To provide students with appropriate skills, values and knowledge of supervising and supporting individuals undertaking professional practice placements, and to equip students with the skills, knowledge and understanding to develop approaches to leadership and management. </a:t>
            </a:r>
          </a:p>
          <a:p>
            <a:pPr algn="just"/>
            <a:endParaRPr lang="en-GB" dirty="0"/>
          </a:p>
          <a:p>
            <a:endParaRPr lang="en-GB" dirty="0"/>
          </a:p>
        </p:txBody>
      </p:sp>
    </p:spTree>
    <p:extLst>
      <p:ext uri="{BB962C8B-B14F-4D97-AF65-F5344CB8AC3E}">
        <p14:creationId xmlns:p14="http://schemas.microsoft.com/office/powerpoint/2010/main" val="19099647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9193B7-6E4E-B025-ED3D-B3051D516E16}"/>
              </a:ext>
            </a:extLst>
          </p:cNvPr>
          <p:cNvSpPr>
            <a:spLocks noGrp="1"/>
          </p:cNvSpPr>
          <p:nvPr>
            <p:ph type="title"/>
          </p:nvPr>
        </p:nvSpPr>
        <p:spPr/>
        <p:txBody>
          <a:bodyPr/>
          <a:lstStyle/>
          <a:p>
            <a:r>
              <a:rPr lang="en-GB" b="1" dirty="0"/>
              <a:t>Learning Outcomes</a:t>
            </a:r>
          </a:p>
        </p:txBody>
      </p:sp>
      <p:sp>
        <p:nvSpPr>
          <p:cNvPr id="3" name="Content Placeholder 2">
            <a:extLst>
              <a:ext uri="{FF2B5EF4-FFF2-40B4-BE49-F238E27FC236}">
                <a16:creationId xmlns:a16="http://schemas.microsoft.com/office/drawing/2014/main" id="{DDDEDB6F-2904-FAC7-69C9-037EE5712FF2}"/>
              </a:ext>
            </a:extLst>
          </p:cNvPr>
          <p:cNvSpPr>
            <a:spLocks noGrp="1"/>
          </p:cNvSpPr>
          <p:nvPr>
            <p:ph idx="1"/>
          </p:nvPr>
        </p:nvSpPr>
        <p:spPr>
          <a:xfrm>
            <a:off x="838200" y="1825625"/>
            <a:ext cx="10515600" cy="4195729"/>
          </a:xfrm>
        </p:spPr>
        <p:txBody>
          <a:bodyPr>
            <a:normAutofit fontScale="92500" lnSpcReduction="10000"/>
          </a:bodyPr>
          <a:lstStyle/>
          <a:p>
            <a:r>
              <a:rPr lang="en-GB" sz="3200" dirty="0"/>
              <a:t>Upon successful completion of this module, the student should be able to demonstrate the ability to:</a:t>
            </a:r>
          </a:p>
          <a:p>
            <a:pPr lvl="1" fontAlgn="base">
              <a:lnSpc>
                <a:spcPct val="110000"/>
              </a:lnSpc>
            </a:pPr>
            <a:r>
              <a:rPr lang="en-GB" dirty="0"/>
              <a:t>demonstrate applied planning and management of the role of effective supervision in the Youth Work workplace; </a:t>
            </a:r>
          </a:p>
          <a:p>
            <a:pPr lvl="1" fontAlgn="base">
              <a:lnSpc>
                <a:spcPct val="110000"/>
              </a:lnSpc>
            </a:pPr>
            <a:r>
              <a:rPr lang="en-GB" dirty="0"/>
              <a:t>understand and critically evaluate the role and function of effective supervision; </a:t>
            </a:r>
          </a:p>
          <a:p>
            <a:pPr lvl="1" fontAlgn="base">
              <a:lnSpc>
                <a:spcPct val="110000"/>
              </a:lnSpc>
            </a:pPr>
            <a:r>
              <a:rPr lang="en-GB" dirty="0"/>
              <a:t>locate theories of leadership and management within Youth Work and wider services for young people, and their application to practice, with a consideration of the challenges associated with managing a public service within an increasingly challenging financial climate; </a:t>
            </a:r>
          </a:p>
          <a:p>
            <a:pPr lvl="1" fontAlgn="base">
              <a:lnSpc>
                <a:spcPct val="110000"/>
              </a:lnSpc>
            </a:pPr>
            <a:r>
              <a:rPr lang="en-GB" dirty="0"/>
              <a:t>organise their knowledge and learning through use of a range of information resources, and present their work appropriately. </a:t>
            </a:r>
          </a:p>
          <a:p>
            <a:endParaRPr lang="en-GB" sz="2000" dirty="0"/>
          </a:p>
          <a:p>
            <a:endParaRPr lang="en-GB" dirty="0"/>
          </a:p>
        </p:txBody>
      </p:sp>
    </p:spTree>
    <p:extLst>
      <p:ext uri="{BB962C8B-B14F-4D97-AF65-F5344CB8AC3E}">
        <p14:creationId xmlns:p14="http://schemas.microsoft.com/office/powerpoint/2010/main" val="10053008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F4CAF5-8AF9-60DA-BA96-B375309EFF36}"/>
              </a:ext>
            </a:extLst>
          </p:cNvPr>
          <p:cNvSpPr>
            <a:spLocks noGrp="1"/>
          </p:cNvSpPr>
          <p:nvPr>
            <p:ph type="title"/>
          </p:nvPr>
        </p:nvSpPr>
        <p:spPr/>
        <p:txBody>
          <a:bodyPr/>
          <a:lstStyle/>
          <a:p>
            <a:r>
              <a:rPr lang="en-GB" b="1" dirty="0"/>
              <a:t>Themes</a:t>
            </a:r>
          </a:p>
        </p:txBody>
      </p:sp>
      <p:sp>
        <p:nvSpPr>
          <p:cNvPr id="3" name="Content Placeholder 2">
            <a:extLst>
              <a:ext uri="{FF2B5EF4-FFF2-40B4-BE49-F238E27FC236}">
                <a16:creationId xmlns:a16="http://schemas.microsoft.com/office/drawing/2014/main" id="{C5BD53A2-B9BE-3804-C162-569E3C02D964}"/>
              </a:ext>
            </a:extLst>
          </p:cNvPr>
          <p:cNvSpPr>
            <a:spLocks noGrp="1"/>
          </p:cNvSpPr>
          <p:nvPr>
            <p:ph idx="1"/>
          </p:nvPr>
        </p:nvSpPr>
        <p:spPr/>
        <p:txBody>
          <a:bodyPr>
            <a:normAutofit lnSpcReduction="10000"/>
          </a:bodyPr>
          <a:lstStyle/>
          <a:p>
            <a:pPr lvl="0" fontAlgn="base"/>
            <a:r>
              <a:rPr lang="en-GB" dirty="0"/>
              <a:t>An introduction to the need for supervision, its role and purpose within organisations. </a:t>
            </a:r>
          </a:p>
          <a:p>
            <a:pPr lvl="0" fontAlgn="base"/>
            <a:r>
              <a:rPr lang="en-GB" dirty="0"/>
              <a:t>An outline of three key functions of supervision: formative, normative and restorative. </a:t>
            </a:r>
          </a:p>
          <a:p>
            <a:pPr lvl="0" fontAlgn="base"/>
            <a:r>
              <a:rPr lang="en-GB" dirty="0"/>
              <a:t>Exploration of important supervisory skills and a critical analysis of their impact on practice: </a:t>
            </a:r>
          </a:p>
          <a:p>
            <a:pPr lvl="1" fontAlgn="base"/>
            <a:r>
              <a:rPr lang="en-GB" dirty="0"/>
              <a:t>non-verbal communication skills </a:t>
            </a:r>
          </a:p>
          <a:p>
            <a:pPr lvl="1" fontAlgn="base"/>
            <a:r>
              <a:rPr lang="en-GB" dirty="0"/>
              <a:t>active listening </a:t>
            </a:r>
          </a:p>
          <a:p>
            <a:pPr lvl="1" fontAlgn="base"/>
            <a:r>
              <a:rPr lang="en-GB" dirty="0"/>
              <a:t>verbal communication skills</a:t>
            </a:r>
          </a:p>
          <a:p>
            <a:endParaRPr lang="en-GB" dirty="0"/>
          </a:p>
        </p:txBody>
      </p:sp>
    </p:spTree>
    <p:extLst>
      <p:ext uri="{BB962C8B-B14F-4D97-AF65-F5344CB8AC3E}">
        <p14:creationId xmlns:p14="http://schemas.microsoft.com/office/powerpoint/2010/main" val="1118383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B02FB7-6B27-BE79-A21E-2FCDC77B504B}"/>
              </a:ext>
            </a:extLst>
          </p:cNvPr>
          <p:cNvSpPr>
            <a:spLocks noGrp="1"/>
          </p:cNvSpPr>
          <p:nvPr>
            <p:ph type="title"/>
          </p:nvPr>
        </p:nvSpPr>
        <p:spPr/>
        <p:txBody>
          <a:bodyPr/>
          <a:lstStyle/>
          <a:p>
            <a:r>
              <a:rPr lang="en-GB" b="1" dirty="0"/>
              <a:t>Themes</a:t>
            </a:r>
            <a:endParaRPr lang="en-GB" dirty="0"/>
          </a:p>
        </p:txBody>
      </p:sp>
      <p:sp>
        <p:nvSpPr>
          <p:cNvPr id="3" name="Content Placeholder 2">
            <a:extLst>
              <a:ext uri="{FF2B5EF4-FFF2-40B4-BE49-F238E27FC236}">
                <a16:creationId xmlns:a16="http://schemas.microsoft.com/office/drawing/2014/main" id="{7CF6F1E8-5EC6-951D-660A-33C1E4F54AA8}"/>
              </a:ext>
            </a:extLst>
          </p:cNvPr>
          <p:cNvSpPr>
            <a:spLocks noGrp="1"/>
          </p:cNvSpPr>
          <p:nvPr>
            <p:ph idx="1"/>
          </p:nvPr>
        </p:nvSpPr>
        <p:spPr/>
        <p:txBody>
          <a:bodyPr>
            <a:normAutofit fontScale="92500" lnSpcReduction="10000"/>
          </a:bodyPr>
          <a:lstStyle/>
          <a:p>
            <a:pPr lvl="0" fontAlgn="base"/>
            <a:r>
              <a:rPr lang="en-GB" dirty="0"/>
              <a:t>Discussion of the importance of creating an appropriate supervision environment and working within the core values of youth and community work. </a:t>
            </a:r>
          </a:p>
          <a:p>
            <a:pPr lvl="0" fontAlgn="base"/>
            <a:r>
              <a:rPr lang="en-GB" dirty="0"/>
              <a:t>Detailed consideration of inclusive practice in supervision, confidentiality and record keeping; equal opportunities and anti-discriminatory practice. </a:t>
            </a:r>
          </a:p>
          <a:p>
            <a:pPr lvl="0" fontAlgn="base"/>
            <a:r>
              <a:rPr lang="en-GB" dirty="0"/>
              <a:t>Experiential learning opportunities with an emphasis on the practice of skills and the sharing of experiences. </a:t>
            </a:r>
          </a:p>
          <a:p>
            <a:pPr lvl="0" fontAlgn="base"/>
            <a:r>
              <a:rPr lang="en-GB" dirty="0"/>
              <a:t>Opportunities to undertake one to one and group supervision sessions, to evaluate the supervision session and critically reflect on performance. </a:t>
            </a:r>
          </a:p>
          <a:p>
            <a:endParaRPr lang="en-GB" dirty="0"/>
          </a:p>
          <a:p>
            <a:endParaRPr lang="en-GB" dirty="0"/>
          </a:p>
        </p:txBody>
      </p:sp>
    </p:spTree>
    <p:extLst>
      <p:ext uri="{BB962C8B-B14F-4D97-AF65-F5344CB8AC3E}">
        <p14:creationId xmlns:p14="http://schemas.microsoft.com/office/powerpoint/2010/main" val="8182584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62ADE5-3E93-0946-9C95-1BCBEC5D73CD}"/>
              </a:ext>
            </a:extLst>
          </p:cNvPr>
          <p:cNvSpPr>
            <a:spLocks noGrp="1"/>
          </p:cNvSpPr>
          <p:nvPr>
            <p:ph type="title"/>
          </p:nvPr>
        </p:nvSpPr>
        <p:spPr/>
        <p:txBody>
          <a:bodyPr/>
          <a:lstStyle/>
          <a:p>
            <a:r>
              <a:rPr lang="en-GB" b="1" dirty="0"/>
              <a:t>Themes</a:t>
            </a:r>
            <a:endParaRPr lang="en-GB" dirty="0"/>
          </a:p>
        </p:txBody>
      </p:sp>
      <p:sp>
        <p:nvSpPr>
          <p:cNvPr id="3" name="Content Placeholder 2">
            <a:extLst>
              <a:ext uri="{FF2B5EF4-FFF2-40B4-BE49-F238E27FC236}">
                <a16:creationId xmlns:a16="http://schemas.microsoft.com/office/drawing/2014/main" id="{8B437AB6-FDD0-00F6-5D01-9A96B670D3E3}"/>
              </a:ext>
            </a:extLst>
          </p:cNvPr>
          <p:cNvSpPr>
            <a:spLocks noGrp="1"/>
          </p:cNvSpPr>
          <p:nvPr>
            <p:ph idx="1"/>
          </p:nvPr>
        </p:nvSpPr>
        <p:spPr/>
        <p:txBody>
          <a:bodyPr>
            <a:normAutofit/>
          </a:bodyPr>
          <a:lstStyle/>
          <a:p>
            <a:pPr lvl="0" fontAlgn="base"/>
            <a:r>
              <a:rPr lang="en-GB" dirty="0"/>
              <a:t>An exploration of management and leadership theory including case study examples. </a:t>
            </a:r>
          </a:p>
          <a:p>
            <a:pPr lvl="0" fontAlgn="base"/>
            <a:r>
              <a:rPr lang="en-GB" dirty="0"/>
              <a:t>Understanding the wider context of the services for young people, including the Youth Service. </a:t>
            </a:r>
          </a:p>
          <a:p>
            <a:pPr lvl="0" fontAlgn="base"/>
            <a:r>
              <a:rPr lang="en-GB" dirty="0"/>
              <a:t>How to manage oneself within the organisational culture using the McKinsey 7’S’ framework. </a:t>
            </a:r>
          </a:p>
          <a:p>
            <a:pPr lvl="0" fontAlgn="base"/>
            <a:r>
              <a:rPr lang="en-GB" dirty="0"/>
              <a:t>Youth Work within an increasingly complex range of services for young people. </a:t>
            </a:r>
          </a:p>
          <a:p>
            <a:endParaRPr lang="en-US" dirty="0"/>
          </a:p>
        </p:txBody>
      </p:sp>
    </p:spTree>
    <p:extLst>
      <p:ext uri="{BB962C8B-B14F-4D97-AF65-F5344CB8AC3E}">
        <p14:creationId xmlns:p14="http://schemas.microsoft.com/office/powerpoint/2010/main" val="39576811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D4439E-AE44-492C-4463-96B462E2EA51}"/>
              </a:ext>
            </a:extLst>
          </p:cNvPr>
          <p:cNvSpPr>
            <a:spLocks noGrp="1"/>
          </p:cNvSpPr>
          <p:nvPr>
            <p:ph type="title"/>
          </p:nvPr>
        </p:nvSpPr>
        <p:spPr/>
        <p:txBody>
          <a:bodyPr/>
          <a:lstStyle/>
          <a:p>
            <a:r>
              <a:rPr lang="en-GB" b="1" dirty="0"/>
              <a:t>Assessment</a:t>
            </a:r>
          </a:p>
        </p:txBody>
      </p:sp>
      <p:sp>
        <p:nvSpPr>
          <p:cNvPr id="3" name="Content Placeholder 2">
            <a:extLst>
              <a:ext uri="{FF2B5EF4-FFF2-40B4-BE49-F238E27FC236}">
                <a16:creationId xmlns:a16="http://schemas.microsoft.com/office/drawing/2014/main" id="{381AE9A4-8CAA-5DF4-881E-46A0CFF8AAEB}"/>
              </a:ext>
            </a:extLst>
          </p:cNvPr>
          <p:cNvSpPr>
            <a:spLocks noGrp="1"/>
          </p:cNvSpPr>
          <p:nvPr>
            <p:ph idx="1"/>
          </p:nvPr>
        </p:nvSpPr>
        <p:spPr>
          <a:xfrm>
            <a:off x="1091411" y="1831304"/>
            <a:ext cx="10515600" cy="4351338"/>
          </a:xfrm>
        </p:spPr>
        <p:txBody>
          <a:bodyPr>
            <a:normAutofit/>
          </a:bodyPr>
          <a:lstStyle/>
          <a:p>
            <a:pPr marL="0" algn="l" rtl="0" eaLnBrk="1" fontAlgn="base" latinLnBrk="0" hangingPunct="0">
              <a:lnSpc>
                <a:spcPct val="115000"/>
              </a:lnSpc>
              <a:spcBef>
                <a:spcPts val="0"/>
              </a:spcBef>
              <a:spcAft>
                <a:spcPts val="0"/>
              </a:spcAft>
            </a:pPr>
            <a:endParaRPr lang="en-GB" sz="2800" b="1" i="0" u="none" strike="noStrike"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p>
            <a:pPr marL="0" algn="l" rtl="0" eaLnBrk="1" fontAlgn="base" latinLnBrk="0" hangingPunct="0">
              <a:lnSpc>
                <a:spcPct val="115000"/>
              </a:lnSpc>
              <a:spcBef>
                <a:spcPts val="0"/>
              </a:spcBef>
              <a:spcAft>
                <a:spcPts val="0"/>
              </a:spcAft>
            </a:pPr>
            <a:endParaRPr lang="en-GB" sz="2800" b="1" i="0" u="none" strike="noStrike"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p>
            <a:pPr marL="0" algn="l" rtl="0" eaLnBrk="1" fontAlgn="base" latinLnBrk="0" hangingPunct="0">
              <a:lnSpc>
                <a:spcPct val="115000"/>
              </a:lnSpc>
              <a:spcBef>
                <a:spcPts val="0"/>
              </a:spcBef>
              <a:spcAft>
                <a:spcPts val="0"/>
              </a:spcAft>
            </a:pPr>
            <a:endParaRPr lang="en-GB" b="1" dirty="0">
              <a:solidFill>
                <a:srgbClr val="000000"/>
              </a:solidFill>
              <a:latin typeface="Arial" panose="020B0604020202020204" pitchFamily="34" charset="0"/>
              <a:ea typeface="Times New Roman" panose="02020603050405020304" pitchFamily="18" charset="0"/>
              <a:cs typeface="Times New Roman" panose="02020603050405020304" pitchFamily="18" charset="0"/>
            </a:endParaRPr>
          </a:p>
          <a:p>
            <a:pPr marL="0" algn="l" rtl="0" eaLnBrk="1" fontAlgn="base" latinLnBrk="0" hangingPunct="0">
              <a:lnSpc>
                <a:spcPct val="115000"/>
              </a:lnSpc>
              <a:spcBef>
                <a:spcPts val="0"/>
              </a:spcBef>
              <a:spcAft>
                <a:spcPts val="0"/>
              </a:spcAft>
            </a:pPr>
            <a:endParaRPr lang="en-GB" sz="2800" b="1" i="0" u="none" strike="noStrike"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p>
            <a:pPr marL="0" algn="l" rtl="0" eaLnBrk="1" fontAlgn="base" latinLnBrk="0" hangingPunct="0">
              <a:lnSpc>
                <a:spcPct val="115000"/>
              </a:lnSpc>
              <a:spcBef>
                <a:spcPts val="0"/>
              </a:spcBef>
              <a:spcAft>
                <a:spcPts val="0"/>
              </a:spcAft>
            </a:pPr>
            <a:endParaRPr lang="en-GB" sz="2800" b="1" i="0" u="none" strike="noStrike"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p>
            <a:endParaRPr lang="en-GB" dirty="0"/>
          </a:p>
        </p:txBody>
      </p:sp>
      <p:graphicFrame>
        <p:nvGraphicFramePr>
          <p:cNvPr id="4" name="Table 4">
            <a:extLst>
              <a:ext uri="{FF2B5EF4-FFF2-40B4-BE49-F238E27FC236}">
                <a16:creationId xmlns:a16="http://schemas.microsoft.com/office/drawing/2014/main" id="{E8A49055-F2FE-65D5-02E7-A2A7DD729094}"/>
              </a:ext>
            </a:extLst>
          </p:cNvPr>
          <p:cNvGraphicFramePr>
            <a:graphicFrameLocks noGrp="1"/>
          </p:cNvGraphicFramePr>
          <p:nvPr>
            <p:extLst>
              <p:ext uri="{D42A27DB-BD31-4B8C-83A1-F6EECF244321}">
                <p14:modId xmlns:p14="http://schemas.microsoft.com/office/powerpoint/2010/main" val="3070728159"/>
              </p:ext>
            </p:extLst>
          </p:nvPr>
        </p:nvGraphicFramePr>
        <p:xfrm>
          <a:off x="1380120" y="2133257"/>
          <a:ext cx="9007059" cy="2896003"/>
        </p:xfrm>
        <a:graphic>
          <a:graphicData uri="http://schemas.openxmlformats.org/drawingml/2006/table">
            <a:tbl>
              <a:tblPr firstRow="1" bandRow="1">
                <a:tableStyleId>{5C22544A-7EE6-4342-B048-85BDC9FD1C3A}</a:tableStyleId>
              </a:tblPr>
              <a:tblGrid>
                <a:gridCol w="3002353">
                  <a:extLst>
                    <a:ext uri="{9D8B030D-6E8A-4147-A177-3AD203B41FA5}">
                      <a16:colId xmlns:a16="http://schemas.microsoft.com/office/drawing/2014/main" val="2987000793"/>
                    </a:ext>
                  </a:extLst>
                </a:gridCol>
                <a:gridCol w="3002353">
                  <a:extLst>
                    <a:ext uri="{9D8B030D-6E8A-4147-A177-3AD203B41FA5}">
                      <a16:colId xmlns:a16="http://schemas.microsoft.com/office/drawing/2014/main" val="3918842858"/>
                    </a:ext>
                  </a:extLst>
                </a:gridCol>
                <a:gridCol w="3002353">
                  <a:extLst>
                    <a:ext uri="{9D8B030D-6E8A-4147-A177-3AD203B41FA5}">
                      <a16:colId xmlns:a16="http://schemas.microsoft.com/office/drawing/2014/main" val="686975316"/>
                    </a:ext>
                  </a:extLst>
                </a:gridCol>
              </a:tblGrid>
              <a:tr h="106708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800" b="1" i="0" u="none" strike="noStrike"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Mode of assessment</a:t>
                      </a:r>
                      <a:endParaRPr lang="en-GB" sz="1400" b="1" i="0" u="none" strike="noStrike" dirty="0">
                        <a:effectLst/>
                        <a:latin typeface="Arial" panose="020B0604020202020204" pitchFamily="34" charset="0"/>
                      </a:endParaRPr>
                    </a:p>
                    <a:p>
                      <a:endParaRPr lang="en-GB" sz="2800" b="1"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800" b="1" i="0" u="none" strike="noStrike"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Volume</a:t>
                      </a:r>
                      <a:endParaRPr lang="en-GB" sz="1400" b="1" i="0" u="none" strike="noStrike" dirty="0">
                        <a:effectLst/>
                        <a:latin typeface="Arial" panose="020B0604020202020204" pitchFamily="34" charset="0"/>
                      </a:endParaRPr>
                    </a:p>
                    <a:p>
                      <a:endParaRPr lang="en-GB" sz="2800" b="1"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800" b="1" i="0" u="none" strike="noStrike"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Weighting</a:t>
                      </a:r>
                      <a:endParaRPr lang="en-GB" sz="1400" b="1" i="0" u="none" strike="noStrike" dirty="0">
                        <a:effectLst/>
                        <a:latin typeface="Arial" panose="020B0604020202020204" pitchFamily="34" charset="0"/>
                      </a:endParaRPr>
                    </a:p>
                    <a:p>
                      <a:endParaRPr lang="en-GB" sz="2800" b="1" dirty="0"/>
                    </a:p>
                  </a:txBody>
                  <a:tcPr/>
                </a:tc>
                <a:extLst>
                  <a:ext uri="{0D108BD9-81ED-4DB2-BD59-A6C34878D82A}">
                    <a16:rowId xmlns:a16="http://schemas.microsoft.com/office/drawing/2014/main" val="2649335098"/>
                  </a:ext>
                </a:extLst>
              </a:tr>
              <a:tr h="152440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800" b="0" i="0" u="none" strike="noStrike"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Portfolio</a:t>
                      </a:r>
                      <a:endParaRPr lang="en-GB" sz="1400" b="0" i="0" u="none" strike="noStrike" dirty="0">
                        <a:effectLst/>
                        <a:latin typeface="Arial" panose="020B0604020202020204" pitchFamily="34" charset="0"/>
                      </a:endParaRPr>
                    </a:p>
                    <a:p>
                      <a:endParaRPr lang="en-GB" sz="2800" b="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800" b="0" i="0" u="none" strike="noStrike"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4000 words </a:t>
                      </a:r>
                      <a:endParaRPr lang="en-GB" sz="1400" b="0" i="0" u="none" strike="noStrike" dirty="0">
                        <a:effectLst/>
                        <a:latin typeface="Arial" panose="020B0604020202020204" pitchFamily="34" charset="0"/>
                      </a:endParaRPr>
                    </a:p>
                    <a:p>
                      <a:endParaRPr lang="en-GB" sz="2800" b="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800" b="0" i="0" u="none" strike="noStrike"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100%</a:t>
                      </a:r>
                      <a:endParaRPr lang="en-GB" sz="1400" b="0" i="0" u="none" strike="noStrike" dirty="0">
                        <a:effectLst/>
                        <a:latin typeface="Arial" panose="020B0604020202020204" pitchFamily="34" charset="0"/>
                      </a:endParaRPr>
                    </a:p>
                    <a:p>
                      <a:endParaRPr lang="en-GB" sz="2800" b="0" dirty="0"/>
                    </a:p>
                  </a:txBody>
                  <a:tcPr/>
                </a:tc>
                <a:extLst>
                  <a:ext uri="{0D108BD9-81ED-4DB2-BD59-A6C34878D82A}">
                    <a16:rowId xmlns:a16="http://schemas.microsoft.com/office/drawing/2014/main" val="1231660017"/>
                  </a:ext>
                </a:extLst>
              </a:tr>
            </a:tbl>
          </a:graphicData>
        </a:graphic>
      </p:graphicFrame>
    </p:spTree>
    <p:extLst>
      <p:ext uri="{BB962C8B-B14F-4D97-AF65-F5344CB8AC3E}">
        <p14:creationId xmlns:p14="http://schemas.microsoft.com/office/powerpoint/2010/main" val="35774560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A3C1F2-0E90-FAF4-389B-A36832F25523}"/>
              </a:ext>
            </a:extLst>
          </p:cNvPr>
          <p:cNvSpPr>
            <a:spLocks noGrp="1"/>
          </p:cNvSpPr>
          <p:nvPr>
            <p:ph type="title"/>
          </p:nvPr>
        </p:nvSpPr>
        <p:spPr/>
        <p:txBody>
          <a:bodyPr>
            <a:normAutofit fontScale="90000"/>
          </a:bodyPr>
          <a:lstStyle/>
          <a:p>
            <a:r>
              <a:rPr lang="en-GB" b="1" dirty="0">
                <a:latin typeface="Arial" panose="020B0604020202020204" pitchFamily="34" charset="0"/>
                <a:ea typeface="Times New Roman" panose="02020603050405020304" pitchFamily="18" charset="0"/>
                <a:cs typeface="Arial" panose="020B0604020202020204" pitchFamily="34" charset="0"/>
              </a:rPr>
              <a:t>Supervision and Management Portfolio – 4000 words </a:t>
            </a:r>
            <a:r>
              <a:rPr lang="en-GB" sz="2200" b="1" dirty="0">
                <a:latin typeface="Arial" panose="020B0604020202020204" pitchFamily="34" charset="0"/>
                <a:ea typeface="Times New Roman" panose="02020603050405020304" pitchFamily="18" charset="0"/>
                <a:cs typeface="Arial" panose="020B0604020202020204" pitchFamily="34" charset="0"/>
              </a:rPr>
              <a:t>(DRAFT until confirmed by External Examiner)</a:t>
            </a:r>
            <a:endParaRPr lang="en-GB" dirty="0"/>
          </a:p>
        </p:txBody>
      </p:sp>
      <p:sp>
        <p:nvSpPr>
          <p:cNvPr id="4" name="Content Placeholder 3">
            <a:extLst>
              <a:ext uri="{FF2B5EF4-FFF2-40B4-BE49-F238E27FC236}">
                <a16:creationId xmlns:a16="http://schemas.microsoft.com/office/drawing/2014/main" id="{8AEFDCD4-C055-87F1-9ADF-163A7B7D1485}"/>
              </a:ext>
            </a:extLst>
          </p:cNvPr>
          <p:cNvSpPr>
            <a:spLocks noGrp="1"/>
          </p:cNvSpPr>
          <p:nvPr>
            <p:ph idx="1"/>
          </p:nvPr>
        </p:nvSpPr>
        <p:spPr>
          <a:xfrm>
            <a:off x="838200" y="2111765"/>
            <a:ext cx="10515600" cy="3640897"/>
          </a:xfrm>
        </p:spPr>
        <p:txBody>
          <a:bodyPr>
            <a:normAutofit fontScale="70000" lnSpcReduction="20000"/>
          </a:bodyPr>
          <a:lstStyle/>
          <a:p>
            <a:pPr marL="0" indent="0">
              <a:buNone/>
            </a:pPr>
            <a:r>
              <a:rPr lang="en-GB" b="1" dirty="0"/>
              <a:t>Supervision Practice Record (2000 words)</a:t>
            </a:r>
          </a:p>
          <a:p>
            <a:pPr marL="0" indent="0">
              <a:buNone/>
            </a:pPr>
            <a:r>
              <a:rPr lang="en-GB" dirty="0"/>
              <a:t>A reflective account demonstrating your engagement in at least three supervision sessions, analysing your role as the supervisor, application of skills, and challenges encountered.</a:t>
            </a:r>
          </a:p>
          <a:p>
            <a:pPr marL="0" indent="0">
              <a:buNone/>
            </a:pPr>
            <a:endParaRPr lang="en-GB" dirty="0"/>
          </a:p>
          <a:p>
            <a:pPr marL="0" indent="0">
              <a:buNone/>
            </a:pPr>
            <a:r>
              <a:rPr lang="en-GB" b="1" dirty="0"/>
              <a:t>Critical Reflection on the Role of Supervision (1000 words)</a:t>
            </a:r>
            <a:endParaRPr lang="en-GB" dirty="0"/>
          </a:p>
          <a:p>
            <a:pPr marL="0" indent="0">
              <a:buNone/>
            </a:pPr>
            <a:r>
              <a:rPr lang="en-GB" dirty="0"/>
              <a:t>A reflective essay evaluating the role and function of effective supervision in Youth Work practice, supported by relevant theory and policy.</a:t>
            </a:r>
          </a:p>
          <a:p>
            <a:pPr marL="0" indent="0">
              <a:buNone/>
            </a:pPr>
            <a:endParaRPr lang="en-GB" dirty="0"/>
          </a:p>
          <a:p>
            <a:pPr marL="0" indent="0">
              <a:buNone/>
            </a:pPr>
            <a:r>
              <a:rPr lang="en-GB" b="1" dirty="0"/>
              <a:t>Leadership and Management Theory Review (1000 words)</a:t>
            </a:r>
          </a:p>
          <a:p>
            <a:pPr marL="0" indent="0">
              <a:buNone/>
            </a:pPr>
            <a:r>
              <a:rPr lang="en-GB" dirty="0"/>
              <a:t>A critical review of key theories of leadership and management, locating them within Youth Work and related services for young people, to include a considered commentary on the challenges of managing in the current financial climate, drawing on relevant literature and sector evidence.</a:t>
            </a:r>
          </a:p>
          <a:p>
            <a:endParaRPr lang="en-GB" dirty="0"/>
          </a:p>
        </p:txBody>
      </p:sp>
    </p:spTree>
    <p:extLst>
      <p:ext uri="{BB962C8B-B14F-4D97-AF65-F5344CB8AC3E}">
        <p14:creationId xmlns:p14="http://schemas.microsoft.com/office/powerpoint/2010/main" val="28690357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A5C4B2-AFA0-FAAD-1D96-97BA0BD3FE62}"/>
              </a:ext>
            </a:extLst>
          </p:cNvPr>
          <p:cNvSpPr>
            <a:spLocks noGrp="1"/>
          </p:cNvSpPr>
          <p:nvPr>
            <p:ph type="title"/>
          </p:nvPr>
        </p:nvSpPr>
        <p:spPr/>
        <p:txBody>
          <a:bodyPr/>
          <a:lstStyle/>
          <a:p>
            <a:r>
              <a:rPr lang="en-GB" b="1" dirty="0"/>
              <a:t>Assignment Submission Date</a:t>
            </a:r>
          </a:p>
        </p:txBody>
      </p:sp>
      <p:graphicFrame>
        <p:nvGraphicFramePr>
          <p:cNvPr id="4" name="Content Placeholder 2">
            <a:extLst>
              <a:ext uri="{FF2B5EF4-FFF2-40B4-BE49-F238E27FC236}">
                <a16:creationId xmlns:a16="http://schemas.microsoft.com/office/drawing/2014/main" id="{33B303CC-F897-E966-6B75-83D0D087BAC9}"/>
              </a:ext>
            </a:extLst>
          </p:cNvPr>
          <p:cNvGraphicFramePr>
            <a:graphicFrameLocks noGrp="1"/>
          </p:cNvGraphicFramePr>
          <p:nvPr>
            <p:ph idx="1"/>
            <p:extLst>
              <p:ext uri="{D42A27DB-BD31-4B8C-83A1-F6EECF244321}">
                <p14:modId xmlns:p14="http://schemas.microsoft.com/office/powerpoint/2010/main" val="4286722816"/>
              </p:ext>
            </p:extLst>
          </p:nvPr>
        </p:nvGraphicFramePr>
        <p:xfrm>
          <a:off x="838200" y="1825625"/>
          <a:ext cx="10515600" cy="36401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02862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13C460-4E4C-9868-3E18-9243B520FB85}"/>
              </a:ext>
            </a:extLst>
          </p:cNvPr>
          <p:cNvSpPr>
            <a:spLocks noGrp="1"/>
          </p:cNvSpPr>
          <p:nvPr>
            <p:ph type="title"/>
          </p:nvPr>
        </p:nvSpPr>
        <p:spPr/>
        <p:txBody>
          <a:bodyPr/>
          <a:lstStyle/>
          <a:p>
            <a:r>
              <a:rPr lang="en-GB" b="1" dirty="0"/>
              <a:t>Directed Study</a:t>
            </a:r>
          </a:p>
        </p:txBody>
      </p:sp>
      <p:sp>
        <p:nvSpPr>
          <p:cNvPr id="3" name="Content Placeholder 2">
            <a:extLst>
              <a:ext uri="{FF2B5EF4-FFF2-40B4-BE49-F238E27FC236}">
                <a16:creationId xmlns:a16="http://schemas.microsoft.com/office/drawing/2014/main" id="{7A3D3609-1ADD-EC83-70D9-510795FB1338}"/>
              </a:ext>
            </a:extLst>
          </p:cNvPr>
          <p:cNvSpPr>
            <a:spLocks noGrp="1"/>
          </p:cNvSpPr>
          <p:nvPr>
            <p:ph idx="1"/>
          </p:nvPr>
        </p:nvSpPr>
        <p:spPr/>
        <p:txBody>
          <a:bodyPr/>
          <a:lstStyle/>
          <a:p>
            <a:r>
              <a:rPr lang="en-GB" dirty="0"/>
              <a:t>Please read the resources placed on Moodle by next week</a:t>
            </a:r>
          </a:p>
          <a:p>
            <a:pPr marL="0" indent="0">
              <a:buNone/>
            </a:pPr>
            <a:endParaRPr lang="en-GB" dirty="0"/>
          </a:p>
        </p:txBody>
      </p:sp>
    </p:spTree>
    <p:extLst>
      <p:ext uri="{BB962C8B-B14F-4D97-AF65-F5344CB8AC3E}">
        <p14:creationId xmlns:p14="http://schemas.microsoft.com/office/powerpoint/2010/main" val="3854887325"/>
      </p:ext>
    </p:extLst>
  </p:cSld>
  <p:clrMapOvr>
    <a:masterClrMapping/>
  </p:clrMapOvr>
</p:sld>
</file>

<file path=ppt/theme/theme1.xml><?xml version="1.0" encoding="utf-8"?>
<a:theme xmlns:a="http://schemas.openxmlformats.org/drawingml/2006/main" name="Holding PAg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C542EBDA-A4F5-41A3-A105-12E1AEC83494}"/>
    </a:ext>
  </a:extLst>
</a:theme>
</file>

<file path=ppt/theme/theme2.xml><?xml version="1.0" encoding="utf-8"?>
<a:theme xmlns:a="http://schemas.openxmlformats.org/drawingml/2006/main" name="Accessib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86883F0F-287E-4407-A9BD-FB3F2413EBF2}"/>
    </a:ext>
  </a:extLst>
</a:theme>
</file>

<file path=ppt/theme/theme3.xml><?xml version="1.0" encoding="utf-8"?>
<a:theme xmlns:a="http://schemas.openxmlformats.org/drawingml/2006/main" name="Office Theme">
  <a:themeElements>
    <a:clrScheme name="Academic Literature">
      <a:dk1>
        <a:srgbClr val="514843"/>
      </a:dk1>
      <a:lt1>
        <a:srgbClr val="FFFFFF"/>
      </a:lt1>
      <a:dk2>
        <a:srgbClr val="000000"/>
      </a:dk2>
      <a:lt2>
        <a:srgbClr val="FFFFF3"/>
      </a:lt2>
      <a:accent1>
        <a:srgbClr val="514843"/>
      </a:accent1>
      <a:accent2>
        <a:srgbClr val="6D7D66"/>
      </a:accent2>
      <a:accent3>
        <a:srgbClr val="525A6A"/>
      </a:accent3>
      <a:accent4>
        <a:srgbClr val="827266"/>
      </a:accent4>
      <a:accent5>
        <a:srgbClr val="AE9A7E"/>
      </a:accent5>
      <a:accent6>
        <a:srgbClr val="A8A39E"/>
      </a:accent6>
      <a:hlink>
        <a:srgbClr val="59704F"/>
      </a:hlink>
      <a:folHlink>
        <a:srgbClr val="A8A39E"/>
      </a:folHlink>
    </a:clrScheme>
    <a:fontScheme name="Plantagenet Cherokee-Euphemia">
      <a:majorFont>
        <a:latin typeface="Plantagenet Cherokee"/>
        <a:ea typeface=""/>
        <a:cs typeface=""/>
      </a:majorFont>
      <a:minorFont>
        <a:latin typeface="Euphemia"/>
        <a:ea typeface=""/>
        <a:cs typeface=""/>
      </a:minorFont>
    </a:fontScheme>
    <a:fmtScheme name="AcademicLiterature">
      <a:fillStyleLst>
        <a:solidFill>
          <a:schemeClr val="phClr"/>
        </a:solidFill>
        <a:gradFill rotWithShape="1">
          <a:gsLst>
            <a:gs pos="0">
              <a:schemeClr val="phClr">
                <a:tint val="58000"/>
                <a:satMod val="300000"/>
              </a:schemeClr>
            </a:gs>
            <a:gs pos="100000">
              <a:schemeClr val="phClr">
                <a:tint val="68000"/>
                <a:satMod val="300000"/>
              </a:schemeClr>
            </a:gs>
          </a:gsLst>
          <a:path path="rect">
            <a:fillToRect l="50000" t="50000" r="50000" b="50000"/>
          </a:path>
        </a:gradFill>
        <a:gradFill rotWithShape="1">
          <a:gsLst>
            <a:gs pos="0">
              <a:schemeClr val="phClr">
                <a:shade val="100000"/>
                <a:satMod val="137000"/>
              </a:schemeClr>
            </a:gs>
            <a:gs pos="71000">
              <a:schemeClr val="phClr">
                <a:shade val="98000"/>
                <a:satMod val="137000"/>
              </a:schemeClr>
            </a:gs>
            <a:gs pos="100000">
              <a:schemeClr val="phClr">
                <a:shade val="75000"/>
                <a:satMod val="137000"/>
              </a:schemeClr>
            </a:gs>
          </a:gsLst>
          <a:path path="rect">
            <a:fillToRect l="50000" t="50000" r="50000" b="50000"/>
          </a:path>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80000"/>
                <a:satMod val="300000"/>
              </a:schemeClr>
            </a:gs>
            <a:gs pos="100000">
              <a:schemeClr val="phClr">
                <a:shade val="90000"/>
                <a:alpha val="80000"/>
                <a:satMod val="200000"/>
              </a:schemeClr>
            </a:gs>
          </a:gsLst>
          <a:path path="rect">
            <a:fillToRect l="20000" t="20000" r="20000" b="20000"/>
          </a:path>
        </a:gradFill>
        <a:gradFill rotWithShape="1">
          <a:gsLst>
            <a:gs pos="0">
              <a:schemeClr val="phClr">
                <a:tint val="80000"/>
                <a:satMod val="300000"/>
              </a:schemeClr>
            </a:gs>
            <a:gs pos="100000">
              <a:schemeClr val="phClr">
                <a:shade val="90000"/>
                <a:alpha val="80000"/>
                <a:satMod val="200000"/>
              </a:schemeClr>
            </a:gs>
          </a:gsLst>
          <a:path path="rect">
            <a:fillToRect l="5000" t="5000" r="5000" b="5000"/>
          </a:path>
        </a:gradFill>
      </a:bgFillStyleLst>
    </a:fmtScheme>
  </a:themeElements>
  <a:objectDefaults>
    <a:lnDef>
      <a:spPr>
        <a:ln>
          <a:solidFill>
            <a:schemeClr val="accent1"/>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Academic Literature">
      <a:dk1>
        <a:srgbClr val="514843"/>
      </a:dk1>
      <a:lt1>
        <a:srgbClr val="FFFFFF"/>
      </a:lt1>
      <a:dk2>
        <a:srgbClr val="000000"/>
      </a:dk2>
      <a:lt2>
        <a:srgbClr val="FFFFF3"/>
      </a:lt2>
      <a:accent1>
        <a:srgbClr val="514843"/>
      </a:accent1>
      <a:accent2>
        <a:srgbClr val="6D7D66"/>
      </a:accent2>
      <a:accent3>
        <a:srgbClr val="525A6A"/>
      </a:accent3>
      <a:accent4>
        <a:srgbClr val="827266"/>
      </a:accent4>
      <a:accent5>
        <a:srgbClr val="AE9A7E"/>
      </a:accent5>
      <a:accent6>
        <a:srgbClr val="A8A39E"/>
      </a:accent6>
      <a:hlink>
        <a:srgbClr val="59704F"/>
      </a:hlink>
      <a:folHlink>
        <a:srgbClr val="A8A39E"/>
      </a:folHlink>
    </a:clrScheme>
    <a:fontScheme name="Plantagenet Cherokee-Euphemia">
      <a:majorFont>
        <a:latin typeface="Plantagenet Cherokee"/>
        <a:ea typeface=""/>
        <a:cs typeface=""/>
      </a:majorFont>
      <a:minorFont>
        <a:latin typeface="Euphemia"/>
        <a:ea typeface=""/>
        <a:cs typeface=""/>
      </a:minorFont>
    </a:fontScheme>
    <a:fmtScheme name="AcademicLiterature">
      <a:fillStyleLst>
        <a:solidFill>
          <a:schemeClr val="phClr"/>
        </a:solidFill>
        <a:gradFill rotWithShape="1">
          <a:gsLst>
            <a:gs pos="0">
              <a:schemeClr val="phClr">
                <a:tint val="58000"/>
                <a:satMod val="300000"/>
              </a:schemeClr>
            </a:gs>
            <a:gs pos="100000">
              <a:schemeClr val="phClr">
                <a:tint val="68000"/>
                <a:satMod val="300000"/>
              </a:schemeClr>
            </a:gs>
          </a:gsLst>
          <a:path path="rect">
            <a:fillToRect l="50000" t="50000" r="50000" b="50000"/>
          </a:path>
        </a:gradFill>
        <a:gradFill rotWithShape="1">
          <a:gsLst>
            <a:gs pos="0">
              <a:schemeClr val="phClr">
                <a:shade val="100000"/>
                <a:satMod val="137000"/>
              </a:schemeClr>
            </a:gs>
            <a:gs pos="71000">
              <a:schemeClr val="phClr">
                <a:shade val="98000"/>
                <a:satMod val="137000"/>
              </a:schemeClr>
            </a:gs>
            <a:gs pos="100000">
              <a:schemeClr val="phClr">
                <a:shade val="75000"/>
                <a:satMod val="137000"/>
              </a:schemeClr>
            </a:gs>
          </a:gsLst>
          <a:path path="rect">
            <a:fillToRect l="50000" t="50000" r="50000" b="50000"/>
          </a:path>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80000"/>
                <a:satMod val="300000"/>
              </a:schemeClr>
            </a:gs>
            <a:gs pos="100000">
              <a:schemeClr val="phClr">
                <a:shade val="90000"/>
                <a:alpha val="80000"/>
                <a:satMod val="200000"/>
              </a:schemeClr>
            </a:gs>
          </a:gsLst>
          <a:path path="rect">
            <a:fillToRect l="20000" t="20000" r="20000" b="20000"/>
          </a:path>
        </a:gradFill>
        <a:gradFill rotWithShape="1">
          <a:gsLst>
            <a:gs pos="0">
              <a:schemeClr val="phClr">
                <a:tint val="80000"/>
                <a:satMod val="300000"/>
              </a:schemeClr>
            </a:gs>
            <a:gs pos="100000">
              <a:schemeClr val="phClr">
                <a:shade val="90000"/>
                <a:alpha val="80000"/>
                <a:satMod val="200000"/>
              </a:schemeClr>
            </a:gs>
          </a:gsLst>
          <a:path path="rect">
            <a:fillToRect l="5000" t="5000" r="5000" b="5000"/>
          </a:path>
        </a:gradFill>
      </a:bgFillStyleLst>
    </a:fmtScheme>
  </a:themeElements>
  <a:objectDefaults>
    <a:lnDef>
      <a:spPr>
        <a:ln>
          <a:solidFill>
            <a:schemeClr val="accent1"/>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TemplateFile" ma:contentTypeID="0x0101006EDDDB5EE6D98C44930B742096920B300400F5B6D36B3EF94B4E9A635CDF2A18F5B8" ma:contentTypeVersion="72" ma:contentTypeDescription="Create a new document." ma:contentTypeScope="" ma:versionID="a23e56308344d904b51738559c3d67c9">
  <xsd:schema xmlns:xsd="http://www.w3.org/2001/XMLSchema" xmlns:xs="http://www.w3.org/2001/XMLSchema" xmlns:p="http://schemas.microsoft.com/office/2006/metadata/properties" xmlns:ns2="4873beb7-5857-4685-be1f-d57550cc96cc" targetNamespace="http://schemas.microsoft.com/office/2006/metadata/properties" ma:root="true" ma:fieldsID="cd0908cc4600e77bf5da051303e00c8d" ns2:_="">
    <xsd:import namespace="4873beb7-5857-4685-be1f-d57550cc96cc"/>
    <xsd:element name="properties">
      <xsd:complexType>
        <xsd:sequence>
          <xsd:element name="documentManagement">
            <xsd:complexType>
              <xsd:all>
                <xsd:element ref="ns2:AcquiredFrom" minOccurs="0"/>
                <xsd:element ref="ns2:UACurrentWords" minOccurs="0"/>
                <xsd:element ref="ns2:TPApplication" minOccurs="0"/>
                <xsd:element ref="ns2:ApprovalLog" minOccurs="0"/>
                <xsd:element ref="ns2:ApprovalStatus" minOccurs="0"/>
                <xsd:element ref="ns2:AssetStart" minOccurs="0"/>
                <xsd:element ref="ns2:AssetExpire" minOccurs="0"/>
                <xsd:element ref="ns2:AssetId" minOccurs="0"/>
                <xsd:element ref="ns2:IsSearchable" minOccurs="0"/>
                <xsd:element ref="ns2:AssetType" minOccurs="0"/>
                <xsd:element ref="ns2:APAuthor" minOccurs="0"/>
                <xsd:element ref="ns2:AverageRating" minOccurs="0"/>
                <xsd:element ref="ns2:BlockPublish" minOccurs="0"/>
                <xsd:element ref="ns2:BugNumber" minOccurs="0"/>
                <xsd:element ref="ns2:CampaignTagsTaxHTField0" minOccurs="0"/>
                <xsd:element ref="ns2:TPClientViewer" minOccurs="0"/>
                <xsd:element ref="ns2:ClipArtFilename" minOccurs="0"/>
                <xsd:element ref="ns2:TPCommandLine" minOccurs="0"/>
                <xsd:element ref="ns2:TPComponent" minOccurs="0"/>
                <xsd:element ref="ns2:ContentItem" minOccurs="0"/>
                <xsd:element ref="ns2:CrawlForDependencies" minOccurs="0"/>
                <xsd:element ref="ns2:CSXHash" minOccurs="0"/>
                <xsd:element ref="ns2:CSXSubmissionMarket" minOccurs="0"/>
                <xsd:element ref="ns2:CSXUpdate" minOccurs="0"/>
                <xsd:element ref="ns2:IntlLangReviewDate" minOccurs="0"/>
                <xsd:element ref="ns2:IsDeleted" minOccurs="0"/>
                <xsd:element ref="ns2:APDescription" minOccurs="0"/>
                <xsd:element ref="ns2:DirectSourceMarket" minOccurs="0"/>
                <xsd:element ref="ns2:Downloads" minOccurs="0"/>
                <xsd:element ref="ns2:DSATActionTaken" minOccurs="0"/>
                <xsd:element ref="ns2:APEditor" minOccurs="0"/>
                <xsd:element ref="ns2:EditorialStatus" minOccurs="0"/>
                <xsd:element ref="ns2:EditorialTags" minOccurs="0"/>
                <xsd:element ref="ns2:TPExecutable" minOccurs="0"/>
                <xsd:element ref="ns2:FeatureTagsTaxHTField0" minOccurs="0"/>
                <xsd:element ref="ns2:TPFriendlyName" minOccurs="0"/>
                <xsd:element ref="ns2:FriendlyTitle" minOccurs="0"/>
                <xsd:element ref="ns2:PrimaryImageGen" minOccurs="0"/>
                <xsd:element ref="ns2:HandoffToMSDN" minOccurs="0"/>
                <xsd:element ref="ns2:InProjectListLookup" minOccurs="0"/>
                <xsd:element ref="ns2:TPInstallLocation" minOccurs="0"/>
                <xsd:element ref="ns2:InternalTagsTaxHTField0" minOccurs="0"/>
                <xsd:element ref="ns2:IntlLangReview" minOccurs="0"/>
                <xsd:element ref="ns2:IntlLangReviewer" minOccurs="0"/>
                <xsd:element ref="ns2:MarketSpecific" minOccurs="0"/>
                <xsd:element ref="ns2:LastCompleteVersionLookup" minOccurs="0"/>
                <xsd:element ref="ns2:LastHandOff" minOccurs="0"/>
                <xsd:element ref="ns2:LastModifiedDateTime" minOccurs="0"/>
                <xsd:element ref="ns2:LastPreviewErrorLookup" minOccurs="0"/>
                <xsd:element ref="ns2:LastPreviewResultLookup" minOccurs="0"/>
                <xsd:element ref="ns2:LastPreviewAttemptDateLookup" minOccurs="0"/>
                <xsd:element ref="ns2:LastPreviewedByLookup" minOccurs="0"/>
                <xsd:element ref="ns2:LastPreviewTimeLookup" minOccurs="0"/>
                <xsd:element ref="ns2:LastPreviewVersionLookup" minOccurs="0"/>
                <xsd:element ref="ns2:LastPublishErrorLookup" minOccurs="0"/>
                <xsd:element ref="ns2:LastPublishResultLookup" minOccurs="0"/>
                <xsd:element ref="ns2:LastPublishAttemptDateLookup" minOccurs="0"/>
                <xsd:element ref="ns2:LastPublishedByLookup" minOccurs="0"/>
                <xsd:element ref="ns2:LastPublishTimeLookup" minOccurs="0"/>
                <xsd:element ref="ns2:LastPublishVersionLookup" minOccurs="0"/>
                <xsd:element ref="ns2:TPLaunchHelpLinkType" minOccurs="0"/>
                <xsd:element ref="ns2:LegacyData" minOccurs="0"/>
                <xsd:element ref="ns2:TPLaunchHelpLink" minOccurs="0"/>
                <xsd:element ref="ns2:LocComments" minOccurs="0"/>
                <xsd:element ref="ns2:LocLastLocAttemptVersionLookup" minOccurs="0"/>
                <xsd:element ref="ns2:LocLastLocAttemptVersionTypeLookup" minOccurs="0"/>
                <xsd:element ref="ns2:LocManualTestRequired" minOccurs="0"/>
                <xsd:element ref="ns2:LocMarketGroupTiers2" minOccurs="0"/>
                <xsd:element ref="ns2:LocNewPublishedVersionLookup" minOccurs="0"/>
                <xsd:element ref="ns2:LocOverallHandbackStatusLookup" minOccurs="0"/>
                <xsd:element ref="ns2:LocOverallLocStatusLookup" minOccurs="0"/>
                <xsd:element ref="ns2:LocOverallPreviewStatusLookup" minOccurs="0"/>
                <xsd:element ref="ns2:LocOverallPublishStatusLookup" minOccurs="0"/>
                <xsd:element ref="ns2:IntlLocPriority" minOccurs="0"/>
                <xsd:element ref="ns2:LocProcessedForHandoffsLookup" minOccurs="0"/>
                <xsd:element ref="ns2:LocProcessedForMarketsLookup" minOccurs="0"/>
                <xsd:element ref="ns2:LocPublishedDependentAssetsLookup" minOccurs="0"/>
                <xsd:element ref="ns2:LocPublishedLinkedAssetsLookup" minOccurs="0"/>
                <xsd:element ref="ns2:LocRecommendedHandoff" minOccurs="0"/>
                <xsd:element ref="ns2:LocalizationTagsTaxHTField0" minOccurs="0"/>
                <xsd:element ref="ns2:MachineTranslated" minOccurs="0"/>
                <xsd:element ref="ns2:Manager" minOccurs="0"/>
                <xsd:element ref="ns2:Markets" minOccurs="0"/>
                <xsd:element ref="ns2:Milestone" minOccurs="0"/>
                <xsd:element ref="ns2:TPNamespace" minOccurs="0"/>
                <xsd:element ref="ns2:NumericId" minOccurs="0"/>
                <xsd:element ref="ns2:NumOfRatingsLookup" minOccurs="0"/>
                <xsd:element ref="ns2:OOCacheId" minOccurs="0"/>
                <xsd:element ref="ns2:OpenTemplate" minOccurs="0"/>
                <xsd:element ref="ns2:OriginAsset" minOccurs="0"/>
                <xsd:element ref="ns2:OriginalRelease" minOccurs="0"/>
                <xsd:element ref="ns2:OriginalSourceMarket" minOccurs="0"/>
                <xsd:element ref="ns2:OutputCachingOn" minOccurs="0"/>
                <xsd:element ref="ns2:ParentAssetId" minOccurs="0"/>
                <xsd:element ref="ns2:PlannedPubDate" minOccurs="0"/>
                <xsd:element ref="ns2:PolicheckWords" minOccurs="0"/>
                <xsd:element ref="ns2:BusinessGroup" minOccurs="0"/>
                <xsd:element ref="ns2:UAProjectedTotalWords" minOccurs="0"/>
                <xsd:element ref="ns2:Provider" minOccurs="0"/>
                <xsd:element ref="ns2:Providers" minOccurs="0"/>
                <xsd:element ref="ns2:PublishStatusLookup" minOccurs="0"/>
                <xsd:element ref="ns2:PublishTargets" minOccurs="0"/>
                <xsd:element ref="ns2:RecommendationsModifier" minOccurs="0"/>
                <xsd:element ref="ns2:ArtSampleDocs" minOccurs="0"/>
                <xsd:element ref="ns2:ScenarioTagsTaxHTField0" minOccurs="0"/>
                <xsd:element ref="ns2:ShowIn" minOccurs="0"/>
                <xsd:element ref="ns2:SourceTitle" minOccurs="0"/>
                <xsd:element ref="ns2:CSXSubmissionDate" minOccurs="0"/>
                <xsd:element ref="ns2:SubmitterId" minOccurs="0"/>
                <xsd:element ref="ns2:TaxCatchAll" minOccurs="0"/>
                <xsd:element ref="ns2:TaxCatchAllLabel" minOccurs="0"/>
                <xsd:element ref="ns2:TemplateStatus" minOccurs="0"/>
                <xsd:element ref="ns2:TemplateTemplateType" minOccurs="0"/>
                <xsd:element ref="ns2:ThumbnailAssetId" minOccurs="0"/>
                <xsd:element ref="ns2:TimesCloned" minOccurs="0"/>
                <xsd:element ref="ns2:TrustLevel" minOccurs="0"/>
                <xsd:element ref="ns2:UALocComments" minOccurs="0"/>
                <xsd:element ref="ns2:UALocRecommendation" minOccurs="0"/>
                <xsd:element ref="ns2:UANotes" minOccurs="0"/>
                <xsd:element ref="ns2:TPAppVersion" minOccurs="0"/>
                <xsd:element ref="ns2:VoteCount"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873beb7-5857-4685-be1f-d57550cc96cc" elementFormDefault="qualified">
    <xsd:import namespace="http://schemas.microsoft.com/office/2006/documentManagement/types"/>
    <xsd:import namespace="http://schemas.microsoft.com/office/infopath/2007/PartnerControls"/>
    <xsd:element name="AcquiredFrom" ma:index="1" nillable="true" ma:displayName="Acquired From" ma:default="Internal MS" ma:internalName="AcquiredFrom" ma:readOnly="false">
      <xsd:simpleType>
        <xsd:restriction base="dms:Choice">
          <xsd:enumeration value="Internal MS"/>
          <xsd:enumeration value="Community"/>
          <xsd:enumeration value="MVP"/>
          <xsd:enumeration value="Publisher"/>
          <xsd:enumeration value="Partner"/>
          <xsd:enumeration value="None"/>
        </xsd:restriction>
      </xsd:simpleType>
    </xsd:element>
    <xsd:element name="UACurrentWords" ma:index="2" nillable="true" ma:displayName="Actual Word Count" ma:default="" ma:internalName="UACurrentWords" ma:readOnly="false">
      <xsd:simpleType>
        <xsd:restriction base="dms:Unknown"/>
      </xsd:simpleType>
    </xsd:element>
    <xsd:element name="TPApplication" ma:index="3" nillable="true" ma:displayName="Application to Open Template With" ma:default="" ma:internalName="TPApplication">
      <xsd:simpleType>
        <xsd:restriction base="dms:Text"/>
      </xsd:simpleType>
    </xsd:element>
    <xsd:element name="ApprovalLog" ma:index="4" nillable="true" ma:displayName="Approval Log" ma:default="" ma:hidden="true" ma:internalName="ApprovalLog" ma:readOnly="false">
      <xsd:simpleType>
        <xsd:restriction base="dms:Note"/>
      </xsd:simpleType>
    </xsd:element>
    <xsd:element name="ApprovalStatus" ma:index="5" nillable="true" ma:displayName="Approval Status" ma:default="InProgress" ma:internalName="ApprovalStatus" ma:readOnly="false">
      <xsd:simpleType>
        <xsd:restriction base="dms:Choice">
          <xsd:enumeration value="InProgress"/>
          <xsd:enumeration value="Rejected"/>
          <xsd:enumeration value="Questionable"/>
          <xsd:enumeration value="ApprovedAutomatic"/>
          <xsd:enumeration value="ApprovedManual"/>
          <xsd:enumeration value="On Hold"/>
          <xsd:enumeration value="Needs Review"/>
          <xsd:enumeration value="A Violation"/>
          <xsd:enumeration value="Unpublished Violation"/>
        </xsd:restriction>
      </xsd:simpleType>
    </xsd:element>
    <xsd:element name="AssetStart" ma:index="6" nillable="true" ma:displayName="Asset Begin Date" ma:default="[Today]" ma:internalName="AssetStart" ma:readOnly="false">
      <xsd:simpleType>
        <xsd:restriction base="dms:DateTime"/>
      </xsd:simpleType>
    </xsd:element>
    <xsd:element name="AssetExpire" ma:index="7" nillable="true" ma:displayName="Asset End Date" ma:default="2029-01-01T08:00:00Z" ma:format="DateTime" ma:internalName="AssetExpire" ma:readOnly="false">
      <xsd:simpleType>
        <xsd:restriction base="dms:DateTime"/>
      </xsd:simpleType>
    </xsd:element>
    <xsd:element name="AssetId" ma:index="8" nillable="true" ma:displayName="Asset ID" ma:default="" ma:indexed="true" ma:internalName="AssetId" ma:readOnly="false">
      <xsd:simpleType>
        <xsd:restriction base="dms:Text">
          <xsd:maxLength value="255"/>
        </xsd:restriction>
      </xsd:simpleType>
    </xsd:element>
    <xsd:element name="IsSearchable" ma:index="9" nillable="true" ma:displayName="Asset Searchable?" ma:default="true" ma:internalName="IsSearchable" ma:readOnly="false">
      <xsd:simpleType>
        <xsd:restriction base="dms:Boolean"/>
      </xsd:simpleType>
    </xsd:element>
    <xsd:element name="AssetType" ma:index="10" nillable="true" ma:displayName="Asset Type" ma:default="" ma:internalName="AssetType" ma:readOnly="false">
      <xsd:simpleType>
        <xsd:restriction base="dms:Unknown"/>
      </xsd:simpleType>
    </xsd:element>
    <xsd:element name="APAuthor" ma:index="11" nillable="true" ma:displayName="Author" ma:default="" ma:list="UserInfo" ma:internalName="APAuth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AverageRating" ma:index="12" nillable="true" ma:displayName="Average Rating" ma:internalName="AverageRating" ma:readOnly="false">
      <xsd:simpleType>
        <xsd:restriction base="dms:Text"/>
      </xsd:simpleType>
    </xsd:element>
    <xsd:element name="BlockPublish" ma:index="13" nillable="true" ma:displayName="Block from Publishing?" ma:default="" ma:internalName="BlockPublish" ma:readOnly="false">
      <xsd:simpleType>
        <xsd:restriction base="dms:Boolean"/>
      </xsd:simpleType>
    </xsd:element>
    <xsd:element name="BugNumber" ma:index="14" nillable="true" ma:displayName="Bug Number" ma:default="" ma:internalName="BugNumber" ma:readOnly="false">
      <xsd:simpleType>
        <xsd:restriction base="dms:Text"/>
      </xsd:simpleType>
    </xsd:element>
    <xsd:element name="CampaignTagsTaxHTField0" ma:index="16" nillable="true" ma:taxonomy="true" ma:internalName="CampaignTagsTaxHTField0" ma:taxonomyFieldName="CampaignTags" ma:displayName="Campaigns" ma:readOnly="false" ma:default="" ma:fieldId="{1df42cc3-2301-4f11-a52a-6ead923c29ed}" ma:taxonomyMulti="true" ma:sspId="8f79753a-75d3-41f5-8ca3-40b843941b4f" ma:termSetId="ca0e50d4-faa1-44ce-961e-bb1441c60e66" ma:anchorId="00000000-0000-0000-0000-000000000000" ma:open="false" ma:isKeyword="false">
      <xsd:complexType>
        <xsd:sequence>
          <xsd:element ref="pc:Terms" minOccurs="0" maxOccurs="1"/>
        </xsd:sequence>
      </xsd:complexType>
    </xsd:element>
    <xsd:element name="TPClientViewer" ma:index="17" nillable="true" ma:displayName="Client Viewer" ma:default="" ma:internalName="TPClientViewer">
      <xsd:simpleType>
        <xsd:restriction base="dms:Text"/>
      </xsd:simpleType>
    </xsd:element>
    <xsd:element name="ClipArtFilename" ma:index="18" nillable="true" ma:displayName="Clip Art Name" ma:default="" ma:internalName="ClipArtFilename" ma:readOnly="false">
      <xsd:simpleType>
        <xsd:restriction base="dms:Text"/>
      </xsd:simpleType>
    </xsd:element>
    <xsd:element name="TPCommandLine" ma:index="19" nillable="true" ma:displayName="Command Line" ma:default="" ma:internalName="TPCommandLine">
      <xsd:simpleType>
        <xsd:restriction base="dms:Text"/>
      </xsd:simpleType>
    </xsd:element>
    <xsd:element name="TPComponent" ma:index="20" nillable="true" ma:displayName="Component" ma:default="" ma:internalName="TPComponent">
      <xsd:simpleType>
        <xsd:restriction base="dms:Text"/>
      </xsd:simpleType>
    </xsd:element>
    <xsd:element name="ContentItem" ma:index="21" nillable="true" ma:displayName="Content Item" ma:default="" ma:hidden="true" ma:internalName="ContentItem" ma:readOnly="false">
      <xsd:simpleType>
        <xsd:restriction base="dms:Unknown"/>
      </xsd:simpleType>
    </xsd:element>
    <xsd:element name="CrawlForDependencies" ma:index="23" nillable="true" ma:displayName="Crawl for Dependencies?" ma:default="true" ma:internalName="CrawlForDependencies" ma:readOnly="false">
      <xsd:simpleType>
        <xsd:restriction base="dms:Boolean"/>
      </xsd:simpleType>
    </xsd:element>
    <xsd:element name="CSXHash" ma:index="26" nillable="true" ma:displayName="CSX Hash" ma:default="" ma:indexed="true" ma:internalName="CSXHash" ma:readOnly="false">
      <xsd:simpleType>
        <xsd:restriction base="dms:Text"/>
      </xsd:simpleType>
    </xsd:element>
    <xsd:element name="CSXSubmissionMarket" ma:index="27" nillable="true" ma:displayName="CSX Submission Market" ma:default="" ma:list="{2FBD1B11-2ACE-4FDC-B5A3-635D4ADF6F1B}" ma:internalName="CSXSubmissionMarket" ma:readOnly="false" ma:showField="MarketName" ma:web="4873beb7-5857-4685-be1f-d57550cc96cc">
      <xsd:simpleType>
        <xsd:restriction base="dms:Lookup"/>
      </xsd:simpleType>
    </xsd:element>
    <xsd:element name="CSXUpdate" ma:index="28" nillable="true" ma:displayName="CSX Updated?" ma:default="false" ma:internalName="CSXUpdate" ma:readOnly="false">
      <xsd:simpleType>
        <xsd:restriction base="dms:Boolean"/>
      </xsd:simpleType>
    </xsd:element>
    <xsd:element name="IntlLangReviewDate" ma:index="29" nillable="true" ma:displayName="Date to Complete Intl QA" ma:default="" ma:internalName="IntlLangReviewDate" ma:readOnly="false">
      <xsd:simpleType>
        <xsd:restriction base="dms:DateTime"/>
      </xsd:simpleType>
    </xsd:element>
    <xsd:element name="IsDeleted" ma:index="30" nillable="true" ma:displayName="Deleted?" ma:default="" ma:internalName="IsDeleted" ma:readOnly="false">
      <xsd:simpleType>
        <xsd:restriction base="dms:Boolean"/>
      </xsd:simpleType>
    </xsd:element>
    <xsd:element name="APDescription" ma:index="31" nillable="true" ma:displayName="Description" ma:default="" ma:internalName="APDescription" ma:readOnly="false">
      <xsd:simpleType>
        <xsd:restriction base="dms:Note"/>
      </xsd:simpleType>
    </xsd:element>
    <xsd:element name="DirectSourceMarket" ma:index="32" nillable="true" ma:displayName="Direct Source Market Group" ma:default="" ma:internalName="DirectSourceMarket" ma:readOnly="false">
      <xsd:simpleType>
        <xsd:restriction base="dms:Text"/>
      </xsd:simpleType>
    </xsd:element>
    <xsd:element name="Downloads" ma:index="33" nillable="true" ma:displayName="Downloads" ma:default="0" ma:hidden="true" ma:internalName="Downloads" ma:readOnly="false">
      <xsd:simpleType>
        <xsd:restriction base="dms:Unknown"/>
      </xsd:simpleType>
    </xsd:element>
    <xsd:element name="DSATActionTaken" ma:index="34" nillable="true" ma:displayName="DSAT Action Taken" ma:default="" ma:internalName="DSATActionTaken" ma:readOnly="false">
      <xsd:simpleType>
        <xsd:restriction base="dms:Choice">
          <xsd:enumeration value="Best Bets"/>
          <xsd:enumeration value="Expire"/>
          <xsd:enumeration value="Hide"/>
          <xsd:enumeration value="None"/>
        </xsd:restriction>
      </xsd:simpleType>
    </xsd:element>
    <xsd:element name="APEditor" ma:index="35" nillable="true" ma:displayName="Editor" ma:default="" ma:list="UserInfo" ma:internalName="APEdit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EditorialStatus" ma:index="36" nillable="true" ma:displayName="Editorial Status" ma:default="" ma:internalName="EditorialStatus" ma:readOnly="false">
      <xsd:simpleType>
        <xsd:restriction base="dms:Unknown"/>
      </xsd:simpleType>
    </xsd:element>
    <xsd:element name="EditorialTags" ma:index="37" nillable="true" ma:displayName="Editorial Tags" ma:default="" ma:internalName="EditorialTags">
      <xsd:simpleType>
        <xsd:restriction base="dms:Unknown"/>
      </xsd:simpleType>
    </xsd:element>
    <xsd:element name="TPExecutable" ma:index="38" nillable="true" ma:displayName="Executable" ma:default="" ma:internalName="TPExecutable">
      <xsd:simpleType>
        <xsd:restriction base="dms:Text"/>
      </xsd:simpleType>
    </xsd:element>
    <xsd:element name="FeatureTagsTaxHTField0" ma:index="40" nillable="true" ma:taxonomy="true" ma:internalName="FeatureTagsTaxHTField0" ma:taxonomyFieldName="FeatureTags" ma:displayName="Features" ma:readOnly="false" ma:default="" ma:fieldId="{7fc0d542-15c6-4882-a8e3-13bca44403fb}" ma:taxonomyMulti="true" ma:sspId="8f79753a-75d3-41f5-8ca3-40b843941b4f" ma:termSetId="f1ab6845-967d-4854-a0ba-4ec07f0f8113" ma:anchorId="00000000-0000-0000-0000-000000000000" ma:open="false" ma:isKeyword="false">
      <xsd:complexType>
        <xsd:sequence>
          <xsd:element ref="pc:Terms" minOccurs="0" maxOccurs="1"/>
        </xsd:sequence>
      </xsd:complexType>
    </xsd:element>
    <xsd:element name="TPFriendlyName" ma:index="41" nillable="true" ma:displayName="Friendly Name" ma:default="" ma:internalName="TPFriendlyName">
      <xsd:simpleType>
        <xsd:restriction base="dms:Text"/>
      </xsd:simpleType>
    </xsd:element>
    <xsd:element name="FriendlyTitle" ma:index="42" nillable="true" ma:displayName="Friendly Title" ma:default="" ma:description="Shorter title to be used when displaying search results" ma:internalName="FriendlyTitle" ma:readOnly="false">
      <xsd:simpleType>
        <xsd:restriction base="dms:Text"/>
      </xsd:simpleType>
    </xsd:element>
    <xsd:element name="PrimaryImageGen" ma:index="43" nillable="true" ma:displayName="Generate Images?" ma:default="true" ma:internalName="PrimaryImageGen">
      <xsd:simpleType>
        <xsd:restriction base="dms:Boolean"/>
      </xsd:simpleType>
    </xsd:element>
    <xsd:element name="HandoffToMSDN" ma:index="44" nillable="true" ma:displayName="Handoff To MSDN Date" ma:default="" ma:internalName="HandoffToMSDN" ma:readOnly="false">
      <xsd:simpleType>
        <xsd:restriction base="dms:DateTime"/>
      </xsd:simpleType>
    </xsd:element>
    <xsd:element name="InProjectListLookup" ma:index="45" nillable="true" ma:displayName="InProjectListLookup" ma:list="{9E343742-310B-4684-A24C-1D137CB4B230}" ma:internalName="InProjectListLookup" ma:readOnly="true" ma:showField="InProjectLis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InstallLocation" ma:index="46" nillable="true" ma:displayName="Install Location" ma:default="" ma:internalName="TPInstallLocation">
      <xsd:simpleType>
        <xsd:restriction base="dms:Text"/>
      </xsd:simpleType>
    </xsd:element>
    <xsd:element name="InternalTagsTaxHTField0" ma:index="48" nillable="true" ma:taxonomy="true" ma:internalName="InternalTagsTaxHTField0" ma:taxonomyFieldName="InternalTags" ma:displayName="Internal Tags" ma:readOnly="false" ma:default="" ma:fieldId="{1490b8a4-2706-41ec-b5e3-73176dccf34e}" ma:taxonomyMulti="true" ma:sspId="8f79753a-75d3-41f5-8ca3-40b843941b4f" ma:termSetId="82b6639e-f7fc-4c18-ad2d-003a6e707765" ma:anchorId="00000000-0000-0000-0000-000000000000" ma:open="false" ma:isKeyword="false">
      <xsd:complexType>
        <xsd:sequence>
          <xsd:element ref="pc:Terms" minOccurs="0" maxOccurs="1"/>
        </xsd:sequence>
      </xsd:complexType>
    </xsd:element>
    <xsd:element name="IntlLangReview" ma:index="49" nillable="true" ma:displayName="Intl Lang QA Review Required?" ma:default="" ma:internalName="IntlLangReview" ma:readOnly="false">
      <xsd:simpleType>
        <xsd:restriction base="dms:Boolean"/>
      </xsd:simpleType>
    </xsd:element>
    <xsd:element name="IntlLangReviewer" ma:index="50" nillable="true" ma:displayName="Intl Lang QA Reviewer" ma:default="" ma:internalName="IntlLangReviewer" ma:readOnly="false">
      <xsd:simpleType>
        <xsd:restriction base="dms:Text"/>
      </xsd:simpleType>
    </xsd:element>
    <xsd:element name="MarketSpecific" ma:index="51" nillable="true" ma:displayName="Is Market Specific?" ma:default="" ma:internalName="MarketSpecific" ma:readOnly="false">
      <xsd:simpleType>
        <xsd:restriction base="dms:Boolean"/>
      </xsd:simpleType>
    </xsd:element>
    <xsd:element name="LastCompleteVersionLookup" ma:index="52" nillable="true" ma:displayName="Last Complete Version Lookup" ma:default="" ma:list="{9E343742-310B-4684-A24C-1D137CB4B230}" ma:internalName="LastCompleteVersionLookup" ma:readOnly="true" ma:showField="LastComplete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HandOff" ma:index="53" nillable="true" ma:displayName="Last Hand-off" ma:default="" ma:internalName="LastHandOff" ma:readOnly="false">
      <xsd:simpleType>
        <xsd:restriction base="dms:DateTime"/>
      </xsd:simpleType>
    </xsd:element>
    <xsd:element name="LastModifiedDateTime" ma:index="54" nillable="true" ma:displayName="Last Modified Date" ma:default="" ma:internalName="LastModifiedDateTime" ma:readOnly="false">
      <xsd:simpleType>
        <xsd:restriction base="dms:DateTime"/>
      </xsd:simpleType>
    </xsd:element>
    <xsd:element name="LastPreviewErrorLookup" ma:index="55" nillable="true" ma:displayName="Last Preview Attempt Error" ma:default="" ma:list="{9E343742-310B-4684-A24C-1D137CB4B230}" ma:internalName="LastPreviewErrorLookup" ma:readOnly="true" ma:showField="LastPreview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ResultLookup" ma:index="56" nillable="true" ma:displayName="Last Preview Attempt Result" ma:default="" ma:list="{9E343742-310B-4684-A24C-1D137CB4B230}" ma:internalName="LastPreviewResultLookup" ma:readOnly="true" ma:showField="LastPreview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AttemptDateLookup" ma:index="57" nillable="true" ma:displayName="Last Preview Attempted On" ma:default="" ma:list="{9E343742-310B-4684-A24C-1D137CB4B230}" ma:internalName="LastPreviewAttemptDateLookup" ma:readOnly="true" ma:showField="LastPreview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edByLookup" ma:index="58" nillable="true" ma:displayName="Last Previewed By" ma:default="" ma:list="{9E343742-310B-4684-A24C-1D137CB4B230}" ma:internalName="LastPreviewedByLookup" ma:readOnly="true" ma:showField="LastPreview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TimeLookup" ma:index="59" nillable="true" ma:displayName="Last Previewed Date" ma:default="" ma:list="{9E343742-310B-4684-A24C-1D137CB4B230}" ma:internalName="LastPreviewTimeLookup" ma:readOnly="true" ma:showField="LastPreview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VersionLookup" ma:index="60" nillable="true" ma:displayName="Last Previewed Version" ma:default="" ma:list="{9E343742-310B-4684-A24C-1D137CB4B230}" ma:internalName="LastPreviewVersionLookup" ma:readOnly="true" ma:showField="LastPreview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rrorLookup" ma:index="61" nillable="true" ma:displayName="Last Publish Attempt Error" ma:default="" ma:list="{9E343742-310B-4684-A24C-1D137CB4B230}" ma:internalName="LastPublishErrorLookup" ma:readOnly="true" ma:showField="LastPublish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ResultLookup" ma:index="62" nillable="true" ma:displayName="Last Publish Attempt Result" ma:default="" ma:list="{9E343742-310B-4684-A24C-1D137CB4B230}" ma:internalName="LastPublishResultLookup" ma:readOnly="true" ma:showField="LastPublish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AttemptDateLookup" ma:index="63" nillable="true" ma:displayName="Last Publish Attempted On" ma:default="" ma:list="{9E343742-310B-4684-A24C-1D137CB4B230}" ma:internalName="LastPublishAttemptDateLookup" ma:readOnly="true" ma:showField="LastPublish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dByLookup" ma:index="64" nillable="true" ma:displayName="Last Published By" ma:default="" ma:list="{9E343742-310B-4684-A24C-1D137CB4B230}" ma:internalName="LastPublishedByLookup" ma:readOnly="true" ma:showField="LastPublish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TimeLookup" ma:index="65" nillable="true" ma:displayName="Last Published Date" ma:default="" ma:list="{9E343742-310B-4684-A24C-1D137CB4B230}" ma:internalName="LastPublishTimeLookup" ma:readOnly="true" ma:showField="LastPublish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VersionLookup" ma:index="66" nillable="true" ma:displayName="Last Published Version" ma:default="" ma:list="{9E343742-310B-4684-A24C-1D137CB4B230}" ma:internalName="LastPublishVersionLookup" ma:readOnly="true" ma:showField="LastPublish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LaunchHelpLinkType" ma:index="67" nillable="true" ma:displayName="Launch Help Link Type" ma:default="Template" ma:internalName="TPLaunchHelpLinkType">
      <xsd:simpleType>
        <xsd:restriction base="dms:Choice">
          <xsd:enumeration value="Template"/>
          <xsd:enumeration value="Training"/>
          <xsd:enumeration value="URL"/>
          <xsd:enumeration value="None"/>
        </xsd:restriction>
      </xsd:simpleType>
    </xsd:element>
    <xsd:element name="LegacyData" ma:index="68" nillable="true" ma:displayName="Legacy Data" ma:default="" ma:internalName="LegacyData" ma:readOnly="false">
      <xsd:simpleType>
        <xsd:restriction base="dms:Note"/>
      </xsd:simpleType>
    </xsd:element>
    <xsd:element name="TPLaunchHelpLink" ma:index="69" nillable="true" ma:displayName="Link to Launch Help Topic" ma:default="" ma:internalName="TPLaunchHelpLink">
      <xsd:simpleType>
        <xsd:restriction base="dms:Text"/>
      </xsd:simpleType>
    </xsd:element>
    <xsd:element name="LocComments" ma:index="70" nillable="true" ma:displayName="Loc Approval Comments" ma:default="" ma:internalName="LocComments" ma:readOnly="false">
      <xsd:simpleType>
        <xsd:restriction base="dms:Note"/>
      </xsd:simpleType>
    </xsd:element>
    <xsd:element name="LocLastLocAttemptVersionLookup" ma:index="71" nillable="true" ma:displayName="Loc Last Loc Attempt Version" ma:default="" ma:list="{7DD1DCEC-E449-43D3-891F-7DC62F62AD21}" ma:internalName="LocLastLocAttemptVersionLookup" ma:readOnly="false" ma:showField="LastLocAttemptVersion" ma:web="4873beb7-5857-4685-be1f-d57550cc96cc">
      <xsd:simpleType>
        <xsd:restriction base="dms:Lookup"/>
      </xsd:simpleType>
    </xsd:element>
    <xsd:element name="LocLastLocAttemptVersionTypeLookup" ma:index="72" nillable="true" ma:displayName="Loc Last Loc Attempt Version Type" ma:default="" ma:list="{7DD1DCEC-E449-43D3-891F-7DC62F62AD21}" ma:internalName="LocLastLocAttemptVersionTypeLookup" ma:readOnly="true" ma:showField="LastLocAttemptVersionType" ma:web="4873beb7-5857-4685-be1f-d57550cc96cc">
      <xsd:simpleType>
        <xsd:restriction base="dms:Lookup"/>
      </xsd:simpleType>
    </xsd:element>
    <xsd:element name="LocManualTestRequired" ma:index="73" nillable="true" ma:displayName="Loc Manual Test Required" ma:default="" ma:internalName="LocManualTestRequired" ma:readOnly="false">
      <xsd:simpleType>
        <xsd:restriction base="dms:Boolean"/>
      </xsd:simpleType>
    </xsd:element>
    <xsd:element name="LocMarketGroupTiers2" ma:index="74" nillable="true" ma:displayName="Loc Market Group Tiers" ma:internalName="LocMarketGroupTiers2" ma:readOnly="false">
      <xsd:simpleType>
        <xsd:restriction base="dms:Unknown"/>
      </xsd:simpleType>
    </xsd:element>
    <xsd:element name="LocNewPublishedVersionLookup" ma:index="75" nillable="true" ma:displayName="Loc New Published Version Lookup" ma:default="" ma:list="{7DD1DCEC-E449-43D3-891F-7DC62F62AD21}" ma:internalName="LocNewPublishedVersionLookup" ma:readOnly="true" ma:showField="NewPublishedVersion" ma:web="4873beb7-5857-4685-be1f-d57550cc96cc">
      <xsd:simpleType>
        <xsd:restriction base="dms:Lookup"/>
      </xsd:simpleType>
    </xsd:element>
    <xsd:element name="LocOverallHandbackStatusLookup" ma:index="76" nillable="true" ma:displayName="Loc Overall Handback Status" ma:default="" ma:list="{7DD1DCEC-E449-43D3-891F-7DC62F62AD21}" ma:internalName="LocOverallHandbackStatusLookup" ma:readOnly="true" ma:showField="OverallHandbackStatus" ma:web="4873beb7-5857-4685-be1f-d57550cc96cc">
      <xsd:simpleType>
        <xsd:restriction base="dms:Lookup"/>
      </xsd:simpleType>
    </xsd:element>
    <xsd:element name="LocOverallLocStatusLookup" ma:index="77" nillable="true" ma:displayName="Loc Overall Localize Status" ma:default="" ma:list="{7DD1DCEC-E449-43D3-891F-7DC62F62AD21}" ma:internalName="LocOverallLocStatusLookup" ma:readOnly="true" ma:showField="OverallLocStatus" ma:web="4873beb7-5857-4685-be1f-d57550cc96cc">
      <xsd:simpleType>
        <xsd:restriction base="dms:Lookup"/>
      </xsd:simpleType>
    </xsd:element>
    <xsd:element name="LocOverallPreviewStatusLookup" ma:index="78" nillable="true" ma:displayName="Loc Overall Preview Status" ma:default="" ma:list="{7DD1DCEC-E449-43D3-891F-7DC62F62AD21}" ma:internalName="LocOverallPreviewStatusLookup" ma:readOnly="true" ma:showField="OverallPreviewStatus" ma:web="4873beb7-5857-4685-be1f-d57550cc96cc">
      <xsd:simpleType>
        <xsd:restriction base="dms:Lookup"/>
      </xsd:simpleType>
    </xsd:element>
    <xsd:element name="LocOverallPublishStatusLookup" ma:index="79" nillable="true" ma:displayName="Loc Overall Publish Status" ma:default="" ma:list="{7DD1DCEC-E449-43D3-891F-7DC62F62AD21}" ma:internalName="LocOverallPublishStatusLookup" ma:readOnly="true" ma:showField="OverallPublishStatus" ma:web="4873beb7-5857-4685-be1f-d57550cc96cc">
      <xsd:simpleType>
        <xsd:restriction base="dms:Lookup"/>
      </xsd:simpleType>
    </xsd:element>
    <xsd:element name="IntlLocPriority" ma:index="80" nillable="true" ma:displayName="Loc Priority" ma:default="" ma:internalName="IntlLocPriority" ma:readOnly="false">
      <xsd:simpleType>
        <xsd:restriction base="dms:Unknown"/>
      </xsd:simpleType>
    </xsd:element>
    <xsd:element name="LocProcessedForHandoffsLookup" ma:index="81" nillable="true" ma:displayName="Loc Processed For Handoffs" ma:default="" ma:list="{7DD1DCEC-E449-43D3-891F-7DC62F62AD21}" ma:internalName="LocProcessedForHandoffsLookup" ma:readOnly="true" ma:showField="ProcessedForHandoffs" ma:web="4873beb7-5857-4685-be1f-d57550cc96cc">
      <xsd:simpleType>
        <xsd:restriction base="dms:Lookup"/>
      </xsd:simpleType>
    </xsd:element>
    <xsd:element name="LocProcessedForMarketsLookup" ma:index="82" nillable="true" ma:displayName="Loc Processed For Markets" ma:default="" ma:list="{7DD1DCEC-E449-43D3-891F-7DC62F62AD21}" ma:internalName="LocProcessedForMarketsLookup" ma:readOnly="true" ma:showField="ProcessedForMarkets" ma:web="4873beb7-5857-4685-be1f-d57550cc96cc">
      <xsd:simpleType>
        <xsd:restriction base="dms:Lookup"/>
      </xsd:simpleType>
    </xsd:element>
    <xsd:element name="LocPublishedDependentAssetsLookup" ma:index="83" nillable="true" ma:displayName="Loc Published Dependent Assets" ma:default="" ma:list="{7DD1DCEC-E449-43D3-891F-7DC62F62AD21}" ma:internalName="LocPublishedDependentAssetsLookup" ma:readOnly="true" ma:showField="PublishedDependentAssets" ma:web="4873beb7-5857-4685-be1f-d57550cc96cc">
      <xsd:simpleType>
        <xsd:restriction base="dms:Lookup"/>
      </xsd:simpleType>
    </xsd:element>
    <xsd:element name="LocPublishedLinkedAssetsLookup" ma:index="84" nillable="true" ma:displayName="Loc Published Linked Assets" ma:default="" ma:list="{7DD1DCEC-E449-43D3-891F-7DC62F62AD21}" ma:internalName="LocPublishedLinkedAssetsLookup" ma:readOnly="true" ma:showField="PublishedLinkedAssets" ma:web="4873beb7-5857-4685-be1f-d57550cc96cc">
      <xsd:simpleType>
        <xsd:restriction base="dms:Lookup"/>
      </xsd:simpleType>
    </xsd:element>
    <xsd:element name="LocRecommendedHandoff" ma:index="85" nillable="true" ma:displayName="Loc Recommended Handoff" ma:default="" ma:indexed="true" ma:internalName="LocRecommendedHandoff" ma:readOnly="false">
      <xsd:simpleType>
        <xsd:restriction base="dms:Text"/>
      </xsd:simpleType>
    </xsd:element>
    <xsd:element name="LocalizationTagsTaxHTField0" ma:index="87" nillable="true" ma:taxonomy="true" ma:internalName="LocalizationTagsTaxHTField0" ma:taxonomyFieldName="LocalizationTags" ma:displayName="Localization Tags" ma:readOnly="false" ma:default="" ma:fieldId="{00f02cb3-2c7c-424a-9c61-10e9b6878429}" ma:taxonomyMulti="true" ma:sspId="8f79753a-75d3-41f5-8ca3-40b843941b4f" ma:termSetId="5b7703a5-8e8b-4b58-8b31-1cea35331da3" ma:anchorId="00000000-0000-0000-0000-000000000000" ma:open="false" ma:isKeyword="false">
      <xsd:complexType>
        <xsd:sequence>
          <xsd:element ref="pc:Terms" minOccurs="0" maxOccurs="1"/>
        </xsd:sequence>
      </xsd:complexType>
    </xsd:element>
    <xsd:element name="MachineTranslated" ma:index="88" nillable="true" ma:displayName="Machine Translated" ma:default="" ma:internalName="MachineTranslated" ma:readOnly="false">
      <xsd:simpleType>
        <xsd:restriction base="dms:Boolean"/>
      </xsd:simpleType>
    </xsd:element>
    <xsd:element name="Manager" ma:index="89" nillable="true" ma:displayName="Manager" ma:hidden="true" ma:internalName="Manager" ma:readOnly="false">
      <xsd:simpleType>
        <xsd:restriction base="dms:Text"/>
      </xsd:simpleType>
    </xsd:element>
    <xsd:element name="Markets" ma:index="90" nillable="true" ma:displayName="Markets" ma:default="" ma:description="Leave blank to show in all markets" ma:list="{2FBD1B11-2ACE-4FDC-B5A3-635D4ADF6F1B}" ma:internalName="Markets" ma:readOnly="false" ma:showField="MarketNa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Milestone" ma:index="91" nillable="true" ma:displayName="Milestone" ma:default="" ma:internalName="Milestone" ma:readOnly="false">
      <xsd:simpleType>
        <xsd:restriction base="dms:Unknown"/>
      </xsd:simpleType>
    </xsd:element>
    <xsd:element name="TPNamespace" ma:index="94" nillable="true" ma:displayName="Namespace" ma:default="" ma:internalName="TPNamespace">
      <xsd:simpleType>
        <xsd:restriction base="dms:Text"/>
      </xsd:simpleType>
    </xsd:element>
    <xsd:element name="NumericId" ma:index="95" nillable="true" ma:displayName="Numeric ID" ma:default="" ma:indexed="true" ma:internalName="NumericId" ma:readOnly="false">
      <xsd:simpleType>
        <xsd:restriction base="dms:Number"/>
      </xsd:simpleType>
    </xsd:element>
    <xsd:element name="NumOfRatingsLookup" ma:index="96" nillable="true" ma:displayName="NumOfRatings" ma:default="" ma:list="{9E343742-310B-4684-A24C-1D137CB4B230}" ma:internalName="NumOfRatingsLookup" ma:readOnly="true" ma:showField="NumOfRating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OOCacheId" ma:index="97" nillable="true" ma:displayName="OOCacheId" ma:internalName="OOCacheId" ma:readOnly="false">
      <xsd:simpleType>
        <xsd:restriction base="dms:Text"/>
      </xsd:simpleType>
    </xsd:element>
    <xsd:element name="OpenTemplate" ma:index="98" nillable="true" ma:displayName="Open Template" ma:default="true" ma:internalName="OpenTemplate">
      <xsd:simpleType>
        <xsd:restriction base="dms:Boolean"/>
      </xsd:simpleType>
    </xsd:element>
    <xsd:element name="OriginAsset" ma:index="99" nillable="true" ma:displayName="Origin Asset" ma:default="" ma:internalName="OriginAsset" ma:readOnly="false">
      <xsd:simpleType>
        <xsd:restriction base="dms:Text"/>
      </xsd:simpleType>
    </xsd:element>
    <xsd:element name="OriginalRelease" ma:index="100" nillable="true" ma:displayName="Original Release" ma:default="15" ma:internalName="OriginalRelease" ma:readOnly="false">
      <xsd:simpleType>
        <xsd:restriction base="dms:Choice">
          <xsd:enumeration value="14"/>
          <xsd:enumeration value="15"/>
          <xsd:enumeration value="16"/>
        </xsd:restriction>
      </xsd:simpleType>
    </xsd:element>
    <xsd:element name="OriginalSourceMarket" ma:index="101" nillable="true" ma:displayName="Original Source Market Group" ma:default="" ma:internalName="OriginalSourceMarket" ma:readOnly="false">
      <xsd:simpleType>
        <xsd:restriction base="dms:Text"/>
      </xsd:simpleType>
    </xsd:element>
    <xsd:element name="OutputCachingOn" ma:index="102" nillable="true" ma:displayName="Output Caching" ma:default="true" ma:hidden="true" ma:internalName="OutputCachingOn" ma:readOnly="false">
      <xsd:simpleType>
        <xsd:restriction base="dms:Boolean"/>
      </xsd:simpleType>
    </xsd:element>
    <xsd:element name="ParentAssetId" ma:index="103" nillable="true" ma:displayName="Parent Asset Id" ma:default="" ma:internalName="ParentAssetId" ma:readOnly="false">
      <xsd:simpleType>
        <xsd:restriction base="dms:Text"/>
      </xsd:simpleType>
    </xsd:element>
    <xsd:element name="PlannedPubDate" ma:index="104" nillable="true" ma:displayName="Planned Publish Date" ma:default="" ma:indexed="true" ma:internalName="PlannedPubDate" ma:readOnly="false">
      <xsd:simpleType>
        <xsd:restriction base="dms:DateTime"/>
      </xsd:simpleType>
    </xsd:element>
    <xsd:element name="PolicheckWords" ma:index="105" nillable="true" ma:displayName="Policheck Words" ma:default="" ma:internalName="PolicheckWords" ma:readOnly="false">
      <xsd:simpleType>
        <xsd:restriction base="dms:Text"/>
      </xsd:simpleType>
    </xsd:element>
    <xsd:element name="BusinessGroup" ma:index="106" nillable="true" ma:displayName="Product Division Owner" ma:default="" ma:internalName="BusinessGroup" ma:readOnly="false">
      <xsd:simpleType>
        <xsd:restriction base="dms:Unknown"/>
      </xsd:simpleType>
    </xsd:element>
    <xsd:element name="UAProjectedTotalWords" ma:index="107" nillable="true" ma:displayName="Projected Word Count" ma:default="" ma:internalName="UAProjectedTotalWords" ma:readOnly="false">
      <xsd:simpleType>
        <xsd:restriction base="dms:Unknown"/>
      </xsd:simpleType>
    </xsd:element>
    <xsd:element name="Provider" ma:index="108" nillable="true" ma:displayName="Provider" ma:default="" ma:internalName="Provider" ma:readOnly="false">
      <xsd:simpleType>
        <xsd:restriction base="dms:Unknown"/>
      </xsd:simpleType>
    </xsd:element>
    <xsd:element name="Providers" ma:index="109" nillable="true" ma:displayName="Providers" ma:default="" ma:internalName="Providers">
      <xsd:simpleType>
        <xsd:restriction base="dms:Unknown"/>
      </xsd:simpleType>
    </xsd:element>
    <xsd:element name="PublishStatusLookup" ma:index="110" nillable="true" ma:displayName="Publish Status" ma:default="" ma:list="{9E343742-310B-4684-A24C-1D137CB4B230}" ma:internalName="PublishStatusLookup" ma:readOnly="false" ma:showField="PublishStatu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PublishTargets" ma:index="111" nillable="true" ma:displayName="Publish Target" ma:default="OfficeOnlineVNext" ma:internalName="PublishTargets" ma:readOnly="false">
      <xsd:simpleType>
        <xsd:restriction base="dms:Unknown"/>
      </xsd:simpleType>
    </xsd:element>
    <xsd:element name="RecommendationsModifier" ma:index="112" nillable="true" ma:displayName="Recommendations Modifier" ma:default="" ma:internalName="RecommendationsModifier" ma:readOnly="false">
      <xsd:simpleType>
        <xsd:restriction base="dms:Number"/>
      </xsd:simpleType>
    </xsd:element>
    <xsd:element name="ArtSampleDocs" ma:index="113" nillable="true" ma:displayName="Sample Docs" ma:default="" ma:hidden="true" ma:internalName="ArtSampleDocs" ma:readOnly="false">
      <xsd:simpleType>
        <xsd:restriction base="dms:Text"/>
      </xsd:simpleType>
    </xsd:element>
    <xsd:element name="ScenarioTagsTaxHTField0" ma:index="115" nillable="true" ma:taxonomy="true" ma:internalName="ScenarioTagsTaxHTField0" ma:taxonomyFieldName="ScenarioTags" ma:displayName="Scenarios" ma:readOnly="false" ma:default="" ma:fieldId="{93aef74d-6c78-4815-8310-51477dceeccc}" ma:taxonomyMulti="true" ma:sspId="8f79753a-75d3-41f5-8ca3-40b843941b4f" ma:termSetId="4b7d5f16-e2f2-4fc0-bab3-6e8b931e57d6" ma:anchorId="00000000-0000-0000-0000-000000000000" ma:open="false" ma:isKeyword="false">
      <xsd:complexType>
        <xsd:sequence>
          <xsd:element ref="pc:Terms" minOccurs="0" maxOccurs="1"/>
        </xsd:sequence>
      </xsd:complexType>
    </xsd:element>
    <xsd:element name="ShowIn" ma:index="117" nillable="true" ma:displayName="Show In" ma:default="Show everywhere" ma:internalName="ShowIn" ma:readOnly="false">
      <xsd:simpleType>
        <xsd:restriction base="dms:Choice">
          <xsd:enumeration value="Hide on web"/>
          <xsd:enumeration value="On Web no search"/>
          <xsd:enumeration value="Show everywhere"/>
          <xsd:enumeration value="Special use only"/>
        </xsd:restriction>
      </xsd:simpleType>
    </xsd:element>
    <xsd:element name="SourceTitle" ma:index="118" nillable="true" ma:displayName="Source Title" ma:default="" ma:indexed="true" ma:internalName="SourceTitle" ma:readOnly="false">
      <xsd:simpleType>
        <xsd:restriction base="dms:Text"/>
      </xsd:simpleType>
    </xsd:element>
    <xsd:element name="CSXSubmissionDate" ma:index="119" nillable="true" ma:displayName="Submission Date" ma:default="" ma:internalName="CSXSubmissionDate" ma:readOnly="false">
      <xsd:simpleType>
        <xsd:restriction base="dms:DateTime"/>
      </xsd:simpleType>
    </xsd:element>
    <xsd:element name="SubmitterId" ma:index="120" nillable="true" ma:displayName="Submitter ID" ma:default="" ma:internalName="SubmitterId" ma:readOnly="false">
      <xsd:simpleType>
        <xsd:restriction base="dms:Text"/>
      </xsd:simpleType>
    </xsd:element>
    <xsd:element name="TaxCatchAll" ma:index="121" nillable="true" ma:displayName="Taxonomy Catch All Column" ma:hidden="true" ma:list="{530f955b-6704-4601-bd83-f81d87f1e440}" ma:internalName="TaxCatchAll" ma:showField="CatchAllData"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axCatchAllLabel" ma:index="122" nillable="true" ma:displayName="Taxonomy Catch All Column1" ma:hidden="true" ma:list="{530f955b-6704-4601-bd83-f81d87f1e440}" ma:internalName="TaxCatchAllLabel" ma:readOnly="true" ma:showField="CatchAllDataLabel"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emplateStatus" ma:index="123" nillable="true" ma:displayName="Template Status" ma:default="" ma:internalName="TemplateStatus">
      <xsd:simpleType>
        <xsd:restriction base="dms:Unknown"/>
      </xsd:simpleType>
    </xsd:element>
    <xsd:element name="TemplateTemplateType" ma:index="124" nillable="true" ma:displayName="Template Type" ma:default="" ma:internalName="TemplateTemplateType">
      <xsd:simpleType>
        <xsd:restriction base="dms:Unknown"/>
      </xsd:simpleType>
    </xsd:element>
    <xsd:element name="ThumbnailAssetId" ma:index="125" nillable="true" ma:displayName="Thumbnail Image Asset" ma:default="" ma:internalName="ThumbnailAssetId" ma:readOnly="false">
      <xsd:simpleType>
        <xsd:restriction base="dms:Text"/>
      </xsd:simpleType>
    </xsd:element>
    <xsd:element name="TimesCloned" ma:index="126" nillable="true" ma:displayName="Times Cloned" ma:default="" ma:internalName="TimesCloned" ma:readOnly="false">
      <xsd:simpleType>
        <xsd:restriction base="dms:Number"/>
      </xsd:simpleType>
    </xsd:element>
    <xsd:element name="TrustLevel" ma:index="128" nillable="true" ma:displayName="Trust Level" ma:default="1 Microsoft Managed Content" ma:internalName="TrustLevel" ma:readOnly="false">
      <xsd:simpleType>
        <xsd:restriction base="dms:Unknown"/>
      </xsd:simpleType>
    </xsd:element>
    <xsd:element name="UALocComments" ma:index="129" nillable="true" ma:displayName="UA Loc Comments" ma:default="" ma:internalName="UALocComments" ma:readOnly="false">
      <xsd:simpleType>
        <xsd:restriction base="dms:Note"/>
      </xsd:simpleType>
    </xsd:element>
    <xsd:element name="UALocRecommendation" ma:index="130" nillable="true" ma:displayName="UA Loc Recommendation" ma:default="Localize" ma:internalName="UALocRecommendation" ma:readOnly="false">
      <xsd:simpleType>
        <xsd:restriction base="dms:Choice">
          <xsd:enumeration value="Localize"/>
          <xsd:enumeration value="Never Localize"/>
          <xsd:enumeration value="Priority Localize"/>
        </xsd:restriction>
      </xsd:simpleType>
    </xsd:element>
    <xsd:element name="UANotes" ma:index="131" nillable="true" ma:displayName="UA Notes" ma:default="" ma:internalName="UANotes" ma:readOnly="false">
      <xsd:simpleType>
        <xsd:restriction base="dms:Note"/>
      </xsd:simpleType>
    </xsd:element>
    <xsd:element name="TPAppVersion" ma:index="132" nillable="true" ma:displayName="Version" ma:default="" ma:internalName="TPAppVersion">
      <xsd:simpleType>
        <xsd:restriction base="dms:Text"/>
      </xsd:simpleType>
    </xsd:element>
    <xsd:element name="VoteCount" ma:index="133" nillable="true" ma:displayName="Vote Count" ma:default="" ma:internalName="VoteCount" ma:readOnly="fals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22" ma:displayName="Content Type"/>
        <xsd:element ref="dc:title" minOccurs="0" maxOccurs="1" ma:index="127"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APDescription xmlns="4873beb7-5857-4685-be1f-d57550cc96cc" xsi:nil="true"/>
    <AssetExpire xmlns="4873beb7-5857-4685-be1f-d57550cc96cc">2029-01-01T08:00:00+00:00</AssetExpire>
    <CampaignTagsTaxHTField0 xmlns="4873beb7-5857-4685-be1f-d57550cc96cc">
      <Terms xmlns="http://schemas.microsoft.com/office/infopath/2007/PartnerControls"/>
    </CampaignTagsTaxHTField0>
    <IntlLangReviewDate xmlns="4873beb7-5857-4685-be1f-d57550cc96cc" xsi:nil="true"/>
    <TPFriendlyName xmlns="4873beb7-5857-4685-be1f-d57550cc96cc" xsi:nil="true"/>
    <IntlLangReview xmlns="4873beb7-5857-4685-be1f-d57550cc96cc">false</IntlLangReview>
    <LocLastLocAttemptVersionLookup xmlns="4873beb7-5857-4685-be1f-d57550cc96cc">855024</LocLastLocAttemptVersionLookup>
    <PolicheckWords xmlns="4873beb7-5857-4685-be1f-d57550cc96cc" xsi:nil="true"/>
    <SubmitterId xmlns="4873beb7-5857-4685-be1f-d57550cc96cc" xsi:nil="true"/>
    <AcquiredFrom xmlns="4873beb7-5857-4685-be1f-d57550cc96cc">Internal MS</AcquiredFrom>
    <EditorialStatus xmlns="4873beb7-5857-4685-be1f-d57550cc96cc">Complete</EditorialStatus>
    <Markets xmlns="4873beb7-5857-4685-be1f-d57550cc96cc"/>
    <OriginAsset xmlns="4873beb7-5857-4685-be1f-d57550cc96cc" xsi:nil="true"/>
    <AssetStart xmlns="4873beb7-5857-4685-be1f-d57550cc96cc">2012-08-31T08:50:00+00:00</AssetStart>
    <FriendlyTitle xmlns="4873beb7-5857-4685-be1f-d57550cc96cc" xsi:nil="true"/>
    <MarketSpecific xmlns="4873beb7-5857-4685-be1f-d57550cc96cc">false</MarketSpecific>
    <TPNamespace xmlns="4873beb7-5857-4685-be1f-d57550cc96cc" xsi:nil="true"/>
    <PublishStatusLookup xmlns="4873beb7-5857-4685-be1f-d57550cc96cc">
      <Value>1616423</Value>
    </PublishStatusLookup>
    <APAuthor xmlns="4873beb7-5857-4685-be1f-d57550cc96cc">
      <UserInfo>
        <DisplayName>REDMOND\kristaa</DisplayName>
        <AccountId>136</AccountId>
        <AccountType/>
      </UserInfo>
    </APAuthor>
    <TPCommandLine xmlns="4873beb7-5857-4685-be1f-d57550cc96cc" xsi:nil="true"/>
    <IntlLangReviewer xmlns="4873beb7-5857-4685-be1f-d57550cc96cc" xsi:nil="true"/>
    <OpenTemplate xmlns="4873beb7-5857-4685-be1f-d57550cc96cc">true</OpenTemplate>
    <CSXSubmissionDate xmlns="4873beb7-5857-4685-be1f-d57550cc96cc" xsi:nil="true"/>
    <TaxCatchAll xmlns="4873beb7-5857-4685-be1f-d57550cc96cc"/>
    <Manager xmlns="4873beb7-5857-4685-be1f-d57550cc96cc" xsi:nil="true"/>
    <NumericId xmlns="4873beb7-5857-4685-be1f-d57550cc96cc" xsi:nil="true"/>
    <ParentAssetId xmlns="4873beb7-5857-4685-be1f-d57550cc96cc" xsi:nil="true"/>
    <OriginalSourceMarket xmlns="4873beb7-5857-4685-be1f-d57550cc96cc" xsi:nil="true"/>
    <ApprovalStatus xmlns="4873beb7-5857-4685-be1f-d57550cc96cc">InProgress</ApprovalStatus>
    <TPComponent xmlns="4873beb7-5857-4685-be1f-d57550cc96cc" xsi:nil="true"/>
    <EditorialTags xmlns="4873beb7-5857-4685-be1f-d57550cc96cc" xsi:nil="true"/>
    <TPExecutable xmlns="4873beb7-5857-4685-be1f-d57550cc96cc" xsi:nil="true"/>
    <TPLaunchHelpLink xmlns="4873beb7-5857-4685-be1f-d57550cc96cc" xsi:nil="true"/>
    <LocComments xmlns="4873beb7-5857-4685-be1f-d57550cc96cc" xsi:nil="true"/>
    <LocRecommendedHandoff xmlns="4873beb7-5857-4685-be1f-d57550cc96cc" xsi:nil="true"/>
    <SourceTitle xmlns="4873beb7-5857-4685-be1f-d57550cc96cc" xsi:nil="true"/>
    <CSXUpdate xmlns="4873beb7-5857-4685-be1f-d57550cc96cc">false</CSXUpdate>
    <IntlLocPriority xmlns="4873beb7-5857-4685-be1f-d57550cc96cc" xsi:nil="true"/>
    <UAProjectedTotalWords xmlns="4873beb7-5857-4685-be1f-d57550cc96cc" xsi:nil="true"/>
    <AssetType xmlns="4873beb7-5857-4685-be1f-d57550cc96cc">TP</AssetType>
    <MachineTranslated xmlns="4873beb7-5857-4685-be1f-d57550cc96cc">false</MachineTranslated>
    <OutputCachingOn xmlns="4873beb7-5857-4685-be1f-d57550cc96cc">false</OutputCachingOn>
    <TemplateStatus xmlns="4873beb7-5857-4685-be1f-d57550cc96cc">Complete</TemplateStatus>
    <IsSearchable xmlns="4873beb7-5857-4685-be1f-d57550cc96cc">true</IsSearchable>
    <ContentItem xmlns="4873beb7-5857-4685-be1f-d57550cc96cc" xsi:nil="true"/>
    <HandoffToMSDN xmlns="4873beb7-5857-4685-be1f-d57550cc96cc" xsi:nil="true"/>
    <ShowIn xmlns="4873beb7-5857-4685-be1f-d57550cc96cc">Show everywhere</ShowIn>
    <ThumbnailAssetId xmlns="4873beb7-5857-4685-be1f-d57550cc96cc" xsi:nil="true"/>
    <UALocComments xmlns="4873beb7-5857-4685-be1f-d57550cc96cc" xsi:nil="true"/>
    <UALocRecommendation xmlns="4873beb7-5857-4685-be1f-d57550cc96cc">Localize</UALocRecommendation>
    <LastModifiedDateTime xmlns="4873beb7-5857-4685-be1f-d57550cc96cc" xsi:nil="true"/>
    <LegacyData xmlns="4873beb7-5857-4685-be1f-d57550cc96cc" xsi:nil="true"/>
    <LocManualTestRequired xmlns="4873beb7-5857-4685-be1f-d57550cc96cc">false</LocManualTestRequired>
    <LocMarketGroupTiers2 xmlns="4873beb7-5857-4685-be1f-d57550cc96cc" xsi:nil="true"/>
    <ClipArtFilename xmlns="4873beb7-5857-4685-be1f-d57550cc96cc" xsi:nil="true"/>
    <TPApplication xmlns="4873beb7-5857-4685-be1f-d57550cc96cc" xsi:nil="true"/>
    <CSXHash xmlns="4873beb7-5857-4685-be1f-d57550cc96cc" xsi:nil="true"/>
    <DirectSourceMarket xmlns="4873beb7-5857-4685-be1f-d57550cc96cc" xsi:nil="true"/>
    <PrimaryImageGen xmlns="4873beb7-5857-4685-be1f-d57550cc96cc">true</PrimaryImageGen>
    <PlannedPubDate xmlns="4873beb7-5857-4685-be1f-d57550cc96cc" xsi:nil="true"/>
    <CSXSubmissionMarket xmlns="4873beb7-5857-4685-be1f-d57550cc96cc" xsi:nil="true"/>
    <Downloads xmlns="4873beb7-5857-4685-be1f-d57550cc96cc">0</Downloads>
    <ArtSampleDocs xmlns="4873beb7-5857-4685-be1f-d57550cc96cc" xsi:nil="true"/>
    <TrustLevel xmlns="4873beb7-5857-4685-be1f-d57550cc96cc">1 Microsoft Managed Content</TrustLevel>
    <BlockPublish xmlns="4873beb7-5857-4685-be1f-d57550cc96cc">false</BlockPublish>
    <TPLaunchHelpLinkType xmlns="4873beb7-5857-4685-be1f-d57550cc96cc">Template</TPLaunchHelpLinkType>
    <LocalizationTagsTaxHTField0 xmlns="4873beb7-5857-4685-be1f-d57550cc96cc">
      <Terms xmlns="http://schemas.microsoft.com/office/infopath/2007/PartnerControls"/>
    </LocalizationTagsTaxHTField0>
    <BusinessGroup xmlns="4873beb7-5857-4685-be1f-d57550cc96cc" xsi:nil="true"/>
    <Providers xmlns="4873beb7-5857-4685-be1f-d57550cc96cc" xsi:nil="true"/>
    <TemplateTemplateType xmlns="4873beb7-5857-4685-be1f-d57550cc96cc">PowerPoint Presentation Template</TemplateTemplateType>
    <TimesCloned xmlns="4873beb7-5857-4685-be1f-d57550cc96cc" xsi:nil="true"/>
    <TPAppVersion xmlns="4873beb7-5857-4685-be1f-d57550cc96cc" xsi:nil="true"/>
    <VoteCount xmlns="4873beb7-5857-4685-be1f-d57550cc96cc" xsi:nil="true"/>
    <AverageRating xmlns="4873beb7-5857-4685-be1f-d57550cc96cc" xsi:nil="true"/>
    <FeatureTagsTaxHTField0 xmlns="4873beb7-5857-4685-be1f-d57550cc96cc">
      <Terms xmlns="http://schemas.microsoft.com/office/infopath/2007/PartnerControls"/>
    </FeatureTagsTaxHTField0>
    <Provider xmlns="4873beb7-5857-4685-be1f-d57550cc96cc" xsi:nil="true"/>
    <UACurrentWords xmlns="4873beb7-5857-4685-be1f-d57550cc96cc" xsi:nil="true"/>
    <AssetId xmlns="4873beb7-5857-4685-be1f-d57550cc96cc">TP103431361</AssetId>
    <TPClientViewer xmlns="4873beb7-5857-4685-be1f-d57550cc96cc" xsi:nil="true"/>
    <DSATActionTaken xmlns="4873beb7-5857-4685-be1f-d57550cc96cc" xsi:nil="true"/>
    <APEditor xmlns="4873beb7-5857-4685-be1f-d57550cc96cc">
      <UserInfo>
        <DisplayName/>
        <AccountId xsi:nil="true"/>
        <AccountType/>
      </UserInfo>
    </APEditor>
    <TPInstallLocation xmlns="4873beb7-5857-4685-be1f-d57550cc96cc" xsi:nil="true"/>
    <OOCacheId xmlns="4873beb7-5857-4685-be1f-d57550cc96cc" xsi:nil="true"/>
    <IsDeleted xmlns="4873beb7-5857-4685-be1f-d57550cc96cc">false</IsDeleted>
    <PublishTargets xmlns="4873beb7-5857-4685-be1f-d57550cc96cc">OfficeOnlineVNext</PublishTargets>
    <ApprovalLog xmlns="4873beb7-5857-4685-be1f-d57550cc96cc" xsi:nil="true"/>
    <BugNumber xmlns="4873beb7-5857-4685-be1f-d57550cc96cc" xsi:nil="true"/>
    <CrawlForDependencies xmlns="4873beb7-5857-4685-be1f-d57550cc96cc">false</CrawlForDependencies>
    <InternalTagsTaxHTField0 xmlns="4873beb7-5857-4685-be1f-d57550cc96cc">
      <Terms xmlns="http://schemas.microsoft.com/office/infopath/2007/PartnerControls"/>
    </InternalTagsTaxHTField0>
    <LastHandOff xmlns="4873beb7-5857-4685-be1f-d57550cc96cc" xsi:nil="true"/>
    <Milestone xmlns="4873beb7-5857-4685-be1f-d57550cc96cc" xsi:nil="true"/>
    <OriginalRelease xmlns="4873beb7-5857-4685-be1f-d57550cc96cc">15</OriginalRelease>
    <RecommendationsModifier xmlns="4873beb7-5857-4685-be1f-d57550cc96cc" xsi:nil="true"/>
    <ScenarioTagsTaxHTField0 xmlns="4873beb7-5857-4685-be1f-d57550cc96cc">
      <Terms xmlns="http://schemas.microsoft.com/office/infopath/2007/PartnerControls"/>
    </ScenarioTagsTaxHTField0>
    <UANotes xmlns="4873beb7-5857-4685-be1f-d57550cc96cc" xsi:nil="true"/>
  </documentManagement>
</p:properties>
</file>

<file path=customXml/item3.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28C8B9CA-0273-4370-889A-FC05DA5C2FA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873beb7-5857-4685-be1f-d57550cc96c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CDDBB83-77C1-4099-A0AA-289882E745E2}">
  <ds:schemaRefs>
    <ds:schemaRef ds:uri="http://purl.org/dc/elements/1.1/"/>
    <ds:schemaRef ds:uri="http://schemas.microsoft.com/office/2006/metadata/properties"/>
    <ds:schemaRef ds:uri="4873beb7-5857-4685-be1f-d57550cc96cc"/>
    <ds:schemaRef ds:uri="http://schemas.openxmlformats.org/package/2006/metadata/core-properties"/>
    <ds:schemaRef ds:uri="http://purl.org/dc/terms/"/>
    <ds:schemaRef ds:uri="http://schemas.microsoft.com/office/2006/documentManagement/types"/>
    <ds:schemaRef ds:uri="http://schemas.microsoft.com/office/infopath/2007/PartnerControls"/>
    <ds:schemaRef ds:uri="http://www.w3.org/XML/1998/namespace"/>
    <ds:schemaRef ds:uri="http://purl.org/dc/dcmitype/"/>
  </ds:schemaRefs>
</ds:datastoreItem>
</file>

<file path=customXml/itemProps3.xml><?xml version="1.0" encoding="utf-8"?>
<ds:datastoreItem xmlns:ds="http://schemas.openxmlformats.org/officeDocument/2006/customXml" ds:itemID="{561E720F-F05D-4536-9C34-0CFCED65D3B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Template for PP</Template>
  <TotalTime>0</TotalTime>
  <Words>554</Words>
  <Application>Microsoft Office PowerPoint</Application>
  <PresentationFormat>Widescreen</PresentationFormat>
  <Paragraphs>62</Paragraphs>
  <Slides>11</Slides>
  <Notes>1</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11</vt:i4>
      </vt:variant>
    </vt:vector>
  </HeadingPairs>
  <TitlesOfParts>
    <vt:vector size="17" baseType="lpstr">
      <vt:lpstr>Arial</vt:lpstr>
      <vt:lpstr>Calibri</vt:lpstr>
      <vt:lpstr>Calibri Light</vt:lpstr>
      <vt:lpstr>Euphemia</vt:lpstr>
      <vt:lpstr>Holding PAge</vt:lpstr>
      <vt:lpstr>Accessible 2</vt:lpstr>
      <vt:lpstr> ECYW5012  Supervision, Leadership and Management for Youth Workers</vt:lpstr>
      <vt:lpstr>Aim of Introduction Session</vt:lpstr>
      <vt:lpstr>Aim of Module</vt:lpstr>
      <vt:lpstr>Learning Outcomes</vt:lpstr>
      <vt:lpstr>Themes</vt:lpstr>
      <vt:lpstr>Themes</vt:lpstr>
      <vt:lpstr>Themes</vt:lpstr>
      <vt:lpstr>Assessment</vt:lpstr>
      <vt:lpstr>Supervision and Management Portfolio – 4000 words (DRAFT until confirmed by External Examiner)</vt:lpstr>
      <vt:lpstr>Assignment Submission Date</vt:lpstr>
      <vt:lpstr>Directed Study</vt:lpstr>
    </vt:vector>
  </TitlesOfParts>
  <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2021-01-26T22:46:41Z</dcterms:created>
  <dcterms:modified xsi:type="dcterms:W3CDTF">2026-09-27T13:09:09Z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0x0101006EDDDB5EE6D98C44930B742096920B300400F5B6D36B3EF94B4E9A635CDF2A18F5B8</vt:lpwstr>
  </property>
  <property fmtid="{D5CDD505-2E9C-101B-9397-08002B2CF9AE}" pid="3" name="InternalTags">
    <vt:lpwstr/>
  </property>
  <property fmtid="{D5CDD505-2E9C-101B-9397-08002B2CF9AE}" pid="4" name="FeatureTags">
    <vt:lpwstr/>
  </property>
  <property fmtid="{D5CDD505-2E9C-101B-9397-08002B2CF9AE}" pid="5" name="LocalizationTags">
    <vt:lpwstr/>
  </property>
  <property fmtid="{D5CDD505-2E9C-101B-9397-08002B2CF9AE}" pid="6" name="ScenarioTags">
    <vt:lpwstr/>
  </property>
  <property fmtid="{D5CDD505-2E9C-101B-9397-08002B2CF9AE}" pid="7" name="CampaignTags">
    <vt:lpwstr/>
  </property>
</Properties>
</file>