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3"/>
  </p:notesMasterIdLst>
  <p:sldIdLst>
    <p:sldId id="364" r:id="rId2"/>
    <p:sldId id="383" r:id="rId3"/>
    <p:sldId id="387" r:id="rId4"/>
    <p:sldId id="394" r:id="rId5"/>
    <p:sldId id="395" r:id="rId6"/>
    <p:sldId id="396" r:id="rId7"/>
    <p:sldId id="403" r:id="rId8"/>
    <p:sldId id="402" r:id="rId9"/>
    <p:sldId id="398" r:id="rId10"/>
    <p:sldId id="404" r:id="rId11"/>
    <p:sldId id="400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0AFF8F-BD79-79B4-2122-2B9D6120B82C}" v="781" dt="2026-07-17T16:18:30.446"/>
    <p1510:client id="{BB929AFD-0E0F-DA56-19E2-5D7543CFFEA4}" v="573" dt="2026-07-18T11:30:30.20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ylinda Araujo Beleta (2509670)" userId="S::2509670@student.uwtsd.ac.uk::cddfd0f3-6471-454c-b5c6-93362a71fbc2" providerId="AD" clId="Web-{69E7BF1F-A876-659F-8A11-F9F0911AEC99}"/>
    <pc:docChg chg="modSld">
      <pc:chgData name="Daylinda Araujo Beleta (2509670)" userId="S::2509670@student.uwtsd.ac.uk::cddfd0f3-6471-454c-b5c6-93362a71fbc2" providerId="AD" clId="Web-{69E7BF1F-A876-659F-8A11-F9F0911AEC99}" dt="2026-07-12T08:16:11.421" v="4" actId="20577"/>
      <pc:docMkLst>
        <pc:docMk/>
      </pc:docMkLst>
      <pc:sldChg chg="modSp">
        <pc:chgData name="Daylinda Araujo Beleta (2509670)" userId="S::2509670@student.uwtsd.ac.uk::cddfd0f3-6471-454c-b5c6-93362a71fbc2" providerId="AD" clId="Web-{69E7BF1F-A876-659F-8A11-F9F0911AEC99}" dt="2026-07-12T08:16:11.421" v="4" actId="20577"/>
        <pc:sldMkLst>
          <pc:docMk/>
          <pc:sldMk cId="0" sldId="395"/>
        </pc:sldMkLst>
        <pc:spChg chg="mod">
          <ac:chgData name="Daylinda Araujo Beleta (2509670)" userId="S::2509670@student.uwtsd.ac.uk::cddfd0f3-6471-454c-b5c6-93362a71fbc2" providerId="AD" clId="Web-{69E7BF1F-A876-659F-8A11-F9F0911AEC99}" dt="2026-07-12T08:16:11.421" v="4" actId="20577"/>
          <ac:spMkLst>
            <pc:docMk/>
            <pc:sldMk cId="0" sldId="395"/>
            <ac:spMk id="10" creationId="{E32E3400-4CF7-D76F-91E6-1E97593C4D9A}"/>
          </ac:spMkLst>
        </pc:spChg>
      </pc:sldChg>
    </pc:docChg>
  </pc:docChgLst>
  <pc:docChgLst>
    <pc:chgData name="Daylinda Araujo Beleta (2509670)" userId="S::2509670@student.uwtsd.ac.uk::cddfd0f3-6471-454c-b5c6-93362a71fbc2" providerId="AD" clId="Web-{49F8BDFB-622E-BDED-CC3F-D6AAD85AC309}"/>
    <pc:docChg chg="delSld modSld">
      <pc:chgData name="Daylinda Araujo Beleta (2509670)" userId="S::2509670@student.uwtsd.ac.uk::cddfd0f3-6471-454c-b5c6-93362a71fbc2" providerId="AD" clId="Web-{49F8BDFB-622E-BDED-CC3F-D6AAD85AC309}" dt="2026-07-12T11:01:04.144" v="45" actId="20577"/>
      <pc:docMkLst>
        <pc:docMk/>
      </pc:docMkLst>
      <pc:sldChg chg="modSp">
        <pc:chgData name="Daylinda Araujo Beleta (2509670)" userId="S::2509670@student.uwtsd.ac.uk::cddfd0f3-6471-454c-b5c6-93362a71fbc2" providerId="AD" clId="Web-{49F8BDFB-622E-BDED-CC3F-D6AAD85AC309}" dt="2026-07-12T10:35:49.559" v="19" actId="20577"/>
        <pc:sldMkLst>
          <pc:docMk/>
          <pc:sldMk cId="0" sldId="364"/>
        </pc:sldMkLst>
        <pc:spChg chg="mod">
          <ac:chgData name="Daylinda Araujo Beleta (2509670)" userId="S::2509670@student.uwtsd.ac.uk::cddfd0f3-6471-454c-b5c6-93362a71fbc2" providerId="AD" clId="Web-{49F8BDFB-622E-BDED-CC3F-D6AAD85AC309}" dt="2026-07-12T10:35:49.559" v="19" actId="20577"/>
          <ac:spMkLst>
            <pc:docMk/>
            <pc:sldMk cId="0" sldId="364"/>
            <ac:spMk id="6148" creationId="{CE5AE962-C88D-3F0C-B15E-30348E09C8AE}"/>
          </ac:spMkLst>
        </pc:spChg>
      </pc:sldChg>
      <pc:sldChg chg="modSp">
        <pc:chgData name="Daylinda Araujo Beleta (2509670)" userId="S::2509670@student.uwtsd.ac.uk::cddfd0f3-6471-454c-b5c6-93362a71fbc2" providerId="AD" clId="Web-{49F8BDFB-622E-BDED-CC3F-D6AAD85AC309}" dt="2026-07-12T10:36:12.503" v="21" actId="20577"/>
        <pc:sldMkLst>
          <pc:docMk/>
          <pc:sldMk cId="1287151132" sldId="383"/>
        </pc:sldMkLst>
        <pc:spChg chg="mod">
          <ac:chgData name="Daylinda Araujo Beleta (2509670)" userId="S::2509670@student.uwtsd.ac.uk::cddfd0f3-6471-454c-b5c6-93362a71fbc2" providerId="AD" clId="Web-{49F8BDFB-622E-BDED-CC3F-D6AAD85AC309}" dt="2026-07-12T10:36:12.503" v="21" actId="20577"/>
          <ac:spMkLst>
            <pc:docMk/>
            <pc:sldMk cId="1287151132" sldId="383"/>
            <ac:spMk id="3" creationId="{327D09FF-04AE-863D-9637-E0C72C8D8B8E}"/>
          </ac:spMkLst>
        </pc:spChg>
      </pc:sldChg>
      <pc:sldChg chg="modSp">
        <pc:chgData name="Daylinda Araujo Beleta (2509670)" userId="S::2509670@student.uwtsd.ac.uk::cddfd0f3-6471-454c-b5c6-93362a71fbc2" providerId="AD" clId="Web-{49F8BDFB-622E-BDED-CC3F-D6AAD85AC309}" dt="2026-07-12T10:55:35.323" v="35" actId="20577"/>
        <pc:sldMkLst>
          <pc:docMk/>
          <pc:sldMk cId="0" sldId="387"/>
        </pc:sldMkLst>
        <pc:spChg chg="mod">
          <ac:chgData name="Daylinda Araujo Beleta (2509670)" userId="S::2509670@student.uwtsd.ac.uk::cddfd0f3-6471-454c-b5c6-93362a71fbc2" providerId="AD" clId="Web-{49F8BDFB-622E-BDED-CC3F-D6AAD85AC309}" dt="2026-07-12T10:36:22.268" v="22" actId="20577"/>
          <ac:spMkLst>
            <pc:docMk/>
            <pc:sldMk cId="0" sldId="387"/>
            <ac:spMk id="2" creationId="{A2FCF950-4012-15F0-B279-1361A6BD7D3F}"/>
          </ac:spMkLst>
        </pc:spChg>
        <pc:spChg chg="mod">
          <ac:chgData name="Daylinda Araujo Beleta (2509670)" userId="S::2509670@student.uwtsd.ac.uk::cddfd0f3-6471-454c-b5c6-93362a71fbc2" providerId="AD" clId="Web-{49F8BDFB-622E-BDED-CC3F-D6AAD85AC309}" dt="2026-07-12T10:55:35.323" v="35" actId="20577"/>
          <ac:spMkLst>
            <pc:docMk/>
            <pc:sldMk cId="0" sldId="387"/>
            <ac:spMk id="18441" creationId="{689489B0-A24D-5DAE-D947-0BDDFB683824}"/>
          </ac:spMkLst>
        </pc:spChg>
      </pc:sldChg>
      <pc:sldChg chg="modSp">
        <pc:chgData name="Daylinda Araujo Beleta (2509670)" userId="S::2509670@student.uwtsd.ac.uk::cddfd0f3-6471-454c-b5c6-93362a71fbc2" providerId="AD" clId="Web-{49F8BDFB-622E-BDED-CC3F-D6AAD85AC309}" dt="2026-07-12T10:36:42.785" v="23" actId="20577"/>
        <pc:sldMkLst>
          <pc:docMk/>
          <pc:sldMk cId="0" sldId="394"/>
        </pc:sldMkLst>
        <pc:spChg chg="mod">
          <ac:chgData name="Daylinda Araujo Beleta (2509670)" userId="S::2509670@student.uwtsd.ac.uk::cddfd0f3-6471-454c-b5c6-93362a71fbc2" providerId="AD" clId="Web-{49F8BDFB-622E-BDED-CC3F-D6AAD85AC309}" dt="2026-07-12T10:36:42.785" v="23" actId="20577"/>
          <ac:spMkLst>
            <pc:docMk/>
            <pc:sldMk cId="0" sldId="394"/>
            <ac:spMk id="5" creationId="{028FA0CD-6774-EDEB-7901-7CC84D67FB82}"/>
          </ac:spMkLst>
        </pc:spChg>
      </pc:sldChg>
      <pc:sldChg chg="modSp">
        <pc:chgData name="Daylinda Araujo Beleta (2509670)" userId="S::2509670@student.uwtsd.ac.uk::cddfd0f3-6471-454c-b5c6-93362a71fbc2" providerId="AD" clId="Web-{49F8BDFB-622E-BDED-CC3F-D6AAD85AC309}" dt="2026-07-12T10:39:42.836" v="29" actId="20577"/>
        <pc:sldMkLst>
          <pc:docMk/>
          <pc:sldMk cId="1663974967" sldId="396"/>
        </pc:sldMkLst>
        <pc:spChg chg="mod">
          <ac:chgData name="Daylinda Araujo Beleta (2509670)" userId="S::2509670@student.uwtsd.ac.uk::cddfd0f3-6471-454c-b5c6-93362a71fbc2" providerId="AD" clId="Web-{49F8BDFB-622E-BDED-CC3F-D6AAD85AC309}" dt="2026-07-12T10:39:42.836" v="29" actId="20577"/>
          <ac:spMkLst>
            <pc:docMk/>
            <pc:sldMk cId="1663974967" sldId="396"/>
            <ac:spMk id="3" creationId="{857BFAFA-1A27-74B0-A7A9-13BBFEBEE86C}"/>
          </ac:spMkLst>
        </pc:spChg>
      </pc:sldChg>
      <pc:sldChg chg="modSp">
        <pc:chgData name="Daylinda Araujo Beleta (2509670)" userId="S::2509670@student.uwtsd.ac.uk::cddfd0f3-6471-454c-b5c6-93362a71fbc2" providerId="AD" clId="Web-{49F8BDFB-622E-BDED-CC3F-D6AAD85AC309}" dt="2026-07-12T11:01:04.144" v="45" actId="20577"/>
        <pc:sldMkLst>
          <pc:docMk/>
          <pc:sldMk cId="0" sldId="400"/>
        </pc:sldMkLst>
      </pc:sldChg>
    </pc:docChg>
  </pc:docChgLst>
  <pc:docChgLst>
    <pc:chgData name="Daylinda Araujo Beleta (2509670)" userId="S::2509670@student.uwtsd.ac.uk::cddfd0f3-6471-454c-b5c6-93362a71fbc2" providerId="AD" clId="Web-{BB929AFD-0E0F-DA56-19E2-5D7543CFFEA4}"/>
    <pc:docChg chg="modSld">
      <pc:chgData name="Daylinda Araujo Beleta (2509670)" userId="S::2509670@student.uwtsd.ac.uk::cddfd0f3-6471-454c-b5c6-93362a71fbc2" providerId="AD" clId="Web-{BB929AFD-0E0F-DA56-19E2-5D7543CFFEA4}" dt="2026-07-18T11:30:30.205" v="572" actId="20577"/>
      <pc:docMkLst>
        <pc:docMk/>
      </pc:docMkLst>
      <pc:sldChg chg="modSp">
        <pc:chgData name="Daylinda Araujo Beleta (2509670)" userId="S::2509670@student.uwtsd.ac.uk::cddfd0f3-6471-454c-b5c6-93362a71fbc2" providerId="AD" clId="Web-{BB929AFD-0E0F-DA56-19E2-5D7543CFFEA4}" dt="2026-07-18T11:30:30.205" v="572" actId="20577"/>
        <pc:sldMkLst>
          <pc:docMk/>
          <pc:sldMk cId="0" sldId="400"/>
        </pc:sldMkLst>
        <pc:spChg chg="mod">
          <ac:chgData name="Daylinda Araujo Beleta (2509670)" userId="S::2509670@student.uwtsd.ac.uk::cddfd0f3-6471-454c-b5c6-93362a71fbc2" providerId="AD" clId="Web-{BB929AFD-0E0F-DA56-19E2-5D7543CFFEA4}" dt="2026-07-18T11:30:30.205" v="572" actId="20577"/>
          <ac:spMkLst>
            <pc:docMk/>
            <pc:sldMk cId="0" sldId="400"/>
            <ac:spMk id="3" creationId="{E600C250-5E38-3857-5559-8B75AEC3E24E}"/>
          </ac:spMkLst>
        </pc:spChg>
      </pc:sldChg>
    </pc:docChg>
  </pc:docChgLst>
  <pc:docChgLst>
    <pc:chgData name="Daylinda Araujo Beleta (2509670)" userId="S::2509670@student.uwtsd.ac.uk::cddfd0f3-6471-454c-b5c6-93362a71fbc2" providerId="AD" clId="Web-{560AFF8F-BD79-79B4-2122-2B9D6120B82C}"/>
    <pc:docChg chg="modSld">
      <pc:chgData name="Daylinda Araujo Beleta (2509670)" userId="S::2509670@student.uwtsd.ac.uk::cddfd0f3-6471-454c-b5c6-93362a71fbc2" providerId="AD" clId="Web-{560AFF8F-BD79-79B4-2122-2B9D6120B82C}" dt="2026-07-17T16:18:30.446" v="779" actId="20577"/>
      <pc:docMkLst>
        <pc:docMk/>
      </pc:docMkLst>
      <pc:sldChg chg="addSp delSp modSp">
        <pc:chgData name="Daylinda Araujo Beleta (2509670)" userId="S::2509670@student.uwtsd.ac.uk::cddfd0f3-6471-454c-b5c6-93362a71fbc2" providerId="AD" clId="Web-{560AFF8F-BD79-79B4-2122-2B9D6120B82C}" dt="2026-07-17T16:18:30.446" v="779" actId="20577"/>
        <pc:sldMkLst>
          <pc:docMk/>
          <pc:sldMk cId="0" sldId="400"/>
        </pc:sldMkLst>
        <pc:spChg chg="add mod">
          <ac:chgData name="Daylinda Araujo Beleta (2509670)" userId="S::2509670@student.uwtsd.ac.uk::cddfd0f3-6471-454c-b5c6-93362a71fbc2" providerId="AD" clId="Web-{560AFF8F-BD79-79B4-2122-2B9D6120B82C}" dt="2026-07-17T16:18:30.446" v="779" actId="20577"/>
          <ac:spMkLst>
            <pc:docMk/>
            <pc:sldMk cId="0" sldId="400"/>
            <ac:spMk id="3" creationId="{E600C250-5E38-3857-5559-8B75AEC3E24E}"/>
          </ac:spMkLst>
        </pc:spChg>
        <pc:spChg chg="del mod">
          <ac:chgData name="Daylinda Araujo Beleta (2509670)" userId="S::2509670@student.uwtsd.ac.uk::cddfd0f3-6471-454c-b5c6-93362a71fbc2" providerId="AD" clId="Web-{560AFF8F-BD79-79B4-2122-2B9D6120B82C}" dt="2026-07-17T15:39:08.275" v="366"/>
          <ac:spMkLst>
            <pc:docMk/>
            <pc:sldMk cId="0" sldId="400"/>
            <ac:spMk id="6" creationId="{DC9965E0-A2CA-84E6-195D-08C58E6F2A1C}"/>
          </ac:spMkLst>
        </pc:spChg>
      </pc:sldChg>
      <pc:sldChg chg="modSp">
        <pc:chgData name="Daylinda Araujo Beleta (2509670)" userId="S::2509670@student.uwtsd.ac.uk::cddfd0f3-6471-454c-b5c6-93362a71fbc2" providerId="AD" clId="Web-{560AFF8F-BD79-79B4-2122-2B9D6120B82C}" dt="2026-07-17T15:11:39.103" v="119" actId="20577"/>
        <pc:sldMkLst>
          <pc:docMk/>
          <pc:sldMk cId="3085871130" sldId="403"/>
        </pc:sldMkLst>
        <pc:spChg chg="mod">
          <ac:chgData name="Daylinda Araujo Beleta (2509670)" userId="S::2509670@student.uwtsd.ac.uk::cddfd0f3-6471-454c-b5c6-93362a71fbc2" providerId="AD" clId="Web-{560AFF8F-BD79-79B4-2122-2B9D6120B82C}" dt="2026-07-17T15:11:39.103" v="119" actId="20577"/>
          <ac:spMkLst>
            <pc:docMk/>
            <pc:sldMk cId="3085871130" sldId="403"/>
            <ac:spMk id="3" creationId="{1BA69E91-E8E3-2F04-F356-AB1E2C85171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5542FA-034F-1246-8A25-1699D31325F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F28E9A-F9B7-7644-9BBB-A6C8657739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90048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F28E9A-F9B7-7644-9BBB-A6C8657739B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6342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/>
              <a:t>Module Title: </a:t>
            </a:r>
            <a:r>
              <a:rPr lang="en-GB" altLang="en-US" b="1" i="1"/>
              <a:t>Professional Career Development within H&amp;SC</a:t>
            </a:r>
          </a:p>
          <a:p>
            <a:r>
              <a:rPr lang="en-GB" altLang="en-US" u="sng"/>
              <a:t>Module Number</a:t>
            </a:r>
            <a:r>
              <a:rPr lang="en-GB" altLang="en-US"/>
              <a:t>: </a:t>
            </a:r>
            <a:r>
              <a:rPr lang="en-GB" altLang="en-US" b="1" i="1"/>
              <a:t>LCHS 4009 (LON)</a:t>
            </a:r>
          </a:p>
          <a:p>
            <a:r>
              <a:rPr lang="en-GB" altLang="en-US" u="sng"/>
              <a:t>Assignment No</a:t>
            </a:r>
            <a:r>
              <a:rPr lang="en-GB" altLang="en-US" b="1" i="1"/>
              <a:t>:     ASSIGNMENT 1</a:t>
            </a:r>
          </a:p>
          <a:p>
            <a:r>
              <a:rPr lang="en-GB" altLang="en-US" u="sng"/>
              <a:t>Student Name</a:t>
            </a:r>
            <a:r>
              <a:rPr lang="en-GB" altLang="en-US" b="1" i="1"/>
              <a:t>: Daylinda Araujo Beleta</a:t>
            </a:r>
          </a:p>
          <a:p>
            <a:r>
              <a:rPr lang="en-GB" altLang="en-US" u="sng"/>
              <a:t>Student ID:  2509670</a:t>
            </a:r>
            <a:endParaRPr lang="en-GB" altLang="en-US" b="1" i="1"/>
          </a:p>
          <a:p>
            <a:r>
              <a:rPr lang="en-GB" altLang="en-US" u="sng"/>
              <a:t>Lecturer’s Name</a:t>
            </a:r>
            <a:r>
              <a:rPr lang="en-GB" altLang="en-US" b="1" i="1"/>
              <a:t>: Natalia Dozie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/>
              <a:t>Critical Thinking in Health and Social Care</a:t>
            </a:r>
            <a:br>
              <a:rPr lang="en-GB" b="1"/>
            </a:b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/>
              <a:t>Acknowledge use of AI</a:t>
            </a:r>
          </a:p>
          <a:p>
            <a:pPr marL="0" indent="0" algn="ctr">
              <a:buNone/>
            </a:pPr>
            <a:r>
              <a:rPr lang="en-GB"/>
              <a:t>ChatGPT assisted with drafting, structuring, and refining the academic content. All sources, critical  and arguments have been reviewed verified and expressed in my own words</a:t>
            </a:r>
          </a:p>
          <a:p>
            <a:pPr marL="0" indent="0" algn="ctr">
              <a:buNone/>
            </a:pP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altLang="en-US" b="1"/>
              <a:t>Introduction</a:t>
            </a:r>
            <a:endParaRPr lang="en-US" altLang="en-US" b="1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 fontScale="77500" lnSpcReduction="20000"/>
          </a:bodyPr>
          <a:lstStyle/>
          <a:p>
            <a:pPr marL="0" indent="0">
              <a:buNone/>
              <a:defRPr/>
            </a:pPr>
            <a:r>
              <a:rPr lang="en-GB" altLang="en-US"/>
              <a:t>This presentation concentrates on</a:t>
            </a:r>
          </a:p>
          <a:p>
            <a:pPr marL="0" indent="0">
              <a:buNone/>
              <a:defRPr/>
            </a:pPr>
            <a:r>
              <a:rPr lang="en-GB" b="1"/>
              <a:t>Critical thinking </a:t>
            </a:r>
            <a:r>
              <a:rPr lang="en-GB"/>
              <a:t>as my key  skill this is a skill that is foundational to all work in the field of H&amp;SC and is essential for all practitioners to be safe.</a:t>
            </a:r>
          </a:p>
          <a:p>
            <a:pPr marL="0" indent="0">
              <a:buNone/>
              <a:defRPr/>
            </a:pPr>
            <a:r>
              <a:rPr lang="en-GB"/>
              <a:t>I will provide real world examples of the practice and evidence  from the academic literature to support the importance of this  skill for the health and social care  practitioner.</a:t>
            </a:r>
          </a:p>
          <a:p>
            <a:pPr>
              <a:defRPr/>
            </a:pPr>
            <a:endParaRPr lang="en-GB" b="1"/>
          </a:p>
        </p:txBody>
      </p:sp>
      <p:sp>
        <p:nvSpPr>
          <p:cNvPr id="18441" name="Content Placeholder 3">
            <a:extLst>
              <a:ext uri="{FF2B5EF4-FFF2-40B4-BE49-F238E27FC236}">
                <a16:creationId xmlns:a16="http://schemas.microsoft.com/office/drawing/2014/main" id="{689489B0-A24D-5DAE-D947-0BDDFB6838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5146" y="1241613"/>
            <a:ext cx="5384800" cy="398904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b="1"/>
              <a:t>Presentation Objectives</a:t>
            </a:r>
          </a:p>
          <a:p>
            <a:pPr marL="0" indent="0">
              <a:buNone/>
            </a:pPr>
            <a:r>
              <a:rPr lang="en-US"/>
              <a:t>1. Define Critical thinking and  its  key  components</a:t>
            </a:r>
          </a:p>
          <a:p>
            <a:pPr marL="0" indent="0">
              <a:buNone/>
            </a:pPr>
            <a:r>
              <a:rPr lang="en-US"/>
              <a:t>2.  Justify the  importance of this skill  in H&amp;SC professions</a:t>
            </a:r>
          </a:p>
          <a:p>
            <a:pPr marL="0" indent="0">
              <a:buNone/>
            </a:pPr>
            <a:r>
              <a:rPr lang="en-US"/>
              <a:t>3. Present a relevant theoretical model: Paul &amp; Elder’s Critical Thinking Framework</a:t>
            </a:r>
          </a:p>
          <a:p>
            <a:pPr marL="0" indent="0">
              <a:buNone/>
            </a:pPr>
            <a:r>
              <a:rPr lang="en-US"/>
              <a:t>4. Give an  example of how  this translate to clinical/care sitting.</a:t>
            </a:r>
          </a:p>
          <a:p>
            <a:pPr marL="0" indent="0">
              <a:buNone/>
            </a:pPr>
            <a:r>
              <a:rPr lang="en-US"/>
              <a:t>5. Consider how this skill contribute to future employability and  career development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C9D1F96-3DE6-40B6-9DCF-E50C656CAE8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18/07/2026</a:t>
            </a:fld>
            <a:endParaRPr lang="en-GB" altLang="en-US" sz="900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4915" y="3558"/>
            <a:ext cx="8412497" cy="1068480"/>
          </a:xfrm>
        </p:spPr>
        <p:txBody>
          <a:bodyPr/>
          <a:lstStyle/>
          <a:p>
            <a:r>
              <a:rPr lang="en-GB" sz="2800" b="1"/>
              <a:t>What is your chosen skill?</a:t>
            </a:r>
            <a:endParaRPr lang="en-GB" altLang="en-US" sz="2800" i="1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4786" y="2376653"/>
            <a:ext cx="6656990" cy="1507577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 useBgFill="1">
        <p:nvSpPr>
          <p:cNvPr id="5" name="TextBox 4">
            <a:extLst>
              <a:ext uri="{FF2B5EF4-FFF2-40B4-BE49-F238E27FC236}">
                <a16:creationId xmlns:a16="http://schemas.microsoft.com/office/drawing/2014/main" id="{028FA0CD-6774-EDEB-7901-7CC84D67FB82}"/>
              </a:ext>
            </a:extLst>
          </p:cNvPr>
          <p:cNvSpPr txBox="1"/>
          <p:nvPr/>
        </p:nvSpPr>
        <p:spPr>
          <a:xfrm>
            <a:off x="334433" y="928315"/>
            <a:ext cx="11342915" cy="5062924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lvl="1"/>
            <a:r>
              <a:rPr lang="en-GB" sz="2400" b="1"/>
              <a:t>Critical Thinking Skill: </a:t>
            </a:r>
            <a:r>
              <a:rPr lang="en-GB" sz="2400"/>
              <a:t>An intellectually disciplined  process  of actively and </a:t>
            </a:r>
            <a:r>
              <a:rPr lang="en-GB" sz="2400" err="1"/>
              <a:t>skillfully</a:t>
            </a:r>
            <a:r>
              <a:rPr lang="en-GB" sz="2400"/>
              <a:t> analysing, synthesising, and evaluating information that has been gathered through observation. Experience and reasoning to inform professional decision making ( Paul and Elder, 2020 ). In  health and social care, it is  about challenging assumptions, recognising  risk and taking the right action evidence- based action, not the action that has been done (  Scheffer and Rubenfeld.2020 ).</a:t>
            </a:r>
            <a:endParaRPr lang="en-GB" sz="2400" b="1"/>
          </a:p>
          <a:p>
            <a:r>
              <a:rPr lang="en-GB" sz="2400"/>
              <a:t>      In everyday practice critical thinking involves in thinking carefully , asking</a:t>
            </a:r>
          </a:p>
          <a:p>
            <a:r>
              <a:rPr lang="en-GB" sz="2400"/>
              <a:t>      questions , analysing information and making decisions based on facts and</a:t>
            </a:r>
          </a:p>
          <a:p>
            <a:r>
              <a:rPr lang="en-GB" sz="2400"/>
              <a:t>      evidence  rather than assumptions or emotion.</a:t>
            </a:r>
          </a:p>
          <a:p>
            <a:r>
              <a:rPr lang="en-GB" sz="2400"/>
              <a:t>       Critical thinking can developed in school, at work , at home  and through</a:t>
            </a:r>
          </a:p>
          <a:p>
            <a:r>
              <a:rPr lang="en-GB" sz="2400"/>
              <a:t>      everyday experiences and can develop by asking questions , reading reliable</a:t>
            </a:r>
          </a:p>
          <a:p>
            <a:r>
              <a:rPr lang="en-GB" sz="2400"/>
              <a:t>      information and listening to different opinions.</a:t>
            </a:r>
          </a:p>
          <a:p>
            <a:endParaRPr lang="en-GB" sz="1100" b="1" i="1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513" y="-47007"/>
            <a:ext cx="9206974" cy="1412472"/>
          </a:xfrm>
        </p:spPr>
        <p:txBody>
          <a:bodyPr/>
          <a:lstStyle/>
          <a:p>
            <a:r>
              <a:rPr lang="en-GB" sz="2800" b="1"/>
              <a:t>Importance of Critical Thinking in professional practice</a:t>
            </a:r>
            <a:endParaRPr lang="en-GB" sz="900" b="1"/>
          </a:p>
        </p:txBody>
      </p:sp>
      <p:sp useBgFill="1">
        <p:nvSpPr>
          <p:cNvPr id="10" name="TextBox 9">
            <a:extLst>
              <a:ext uri="{FF2B5EF4-FFF2-40B4-BE49-F238E27FC236}">
                <a16:creationId xmlns:a16="http://schemas.microsoft.com/office/drawing/2014/main" id="{E32E3400-4CF7-D76F-91E6-1E97593C4D9A}"/>
              </a:ext>
            </a:extLst>
          </p:cNvPr>
          <p:cNvSpPr txBox="1"/>
          <p:nvPr/>
        </p:nvSpPr>
        <p:spPr>
          <a:xfrm>
            <a:off x="470115" y="1223129"/>
            <a:ext cx="10814957" cy="4832092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1600"/>
              <a:t>In the health and Social Care the Critical Thinking is  important  to the people who work in this area  because they can make a better decision- making, problem solving and quality improvements.</a:t>
            </a:r>
          </a:p>
          <a:p>
            <a:r>
              <a:rPr lang="en-GB" sz="1600" b="1"/>
              <a:t>Better  decision – making: </a:t>
            </a:r>
            <a:r>
              <a:rPr lang="en-GB" sz="1600"/>
              <a:t>To helps them to evaluate option weigh  of pros and cons  and to  select the most  effective  action for  better outcomes of the patient.</a:t>
            </a:r>
          </a:p>
          <a:p>
            <a:r>
              <a:rPr lang="en-GB" sz="1600" b="1"/>
              <a:t>Problem –solving: </a:t>
            </a:r>
            <a:r>
              <a:rPr lang="en-GB" sz="1600"/>
              <a:t>To supports  them to identifying issues, to understand the root of causes  and to develop  effective  solution in unpredictable healthcare sitting.</a:t>
            </a:r>
          </a:p>
          <a:p>
            <a:r>
              <a:rPr lang="en-GB" sz="1600" b="1"/>
              <a:t>Quality improvement: </a:t>
            </a:r>
            <a:r>
              <a:rPr lang="en-GB" sz="1600"/>
              <a:t>To encourages  reviewing and improving  current practices to enhance  their patience and clients  to standard care. ( Celestine, 2024 )</a:t>
            </a:r>
            <a:endParaRPr lang="en-GB" sz="1600" b="1"/>
          </a:p>
          <a:p>
            <a:r>
              <a:rPr lang="en-GB" sz="1600"/>
              <a:t> </a:t>
            </a:r>
            <a:r>
              <a:rPr lang="en-GB" sz="1600" b="1"/>
              <a:t>How Critical Thinking Benefit</a:t>
            </a:r>
            <a:endParaRPr lang="en-GB" sz="1600"/>
          </a:p>
          <a:p>
            <a:r>
              <a:rPr lang="en-GB" sz="1600"/>
              <a:t>. Service users / patients- Critical thinking allows practitioners to recognise  the indirect changes in the patient’s condition, challenge deteriorating patterns and escalate  appropriately to  ensure the safety of the practitioner  and improve patient outcomes  ( Smith et al.2021)         </a:t>
            </a:r>
          </a:p>
          <a:p>
            <a:r>
              <a:rPr lang="en-GB" sz="1600"/>
              <a:t> . Staff and colleagues-Teams that consider shared information critically minimise communication  errors. Collective     decision making is  improved by  structured questioning at handover and  multidisciplinary meetings( Hughes and Huby.2022)</a:t>
            </a:r>
          </a:p>
          <a:p>
            <a:r>
              <a:rPr lang="en-GB" sz="1600"/>
              <a:t>  .The Organisation:  Critical thinking prevents poor decisions; without it, a manager may trust false  data,  causing financial losses delay and customer dissatisfaction( Brown at al., 2023)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i="1"/>
          </a:p>
          <a:p>
            <a:r>
              <a:rPr lang="en-GB" sz="1600"/>
              <a:t>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r>
              <a:rPr lang="en-GB" sz="2800" b="1"/>
              <a:t>Model: Paul &amp; Elder’s Critical Thinking Framework (2020)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986" y="1132799"/>
            <a:ext cx="11332028" cy="4692419"/>
          </a:xfrm>
        </p:spPr>
        <p:txBody>
          <a:bodyPr/>
          <a:lstStyle/>
          <a:p>
            <a:pPr marL="0" indent="0">
              <a:buNone/>
            </a:pPr>
            <a:r>
              <a:rPr lang="en-GB" sz="1600" b="1"/>
              <a:t>What is the model?</a:t>
            </a:r>
          </a:p>
          <a:p>
            <a:pPr marL="0" indent="0">
              <a:buNone/>
            </a:pPr>
            <a:r>
              <a:rPr lang="en-GB" sz="1600"/>
              <a:t>In 2020, Paul and Elder created an intellectual standard framework which outlines  what  an intellectual standard is  and the element of thought a practitioner  needs to use  when approaching  complex problems. There are  eight  component to it;</a:t>
            </a:r>
          </a:p>
          <a:p>
            <a:r>
              <a:rPr lang="en-GB" sz="1600"/>
              <a:t>Purpose   </a:t>
            </a:r>
          </a:p>
          <a:p>
            <a:r>
              <a:rPr lang="en-GB" sz="1600"/>
              <a:t>Question  at issue   </a:t>
            </a:r>
          </a:p>
          <a:p>
            <a:r>
              <a:rPr lang="en-GB" sz="1600"/>
              <a:t>Information   </a:t>
            </a:r>
          </a:p>
          <a:p>
            <a:pPr marL="285750" indent="-285750"/>
            <a:r>
              <a:rPr lang="en-GB" sz="1600"/>
              <a:t>Concepts</a:t>
            </a:r>
          </a:p>
          <a:p>
            <a:pPr marL="285750" indent="-285750"/>
            <a:r>
              <a:rPr lang="en-GB" sz="1600"/>
              <a:t>. Assumptions</a:t>
            </a:r>
          </a:p>
          <a:p>
            <a:pPr marL="285750" indent="-285750"/>
            <a:r>
              <a:rPr lang="en-GB" sz="1600"/>
              <a:t>Inferences    </a:t>
            </a:r>
            <a:endParaRPr lang="en-GB"/>
          </a:p>
          <a:p>
            <a:pPr marL="285750" indent="-285750"/>
            <a:r>
              <a:rPr lang="en-GB" sz="1600"/>
              <a:t>Point of view  </a:t>
            </a:r>
            <a:endParaRPr lang="en-GB"/>
          </a:p>
          <a:p>
            <a:pPr marL="285750" indent="-285750"/>
            <a:r>
              <a:rPr lang="en-GB" sz="1600"/>
              <a:t>Implications</a:t>
            </a:r>
            <a:endParaRPr lang="en-GB"/>
          </a:p>
          <a:p>
            <a:pPr marL="0" indent="0">
              <a:buNone/>
            </a:pPr>
            <a:endParaRPr lang="en-GB" sz="1600"/>
          </a:p>
          <a:p>
            <a:pPr marL="0" indent="0">
              <a:buNone/>
            </a:pPr>
            <a:r>
              <a:rPr lang="en-GB" sz="1600"/>
              <a:t>The model also outlines intellectual criteria , including  clarify ,relevance , depth and fairness that all reasoning requires to be sound(Paul and Elder, 2020)</a:t>
            </a:r>
            <a:endParaRPr lang="en-GB"/>
          </a:p>
          <a:p>
            <a:pPr marL="0" indent="0">
              <a:buNone/>
            </a:pPr>
            <a:endParaRPr lang="en-GB" sz="2400"/>
          </a:p>
          <a:p>
            <a:pPr marL="0" indent="0">
              <a:buNone/>
            </a:pPr>
            <a:endParaRPr lang="en-GB" sz="2400"/>
          </a:p>
          <a:p>
            <a:pPr marL="0" indent="0">
              <a:buNone/>
            </a:pPr>
            <a:endParaRPr lang="en-GB" sz="24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1736CE-47BD-9D1E-BAF9-7957544089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How it supports H&amp; SC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69E91-E8E3-2F04-F356-AB1E2C8517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/>
              <a:t>Elements                          Applied Example in H&amp;SC</a:t>
            </a:r>
          </a:p>
          <a:p>
            <a:pPr marL="0" indent="0">
              <a:buNone/>
            </a:pPr>
            <a:r>
              <a:rPr lang="en-US"/>
              <a:t>Purpose                         What is the goal of this  care plan?</a:t>
            </a:r>
          </a:p>
          <a:p>
            <a:pPr marL="0" indent="0">
              <a:buNone/>
            </a:pPr>
            <a:r>
              <a:rPr lang="en-US"/>
              <a:t>Assumption                   Challenge routine action or biases</a:t>
            </a:r>
          </a:p>
          <a:p>
            <a:pPr marL="0" indent="0">
              <a:buNone/>
            </a:pPr>
            <a:r>
              <a:rPr lang="en-US"/>
              <a:t>Information                   Use evidence- based guidelines</a:t>
            </a:r>
          </a:p>
          <a:p>
            <a:pPr marL="0" indent="0">
              <a:buNone/>
            </a:pPr>
            <a:r>
              <a:rPr lang="en-US"/>
              <a:t>Implication                    Consider risk of each intervention</a:t>
            </a:r>
          </a:p>
          <a:p>
            <a:pPr marL="0" indent="0">
              <a:buNone/>
            </a:pPr>
            <a:r>
              <a:rPr lang="en-US"/>
              <a:t>Fairness                 Person-</a:t>
            </a:r>
            <a:r>
              <a:rPr lang="en-US" err="1"/>
              <a:t>centred</a:t>
            </a:r>
            <a:r>
              <a:rPr lang="en-US"/>
              <a:t>, non discriminatory care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/>
              <a:t>                                         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BED300-A2F2-7547-9D28-58B72F114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0C4CF2-5D8F-359F-9B08-1304524933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58711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3369" y="255476"/>
            <a:ext cx="8229600" cy="797260"/>
          </a:xfrm>
        </p:spPr>
        <p:txBody>
          <a:bodyPr/>
          <a:lstStyle/>
          <a:p>
            <a:r>
              <a:rPr lang="en-GB" sz="2800" b="1"/>
              <a:t>Applying Critical Thinking skill in practice</a:t>
            </a:r>
            <a:br>
              <a:rPr lang="en-GB" sz="2800"/>
            </a:br>
            <a:endParaRPr lang="en-GB" sz="28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4826" y="764704"/>
            <a:ext cx="8600757" cy="496855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2000" b="1"/>
              <a:t> Job role: </a:t>
            </a:r>
            <a:r>
              <a:rPr lang="en-GB" sz="2000"/>
              <a:t>Healthcare Assistant ( Hospital Ward)</a:t>
            </a:r>
          </a:p>
          <a:p>
            <a:pPr marL="0" indent="0">
              <a:buNone/>
            </a:pPr>
            <a:r>
              <a:rPr lang="en-GB" sz="2000"/>
              <a:t> scenario:</a:t>
            </a:r>
          </a:p>
          <a:p>
            <a:pPr marL="0" indent="0">
              <a:buNone/>
            </a:pPr>
            <a:r>
              <a:rPr lang="en-GB" sz="2000"/>
              <a:t>While, I carrying out  routine  observations, I notice that an orderly patient is more confused than usual and she  is struggling to answer questions. Instead of assuming this is normal, I use critical thinking to assess the situation.</a:t>
            </a:r>
          </a:p>
          <a:p>
            <a:pPr marL="0" indent="0">
              <a:buNone/>
            </a:pPr>
            <a:r>
              <a:rPr lang="en-GB" sz="2000" b="1"/>
              <a:t>How would I use the skill;</a:t>
            </a:r>
            <a:br>
              <a:rPr lang="en-GB" sz="2000"/>
            </a:br>
            <a:r>
              <a:rPr lang="en-GB" sz="2000" b="1"/>
              <a:t>.  </a:t>
            </a:r>
            <a:r>
              <a:rPr lang="en-GB" sz="2000"/>
              <a:t>I observe the patient’s behaviour and vital signs.</a:t>
            </a:r>
          </a:p>
          <a:p>
            <a:pPr marL="0" indent="0">
              <a:buNone/>
            </a:pPr>
            <a:r>
              <a:rPr lang="en-GB" sz="2000"/>
              <a:t>.  I Speak calmly with the patient to gather more information.</a:t>
            </a:r>
          </a:p>
          <a:p>
            <a:pPr marL="0" indent="0">
              <a:buNone/>
            </a:pPr>
            <a:r>
              <a:rPr lang="en-GB" sz="2000"/>
              <a:t>.  I will Review the patient’s care plan and incident  report</a:t>
            </a:r>
          </a:p>
          <a:p>
            <a:pPr marL="0" indent="0">
              <a:buNone/>
            </a:pPr>
            <a:r>
              <a:rPr lang="en-GB" sz="2000"/>
              <a:t>.  I  continue  to monitor the patient  and accurately document any   changes</a:t>
            </a:r>
          </a:p>
          <a:p>
            <a:pPr marL="0" indent="0">
              <a:buNone/>
            </a:pPr>
            <a:r>
              <a:rPr lang="en-GB" sz="2000"/>
              <a:t>.  I report  my concern promptly to registered nurse</a:t>
            </a:r>
          </a:p>
          <a:p>
            <a:pPr marL="0" indent="0">
              <a:buNone/>
            </a:pPr>
            <a:r>
              <a:rPr lang="en-GB" sz="2000" b="1"/>
              <a:t>How  does  the  skill guide my action ?</a:t>
            </a:r>
          </a:p>
          <a:p>
            <a:pPr marL="0" indent="0">
              <a:buNone/>
            </a:pPr>
            <a:r>
              <a:rPr lang="en-GB" sz="2000" b="1"/>
              <a:t>  </a:t>
            </a:r>
            <a:r>
              <a:rPr lang="en-GB" sz="2000"/>
              <a:t>Critical thinking helps me to analyse the situation instead of making  assumption and follow the correct procedures  to ensure the patient receives appropriate care quickly.</a:t>
            </a:r>
          </a:p>
          <a:p>
            <a:pPr marL="0" indent="0">
              <a:buNone/>
            </a:pPr>
            <a:r>
              <a:rPr lang="en-GB" sz="2000" b="1"/>
              <a:t>The impact on care</a:t>
            </a:r>
          </a:p>
          <a:p>
            <a:pPr marL="0" indent="0">
              <a:buNone/>
            </a:pPr>
            <a:r>
              <a:rPr lang="en-GB" sz="2000" b="1"/>
              <a:t> Patient /Service User Experience</a:t>
            </a:r>
          </a:p>
          <a:p>
            <a:pPr marL="0" indent="0">
              <a:buNone/>
            </a:pPr>
            <a:r>
              <a:rPr lang="en-GB" sz="2000" b="1"/>
              <a:t>. </a:t>
            </a:r>
            <a:r>
              <a:rPr lang="en-GB" sz="2000"/>
              <a:t>The patient  receives timely assessment and treatment.</a:t>
            </a:r>
          </a:p>
          <a:p>
            <a:pPr marL="0" indent="0">
              <a:buNone/>
            </a:pPr>
            <a:r>
              <a:rPr lang="en-GB" sz="2000" b="1"/>
              <a:t>.</a:t>
            </a:r>
            <a:r>
              <a:rPr lang="en-GB" sz="2000"/>
              <a:t>The patients feels listened to, respected and safe.</a:t>
            </a:r>
          </a:p>
          <a:p>
            <a:pPr marL="0" indent="0">
              <a:buNone/>
            </a:pPr>
            <a:r>
              <a:rPr lang="en-GB" sz="2000"/>
              <a:t>. Early intervention can prevent  the patient’s condition from worsening.</a:t>
            </a:r>
          </a:p>
          <a:p>
            <a:pPr marL="0" indent="0">
              <a:buNone/>
            </a:pPr>
            <a:r>
              <a:rPr lang="en-GB" sz="2000" b="1"/>
              <a:t>Safety, Quality of Care and out comes</a:t>
            </a:r>
          </a:p>
          <a:p>
            <a:pPr marL="0" indent="0">
              <a:buNone/>
            </a:pPr>
            <a:r>
              <a:rPr lang="en-GB" sz="2000" b="1"/>
              <a:t>. </a:t>
            </a:r>
            <a:r>
              <a:rPr lang="en-GB" sz="2000"/>
              <a:t>Reduces the risk of delayed  treatment.</a:t>
            </a:r>
          </a:p>
          <a:p>
            <a:pPr marL="0" indent="0">
              <a:buNone/>
            </a:pPr>
            <a:r>
              <a:rPr lang="en-GB" sz="2000"/>
              <a:t>..Improves  patient safety through  early recognition of deterioration.</a:t>
            </a:r>
          </a:p>
          <a:p>
            <a:pPr marL="0" indent="0">
              <a:buNone/>
            </a:pPr>
            <a:r>
              <a:rPr lang="en-GB" sz="2000"/>
              <a:t>. Support  effective  communication with the  healthcare team.</a:t>
            </a:r>
          </a:p>
          <a:p>
            <a:pPr marL="0" indent="0">
              <a:buNone/>
            </a:pPr>
            <a:r>
              <a:rPr lang="en-GB" sz="2000"/>
              <a:t>.  Contributes to high quality , person - centred care.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endParaRPr lang="en-GB" sz="20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756" y="339726"/>
            <a:ext cx="8964488" cy="1217067"/>
          </a:xfrm>
        </p:spPr>
        <p:txBody>
          <a:bodyPr/>
          <a:lstStyle/>
          <a:p>
            <a:r>
              <a:rPr lang="en-GB" sz="2800" b="1"/>
              <a:t>How does this skill support my future career?</a:t>
            </a:r>
            <a:br>
              <a:rPr lang="en-GB" sz="2800"/>
            </a:br>
            <a:endParaRPr lang="en-GB" altLang="en-US" sz="2800" b="1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515" y="1448780"/>
            <a:ext cx="11310257" cy="396044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/>
              <a:t>  Critical  Thinking  is important skill for my future career in health and social care  because  it enables  me to assess situation, analyse  information  and make safe evidence – base  decisions. It help me identify potential risk , solve the problem effectively and provide persons-centred care. This  skill is highly  valued  by employers because  it improves decision-making, enhances patient safety and supports effective teamwork.</a:t>
            </a:r>
          </a:p>
          <a:p>
            <a:pPr marL="0" indent="0">
              <a:buNone/>
            </a:pPr>
            <a:endParaRPr lang="en-GB" sz="2400"/>
          </a:p>
          <a:p>
            <a:pPr marL="0" indent="0">
              <a:buNone/>
            </a:pPr>
            <a:r>
              <a:rPr lang="en-GB" sz="2400"/>
              <a:t>  I consider critical thinking  to be  one of my strengths as I am able  to evaluate different situations before  making decisions. However  I recognise  that there  always room for improvement and I would like to further develop this  skill  through clinical placements, reflective  practice and  continuous  learning.</a:t>
            </a:r>
          </a:p>
          <a:p>
            <a:pPr marL="0" indent="0">
              <a:buNone/>
            </a:pPr>
            <a:endParaRPr lang="en-GB" sz="2400"/>
          </a:p>
          <a:p>
            <a:pPr marL="0" indent="0">
              <a:buNone/>
            </a:pPr>
            <a:r>
              <a:rPr lang="en-GB" sz="2400"/>
              <a:t>  Strengthening my  critical thinking skill will help  me become  more confident , competent and professional healthcare practitioner.</a:t>
            </a:r>
          </a:p>
          <a:p>
            <a:pPr lvl="1"/>
            <a:endParaRPr lang="en-GB" sz="2400"/>
          </a:p>
          <a:p>
            <a:pPr marL="0" indent="0" algn="ctr">
              <a:buNone/>
            </a:pPr>
            <a:endParaRPr lang="en-GB" altLang="en-US" sz="24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7F15A-1AC1-5347-9920-B1B8CDBE0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A0699B-9F75-1BE6-E2C7-DA79561E42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/>
              <a:t>  Aside   from other  professional skill , critical  thinking is essential skill in health and social care. It helps professional make informed decisions, solve problems, communicate effectively and provide  safe , person- </a:t>
            </a:r>
            <a:r>
              <a:rPr lang="en-US" err="1"/>
              <a:t>centred</a:t>
            </a:r>
            <a:r>
              <a:rPr lang="en-US"/>
              <a:t> care. </a:t>
            </a:r>
          </a:p>
          <a:p>
            <a:pPr marL="0" indent="0">
              <a:buNone/>
            </a:pPr>
            <a:r>
              <a:rPr lang="en-US"/>
              <a:t>   By applying critical thinking , healthcare  staff can improve patient outcomes , work better as a team and maintain professional  standards.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16EBD3-C36A-1E0C-1ED6-2EB9E450AA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07192A-307D-5491-D847-C48BA835E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817101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>
                <a:solidFill>
                  <a:srgbClr val="000000"/>
                </a:solidFill>
              </a:rPr>
              <a:t>References List</a:t>
            </a:r>
            <a:endParaRPr lang="en-GB" altLang="en-US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11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00C250-5E38-3857-5559-8B75AEC3E2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600" dirty="0"/>
              <a:t>Brown, K,, Wilson, A. and Clarke, T. (2023)''Employer expectations of graduates in health and  social </a:t>
            </a:r>
            <a:r>
              <a:rPr lang="en-GB" sz="1600" err="1"/>
              <a:t>care:a</a:t>
            </a:r>
            <a:r>
              <a:rPr lang="en-GB" sz="1600" dirty="0"/>
              <a:t> qualitative </a:t>
            </a:r>
            <a:r>
              <a:rPr lang="en-GB" sz="1600"/>
              <a:t>study', Journal of Health Education,44(2),pp.112-128</a:t>
            </a:r>
          </a:p>
          <a:p>
            <a:pPr marL="0" indent="0">
              <a:buNone/>
            </a:pPr>
            <a:r>
              <a:rPr lang="en-GB" sz="1600"/>
              <a:t>Celestine (2024) The Importance of Critical Thinking in Health and  Social Care Management. London School of Planning and Management Blog,9 September. https:// blog. lspm.org.uk/2024/09/09/the-importance-of-critical thinking-in-health-and social-care-management/(Accessed: 23 January 2026)</a:t>
            </a:r>
          </a:p>
          <a:p>
            <a:pPr marL="0" indent="0">
              <a:buNone/>
            </a:pPr>
            <a:r>
              <a:rPr lang="en-GB" sz="1600" dirty="0"/>
              <a:t>Hughes, R. And Huby, M.(2022) The contribution of critical thinking to effective multidisciplinary teamwork in health </a:t>
            </a:r>
            <a:r>
              <a:rPr lang="en-GB" sz="1600"/>
              <a:t>care Sittings</a:t>
            </a:r>
            <a:r>
              <a:rPr lang="en-GB" sz="1600" dirty="0"/>
              <a:t>, Nurse Education Today ,112,pp 1-7</a:t>
            </a:r>
          </a:p>
          <a:p>
            <a:pPr marL="0" indent="0">
              <a:buNone/>
            </a:pPr>
            <a:r>
              <a:rPr lang="en-GB" sz="1600" dirty="0"/>
              <a:t>Paul, R. and  Elder ,L. (2020) Critical Thinking: Tools for Taking Charge of Your </a:t>
            </a:r>
            <a:r>
              <a:rPr lang="en-GB" sz="1600"/>
              <a:t>Professional</a:t>
            </a:r>
            <a:r>
              <a:rPr lang="en-GB" sz="1600" dirty="0"/>
              <a:t> and Personal life 3rd </a:t>
            </a:r>
            <a:r>
              <a:rPr lang="en-GB" sz="1600" dirty="0" err="1"/>
              <a:t>edn</a:t>
            </a:r>
            <a:r>
              <a:rPr lang="en-GB" sz="1600" dirty="0"/>
              <a:t>. Upper Saddle River: Pearson Education.</a:t>
            </a:r>
          </a:p>
          <a:p>
            <a:pPr marL="0" indent="0">
              <a:buNone/>
            </a:pPr>
            <a:r>
              <a:rPr lang="en-GB" sz="1600" dirty="0"/>
              <a:t>Scheffer B.k, and Rubenfeld, M.G(2020) 'A consensus statement on critical  thinking in nursing', Journal  of Nursing </a:t>
            </a:r>
            <a:r>
              <a:rPr lang="en-GB" sz="1600"/>
              <a:t>Education,59(6), pp.352-359</a:t>
            </a:r>
            <a:endParaRPr lang="en-GB" sz="1600" dirty="0"/>
          </a:p>
          <a:p>
            <a:pPr marL="0" indent="0">
              <a:buNone/>
            </a:pPr>
            <a:r>
              <a:rPr lang="en-GB" sz="1600" dirty="0"/>
              <a:t>Smith, J., Brown, P. and Patel,  H. (2021) Critical </a:t>
            </a:r>
            <a:r>
              <a:rPr lang="en-GB" sz="1600"/>
              <a:t>thinking and safety outcomes in acute nursing practice: a systematic </a:t>
            </a:r>
            <a:r>
              <a:rPr lang="en-GB" sz="1600" dirty="0"/>
              <a:t>review , Journal of Nursing Management, 29(4)pp.789-801</a:t>
            </a:r>
          </a:p>
          <a:p>
            <a:pPr marL="0" indent="0">
              <a:buNone/>
            </a:pPr>
            <a:endParaRPr lang="en-GB" sz="16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11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20140311PresentationUWTSDTemplate</vt:lpstr>
      <vt:lpstr>PowerPoint Presentation</vt:lpstr>
      <vt:lpstr>Critical Thinking in Health and Social Care </vt:lpstr>
      <vt:lpstr>Introduction</vt:lpstr>
      <vt:lpstr>What is your chosen skill?</vt:lpstr>
      <vt:lpstr>Importance of Critical Thinking in professional practice</vt:lpstr>
      <vt:lpstr>Model: Paul &amp; Elder’s Critical Thinking Framework (2020)</vt:lpstr>
      <vt:lpstr>How it supports H&amp; SC Practice</vt:lpstr>
      <vt:lpstr>Applying Critical Thinking skill in practice </vt:lpstr>
      <vt:lpstr>How does this skill support my future career? 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revision>254</cp:revision>
  <dcterms:created xsi:type="dcterms:W3CDTF">2025-02-21T18:28:54Z</dcterms:created>
  <dcterms:modified xsi:type="dcterms:W3CDTF">2026-07-18T11:30:30Z</dcterms:modified>
</cp:coreProperties>
</file>