
<file path=[Content_Types].xml><?xml version="1.0" encoding="utf-8"?>
<Types xmlns="http://schemas.openxmlformats.org/package/2006/content-types"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1"/>
  </p:notesMasterIdLst>
  <p:handoutMasterIdLst>
    <p:handoutMasterId r:id="rId22"/>
  </p:handoutMasterIdLst>
  <p:sldIdLst>
    <p:sldId id="776" r:id="rId2"/>
    <p:sldId id="777" r:id="rId3"/>
    <p:sldId id="834" r:id="rId4"/>
    <p:sldId id="787" r:id="rId5"/>
    <p:sldId id="788" r:id="rId6"/>
    <p:sldId id="791" r:id="rId7"/>
    <p:sldId id="792" r:id="rId8"/>
    <p:sldId id="793" r:id="rId9"/>
    <p:sldId id="794" r:id="rId10"/>
    <p:sldId id="796" r:id="rId11"/>
    <p:sldId id="799" r:id="rId12"/>
    <p:sldId id="802" r:id="rId13"/>
    <p:sldId id="808" r:id="rId14"/>
    <p:sldId id="809" r:id="rId15"/>
    <p:sldId id="810" r:id="rId16"/>
    <p:sldId id="818" r:id="rId17"/>
    <p:sldId id="819" r:id="rId18"/>
    <p:sldId id="820" r:id="rId19"/>
    <p:sldId id="829" r:id="rId20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6805EB"/>
    <a:srgbClr val="CA2688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32546" autoAdjust="0"/>
    <p:restoredTop sz="94718"/>
  </p:normalViewPr>
  <p:slideViewPr>
    <p:cSldViewPr>
      <p:cViewPr varScale="1">
        <p:scale>
          <a:sx n="86" d="100"/>
          <a:sy n="86" d="100"/>
        </p:scale>
        <p:origin x="773" y="5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49688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6023D9-978A-4902-9528-49E06F8A793A}" type="datetimeFigureOut">
              <a:rPr lang="en-GB" smtClean="0"/>
              <a:t>30/11/2021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975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49688" y="942975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19F7B22-38D3-4054-9D91-D84180910634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43372216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49688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19BCFD0-1020-46C6-80D5-F9FBC7EFF1F4}" type="datetimeFigureOut">
              <a:rPr lang="en-GB" smtClean="0"/>
              <a:t>30/11/2021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450" y="4714875"/>
            <a:ext cx="5438775" cy="4467225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163"/>
            <a:ext cx="2946400" cy="4968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49688" y="9428163"/>
            <a:ext cx="2946400" cy="4968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B7B3AB0-B398-4ECB-9B3E-A158F590CFB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3249109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147" name="Rectangle 3"/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latin typeface="Arial" panose="020B0604020202020204" pitchFamily="34" charset="0"/>
              <a:ea typeface="ＭＳ Ｐゴシック" panose="020B0600070205080204" pitchFamily="34" charset="-128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6031533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8675" name="Rectangle 3"/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latin typeface="Arial" panose="020B0604020202020204" pitchFamily="34" charset="0"/>
              <a:ea typeface="ＭＳ Ｐゴシック" panose="020B0600070205080204" pitchFamily="34" charset="-128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2185589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7107" name="Rectangle 3"/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latin typeface="Arial" panose="020B0604020202020204" pitchFamily="34" charset="0"/>
              <a:ea typeface="ＭＳ Ｐゴシック" panose="020B0600070205080204" pitchFamily="34" charset="-128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6453526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9155" name="Rectangle 3"/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latin typeface="Arial" panose="020B0604020202020204" pitchFamily="34" charset="0"/>
              <a:ea typeface="ＭＳ Ｐゴシック" panose="020B0600070205080204" pitchFamily="34" charset="-128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2359289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1203" name="Rectangle 3"/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latin typeface="Arial" panose="020B0604020202020204" pitchFamily="34" charset="0"/>
              <a:ea typeface="ＭＳ Ｐゴシック" panose="020B0600070205080204" pitchFamily="34" charset="-128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1976790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46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2467" name="Rectangle 3"/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latin typeface="Arial" panose="020B0604020202020204" pitchFamily="34" charset="0"/>
              <a:ea typeface="ＭＳ Ｐゴシック" panose="020B0600070205080204" pitchFamily="34" charset="-128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8169204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51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4515" name="Rectangle 3"/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latin typeface="Arial" panose="020B0604020202020204" pitchFamily="34" charset="0"/>
              <a:ea typeface="ＭＳ Ｐゴシック" panose="020B0600070205080204" pitchFamily="34" charset="-128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05053232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2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81923" name="Rectangle 3"/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latin typeface="Arial" panose="020B0604020202020204" pitchFamily="34" charset="0"/>
              <a:ea typeface="ＭＳ Ｐゴシック" panose="020B0600070205080204" pitchFamily="34" charset="-128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4397542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30/11/2021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7169893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solidFill>
            <a:schemeClr val="tx2">
              <a:lumMod val="60000"/>
              <a:lumOff val="40000"/>
            </a:schemeClr>
          </a:solidFill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30/11/2021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7513766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30/11/2021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3219241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30/11/2021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6913403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30/11/2021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8509744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30/11/2021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5024227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30/11/2021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9492543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30/11/2021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3304037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30/11/2021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3682855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30/11/2021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1998277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30/11/2021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6624096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30/11/2021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057200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Title 1"/>
          <p:cNvSpPr>
            <a:spLocks noGrp="1"/>
          </p:cNvSpPr>
          <p:nvPr>
            <p:ph type="ctrTitle"/>
          </p:nvPr>
        </p:nvSpPr>
        <p:spPr>
          <a:xfrm>
            <a:off x="1259632" y="476672"/>
            <a:ext cx="6552456" cy="3649241"/>
          </a:xfrm>
        </p:spPr>
        <p:txBody>
          <a:bodyPr/>
          <a:lstStyle/>
          <a:p>
            <a:pPr eaLnBrk="1" hangingPunct="1"/>
            <a:br>
              <a:rPr lang="en-US" altLang="en-US" sz="4000" dirty="0">
                <a:solidFill>
                  <a:schemeClr val="bg1"/>
                </a:solidFill>
              </a:rPr>
            </a:br>
            <a:r>
              <a:rPr lang="en-US" altLang="en-US" sz="3600" dirty="0">
                <a:solidFill>
                  <a:schemeClr val="bg1"/>
                </a:solidFill>
              </a:rPr>
              <a:t>Relationship Marketing</a:t>
            </a:r>
          </a:p>
        </p:txBody>
      </p:sp>
    </p:spTree>
    <p:extLst>
      <p:ext uri="{BB962C8B-B14F-4D97-AF65-F5344CB8AC3E}">
        <p14:creationId xmlns:p14="http://schemas.microsoft.com/office/powerpoint/2010/main" val="75633440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dirty="0"/>
              <a:t>Relationship Marketing</a:t>
            </a:r>
          </a:p>
        </p:txBody>
      </p:sp>
      <p:sp>
        <p:nvSpPr>
          <p:cNvPr id="7171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 altLang="en-US" dirty="0"/>
              <a:t>Choose a social media platform </a:t>
            </a:r>
          </a:p>
          <a:p>
            <a:r>
              <a:rPr lang="en-GB" altLang="en-US" dirty="0"/>
              <a:t>Research how it can be used for marketing purposes</a:t>
            </a:r>
          </a:p>
          <a:p>
            <a:r>
              <a:rPr lang="en-GB" altLang="en-US" dirty="0"/>
              <a:t>Look at the characteristics of the platform</a:t>
            </a:r>
          </a:p>
          <a:p>
            <a:r>
              <a:rPr lang="en-GB" altLang="en-US" dirty="0"/>
              <a:t>Look at number of users</a:t>
            </a:r>
          </a:p>
          <a:p>
            <a:r>
              <a:rPr lang="en-GB" altLang="en-US" dirty="0"/>
              <a:t>‘Metrics’ that can be used</a:t>
            </a:r>
          </a:p>
          <a:p>
            <a:r>
              <a:rPr lang="en-GB" altLang="en-US" dirty="0"/>
              <a:t>How best to engage</a:t>
            </a:r>
          </a:p>
          <a:p>
            <a:r>
              <a:rPr lang="en-GB" altLang="en-US" dirty="0"/>
              <a:t>How to engage with your target audience: for free and paid.</a:t>
            </a:r>
          </a:p>
          <a:p>
            <a:pPr marL="0" indent="0">
              <a:buNone/>
            </a:pPr>
            <a:endParaRPr lang="en-GB" altLang="en-US" dirty="0"/>
          </a:p>
          <a:p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13661253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Honeycomb – Social media functionality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63349" y="1600200"/>
            <a:ext cx="6617302" cy="3916363"/>
          </a:xfrm>
        </p:spPr>
      </p:pic>
      <p:sp>
        <p:nvSpPr>
          <p:cNvPr id="5" name="TextBox 4"/>
          <p:cNvSpPr txBox="1"/>
          <p:nvPr/>
        </p:nvSpPr>
        <p:spPr>
          <a:xfrm>
            <a:off x="1547664" y="5445224"/>
            <a:ext cx="648072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/>
              <a:t>Source: </a:t>
            </a:r>
            <a:r>
              <a:rPr lang="en-GB" sz="1600" dirty="0" err="1"/>
              <a:t>Kietzmann</a:t>
            </a:r>
            <a:r>
              <a:rPr lang="en-GB" sz="1600" dirty="0"/>
              <a:t> et al (2011) Social media? Get Serious? </a:t>
            </a:r>
          </a:p>
        </p:txBody>
      </p:sp>
    </p:spTree>
    <p:extLst>
      <p:ext uri="{BB962C8B-B14F-4D97-AF65-F5344CB8AC3E}">
        <p14:creationId xmlns:p14="http://schemas.microsoft.com/office/powerpoint/2010/main" val="82706012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CRM</a:t>
            </a:r>
          </a:p>
        </p:txBody>
      </p:sp>
      <p:sp>
        <p:nvSpPr>
          <p:cNvPr id="19459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US" altLang="en-US" dirty="0"/>
              <a:t>CUSTOMER RELATIONSHIP MANAGEMENT (CRM)</a:t>
            </a:r>
          </a:p>
          <a:p>
            <a:r>
              <a:rPr lang="en-US" altLang="en-US" dirty="0"/>
              <a:t>Many companies will automate the tailoring of services to develop relationships with particular customer segments or groups.</a:t>
            </a:r>
          </a:p>
          <a:p>
            <a:r>
              <a:rPr lang="en-US" altLang="en-US" dirty="0"/>
              <a:t>Tailored messages can be delivered by digital and social media channels as well as via e-mails or promotions.</a:t>
            </a:r>
          </a:p>
        </p:txBody>
      </p:sp>
    </p:spTree>
    <p:extLst>
      <p:ext uri="{BB962C8B-B14F-4D97-AF65-F5344CB8AC3E}">
        <p14:creationId xmlns:p14="http://schemas.microsoft.com/office/powerpoint/2010/main" val="185684799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CRM Process</a:t>
            </a:r>
          </a:p>
        </p:txBody>
      </p:sp>
      <p:sp>
        <p:nvSpPr>
          <p:cNvPr id="2048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US" altLang="en-US" dirty="0"/>
              <a:t>Delivering the relevant messages involves a company in developing a long-term relationship with each customer in order to better understand that customer’s needs and then deliver services that meet these individual needs.</a:t>
            </a:r>
          </a:p>
          <a:p>
            <a:r>
              <a:rPr lang="en-US" altLang="en-US" dirty="0"/>
              <a:t>This should lead to high levels of customer satisfaction and loyalty.</a:t>
            </a:r>
          </a:p>
          <a:p>
            <a:r>
              <a:rPr lang="en-US" altLang="en-US" dirty="0"/>
              <a:t>Personal &amp; Digital</a:t>
            </a:r>
          </a:p>
        </p:txBody>
      </p:sp>
    </p:spTree>
    <p:extLst>
      <p:ext uri="{BB962C8B-B14F-4D97-AF65-F5344CB8AC3E}">
        <p14:creationId xmlns:p14="http://schemas.microsoft.com/office/powerpoint/2010/main" val="33683566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E-CRM</a:t>
            </a:r>
          </a:p>
        </p:txBody>
      </p:sp>
      <p:sp>
        <p:nvSpPr>
          <p:cNvPr id="24579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US" altLang="en-US"/>
              <a:t>Creating strategies and plans for how digital technology and digital data can support CRM</a:t>
            </a:r>
          </a:p>
          <a:p>
            <a:r>
              <a:rPr lang="en-US" altLang="en-US"/>
              <a:t>Using website and online social media presences for customer development from generating leads through to conversion</a:t>
            </a:r>
          </a:p>
          <a:p>
            <a:r>
              <a:rPr lang="en-US" altLang="en-US"/>
              <a:t>Managing customer profile information and e-mail list quality</a:t>
            </a:r>
          </a:p>
          <a:p>
            <a:r>
              <a:rPr lang="en-US" altLang="en-US"/>
              <a:t>Managing customer contact options</a:t>
            </a:r>
          </a:p>
        </p:txBody>
      </p:sp>
    </p:spTree>
    <p:extLst>
      <p:ext uri="{BB962C8B-B14F-4D97-AF65-F5344CB8AC3E}">
        <p14:creationId xmlns:p14="http://schemas.microsoft.com/office/powerpoint/2010/main" val="127142765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Online CRM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defRPr/>
            </a:pPr>
            <a:r>
              <a:rPr lang="en-US" dirty="0"/>
              <a:t>Data mining to improve targeting</a:t>
            </a:r>
          </a:p>
          <a:p>
            <a:pPr>
              <a:defRPr/>
            </a:pPr>
            <a:r>
              <a:rPr lang="en-US" dirty="0"/>
              <a:t>Online </a:t>
            </a:r>
            <a:r>
              <a:rPr lang="en-US" dirty="0" err="1"/>
              <a:t>personalisation</a:t>
            </a:r>
            <a:r>
              <a:rPr lang="en-US" dirty="0"/>
              <a:t> or mass </a:t>
            </a:r>
            <a:r>
              <a:rPr lang="en-US" dirty="0" err="1"/>
              <a:t>customisation</a:t>
            </a:r>
            <a:endParaRPr lang="en-US" dirty="0"/>
          </a:p>
          <a:p>
            <a:pPr>
              <a:defRPr/>
            </a:pPr>
            <a:r>
              <a:rPr lang="en-US" dirty="0"/>
              <a:t>Online customer service facilities: FAQ or online chat support</a:t>
            </a:r>
          </a:p>
          <a:p>
            <a:pPr>
              <a:defRPr/>
            </a:pPr>
            <a:r>
              <a:rPr lang="en-US" dirty="0"/>
              <a:t>Managing online service quality </a:t>
            </a:r>
          </a:p>
          <a:p>
            <a:pPr>
              <a:defRPr/>
            </a:pPr>
            <a:r>
              <a:rPr lang="en-US" dirty="0"/>
              <a:t>Managing multichannel customer experience as they use different media</a:t>
            </a:r>
          </a:p>
          <a:p>
            <a:pPr marL="0" indent="0">
              <a:buFontTx/>
              <a:buNone/>
              <a:defRPr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0256742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e-CRM to Social CRM</a:t>
            </a:r>
          </a:p>
        </p:txBody>
      </p:sp>
      <p:sp>
        <p:nvSpPr>
          <p:cNvPr id="26627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US" altLang="en-US" dirty="0"/>
              <a:t>Social CRM:  process of managing customer-to-customer conversations to engage existing and potential customers and other stakeholders with the brand.</a:t>
            </a:r>
          </a:p>
          <a:p>
            <a:r>
              <a:rPr lang="en-US" altLang="en-US" dirty="0" err="1"/>
              <a:t>Characterised</a:t>
            </a:r>
            <a:r>
              <a:rPr lang="en-US" altLang="en-US" dirty="0"/>
              <a:t> by sense and respond communications e.g. Amazon </a:t>
            </a:r>
            <a:r>
              <a:rPr lang="en-US" altLang="en-US" dirty="0" err="1"/>
              <a:t>personalised</a:t>
            </a:r>
            <a:r>
              <a:rPr lang="en-US" altLang="en-US" dirty="0"/>
              <a:t> recommendations to site visitors.</a:t>
            </a:r>
          </a:p>
          <a:p>
            <a:r>
              <a:rPr lang="en-US" altLang="en-US" dirty="0"/>
              <a:t>This has developed into Social CRM i.e. how social media  can be applied to develop customer relationships and customer value.</a:t>
            </a:r>
          </a:p>
          <a:p>
            <a:r>
              <a:rPr lang="en-US" altLang="en-US" dirty="0"/>
              <a:t>Loyalty </a:t>
            </a:r>
            <a:r>
              <a:rPr lang="en-US" altLang="en-US" dirty="0" err="1"/>
              <a:t>Programmes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378389043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3"/>
          <p:cNvSpPr>
            <a:spLocks noChangeArrowheads="1"/>
          </p:cNvSpPr>
          <p:nvPr/>
        </p:nvSpPr>
        <p:spPr bwMode="auto">
          <a:xfrm>
            <a:off x="479425" y="6065838"/>
            <a:ext cx="8229600" cy="4587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342900" indent="-342900">
              <a:spcBef>
                <a:spcPct val="20000"/>
              </a:spcBef>
              <a:buChar char="•"/>
              <a:defRPr sz="28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defRPr>
            </a:lvl9pPr>
          </a:lstStyle>
          <a:p>
            <a:pPr eaLnBrk="1" hangingPunct="1">
              <a:lnSpc>
                <a:spcPct val="90000"/>
              </a:lnSpc>
              <a:buFontTx/>
              <a:buNone/>
            </a:pPr>
            <a:r>
              <a:rPr lang="en-GB" altLang="en-US" sz="1200"/>
              <a:t>Figure 6.2</a:t>
            </a:r>
            <a:r>
              <a:rPr lang="en-GB" altLang="en-US" sz="1800"/>
              <a:t>  The scope of Social CRM across business functions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en-GB" altLang="en-US" sz="800" i="1"/>
              <a:t>Source</a:t>
            </a:r>
            <a:r>
              <a:rPr lang="en-GB" altLang="en-US" sz="800"/>
              <a:t>:</a:t>
            </a:r>
            <a:r>
              <a:rPr lang="en-GB" altLang="en-US" sz="800" i="1"/>
              <a:t> </a:t>
            </a:r>
            <a:r>
              <a:rPr lang="en-GB" altLang="en-US" sz="800"/>
              <a:t>Altimeter (2010)</a:t>
            </a:r>
          </a:p>
        </p:txBody>
      </p:sp>
      <p:pic>
        <p:nvPicPr>
          <p:cNvPr id="27651" name="Picture 6" descr="M06NF00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2313" y="1619250"/>
            <a:ext cx="7699375" cy="44021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765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altLang="en-US" b="0"/>
              <a:t>The 18 Use Cases of Social CRM</a:t>
            </a:r>
          </a:p>
        </p:txBody>
      </p:sp>
      <p:sp>
        <p:nvSpPr>
          <p:cNvPr id="27653" name="Content Placeholder 2"/>
          <p:cNvSpPr>
            <a:spLocks noGrp="1"/>
          </p:cNvSpPr>
          <p:nvPr>
            <p:ph idx="1"/>
          </p:nvPr>
        </p:nvSpPr>
        <p:spPr>
          <a:xfrm>
            <a:off x="457200" y="1484784"/>
            <a:ext cx="8229600" cy="4525962"/>
          </a:xfrm>
        </p:spPr>
        <p:txBody>
          <a:bodyPr/>
          <a:lstStyle/>
          <a:p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333802579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The 5 M’s of CRM</a:t>
            </a:r>
          </a:p>
        </p:txBody>
      </p:sp>
      <p:sp>
        <p:nvSpPr>
          <p:cNvPr id="3072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altLang="en-US" sz="1600"/>
              <a:t>The 5Ms are another useful framework for reviewing strategy implementation, they are:</a:t>
            </a:r>
          </a:p>
          <a:p>
            <a:endParaRPr lang="en-US" altLang="en-US" sz="1600"/>
          </a:p>
          <a:p>
            <a:r>
              <a:rPr lang="en-US" altLang="en-US" sz="1600"/>
              <a:t>1. </a:t>
            </a:r>
            <a:r>
              <a:rPr lang="en-US" altLang="en-US" sz="1600" b="1"/>
              <a:t>Monitoring</a:t>
            </a:r>
            <a:r>
              <a:rPr lang="en-US" altLang="en-US" sz="1600"/>
              <a:t>. Reviewing the method of social listening and deriving insights from these.</a:t>
            </a:r>
          </a:p>
          <a:p>
            <a:r>
              <a:rPr lang="en-US" altLang="en-US" sz="1600"/>
              <a:t>2. </a:t>
            </a:r>
            <a:r>
              <a:rPr lang="en-US" altLang="en-US" sz="1600" b="1"/>
              <a:t>Mapping</a:t>
            </a:r>
            <a:r>
              <a:rPr lang="en-US" altLang="en-US" sz="1600"/>
              <a:t>. Finding relationships between an individual customer or grouped segments using different social platforms, e.g. Facebook and Twitter or email marketing.</a:t>
            </a:r>
          </a:p>
          <a:p>
            <a:r>
              <a:rPr lang="en-US" altLang="en-US" sz="1600"/>
              <a:t>3. </a:t>
            </a:r>
            <a:r>
              <a:rPr lang="en-US" altLang="en-US" sz="1600" b="1"/>
              <a:t>Management</a:t>
            </a:r>
            <a:r>
              <a:rPr lang="en-US" altLang="en-US" sz="1600"/>
              <a:t>. Processes for implementing and reviewing strategy. More detail on campaign management would be helpful here.</a:t>
            </a:r>
          </a:p>
          <a:p>
            <a:r>
              <a:rPr lang="en-US" altLang="en-US" sz="1600"/>
              <a:t>4. </a:t>
            </a:r>
            <a:r>
              <a:rPr lang="en-US" altLang="en-US" sz="1600" b="1"/>
              <a:t>Middleware</a:t>
            </a:r>
            <a:r>
              <a:rPr lang="en-US" altLang="en-US" sz="1600"/>
              <a:t>. The software tools and APIs used to monitor and gather insight.</a:t>
            </a:r>
          </a:p>
          <a:p>
            <a:r>
              <a:rPr lang="en-US" altLang="en-US" sz="1600"/>
              <a:t>5. </a:t>
            </a:r>
            <a:r>
              <a:rPr lang="en-US" altLang="en-US" sz="1600" b="1"/>
              <a:t>Measurement</a:t>
            </a:r>
            <a:r>
              <a:rPr lang="en-US" altLang="en-US" sz="1600"/>
              <a:t>. The measures used to assess social marketing effectiveness and ROI.</a:t>
            </a:r>
          </a:p>
        </p:txBody>
      </p:sp>
    </p:spTree>
    <p:extLst>
      <p:ext uri="{BB962C8B-B14F-4D97-AF65-F5344CB8AC3E}">
        <p14:creationId xmlns:p14="http://schemas.microsoft.com/office/powerpoint/2010/main" val="57207056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The I’s of Brand</a:t>
            </a:r>
          </a:p>
        </p:txBody>
      </p:sp>
      <p:sp>
        <p:nvSpPr>
          <p:cNvPr id="33795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1"/>
            <a:r>
              <a:rPr lang="en-US" altLang="en-US" dirty="0"/>
              <a:t>Involvement: website visits, time spent, pages viewed</a:t>
            </a:r>
          </a:p>
          <a:p>
            <a:pPr lvl="1"/>
            <a:r>
              <a:rPr lang="en-US" altLang="en-US" dirty="0"/>
              <a:t>Interaction: comments, reviews</a:t>
            </a:r>
          </a:p>
          <a:p>
            <a:pPr lvl="1"/>
            <a:r>
              <a:rPr lang="en-US" altLang="en-US" dirty="0"/>
              <a:t>Intimacy: sentiment tracking on third party sites including blogs and reviews</a:t>
            </a:r>
          </a:p>
          <a:p>
            <a:pPr lvl="1"/>
            <a:r>
              <a:rPr lang="en-US" altLang="en-US" dirty="0"/>
              <a:t>Influence: advocacy indicated by such measures as likelihood to recommend to a friend</a:t>
            </a:r>
          </a:p>
        </p:txBody>
      </p:sp>
    </p:spTree>
    <p:extLst>
      <p:ext uri="{BB962C8B-B14F-4D97-AF65-F5344CB8AC3E}">
        <p14:creationId xmlns:p14="http://schemas.microsoft.com/office/powerpoint/2010/main" val="350455088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altLang="en-US"/>
          </a:p>
        </p:txBody>
      </p:sp>
      <p:sp>
        <p:nvSpPr>
          <p:cNvPr id="36867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altLang="en-US"/>
              <a:t>Delivering of loyalty programmes (which encourage customer extension and retention).</a:t>
            </a:r>
          </a:p>
          <a:p>
            <a:r>
              <a:rPr lang="en-US" altLang="en-US"/>
              <a:t>Opportunities for gamification:</a:t>
            </a:r>
          </a:p>
          <a:p>
            <a:endParaRPr lang="en-US" altLang="en-US"/>
          </a:p>
        </p:txBody>
      </p:sp>
      <p:pic>
        <p:nvPicPr>
          <p:cNvPr id="36868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9900" y="2636838"/>
            <a:ext cx="8435975" cy="32940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63909064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452438"/>
            <a:ext cx="8229600" cy="584200"/>
          </a:xfrm>
        </p:spPr>
        <p:txBody>
          <a:bodyPr/>
          <a:lstStyle/>
          <a:p>
            <a:r>
              <a:rPr lang="en-US" altLang="en-US" sz="3200"/>
              <a:t>CRM technologies and data</a:t>
            </a:r>
            <a:endParaRPr lang="en-GB" altLang="en-US" sz="3200"/>
          </a:p>
        </p:txBody>
      </p:sp>
      <p:sp>
        <p:nvSpPr>
          <p:cNvPr id="307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74663" y="1196753"/>
            <a:ext cx="8229600" cy="4392487"/>
          </a:xfrm>
        </p:spPr>
        <p:txBody>
          <a:bodyPr>
            <a:normAutofit lnSpcReduction="10000"/>
          </a:bodyPr>
          <a:lstStyle/>
          <a:p>
            <a:pPr marL="0" indent="0">
              <a:lnSpc>
                <a:spcPct val="80000"/>
              </a:lnSpc>
              <a:buFontTx/>
              <a:buNone/>
              <a:defRPr/>
            </a:pPr>
            <a:r>
              <a:rPr lang="en-US" altLang="en-US" dirty="0"/>
              <a:t>3 Main types of data held in customer databases for CRM are: </a:t>
            </a:r>
          </a:p>
          <a:p>
            <a:pPr marL="333375" indent="-333375">
              <a:lnSpc>
                <a:spcPct val="80000"/>
              </a:lnSpc>
              <a:defRPr/>
            </a:pPr>
            <a:r>
              <a:rPr lang="en-US" altLang="en-US" dirty="0"/>
              <a:t>Personal and profile data</a:t>
            </a:r>
          </a:p>
          <a:p>
            <a:pPr marL="1095375" lvl="2" indent="-342900">
              <a:lnSpc>
                <a:spcPct val="80000"/>
              </a:lnSpc>
              <a:defRPr/>
            </a:pPr>
            <a:r>
              <a:rPr lang="en-US" altLang="en-US" sz="2600" dirty="0">
                <a:ea typeface="ＭＳ Ｐゴシック" charset="-128"/>
              </a:rPr>
              <a:t>Contact details</a:t>
            </a:r>
          </a:p>
          <a:p>
            <a:pPr marL="1095375" lvl="2" indent="-342900">
              <a:lnSpc>
                <a:spcPct val="80000"/>
              </a:lnSpc>
              <a:defRPr/>
            </a:pPr>
            <a:r>
              <a:rPr lang="en-US" altLang="en-US" sz="2600" dirty="0">
                <a:ea typeface="ＭＳ Ｐゴシック" charset="-128"/>
              </a:rPr>
              <a:t>Preferences</a:t>
            </a:r>
          </a:p>
          <a:p>
            <a:pPr marL="333375" indent="-333375">
              <a:lnSpc>
                <a:spcPct val="80000"/>
              </a:lnSpc>
              <a:defRPr/>
            </a:pPr>
            <a:r>
              <a:rPr lang="en-US" altLang="en-US" dirty="0"/>
              <a:t>Transaction data</a:t>
            </a:r>
          </a:p>
          <a:p>
            <a:pPr marL="1095375" lvl="2" indent="-342900">
              <a:lnSpc>
                <a:spcPct val="80000"/>
              </a:lnSpc>
              <a:defRPr/>
            </a:pPr>
            <a:r>
              <a:rPr lang="en-US" altLang="en-US" sz="2600" dirty="0">
                <a:ea typeface="ＭＳ Ｐゴシック" charset="-128"/>
              </a:rPr>
              <a:t>Sales history</a:t>
            </a:r>
          </a:p>
          <a:p>
            <a:pPr marL="333375" indent="-333375">
              <a:lnSpc>
                <a:spcPct val="80000"/>
              </a:lnSpc>
              <a:defRPr/>
            </a:pPr>
            <a:r>
              <a:rPr lang="en-US" altLang="en-US" dirty="0"/>
              <a:t>Communications data</a:t>
            </a:r>
          </a:p>
          <a:p>
            <a:pPr marL="1095375" lvl="2" indent="-342900">
              <a:lnSpc>
                <a:spcPct val="80000"/>
              </a:lnSpc>
              <a:defRPr/>
            </a:pPr>
            <a:r>
              <a:rPr lang="en-US" altLang="en-US" sz="2600" dirty="0">
                <a:ea typeface="ＭＳ Ｐゴシック" charset="-128"/>
              </a:rPr>
              <a:t>Campaign history</a:t>
            </a:r>
          </a:p>
          <a:p>
            <a:pPr marL="1095375" lvl="2" indent="-342900">
              <a:lnSpc>
                <a:spcPct val="80000"/>
              </a:lnSpc>
              <a:defRPr/>
            </a:pPr>
            <a:r>
              <a:rPr lang="en-US" altLang="en-US" sz="2600" dirty="0">
                <a:ea typeface="ＭＳ Ｐゴシック" charset="-128"/>
              </a:rPr>
              <a:t>Research/Feedback/Support queries</a:t>
            </a:r>
          </a:p>
          <a:p>
            <a:pPr marL="1095375" lvl="2" indent="-342900">
              <a:lnSpc>
                <a:spcPct val="80000"/>
              </a:lnSpc>
              <a:defRPr/>
            </a:pPr>
            <a:r>
              <a:rPr lang="en-US" altLang="en-US" sz="2600" dirty="0">
                <a:ea typeface="ＭＳ Ｐゴシック" charset="-128"/>
              </a:rPr>
              <a:t>Contact reports (B2B).</a:t>
            </a:r>
          </a:p>
        </p:txBody>
      </p:sp>
    </p:spTree>
    <p:extLst>
      <p:ext uri="{BB962C8B-B14F-4D97-AF65-F5344CB8AC3E}">
        <p14:creationId xmlns:p14="http://schemas.microsoft.com/office/powerpoint/2010/main" val="226701006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0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431800"/>
            <a:ext cx="8229600" cy="625475"/>
          </a:xfrm>
        </p:spPr>
        <p:txBody>
          <a:bodyPr/>
          <a:lstStyle/>
          <a:p>
            <a:r>
              <a:rPr lang="en-GB" altLang="en-US" sz="3200"/>
              <a:t>E-CRM benefits</a:t>
            </a:r>
          </a:p>
        </p:txBody>
      </p:sp>
      <p:sp>
        <p:nvSpPr>
          <p:cNvPr id="4813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74663" y="1600200"/>
            <a:ext cx="8229600" cy="4525963"/>
          </a:xfrm>
        </p:spPr>
        <p:txBody>
          <a:bodyPr/>
          <a:lstStyle/>
          <a:p>
            <a:r>
              <a:rPr lang="en-GB" altLang="en-US"/>
              <a:t>Customer development</a:t>
            </a:r>
          </a:p>
          <a:p>
            <a:r>
              <a:rPr lang="en-GB" altLang="en-US"/>
              <a:t>Managing e-mail list quality</a:t>
            </a:r>
          </a:p>
          <a:p>
            <a:r>
              <a:rPr lang="en-GB" altLang="en-US"/>
              <a:t>Implementing e-mail marketing </a:t>
            </a:r>
          </a:p>
          <a:p>
            <a:r>
              <a:rPr lang="en-GB" altLang="en-US"/>
              <a:t>Data mining</a:t>
            </a:r>
          </a:p>
          <a:p>
            <a:r>
              <a:rPr lang="en-GB" altLang="en-US"/>
              <a:t>Personalisation and customisation</a:t>
            </a:r>
          </a:p>
          <a:p>
            <a:r>
              <a:rPr lang="en-GB" altLang="en-US"/>
              <a:t>Customer service quality and multi-channel experience.</a:t>
            </a:r>
          </a:p>
        </p:txBody>
      </p:sp>
    </p:spTree>
    <p:extLst>
      <p:ext uri="{BB962C8B-B14F-4D97-AF65-F5344CB8AC3E}">
        <p14:creationId xmlns:p14="http://schemas.microsoft.com/office/powerpoint/2010/main" val="355317209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Rectangle 3"/>
          <p:cNvSpPr>
            <a:spLocks noChangeArrowheads="1"/>
          </p:cNvSpPr>
          <p:nvPr/>
        </p:nvSpPr>
        <p:spPr bwMode="auto">
          <a:xfrm>
            <a:off x="477838" y="5838825"/>
            <a:ext cx="8229600" cy="660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har char="•"/>
              <a:defRPr sz="28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defRPr>
            </a:lvl9pPr>
          </a:lstStyle>
          <a:p>
            <a:pPr eaLnBrk="1" hangingPunct="1">
              <a:lnSpc>
                <a:spcPct val="90000"/>
              </a:lnSpc>
              <a:buFontTx/>
              <a:buNone/>
            </a:pPr>
            <a:r>
              <a:rPr lang="en-GB" altLang="en-US" sz="1200"/>
              <a:t>Figure 6.4</a:t>
            </a:r>
            <a:r>
              <a:rPr lang="en-GB" altLang="en-US" sz="1800"/>
              <a:t>  The four classic marketing activities of customer relationship management</a:t>
            </a:r>
          </a:p>
        </p:txBody>
      </p:sp>
      <p:pic>
        <p:nvPicPr>
          <p:cNvPr id="50179" name="Picture 6" descr="M06NF00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9413" y="1244600"/>
            <a:ext cx="8385175" cy="3149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362660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42" name="Rectangle 3"/>
          <p:cNvSpPr>
            <a:spLocks noChangeArrowheads="1"/>
          </p:cNvSpPr>
          <p:nvPr/>
        </p:nvSpPr>
        <p:spPr bwMode="auto">
          <a:xfrm>
            <a:off x="485775" y="5838825"/>
            <a:ext cx="8229600" cy="660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har char="•"/>
              <a:defRPr sz="28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defRPr>
            </a:lvl9pPr>
          </a:lstStyle>
          <a:p>
            <a:pPr eaLnBrk="1" hangingPunct="1">
              <a:lnSpc>
                <a:spcPct val="90000"/>
              </a:lnSpc>
              <a:buFontTx/>
              <a:buNone/>
            </a:pPr>
            <a:r>
              <a:rPr lang="en-GB" altLang="en-US" sz="1200"/>
              <a:t>Figure 6.7</a:t>
            </a:r>
            <a:r>
              <a:rPr lang="en-GB" altLang="en-US" sz="1800"/>
              <a:t>  Matrix of customer touch points for collecting and updating customer 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en-GB" altLang="en-US" sz="1800"/>
              <a:t>email contact and other profile information</a:t>
            </a:r>
          </a:p>
        </p:txBody>
      </p:sp>
      <p:pic>
        <p:nvPicPr>
          <p:cNvPr id="61443" name="Picture 6" descr="M06NF007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04925" y="325438"/>
            <a:ext cx="6534150" cy="52879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06981036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490" name="Rectangle 3"/>
          <p:cNvSpPr>
            <a:spLocks noChangeArrowheads="1"/>
          </p:cNvSpPr>
          <p:nvPr/>
        </p:nvSpPr>
        <p:spPr bwMode="auto">
          <a:xfrm>
            <a:off x="485775" y="5834063"/>
            <a:ext cx="8229600" cy="393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har char="•"/>
              <a:defRPr sz="28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defRPr>
            </a:lvl9pPr>
          </a:lstStyle>
          <a:p>
            <a:pPr eaLnBrk="1" hangingPunct="1">
              <a:lnSpc>
                <a:spcPct val="90000"/>
              </a:lnSpc>
              <a:buFontTx/>
              <a:buNone/>
            </a:pPr>
            <a:r>
              <a:rPr lang="en-GB" altLang="en-US" sz="1200"/>
              <a:t>Figure 6.8</a:t>
            </a:r>
            <a:r>
              <a:rPr lang="en-GB" altLang="en-US" sz="1800"/>
              <a:t>  Princess Cruises campaign Facebook Page</a:t>
            </a:r>
          </a:p>
        </p:txBody>
      </p:sp>
      <p:pic>
        <p:nvPicPr>
          <p:cNvPr id="63491" name="Picture 6" descr="M06NF008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09713" y="325438"/>
            <a:ext cx="6124575" cy="53070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90855355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538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altLang="en-US"/>
          </a:p>
        </p:txBody>
      </p:sp>
      <p:pic>
        <p:nvPicPr>
          <p:cNvPr id="65539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933450" y="1600200"/>
            <a:ext cx="7277100" cy="4525963"/>
          </a:xfrm>
        </p:spPr>
      </p:pic>
    </p:spTree>
    <p:extLst>
      <p:ext uri="{BB962C8B-B14F-4D97-AF65-F5344CB8AC3E}">
        <p14:creationId xmlns:p14="http://schemas.microsoft.com/office/powerpoint/2010/main" val="18478914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898" name="Rectangle 3"/>
          <p:cNvSpPr>
            <a:spLocks noChangeArrowheads="1"/>
          </p:cNvSpPr>
          <p:nvPr/>
        </p:nvSpPr>
        <p:spPr bwMode="auto">
          <a:xfrm>
            <a:off x="485775" y="5834063"/>
            <a:ext cx="8229600" cy="393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har char="•"/>
              <a:defRPr sz="28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defRPr>
            </a:lvl9pPr>
          </a:lstStyle>
          <a:p>
            <a:pPr eaLnBrk="1" hangingPunct="1">
              <a:lnSpc>
                <a:spcPct val="90000"/>
              </a:lnSpc>
              <a:buFontTx/>
              <a:buNone/>
            </a:pPr>
            <a:r>
              <a:rPr lang="en-GB" altLang="en-US" sz="1200"/>
              <a:t>Figure 6.15</a:t>
            </a:r>
            <a:r>
              <a:rPr lang="en-GB" altLang="en-US" sz="1800"/>
              <a:t>  Categorising customers according to value</a:t>
            </a:r>
          </a:p>
        </p:txBody>
      </p:sp>
      <p:pic>
        <p:nvPicPr>
          <p:cNvPr id="80899" name="Picture 6" descr="M06NF01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01775" y="896938"/>
            <a:ext cx="6140450" cy="3671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609590324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16399</TotalTime>
  <Words>623</Words>
  <Application>Microsoft Office PowerPoint</Application>
  <PresentationFormat>On-screen Show (4:3)</PresentationFormat>
  <Paragraphs>76</Paragraphs>
  <Slides>19</Slides>
  <Notes>8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3" baseType="lpstr">
      <vt:lpstr>Arial</vt:lpstr>
      <vt:lpstr>Calibri</vt:lpstr>
      <vt:lpstr>Myriad Pro</vt:lpstr>
      <vt:lpstr>20140311PresentationUWTSDTemplate</vt:lpstr>
      <vt:lpstr> Relationship Marketing</vt:lpstr>
      <vt:lpstr>Relationship Marketing</vt:lpstr>
      <vt:lpstr>Honeycomb – Social media functionality</vt:lpstr>
      <vt:lpstr>CRM</vt:lpstr>
      <vt:lpstr>CRM Process</vt:lpstr>
      <vt:lpstr>E-CRM</vt:lpstr>
      <vt:lpstr>Online CRM</vt:lpstr>
      <vt:lpstr>e-CRM to Social CRM</vt:lpstr>
      <vt:lpstr>The 18 Use Cases of Social CRM</vt:lpstr>
      <vt:lpstr>The 5 M’s of CRM</vt:lpstr>
      <vt:lpstr>The I’s of Brand</vt:lpstr>
      <vt:lpstr>PowerPoint Presentation</vt:lpstr>
      <vt:lpstr>CRM technologies and data</vt:lpstr>
      <vt:lpstr>E-CRM benefits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Microsoft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Benyon, Caroline</dc:creator>
  <cp:lastModifiedBy>Jacqui Jones</cp:lastModifiedBy>
  <cp:revision>419</cp:revision>
  <cp:lastPrinted>2016-02-08T18:19:33Z</cp:lastPrinted>
  <dcterms:created xsi:type="dcterms:W3CDTF">2015-05-19T15:55:27Z</dcterms:created>
  <dcterms:modified xsi:type="dcterms:W3CDTF">2021-11-30T15:04:31Z</dcterms:modified>
</cp:coreProperties>
</file>