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67"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41A065-F250-4C6D-B2EF-B2678C1F7AFD}" v="1" dt="2025-06-29T21:29:27.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397" autoAdjust="0"/>
    <p:restoredTop sz="94601" autoAdjust="0"/>
  </p:normalViewPr>
  <p:slideViewPr>
    <p:cSldViewPr snapToGrid="0">
      <p:cViewPr varScale="1">
        <p:scale>
          <a:sx n="89" d="100"/>
          <a:sy n="89" d="100"/>
        </p:scale>
        <p:origin x="677"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ELA PAVAL" userId="3f095c340fe3c66d" providerId="LiveId" clId="{BA41A065-F250-4C6D-B2EF-B2678C1F7AFD}"/>
    <pc:docChg chg="custSel modSld">
      <pc:chgData name="MIRELA PAVAL" userId="3f095c340fe3c66d" providerId="LiveId" clId="{BA41A065-F250-4C6D-B2EF-B2678C1F7AFD}" dt="2025-06-29T21:29:27.223" v="32"/>
      <pc:docMkLst>
        <pc:docMk/>
      </pc:docMkLst>
      <pc:sldChg chg="modSp mod">
        <pc:chgData name="MIRELA PAVAL" userId="3f095c340fe3c66d" providerId="LiveId" clId="{BA41A065-F250-4C6D-B2EF-B2678C1F7AFD}" dt="2025-06-29T21:29:27.223" v="32"/>
        <pc:sldMkLst>
          <pc:docMk/>
          <pc:sldMk cId="3000792709" sldId="260"/>
        </pc:sldMkLst>
        <pc:spChg chg="mod">
          <ac:chgData name="MIRELA PAVAL" userId="3f095c340fe3c66d" providerId="LiveId" clId="{BA41A065-F250-4C6D-B2EF-B2678C1F7AFD}" dt="2025-06-29T21:29:27.223" v="32"/>
          <ac:spMkLst>
            <pc:docMk/>
            <pc:sldMk cId="3000792709" sldId="260"/>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F69B92-0F4F-4BD2-8E83-FA344CE6CBA1}" type="datetimeFigureOut">
              <a:rPr lang="en-IN" smtClean="0"/>
              <a:t>29-06-2025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08CCD5-EBDF-4129-B906-50D72345E629}" type="slidenum">
              <a:rPr lang="en-IN" smtClean="0"/>
              <a:t>‹#›</a:t>
            </a:fld>
            <a:endParaRPr lang="en-IN"/>
          </a:p>
        </p:txBody>
      </p:sp>
    </p:spTree>
    <p:extLst>
      <p:ext uri="{BB962C8B-B14F-4D97-AF65-F5344CB8AC3E}">
        <p14:creationId xmlns:p14="http://schemas.microsoft.com/office/powerpoint/2010/main" val="52960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2E08CCD5-EBDF-4129-B906-50D72345E629}" type="slidenum">
              <a:rPr lang="en-IN" smtClean="0"/>
              <a:t>1</a:t>
            </a:fld>
            <a:endParaRPr lang="en-IN"/>
          </a:p>
        </p:txBody>
      </p:sp>
    </p:spTree>
    <p:extLst>
      <p:ext uri="{BB962C8B-B14F-4D97-AF65-F5344CB8AC3E}">
        <p14:creationId xmlns:p14="http://schemas.microsoft.com/office/powerpoint/2010/main" val="32603394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presentation is going to focus on the business strategy of Desire Invest, which is a real estate brand. The brand is going to develop its business in the UK market by analysing current customer demands who are planning to buy residential houses. The main aim of this new venture is to motivate people to invest in the real estate business and collaborate to grow together. Besides, the company also offers webinars, social media campaigns to gather data and make people aware in order to guide them on how and where to invest their money.  </a:t>
            </a:r>
          </a:p>
          <a:p>
            <a:endParaRPr lang="en-IN" dirty="0"/>
          </a:p>
        </p:txBody>
      </p:sp>
      <p:sp>
        <p:nvSpPr>
          <p:cNvPr id="4" name="Slide Number Placeholder 3"/>
          <p:cNvSpPr>
            <a:spLocks noGrp="1"/>
          </p:cNvSpPr>
          <p:nvPr>
            <p:ph type="sldNum" sz="quarter" idx="10"/>
          </p:nvPr>
        </p:nvSpPr>
        <p:spPr/>
        <p:txBody>
          <a:bodyPr/>
          <a:lstStyle/>
          <a:p>
            <a:fld id="{2E08CCD5-EBDF-4129-B906-50D72345E629}" type="slidenum">
              <a:rPr lang="en-IN" smtClean="0"/>
              <a:t>3</a:t>
            </a:fld>
            <a:endParaRPr lang="en-IN"/>
          </a:p>
        </p:txBody>
      </p:sp>
    </p:spTree>
    <p:extLst>
      <p:ext uri="{BB962C8B-B14F-4D97-AF65-F5344CB8AC3E}">
        <p14:creationId xmlns:p14="http://schemas.microsoft.com/office/powerpoint/2010/main" val="2848764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market situations are important, I have developed a questionnaire for conducting a consumer survey. 10 questions were developed that aimed to understand the concept of real estate, investment strategy acquired by people. I have sent the questions to the respondents through e-mails using the Google form, so that primary data can be collected properly. As the questionnaire followed multi-aspect open-ended type questions, short answers provided by the respondent seemed to be both qualitative and quantitative. The survey was conducted on the basis of the age group between 25 and 55 years, who are involved with small businesses, remote work and service sectors. </a:t>
            </a:r>
          </a:p>
          <a:p>
            <a:endParaRPr lang="en-IN" dirty="0"/>
          </a:p>
        </p:txBody>
      </p:sp>
      <p:sp>
        <p:nvSpPr>
          <p:cNvPr id="4" name="Slide Number Placeholder 3"/>
          <p:cNvSpPr>
            <a:spLocks noGrp="1"/>
          </p:cNvSpPr>
          <p:nvPr>
            <p:ph type="sldNum" sz="quarter" idx="10"/>
          </p:nvPr>
        </p:nvSpPr>
        <p:spPr/>
        <p:txBody>
          <a:bodyPr/>
          <a:lstStyle/>
          <a:p>
            <a:fld id="{2E08CCD5-EBDF-4129-B906-50D72345E629}" type="slidenum">
              <a:rPr lang="en-IN" smtClean="0"/>
              <a:t>4</a:t>
            </a:fld>
            <a:endParaRPr lang="en-IN"/>
          </a:p>
        </p:txBody>
      </p:sp>
    </p:spTree>
    <p:extLst>
      <p:ext uri="{BB962C8B-B14F-4D97-AF65-F5344CB8AC3E}">
        <p14:creationId xmlns:p14="http://schemas.microsoft.com/office/powerpoint/2010/main" val="2111640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Based on the survey data analysis, it has been interpreted that 42.5% of respondents prefer residential apartments that directly influence home pages in terms of highlighting urban apartment living. Virtual tours have been selected by most of the respondents as one of the crucial features. These findings shape the decisions regarding the value of interactive video previews along with 360 degree </a:t>
            </a:r>
            <a:r>
              <a:rPr lang="en-IN" sz="1200" kern="1200" dirty="0" err="1">
                <a:solidFill>
                  <a:schemeClr val="tx1"/>
                </a:solidFill>
                <a:effectLst/>
                <a:latin typeface="+mn-lt"/>
                <a:ea typeface="+mn-ea"/>
                <a:cs typeface="+mn-cs"/>
              </a:rPr>
              <a:t>walkarounds</a:t>
            </a:r>
            <a:r>
              <a:rPr lang="en-IN" sz="1200" kern="1200" dirty="0">
                <a:solidFill>
                  <a:schemeClr val="tx1"/>
                </a:solidFill>
                <a:effectLst/>
                <a:latin typeface="+mn-lt"/>
                <a:ea typeface="+mn-ea"/>
                <a:cs typeface="+mn-cs"/>
              </a:rPr>
              <a:t>. Additionally, users also have a strong preference for real estate websites, which drives the need for effective designs to captivate their attention precisely. Ensuring a smooth and engaging experience, the mobile-first website reflects the modern property browsing behaviours. These insights have guided for development of the business model specifying web layout and marketing plan.</a:t>
            </a:r>
          </a:p>
          <a:p>
            <a:endParaRPr lang="en-IN" dirty="0"/>
          </a:p>
        </p:txBody>
      </p:sp>
      <p:sp>
        <p:nvSpPr>
          <p:cNvPr id="4" name="Slide Number Placeholder 3"/>
          <p:cNvSpPr>
            <a:spLocks noGrp="1"/>
          </p:cNvSpPr>
          <p:nvPr>
            <p:ph type="sldNum" sz="quarter" idx="10"/>
          </p:nvPr>
        </p:nvSpPr>
        <p:spPr/>
        <p:txBody>
          <a:bodyPr/>
          <a:lstStyle/>
          <a:p>
            <a:fld id="{2E08CCD5-EBDF-4129-B906-50D72345E629}" type="slidenum">
              <a:rPr lang="en-IN" smtClean="0"/>
              <a:t>5</a:t>
            </a:fld>
            <a:endParaRPr lang="en-IN"/>
          </a:p>
        </p:txBody>
      </p:sp>
    </p:spTree>
    <p:extLst>
      <p:ext uri="{BB962C8B-B14F-4D97-AF65-F5344CB8AC3E}">
        <p14:creationId xmlns:p14="http://schemas.microsoft.com/office/powerpoint/2010/main" val="11253032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Designing websites for promoting a new venture plays a vital role. In this prospect, I have developed a two-page website using </a:t>
            </a:r>
            <a:r>
              <a:rPr lang="en-IN" sz="1200" kern="1200" dirty="0" err="1">
                <a:solidFill>
                  <a:schemeClr val="tx1"/>
                </a:solidFill>
                <a:effectLst/>
                <a:latin typeface="+mn-lt"/>
                <a:ea typeface="+mn-ea"/>
                <a:cs typeface="+mn-cs"/>
              </a:rPr>
              <a:t>Weebly</a:t>
            </a:r>
            <a:r>
              <a:rPr lang="en-IN" sz="1200" kern="1200" dirty="0">
                <a:solidFill>
                  <a:schemeClr val="tx1"/>
                </a:solidFill>
                <a:effectLst/>
                <a:latin typeface="+mn-lt"/>
                <a:ea typeface="+mn-ea"/>
                <a:cs typeface="+mn-cs"/>
              </a:rPr>
              <a:t>, which is a free website builder. The software helped me to add multiple features to the website that showcase a </a:t>
            </a:r>
            <a:r>
              <a:rPr lang="en-IN" sz="1200" kern="1200" dirty="0" err="1">
                <a:solidFill>
                  <a:schemeClr val="tx1"/>
                </a:solidFill>
                <a:effectLst/>
                <a:latin typeface="+mn-lt"/>
                <a:ea typeface="+mn-ea"/>
                <a:cs typeface="+mn-cs"/>
              </a:rPr>
              <a:t>photogallery</a:t>
            </a:r>
            <a:r>
              <a:rPr lang="en-IN" sz="1200" kern="1200" dirty="0">
                <a:solidFill>
                  <a:schemeClr val="tx1"/>
                </a:solidFill>
                <a:effectLst/>
                <a:latin typeface="+mn-lt"/>
                <a:ea typeface="+mn-ea"/>
                <a:cs typeface="+mn-cs"/>
              </a:rPr>
              <a:t>, consumer interaction features and more. SEO marketing strategy helped in promoting the brand through the feature of keyword search and gathering targeted audiences quickly. In order to design video promotion through social media like </a:t>
            </a:r>
            <a:r>
              <a:rPr lang="en-IN" sz="1200" kern="1200" dirty="0" err="1">
                <a:solidFill>
                  <a:schemeClr val="tx1"/>
                </a:solidFill>
                <a:effectLst/>
                <a:latin typeface="+mn-lt"/>
                <a:ea typeface="+mn-ea"/>
                <a:cs typeface="+mn-cs"/>
              </a:rPr>
              <a:t>Instagram</a:t>
            </a:r>
            <a:r>
              <a:rPr lang="en-IN" sz="1200" kern="1200" dirty="0">
                <a:solidFill>
                  <a:schemeClr val="tx1"/>
                </a:solidFill>
                <a:effectLst/>
                <a:latin typeface="+mn-lt"/>
                <a:ea typeface="+mn-ea"/>
                <a:cs typeface="+mn-cs"/>
              </a:rPr>
              <a:t>, </a:t>
            </a:r>
            <a:r>
              <a:rPr lang="en-IN" sz="1200" kern="1200" dirty="0" err="1">
                <a:solidFill>
                  <a:schemeClr val="tx1"/>
                </a:solidFill>
                <a:effectLst/>
                <a:latin typeface="+mn-lt"/>
                <a:ea typeface="+mn-ea"/>
                <a:cs typeface="+mn-cs"/>
              </a:rPr>
              <a:t>Canva</a:t>
            </a:r>
            <a:r>
              <a:rPr lang="en-IN" sz="1200" kern="1200" dirty="0">
                <a:solidFill>
                  <a:schemeClr val="tx1"/>
                </a:solidFill>
                <a:effectLst/>
                <a:latin typeface="+mn-lt"/>
                <a:ea typeface="+mn-ea"/>
                <a:cs typeface="+mn-cs"/>
              </a:rPr>
              <a:t> templates were used in a presentable way. </a:t>
            </a:r>
          </a:p>
          <a:p>
            <a:pPr algn="just"/>
            <a:endParaRPr lang="en-IN" dirty="0"/>
          </a:p>
        </p:txBody>
      </p:sp>
      <p:sp>
        <p:nvSpPr>
          <p:cNvPr id="4" name="Slide Number Placeholder 3"/>
          <p:cNvSpPr>
            <a:spLocks noGrp="1"/>
          </p:cNvSpPr>
          <p:nvPr>
            <p:ph type="sldNum" sz="quarter" idx="10"/>
          </p:nvPr>
        </p:nvSpPr>
        <p:spPr/>
        <p:txBody>
          <a:bodyPr/>
          <a:lstStyle/>
          <a:p>
            <a:fld id="{2E08CCD5-EBDF-4129-B906-50D72345E629}" type="slidenum">
              <a:rPr lang="en-IN" smtClean="0"/>
              <a:t>6</a:t>
            </a:fld>
            <a:endParaRPr lang="en-IN"/>
          </a:p>
        </p:txBody>
      </p:sp>
    </p:spTree>
    <p:extLst>
      <p:ext uri="{BB962C8B-B14F-4D97-AF65-F5344CB8AC3E}">
        <p14:creationId xmlns:p14="http://schemas.microsoft.com/office/powerpoint/2010/main" val="28239528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Learning new things during promotional activities of the real estate business of Desire Investment is a phenomenal outcome. It has provided the opportunity of learning customer perspectives, customer experience and their current desires about real estate. The opportunity of learning website design using </a:t>
            </a:r>
            <a:r>
              <a:rPr lang="en-IN" sz="1200" kern="1200" dirty="0" err="1">
                <a:solidFill>
                  <a:schemeClr val="tx1"/>
                </a:solidFill>
                <a:effectLst/>
                <a:latin typeface="+mn-lt"/>
                <a:ea typeface="+mn-ea"/>
                <a:cs typeface="+mn-cs"/>
              </a:rPr>
              <a:t>Weebly</a:t>
            </a:r>
            <a:r>
              <a:rPr lang="en-IN" sz="1200" kern="1200" dirty="0">
                <a:solidFill>
                  <a:schemeClr val="tx1"/>
                </a:solidFill>
                <a:effectLst/>
                <a:latin typeface="+mn-lt"/>
                <a:ea typeface="+mn-ea"/>
                <a:cs typeface="+mn-cs"/>
              </a:rPr>
              <a:t> strengthened my technological skills along with extensive market research. Besides, I have learned SEO marketing strategy, video promotional strategy using social media. </a:t>
            </a:r>
          </a:p>
          <a:p>
            <a:endParaRPr lang="en-IN" dirty="0"/>
          </a:p>
        </p:txBody>
      </p:sp>
      <p:sp>
        <p:nvSpPr>
          <p:cNvPr id="4" name="Slide Number Placeholder 3"/>
          <p:cNvSpPr>
            <a:spLocks noGrp="1"/>
          </p:cNvSpPr>
          <p:nvPr>
            <p:ph type="sldNum" sz="quarter" idx="10"/>
          </p:nvPr>
        </p:nvSpPr>
        <p:spPr/>
        <p:txBody>
          <a:bodyPr/>
          <a:lstStyle/>
          <a:p>
            <a:fld id="{2E08CCD5-EBDF-4129-B906-50D72345E629}" type="slidenum">
              <a:rPr lang="en-IN" smtClean="0"/>
              <a:t>7</a:t>
            </a:fld>
            <a:endParaRPr lang="en-IN"/>
          </a:p>
        </p:txBody>
      </p:sp>
    </p:spTree>
    <p:extLst>
      <p:ext uri="{BB962C8B-B14F-4D97-AF65-F5344CB8AC3E}">
        <p14:creationId xmlns:p14="http://schemas.microsoft.com/office/powerpoint/2010/main" val="11387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Through this project, I acquired diverse skills in relation to business. Use of Google Forms and collection of real-time customer data helps in shaping the business strategy. Considering the analytical response, I have gained confidence to interpret real-time data that improves my decision-making ability. Additionally, I also used </a:t>
            </a:r>
            <a:r>
              <a:rPr lang="en-IN" sz="1200" kern="1200" dirty="0" err="1">
                <a:solidFill>
                  <a:schemeClr val="tx1"/>
                </a:solidFill>
                <a:effectLst/>
                <a:latin typeface="+mn-lt"/>
                <a:ea typeface="+mn-ea"/>
                <a:cs typeface="+mn-cs"/>
              </a:rPr>
              <a:t>Weebly</a:t>
            </a:r>
            <a:r>
              <a:rPr lang="en-IN" sz="1200" kern="1200" dirty="0">
                <a:solidFill>
                  <a:schemeClr val="tx1"/>
                </a:solidFill>
                <a:effectLst/>
                <a:latin typeface="+mn-lt"/>
                <a:ea typeface="+mn-ea"/>
                <a:cs typeface="+mn-cs"/>
              </a:rPr>
              <a:t> in building a two-page real estate website, which reflects customer needs in consideration of mobile friendliness and visual media. Apart from this, I have attained the skills of designing marketing materials such as </a:t>
            </a:r>
            <a:r>
              <a:rPr lang="en-IN" sz="1200" kern="1200" dirty="0" err="1">
                <a:solidFill>
                  <a:schemeClr val="tx1"/>
                </a:solidFill>
                <a:effectLst/>
                <a:latin typeface="+mn-lt"/>
                <a:ea typeface="+mn-ea"/>
                <a:cs typeface="+mn-cs"/>
              </a:rPr>
              <a:t>Instagram</a:t>
            </a:r>
            <a:r>
              <a:rPr lang="en-IN" sz="1200" kern="1200" dirty="0">
                <a:solidFill>
                  <a:schemeClr val="tx1"/>
                </a:solidFill>
                <a:effectLst/>
                <a:latin typeface="+mn-lt"/>
                <a:ea typeface="+mn-ea"/>
                <a:cs typeface="+mn-cs"/>
              </a:rPr>
              <a:t> posts using the </a:t>
            </a:r>
            <a:r>
              <a:rPr lang="en-IN" sz="1200" kern="1200" dirty="0" err="1">
                <a:solidFill>
                  <a:schemeClr val="tx1"/>
                </a:solidFill>
                <a:effectLst/>
                <a:latin typeface="+mn-lt"/>
                <a:ea typeface="+mn-ea"/>
                <a:cs typeface="+mn-cs"/>
              </a:rPr>
              <a:t>Canva</a:t>
            </a:r>
            <a:r>
              <a:rPr lang="en-IN" sz="1200" kern="1200" dirty="0">
                <a:solidFill>
                  <a:schemeClr val="tx1"/>
                </a:solidFill>
                <a:effectLst/>
                <a:latin typeface="+mn-lt"/>
                <a:ea typeface="+mn-ea"/>
                <a:cs typeface="+mn-cs"/>
              </a:rPr>
              <a:t> tool. These particular aspects helped me to understand how to connect branding with respect to marketing expectations. Moreover, these skills are immensely essential for launching a modern business and help in turning my real estate business idea into reality. </a:t>
            </a:r>
          </a:p>
          <a:p>
            <a:endParaRPr lang="en-IN" dirty="0"/>
          </a:p>
        </p:txBody>
      </p:sp>
      <p:sp>
        <p:nvSpPr>
          <p:cNvPr id="4" name="Slide Number Placeholder 3"/>
          <p:cNvSpPr>
            <a:spLocks noGrp="1"/>
          </p:cNvSpPr>
          <p:nvPr>
            <p:ph type="sldNum" sz="quarter" idx="10"/>
          </p:nvPr>
        </p:nvSpPr>
        <p:spPr/>
        <p:txBody>
          <a:bodyPr/>
          <a:lstStyle/>
          <a:p>
            <a:fld id="{2E08CCD5-EBDF-4129-B906-50D72345E629}" type="slidenum">
              <a:rPr lang="en-IN" smtClean="0"/>
              <a:t>8</a:t>
            </a:fld>
            <a:endParaRPr lang="en-IN"/>
          </a:p>
        </p:txBody>
      </p:sp>
    </p:spTree>
    <p:extLst>
      <p:ext uri="{BB962C8B-B14F-4D97-AF65-F5344CB8AC3E}">
        <p14:creationId xmlns:p14="http://schemas.microsoft.com/office/powerpoint/2010/main" val="1939326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project helped me to achieve diverse digital project management skills which can impact on professional growth. I gained the search engine optimisation (SEO) skills, which help in tracking website performance and improving the range of visibility. On the other hand, I want to build a promising understanding of UK property laws and sales management tactics, which are pivotal for the real estate business. Apart from this, I intend to sharpen my knowledge regarding digital content creation, which will be effective for driving user engagement. These skills are immensely required for property buyers as they are relying on online walkthroughs and social media reels that guide their decisions.</a:t>
            </a:r>
          </a:p>
          <a:p>
            <a:endParaRPr lang="en-IN" dirty="0"/>
          </a:p>
        </p:txBody>
      </p:sp>
      <p:sp>
        <p:nvSpPr>
          <p:cNvPr id="4" name="Slide Number Placeholder 3"/>
          <p:cNvSpPr>
            <a:spLocks noGrp="1"/>
          </p:cNvSpPr>
          <p:nvPr>
            <p:ph type="sldNum" sz="quarter" idx="10"/>
          </p:nvPr>
        </p:nvSpPr>
        <p:spPr/>
        <p:txBody>
          <a:bodyPr/>
          <a:lstStyle/>
          <a:p>
            <a:fld id="{2E08CCD5-EBDF-4129-B906-50D72345E629}" type="slidenum">
              <a:rPr lang="en-IN" smtClean="0"/>
              <a:t>9</a:t>
            </a:fld>
            <a:endParaRPr lang="en-IN"/>
          </a:p>
        </p:txBody>
      </p:sp>
    </p:spTree>
    <p:extLst>
      <p:ext uri="{BB962C8B-B14F-4D97-AF65-F5344CB8AC3E}">
        <p14:creationId xmlns:p14="http://schemas.microsoft.com/office/powerpoint/2010/main" val="36240357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Based on overall insights, it can be concluded that the DESIRE INVEST project highlights the effectiveness of strategic decision-making. With respect to the identification of demands or popularity of residential apartment’s prior integration of virtual tours, each of the elements were grounded in collected data. Apart from this, the website and marketing materials reflect genuine users' expectations, increasing engagement and usability. Beyond the business outcomes, I have likely to grow professionally in terms of reflecting understanding on how to turn customer insights into design development and branding solutions. These projects have not only fulfilled academic requirements but also promoted my entrepreneurial, digital and analytical skills to move forward into the future real estate or business ventures.   </a:t>
            </a:r>
          </a:p>
          <a:p>
            <a:endParaRPr lang="en-IN" dirty="0"/>
          </a:p>
        </p:txBody>
      </p:sp>
      <p:sp>
        <p:nvSpPr>
          <p:cNvPr id="4" name="Slide Number Placeholder 3"/>
          <p:cNvSpPr>
            <a:spLocks noGrp="1"/>
          </p:cNvSpPr>
          <p:nvPr>
            <p:ph type="sldNum" sz="quarter" idx="10"/>
          </p:nvPr>
        </p:nvSpPr>
        <p:spPr/>
        <p:txBody>
          <a:bodyPr/>
          <a:lstStyle/>
          <a:p>
            <a:fld id="{2E08CCD5-EBDF-4129-B906-50D72345E629}" type="slidenum">
              <a:rPr lang="en-IN" smtClean="0"/>
              <a:t>10</a:t>
            </a:fld>
            <a:endParaRPr lang="en-IN"/>
          </a:p>
        </p:txBody>
      </p:sp>
    </p:spTree>
    <p:extLst>
      <p:ext uri="{BB962C8B-B14F-4D97-AF65-F5344CB8AC3E}">
        <p14:creationId xmlns:p14="http://schemas.microsoft.com/office/powerpoint/2010/main" val="5950066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6/29/2025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6/29/2025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6/29/2025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6/29/2025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6/29/2025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6/29/2025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6/29/2025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6/29/2025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6/29/2025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6/29/2025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6/29/2025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6/29/2025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6/29/2025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6/29/2025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6/29/2025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6/29/2025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6/29/2025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ZsqlG1VVcC4"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09/InC460750.2024.10649088" TargetMode="External"/><Relationship Id="rId2" Type="http://schemas.openxmlformats.org/officeDocument/2006/relationships/hyperlink" Target="https://doi.org/10.1080/10963758.2024.2316338" TargetMode="External"/><Relationship Id="rId1" Type="http://schemas.openxmlformats.org/officeDocument/2006/relationships/slideLayout" Target="../slideLayouts/slideLayout2.xml"/><Relationship Id="rId4" Type="http://schemas.openxmlformats.org/officeDocument/2006/relationships/hyperlink" Target="https://doi.org/10.1186/s41239-025-00514-4"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37695" y="1297476"/>
            <a:ext cx="10116609" cy="2756940"/>
          </a:xfrm>
        </p:spPr>
        <p:txBody>
          <a:bodyPr/>
          <a:lstStyle/>
          <a:p>
            <a:pPr algn="ctr"/>
            <a:r>
              <a:rPr lang="en-IN" b="1" dirty="0"/>
              <a:t>Digital Skills for Personal and Professional Growth</a:t>
            </a:r>
            <a:br>
              <a:rPr lang="en-IN" dirty="0"/>
            </a:br>
            <a:endParaRPr lang="en-IN" dirty="0"/>
          </a:p>
        </p:txBody>
      </p:sp>
      <p:sp>
        <p:nvSpPr>
          <p:cNvPr id="3" name="Subtitle 2"/>
          <p:cNvSpPr>
            <a:spLocks noGrp="1"/>
          </p:cNvSpPr>
          <p:nvPr>
            <p:ph type="subTitle" idx="1"/>
          </p:nvPr>
        </p:nvSpPr>
        <p:spPr>
          <a:xfrm>
            <a:off x="1228493" y="4811544"/>
            <a:ext cx="8825658" cy="861420"/>
          </a:xfrm>
        </p:spPr>
        <p:txBody>
          <a:bodyPr>
            <a:normAutofit/>
          </a:bodyPr>
          <a:lstStyle/>
          <a:p>
            <a:r>
              <a:rPr lang="en-US" b="1" dirty="0"/>
              <a:t>Student name : DANIEL MARIUS PAVAL</a:t>
            </a:r>
          </a:p>
          <a:p>
            <a:r>
              <a:rPr lang="en-US" b="1" dirty="0"/>
              <a:t>Student ID:2410789</a:t>
            </a:r>
            <a:endParaRPr lang="en-IN" b="1" dirty="0"/>
          </a:p>
        </p:txBody>
      </p:sp>
    </p:spTree>
    <p:extLst>
      <p:ext uri="{BB962C8B-B14F-4D97-AF65-F5344CB8AC3E}">
        <p14:creationId xmlns:p14="http://schemas.microsoft.com/office/powerpoint/2010/main" val="384578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7F706-E9F4-E333-C2CA-18C82188DB1C}"/>
              </a:ext>
            </a:extLst>
          </p:cNvPr>
          <p:cNvSpPr>
            <a:spLocks noGrp="1"/>
          </p:cNvSpPr>
          <p:nvPr>
            <p:ph type="ctrTitle"/>
          </p:nvPr>
        </p:nvSpPr>
        <p:spPr>
          <a:xfrm>
            <a:off x="2785348" y="448572"/>
            <a:ext cx="8825658" cy="955879"/>
          </a:xfrm>
        </p:spPr>
        <p:txBody>
          <a:bodyPr/>
          <a:lstStyle/>
          <a:p>
            <a:r>
              <a:rPr lang="en-GB" sz="3600" dirty="0"/>
              <a:t>PRESENTATION OVERVIEW</a:t>
            </a:r>
          </a:p>
        </p:txBody>
      </p:sp>
      <p:sp>
        <p:nvSpPr>
          <p:cNvPr id="3" name="Subtitle 2">
            <a:extLst>
              <a:ext uri="{FF2B5EF4-FFF2-40B4-BE49-F238E27FC236}">
                <a16:creationId xmlns:a16="http://schemas.microsoft.com/office/drawing/2014/main" id="{8A8E16E3-D9AE-37D2-8715-D0B710E86E29}"/>
              </a:ext>
            </a:extLst>
          </p:cNvPr>
          <p:cNvSpPr>
            <a:spLocks noGrp="1"/>
          </p:cNvSpPr>
          <p:nvPr>
            <p:ph type="subTitle" idx="1"/>
          </p:nvPr>
        </p:nvSpPr>
        <p:spPr>
          <a:xfrm>
            <a:off x="1154955" y="1673525"/>
            <a:ext cx="8825658" cy="4390845"/>
          </a:xfrm>
        </p:spPr>
        <p:txBody>
          <a:bodyPr>
            <a:normAutofit/>
          </a:bodyPr>
          <a:lstStyle/>
          <a:p>
            <a:r>
              <a:rPr lang="en-GB" b="1" dirty="0"/>
              <a:t>1.INTRODUCTION </a:t>
            </a:r>
          </a:p>
          <a:p>
            <a:r>
              <a:rPr lang="en-GB" b="1" dirty="0"/>
              <a:t>2.</a:t>
            </a:r>
            <a:r>
              <a:rPr lang="en-IN" b="1" dirty="0"/>
              <a:t> Market research questionnaire design</a:t>
            </a:r>
          </a:p>
          <a:p>
            <a:r>
              <a:rPr lang="en-IN" b="1" dirty="0"/>
              <a:t>3. Key data insights and analysis</a:t>
            </a:r>
          </a:p>
          <a:p>
            <a:r>
              <a:rPr lang="en-IN" b="1" dirty="0"/>
              <a:t>4. Website development, marketing materials and video advertisement-based insights</a:t>
            </a:r>
          </a:p>
          <a:p>
            <a:r>
              <a:rPr lang="en-IN" b="1" dirty="0"/>
              <a:t>5. A reflection on what I have learnt</a:t>
            </a:r>
          </a:p>
          <a:p>
            <a:r>
              <a:rPr lang="en-IN" b="1" dirty="0"/>
              <a:t>6. What new skills have I developed</a:t>
            </a:r>
          </a:p>
          <a:p>
            <a:r>
              <a:rPr lang="en-IN" b="1" dirty="0"/>
              <a:t>7. What new skills do I need to develop going forward?</a:t>
            </a:r>
          </a:p>
          <a:p>
            <a:r>
              <a:rPr lang="en-IN" b="1" dirty="0"/>
              <a:t>8. Conclusion</a:t>
            </a:r>
          </a:p>
          <a:p>
            <a:r>
              <a:rPr lang="en-IN" b="1" dirty="0"/>
              <a:t>9. References</a:t>
            </a:r>
            <a:endParaRPr lang="en-GB" dirty="0"/>
          </a:p>
        </p:txBody>
      </p:sp>
    </p:spTree>
    <p:extLst>
      <p:ext uri="{BB962C8B-B14F-4D97-AF65-F5344CB8AC3E}">
        <p14:creationId xmlns:p14="http://schemas.microsoft.com/office/powerpoint/2010/main" val="430473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9956" y="1102759"/>
            <a:ext cx="8761413" cy="706964"/>
          </a:xfrm>
        </p:spPr>
        <p:txBody>
          <a:bodyPr/>
          <a:lstStyle/>
          <a:p>
            <a:pPr algn="ctr"/>
            <a:r>
              <a:rPr lang="en-IN" b="1" dirty="0"/>
              <a:t>Introduction</a:t>
            </a:r>
            <a:endParaRPr lang="en-IN" dirty="0"/>
          </a:p>
        </p:txBody>
      </p:sp>
      <p:sp>
        <p:nvSpPr>
          <p:cNvPr id="3" name="Content Placeholder 2"/>
          <p:cNvSpPr>
            <a:spLocks noGrp="1"/>
          </p:cNvSpPr>
          <p:nvPr>
            <p:ph idx="1"/>
          </p:nvPr>
        </p:nvSpPr>
        <p:spPr>
          <a:xfrm>
            <a:off x="548640" y="2603499"/>
            <a:ext cx="11123407" cy="3937149"/>
          </a:xfrm>
        </p:spPr>
        <p:txBody>
          <a:bodyPr>
            <a:normAutofit/>
          </a:bodyPr>
          <a:lstStyle/>
          <a:p>
            <a:pPr lvl="0" algn="just">
              <a:lnSpc>
                <a:spcPct val="150000"/>
              </a:lnSpc>
            </a:pPr>
            <a:r>
              <a:rPr lang="en-IN" sz="2000" dirty="0"/>
              <a:t>This presentation is going to highlight the developmental process of the real estate business concept of Desire Invest in the UK.</a:t>
            </a:r>
          </a:p>
          <a:p>
            <a:pPr lvl="0" algn="just">
              <a:lnSpc>
                <a:spcPct val="150000"/>
              </a:lnSpc>
            </a:pPr>
            <a:r>
              <a:rPr lang="en-IN" sz="2000" dirty="0"/>
              <a:t>The business offers various services, including market research, consumer preference analysis and develops websites and marketing materials (</a:t>
            </a:r>
            <a:r>
              <a:rPr lang="en-IN" sz="2000" dirty="0" err="1"/>
              <a:t>Bilgihan</a:t>
            </a:r>
            <a:r>
              <a:rPr lang="en-IN" sz="2000" dirty="0"/>
              <a:t> </a:t>
            </a:r>
            <a:r>
              <a:rPr lang="en-IN" sz="2000" i="1" dirty="0"/>
              <a:t>et al.,</a:t>
            </a:r>
            <a:r>
              <a:rPr lang="en-IN" sz="2000" dirty="0"/>
              <a:t> 2025)</a:t>
            </a:r>
          </a:p>
          <a:p>
            <a:pPr lvl="0" algn="just">
              <a:lnSpc>
                <a:spcPct val="150000"/>
              </a:lnSpc>
            </a:pPr>
            <a:r>
              <a:rPr lang="en-IN" sz="2000" dirty="0"/>
              <a:t>The business aims to find customer behaviour regarding buying a property and provide services accordingly </a:t>
            </a:r>
          </a:p>
          <a:p>
            <a:pPr algn="just">
              <a:lnSpc>
                <a:spcPct val="150000"/>
              </a:lnSpc>
            </a:pPr>
            <a:endParaRPr lang="en-IN" sz="2000" dirty="0"/>
          </a:p>
        </p:txBody>
      </p:sp>
    </p:spTree>
    <p:extLst>
      <p:ext uri="{BB962C8B-B14F-4D97-AF65-F5344CB8AC3E}">
        <p14:creationId xmlns:p14="http://schemas.microsoft.com/office/powerpoint/2010/main" val="1734960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9721027" cy="706964"/>
          </a:xfrm>
        </p:spPr>
        <p:txBody>
          <a:bodyPr/>
          <a:lstStyle/>
          <a:p>
            <a:pPr algn="ctr"/>
            <a:r>
              <a:rPr lang="en-IN" sz="4000" b="1" dirty="0"/>
              <a:t> Market research questionnaire design</a:t>
            </a:r>
            <a:endParaRPr lang="en-IN" sz="4000" dirty="0"/>
          </a:p>
        </p:txBody>
      </p:sp>
      <p:sp>
        <p:nvSpPr>
          <p:cNvPr id="3" name="Content Placeholder 2"/>
          <p:cNvSpPr>
            <a:spLocks noGrp="1"/>
          </p:cNvSpPr>
          <p:nvPr>
            <p:ph idx="1"/>
          </p:nvPr>
        </p:nvSpPr>
        <p:spPr>
          <a:xfrm>
            <a:off x="0" y="2457450"/>
            <a:ext cx="5248275" cy="4286250"/>
          </a:xfrm>
        </p:spPr>
        <p:txBody>
          <a:bodyPr>
            <a:normAutofit/>
          </a:bodyPr>
          <a:lstStyle/>
          <a:p>
            <a:pPr lvl="0" algn="just"/>
            <a:r>
              <a:rPr lang="en-IN" sz="2000" dirty="0"/>
              <a:t>The market research has been conducted using a Google form, where 10 questions were developed</a:t>
            </a:r>
          </a:p>
          <a:p>
            <a:pPr lvl="0" algn="just"/>
            <a:r>
              <a:rPr lang="en-IN" sz="2000" dirty="0"/>
              <a:t>Multi-aspect open-ended-type questions were formed for the target age group of 25 to 55 years based in the UK market</a:t>
            </a:r>
          </a:p>
          <a:p>
            <a:pPr lvl="0" algn="just"/>
            <a:r>
              <a:rPr lang="en-IN" sz="2000" dirty="0"/>
              <a:t>The questions focused on customer demands, affordability and preferences for the type of residences (Zhao </a:t>
            </a:r>
            <a:r>
              <a:rPr lang="en-IN" sz="2000" i="1" dirty="0"/>
              <a:t>et al.,</a:t>
            </a:r>
            <a:r>
              <a:rPr lang="en-IN" sz="2000" dirty="0"/>
              <a:t> 2025)</a:t>
            </a:r>
          </a:p>
          <a:p>
            <a:pPr lvl="0" algn="just"/>
            <a:r>
              <a:rPr lang="en-IN" sz="2000" dirty="0"/>
              <a:t>The questions were forwarded to the respondents through e-mails </a:t>
            </a:r>
          </a:p>
          <a:p>
            <a:pPr algn="just"/>
            <a:endParaRPr lang="en-IN" sz="2000" dirty="0"/>
          </a:p>
        </p:txBody>
      </p:sp>
      <p:pic>
        <p:nvPicPr>
          <p:cNvPr id="4" name="Picture 3"/>
          <p:cNvPicPr>
            <a:picLocks noChangeAspect="1"/>
          </p:cNvPicPr>
          <p:nvPr/>
        </p:nvPicPr>
        <p:blipFill>
          <a:blip r:embed="rId3"/>
          <a:stretch>
            <a:fillRect/>
          </a:stretch>
        </p:blipFill>
        <p:spPr>
          <a:xfrm>
            <a:off x="5324474" y="2324100"/>
            <a:ext cx="3705225" cy="4419600"/>
          </a:xfrm>
          <a:prstGeom prst="rect">
            <a:avLst/>
          </a:prstGeom>
        </p:spPr>
      </p:pic>
      <p:pic>
        <p:nvPicPr>
          <p:cNvPr id="5" name="Picture 4"/>
          <p:cNvPicPr>
            <a:picLocks noChangeAspect="1"/>
          </p:cNvPicPr>
          <p:nvPr/>
        </p:nvPicPr>
        <p:blipFill>
          <a:blip r:embed="rId4"/>
          <a:stretch>
            <a:fillRect/>
          </a:stretch>
        </p:blipFill>
        <p:spPr>
          <a:xfrm>
            <a:off x="9105898" y="2390775"/>
            <a:ext cx="2980819" cy="4352925"/>
          </a:xfrm>
          <a:prstGeom prst="rect">
            <a:avLst/>
          </a:prstGeom>
        </p:spPr>
      </p:pic>
    </p:spTree>
    <p:extLst>
      <p:ext uri="{BB962C8B-B14F-4D97-AF65-F5344CB8AC3E}">
        <p14:creationId xmlns:p14="http://schemas.microsoft.com/office/powerpoint/2010/main" val="3975961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2987" y="1145790"/>
            <a:ext cx="8761413" cy="706964"/>
          </a:xfrm>
        </p:spPr>
        <p:txBody>
          <a:bodyPr/>
          <a:lstStyle/>
          <a:p>
            <a:pPr algn="ctr"/>
            <a:r>
              <a:rPr lang="en-IN" b="1" dirty="0"/>
              <a:t>Key data insights and analysis</a:t>
            </a:r>
            <a:endParaRPr lang="en-IN" dirty="0"/>
          </a:p>
        </p:txBody>
      </p:sp>
      <p:sp>
        <p:nvSpPr>
          <p:cNvPr id="3" name="Content Placeholder 2"/>
          <p:cNvSpPr>
            <a:spLocks noGrp="1"/>
          </p:cNvSpPr>
          <p:nvPr>
            <p:ph idx="1"/>
          </p:nvPr>
        </p:nvSpPr>
        <p:spPr>
          <a:xfrm>
            <a:off x="5712311" y="2603500"/>
            <a:ext cx="6099584" cy="3797300"/>
          </a:xfrm>
        </p:spPr>
        <p:txBody>
          <a:bodyPr>
            <a:normAutofit/>
          </a:bodyPr>
          <a:lstStyle/>
          <a:p>
            <a:pPr lvl="0" algn="just"/>
            <a:r>
              <a:rPr lang="en-IN" sz="2000" dirty="0"/>
              <a:t>42.5% of participants preferred residential apartments and only 5% showed interest in commercial property </a:t>
            </a:r>
          </a:p>
          <a:p>
            <a:pPr lvl="0" algn="just"/>
            <a:r>
              <a:rPr lang="en-IN" sz="2000" dirty="0"/>
              <a:t>52.5% of respondents prefer virtual tours followed by high-quality images and the smart filters option </a:t>
            </a:r>
          </a:p>
          <a:p>
            <a:pPr lvl="0" algn="just"/>
            <a:r>
              <a:rPr lang="en-IN" sz="2000" dirty="0"/>
              <a:t>42.5% stated that a virtual tour is important, and 15% reported it as highly important, as it emphasises visual previews.</a:t>
            </a:r>
          </a:p>
          <a:p>
            <a:pPr lvl="0" algn="just"/>
            <a:r>
              <a:rPr lang="en-IN" sz="2000" dirty="0"/>
              <a:t>60% of respondents reflect a preference for accessing listings via the real-estate website, and 15% use mobile apps.</a:t>
            </a:r>
          </a:p>
          <a:p>
            <a:pPr algn="just"/>
            <a:endParaRPr lang="en-IN" sz="2000" dirty="0"/>
          </a:p>
        </p:txBody>
      </p:sp>
      <p:pic>
        <p:nvPicPr>
          <p:cNvPr id="4" name="Picture 3"/>
          <p:cNvPicPr>
            <a:picLocks noChangeAspect="1"/>
          </p:cNvPicPr>
          <p:nvPr/>
        </p:nvPicPr>
        <p:blipFill>
          <a:blip r:embed="rId3"/>
          <a:stretch>
            <a:fillRect/>
          </a:stretch>
        </p:blipFill>
        <p:spPr>
          <a:xfrm>
            <a:off x="180718" y="2417336"/>
            <a:ext cx="3009518" cy="2373739"/>
          </a:xfrm>
          <a:prstGeom prst="rect">
            <a:avLst/>
          </a:prstGeom>
        </p:spPr>
      </p:pic>
      <p:pic>
        <p:nvPicPr>
          <p:cNvPr id="5" name="Picture 4"/>
          <p:cNvPicPr>
            <a:picLocks noChangeAspect="1"/>
          </p:cNvPicPr>
          <p:nvPr/>
        </p:nvPicPr>
        <p:blipFill>
          <a:blip r:embed="rId4"/>
          <a:stretch>
            <a:fillRect/>
          </a:stretch>
        </p:blipFill>
        <p:spPr>
          <a:xfrm>
            <a:off x="3079545" y="2417336"/>
            <a:ext cx="2743457" cy="2135614"/>
          </a:xfrm>
          <a:prstGeom prst="rect">
            <a:avLst/>
          </a:prstGeom>
        </p:spPr>
      </p:pic>
      <p:pic>
        <p:nvPicPr>
          <p:cNvPr id="6" name="Picture 5"/>
          <p:cNvPicPr>
            <a:picLocks noChangeAspect="1"/>
          </p:cNvPicPr>
          <p:nvPr/>
        </p:nvPicPr>
        <p:blipFill>
          <a:blip r:embed="rId5"/>
          <a:stretch>
            <a:fillRect/>
          </a:stretch>
        </p:blipFill>
        <p:spPr>
          <a:xfrm>
            <a:off x="619125" y="4859991"/>
            <a:ext cx="4581525" cy="1845609"/>
          </a:xfrm>
          <a:prstGeom prst="rect">
            <a:avLst/>
          </a:prstGeom>
        </p:spPr>
      </p:pic>
    </p:spTree>
    <p:extLst>
      <p:ext uri="{BB962C8B-B14F-4D97-AF65-F5344CB8AC3E}">
        <p14:creationId xmlns:p14="http://schemas.microsoft.com/office/powerpoint/2010/main" val="281594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8471" y="878777"/>
            <a:ext cx="9946938" cy="706964"/>
          </a:xfrm>
        </p:spPr>
        <p:txBody>
          <a:bodyPr/>
          <a:lstStyle/>
          <a:p>
            <a:pPr algn="ctr"/>
            <a:r>
              <a:rPr lang="en-IN" b="1" dirty="0"/>
              <a:t>Website development, marketing materials and video advertisement-based insights</a:t>
            </a:r>
            <a:endParaRPr lang="en-IN" dirty="0"/>
          </a:p>
        </p:txBody>
      </p:sp>
      <p:sp>
        <p:nvSpPr>
          <p:cNvPr id="3" name="Content Placeholder 2"/>
          <p:cNvSpPr>
            <a:spLocks noGrp="1"/>
          </p:cNvSpPr>
          <p:nvPr>
            <p:ph idx="1"/>
          </p:nvPr>
        </p:nvSpPr>
        <p:spPr>
          <a:xfrm>
            <a:off x="322730" y="2603499"/>
            <a:ext cx="11553712" cy="3765027"/>
          </a:xfrm>
        </p:spPr>
        <p:txBody>
          <a:bodyPr>
            <a:normAutofit/>
          </a:bodyPr>
          <a:lstStyle/>
          <a:p>
            <a:pPr lvl="0" algn="just"/>
            <a:r>
              <a:rPr lang="en-IN" sz="2000" dirty="0"/>
              <a:t>Two-page website has been designed using </a:t>
            </a:r>
            <a:r>
              <a:rPr lang="en-IN" sz="2000" dirty="0" err="1"/>
              <a:t>Weebly</a:t>
            </a:r>
            <a:r>
              <a:rPr lang="en-IN" sz="2000" dirty="0"/>
              <a:t> to add multiple features.</a:t>
            </a:r>
          </a:p>
          <a:p>
            <a:pPr lvl="0" algn="just"/>
            <a:r>
              <a:rPr lang="en-IN" sz="2000" dirty="0" err="1"/>
              <a:t>Weebly</a:t>
            </a:r>
            <a:r>
              <a:rPr lang="en-IN" sz="2000" dirty="0"/>
              <a:t> is a free website builder which is easy to design and includes important features (</a:t>
            </a:r>
            <a:r>
              <a:rPr lang="en-IN" sz="2000" dirty="0" err="1"/>
              <a:t>Weebly</a:t>
            </a:r>
            <a:r>
              <a:rPr lang="en-IN" sz="2000" dirty="0"/>
              <a:t>, 2025) </a:t>
            </a:r>
          </a:p>
          <a:p>
            <a:pPr lvl="0" algn="just"/>
            <a:r>
              <a:rPr lang="en-IN" sz="2000" dirty="0"/>
              <a:t>Websites are designed for showcasing product galleries, and providing service details of Desire Invest.</a:t>
            </a:r>
          </a:p>
          <a:p>
            <a:pPr lvl="0" algn="just"/>
            <a:r>
              <a:rPr lang="en-IN" sz="2000" dirty="0"/>
              <a:t>Search Engine Optimisation (SEO) strategy is another feasible way to make product visible used in this venture (</a:t>
            </a:r>
            <a:r>
              <a:rPr lang="en-IN" sz="2000" dirty="0" err="1"/>
              <a:t>Tatikonda</a:t>
            </a:r>
            <a:r>
              <a:rPr lang="en-IN" sz="2000" dirty="0"/>
              <a:t> </a:t>
            </a:r>
            <a:r>
              <a:rPr lang="en-IN" sz="2000" i="1" dirty="0"/>
              <a:t>et al., </a:t>
            </a:r>
            <a:r>
              <a:rPr lang="en-IN" sz="2000" dirty="0"/>
              <a:t>2024)</a:t>
            </a:r>
          </a:p>
          <a:p>
            <a:pPr lvl="0" algn="just"/>
            <a:r>
              <a:rPr lang="en-IN" sz="2000" dirty="0"/>
              <a:t>In designing social media posts like Instagram, Canva templates was also used.  </a:t>
            </a:r>
          </a:p>
          <a:p>
            <a:pPr lvl="0" algn="just"/>
            <a:r>
              <a:rPr lang="en-IN" sz="2000" dirty="0"/>
              <a:t>A </a:t>
            </a:r>
            <a:r>
              <a:rPr lang="en-IN" sz="2000" dirty="0" err="1"/>
              <a:t>youtube</a:t>
            </a:r>
            <a:r>
              <a:rPr lang="en-IN" sz="2000" dirty="0"/>
              <a:t> video was created :</a:t>
            </a:r>
          </a:p>
          <a:p>
            <a:pPr lvl="0" algn="just"/>
            <a:r>
              <a:rPr lang="en-GB" sz="2000" dirty="0">
                <a:hlinkClick r:id="rId3"/>
              </a:rPr>
              <a:t>29 June 2025 - YouTube</a:t>
            </a:r>
            <a:endParaRPr lang="en-IN" sz="2000" dirty="0"/>
          </a:p>
        </p:txBody>
      </p:sp>
    </p:spTree>
    <p:extLst>
      <p:ext uri="{BB962C8B-B14F-4D97-AF65-F5344CB8AC3E}">
        <p14:creationId xmlns:p14="http://schemas.microsoft.com/office/powerpoint/2010/main" val="3000792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5260" y="1188821"/>
            <a:ext cx="8761413" cy="706964"/>
          </a:xfrm>
        </p:spPr>
        <p:txBody>
          <a:bodyPr/>
          <a:lstStyle/>
          <a:p>
            <a:pPr algn="ctr"/>
            <a:r>
              <a:rPr lang="en-IN" b="1" dirty="0"/>
              <a:t>A reflection on what I have learnt</a:t>
            </a:r>
            <a:endParaRPr lang="en-IN" dirty="0"/>
          </a:p>
        </p:txBody>
      </p:sp>
      <p:sp>
        <p:nvSpPr>
          <p:cNvPr id="3" name="Content Placeholder 2"/>
          <p:cNvSpPr>
            <a:spLocks noGrp="1"/>
          </p:cNvSpPr>
          <p:nvPr>
            <p:ph idx="1"/>
          </p:nvPr>
        </p:nvSpPr>
        <p:spPr>
          <a:xfrm>
            <a:off x="219040" y="2334558"/>
            <a:ext cx="5590090" cy="4324425"/>
          </a:xfrm>
        </p:spPr>
        <p:txBody>
          <a:bodyPr>
            <a:normAutofit/>
          </a:bodyPr>
          <a:lstStyle/>
          <a:p>
            <a:pPr lvl="0" algn="just"/>
            <a:r>
              <a:rPr lang="en-IN" sz="2000" dirty="0"/>
              <a:t>I have developed my knowledge about market research, the ways to interact with customers and know the customer base</a:t>
            </a:r>
          </a:p>
          <a:p>
            <a:pPr lvl="0" algn="just"/>
            <a:r>
              <a:rPr lang="en-IN" sz="2000" dirty="0"/>
              <a:t>I learned the ways of gathering data using a survey procedure and Google Forms. </a:t>
            </a:r>
          </a:p>
          <a:p>
            <a:pPr lvl="0" algn="just"/>
            <a:r>
              <a:rPr lang="en-IN" sz="2000" dirty="0"/>
              <a:t>During the development of websites, a number of technological skills are developed (Minor </a:t>
            </a:r>
            <a:r>
              <a:rPr lang="en-IN" sz="2000" i="1" dirty="0"/>
              <a:t>et al.,</a:t>
            </a:r>
            <a:r>
              <a:rPr lang="en-IN" sz="2000" dirty="0"/>
              <a:t> 2024)</a:t>
            </a:r>
          </a:p>
          <a:p>
            <a:pPr lvl="0" algn="just"/>
            <a:r>
              <a:rPr lang="en-IN" sz="2000" dirty="0"/>
              <a:t>I have learned the names of website builders like </a:t>
            </a:r>
            <a:r>
              <a:rPr lang="en-IN" sz="2000" dirty="0" err="1"/>
              <a:t>Weebly</a:t>
            </a:r>
            <a:r>
              <a:rPr lang="en-IN" sz="2000" dirty="0"/>
              <a:t>, </a:t>
            </a:r>
            <a:r>
              <a:rPr lang="en-IN" sz="2000" dirty="0" err="1"/>
              <a:t>Canva</a:t>
            </a:r>
            <a:r>
              <a:rPr lang="en-IN" sz="2000" dirty="0"/>
              <a:t> templates etc. </a:t>
            </a:r>
          </a:p>
          <a:p>
            <a:pPr algn="just"/>
            <a:endParaRPr lang="en-IN" sz="2000" dirty="0"/>
          </a:p>
        </p:txBody>
      </p:sp>
      <p:pic>
        <p:nvPicPr>
          <p:cNvPr id="4" name="Picture 3"/>
          <p:cNvPicPr>
            <a:picLocks noChangeAspect="1"/>
          </p:cNvPicPr>
          <p:nvPr/>
        </p:nvPicPr>
        <p:blipFill>
          <a:blip r:embed="rId3"/>
          <a:stretch>
            <a:fillRect/>
          </a:stretch>
        </p:blipFill>
        <p:spPr>
          <a:xfrm>
            <a:off x="6305550" y="2481389"/>
            <a:ext cx="5505450" cy="4177594"/>
          </a:xfrm>
          <a:prstGeom prst="rect">
            <a:avLst/>
          </a:prstGeom>
        </p:spPr>
      </p:pic>
    </p:spTree>
    <p:extLst>
      <p:ext uri="{BB962C8B-B14F-4D97-AF65-F5344CB8AC3E}">
        <p14:creationId xmlns:p14="http://schemas.microsoft.com/office/powerpoint/2010/main" val="1512441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6925" y="1145790"/>
            <a:ext cx="8761413" cy="706964"/>
          </a:xfrm>
        </p:spPr>
        <p:txBody>
          <a:bodyPr/>
          <a:lstStyle/>
          <a:p>
            <a:pPr algn="ctr"/>
            <a:r>
              <a:rPr lang="en-IN" b="1" dirty="0"/>
              <a:t>What new skills have I developed</a:t>
            </a:r>
            <a:endParaRPr lang="en-IN" dirty="0"/>
          </a:p>
        </p:txBody>
      </p:sp>
      <p:sp>
        <p:nvSpPr>
          <p:cNvPr id="3" name="Content Placeholder 2"/>
          <p:cNvSpPr>
            <a:spLocks noGrp="1"/>
          </p:cNvSpPr>
          <p:nvPr>
            <p:ph idx="1"/>
          </p:nvPr>
        </p:nvSpPr>
        <p:spPr>
          <a:xfrm>
            <a:off x="129092" y="2603500"/>
            <a:ext cx="11844169" cy="3416300"/>
          </a:xfrm>
        </p:spPr>
        <p:txBody>
          <a:bodyPr>
            <a:normAutofit/>
          </a:bodyPr>
          <a:lstStyle/>
          <a:p>
            <a:pPr lvl="0" algn="just"/>
            <a:r>
              <a:rPr lang="en-IN" sz="2000" dirty="0"/>
              <a:t>I have gained the skills of conducting and analysing customer surveys using Google Forms.</a:t>
            </a:r>
          </a:p>
          <a:p>
            <a:pPr lvl="0" algn="just"/>
            <a:r>
              <a:rPr lang="en-IN" sz="2000" dirty="0"/>
              <a:t>Designing a real estate website using the </a:t>
            </a:r>
            <a:r>
              <a:rPr lang="en-IN" sz="2000" dirty="0" err="1"/>
              <a:t>Weebly</a:t>
            </a:r>
            <a:r>
              <a:rPr lang="en-IN" sz="2000" dirty="0"/>
              <a:t> tool gives me a concise understanding of digital marketing skills, including design thinking ability.</a:t>
            </a:r>
          </a:p>
          <a:p>
            <a:pPr lvl="0" algn="just"/>
            <a:r>
              <a:rPr lang="en-IN" sz="2000" dirty="0" err="1"/>
              <a:t>Canva</a:t>
            </a:r>
            <a:r>
              <a:rPr lang="en-IN" sz="2000" dirty="0"/>
              <a:t> is a more useful tool for creating visuals in terms of professional marketing (</a:t>
            </a:r>
            <a:r>
              <a:rPr lang="en-IN" sz="2000" dirty="0" err="1"/>
              <a:t>Canva</a:t>
            </a:r>
            <a:r>
              <a:rPr lang="en-IN" sz="2000" dirty="0"/>
              <a:t>, 2025).</a:t>
            </a:r>
          </a:p>
          <a:p>
            <a:pPr algn="just"/>
            <a:endParaRPr lang="en-IN" sz="2000" dirty="0"/>
          </a:p>
        </p:txBody>
      </p:sp>
      <p:pic>
        <p:nvPicPr>
          <p:cNvPr id="4" name="Picture 3"/>
          <p:cNvPicPr>
            <a:picLocks noChangeAspect="1"/>
          </p:cNvPicPr>
          <p:nvPr/>
        </p:nvPicPr>
        <p:blipFill>
          <a:blip r:embed="rId3"/>
          <a:stretch>
            <a:fillRect/>
          </a:stretch>
        </p:blipFill>
        <p:spPr>
          <a:xfrm>
            <a:off x="4632097" y="4311650"/>
            <a:ext cx="6521678" cy="2458896"/>
          </a:xfrm>
          <a:prstGeom prst="rect">
            <a:avLst/>
          </a:prstGeom>
        </p:spPr>
      </p:pic>
    </p:spTree>
    <p:extLst>
      <p:ext uri="{BB962C8B-B14F-4D97-AF65-F5344CB8AC3E}">
        <p14:creationId xmlns:p14="http://schemas.microsoft.com/office/powerpoint/2010/main" val="877434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10194364" cy="706964"/>
          </a:xfrm>
        </p:spPr>
        <p:txBody>
          <a:bodyPr/>
          <a:lstStyle/>
          <a:p>
            <a:pPr algn="ctr"/>
            <a:r>
              <a:rPr lang="en-IN" b="1" dirty="0"/>
              <a:t>What new skills do I need to develop going forward?</a:t>
            </a:r>
            <a:endParaRPr lang="en-IN" dirty="0"/>
          </a:p>
        </p:txBody>
      </p:sp>
      <p:sp>
        <p:nvSpPr>
          <p:cNvPr id="3" name="Content Placeholder 2"/>
          <p:cNvSpPr>
            <a:spLocks noGrp="1"/>
          </p:cNvSpPr>
          <p:nvPr>
            <p:ph idx="1"/>
          </p:nvPr>
        </p:nvSpPr>
        <p:spPr>
          <a:xfrm>
            <a:off x="290456" y="2463649"/>
            <a:ext cx="11396719" cy="3904877"/>
          </a:xfrm>
        </p:spPr>
        <p:txBody>
          <a:bodyPr>
            <a:normAutofit fontScale="92500" lnSpcReduction="10000"/>
          </a:bodyPr>
          <a:lstStyle/>
          <a:p>
            <a:pPr lvl="0" algn="just">
              <a:lnSpc>
                <a:spcPct val="250000"/>
              </a:lnSpc>
            </a:pPr>
            <a:r>
              <a:rPr lang="en-IN" sz="2000" dirty="0"/>
              <a:t>The new skills I gained through SEO tools, such as the use of Google Analytics, which helps in optimising website performance (Swanson, 2025)</a:t>
            </a:r>
          </a:p>
          <a:p>
            <a:pPr lvl="0" algn="just">
              <a:lnSpc>
                <a:spcPct val="250000"/>
              </a:lnSpc>
            </a:pPr>
            <a:r>
              <a:rPr lang="en-IN" sz="2000" dirty="0"/>
              <a:t>I gained an understanding of property laws and management in the UK.</a:t>
            </a:r>
          </a:p>
          <a:p>
            <a:pPr lvl="0" algn="just">
              <a:lnSpc>
                <a:spcPct val="250000"/>
              </a:lnSpc>
            </a:pPr>
            <a:r>
              <a:rPr lang="en-IN" sz="2000" dirty="0"/>
              <a:t>I must achieve advanced digital marketing and video content skills that are effective in video production and animation.</a:t>
            </a:r>
          </a:p>
          <a:p>
            <a:pPr algn="just"/>
            <a:endParaRPr lang="en-IN" sz="2000" dirty="0"/>
          </a:p>
        </p:txBody>
      </p:sp>
    </p:spTree>
    <p:extLst>
      <p:ext uri="{BB962C8B-B14F-4D97-AF65-F5344CB8AC3E}">
        <p14:creationId xmlns:p14="http://schemas.microsoft.com/office/powerpoint/2010/main" val="216205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1472" y="962910"/>
            <a:ext cx="8761413" cy="706964"/>
          </a:xfrm>
        </p:spPr>
        <p:txBody>
          <a:bodyPr/>
          <a:lstStyle/>
          <a:p>
            <a:pPr algn="ctr"/>
            <a:r>
              <a:rPr lang="en-IN" b="1" dirty="0"/>
              <a:t>Conclusion</a:t>
            </a:r>
            <a:endParaRPr lang="en-IN" dirty="0"/>
          </a:p>
        </p:txBody>
      </p:sp>
      <p:sp>
        <p:nvSpPr>
          <p:cNvPr id="3" name="Content Placeholder 2"/>
          <p:cNvSpPr>
            <a:spLocks noGrp="1"/>
          </p:cNvSpPr>
          <p:nvPr>
            <p:ph idx="1"/>
          </p:nvPr>
        </p:nvSpPr>
        <p:spPr>
          <a:xfrm>
            <a:off x="440579" y="2825749"/>
            <a:ext cx="4234627" cy="3416300"/>
          </a:xfrm>
        </p:spPr>
        <p:txBody>
          <a:bodyPr>
            <a:normAutofit/>
          </a:bodyPr>
          <a:lstStyle/>
          <a:p>
            <a:pPr lvl="0" algn="just"/>
            <a:r>
              <a:rPr lang="en-IN" sz="2000" dirty="0"/>
              <a:t>Data helps in shaping the concepts of the real estate business and designing the website.</a:t>
            </a:r>
          </a:p>
          <a:p>
            <a:pPr lvl="0" algn="just"/>
            <a:r>
              <a:rPr lang="en-IN" sz="2000" dirty="0"/>
              <a:t>Marketing and design choices reflect the users' expectations that can impact on users' attraction.</a:t>
            </a:r>
          </a:p>
          <a:p>
            <a:pPr lvl="0" algn="just"/>
            <a:r>
              <a:rPr lang="en-IN" sz="2000" dirty="0"/>
              <a:t>The project will be supported through academic and real-world skills growth.</a:t>
            </a:r>
          </a:p>
          <a:p>
            <a:pPr algn="just"/>
            <a:endParaRPr lang="en-IN" sz="2000" dirty="0"/>
          </a:p>
        </p:txBody>
      </p:sp>
      <p:pic>
        <p:nvPicPr>
          <p:cNvPr id="4" name="Picture 3"/>
          <p:cNvPicPr>
            <a:picLocks noChangeAspect="1"/>
          </p:cNvPicPr>
          <p:nvPr/>
        </p:nvPicPr>
        <p:blipFill>
          <a:blip r:embed="rId3"/>
          <a:stretch>
            <a:fillRect/>
          </a:stretch>
        </p:blipFill>
        <p:spPr>
          <a:xfrm>
            <a:off x="5872039" y="2457449"/>
            <a:ext cx="5948486" cy="4152901"/>
          </a:xfrm>
          <a:prstGeom prst="rect">
            <a:avLst/>
          </a:prstGeom>
        </p:spPr>
      </p:pic>
    </p:spTree>
    <p:extLst>
      <p:ext uri="{BB962C8B-B14F-4D97-AF65-F5344CB8AC3E}">
        <p14:creationId xmlns:p14="http://schemas.microsoft.com/office/powerpoint/2010/main" val="2385827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9887" y="1089973"/>
            <a:ext cx="8761413" cy="706964"/>
          </a:xfrm>
        </p:spPr>
        <p:txBody>
          <a:bodyPr/>
          <a:lstStyle/>
          <a:p>
            <a:pPr algn="ctr"/>
            <a:r>
              <a:rPr lang="en-IN" b="1" dirty="0"/>
              <a:t>References</a:t>
            </a:r>
            <a:br>
              <a:rPr lang="en-IN" b="1" dirty="0"/>
            </a:br>
            <a:endParaRPr lang="en-IN" dirty="0"/>
          </a:p>
        </p:txBody>
      </p:sp>
      <p:sp>
        <p:nvSpPr>
          <p:cNvPr id="3" name="Content Placeholder 2"/>
          <p:cNvSpPr>
            <a:spLocks noGrp="1"/>
          </p:cNvSpPr>
          <p:nvPr>
            <p:ph idx="1"/>
          </p:nvPr>
        </p:nvSpPr>
        <p:spPr>
          <a:xfrm>
            <a:off x="326615" y="2506681"/>
            <a:ext cx="11592858" cy="4098514"/>
          </a:xfrm>
        </p:spPr>
        <p:txBody>
          <a:bodyPr>
            <a:normAutofit fontScale="85000" lnSpcReduction="10000"/>
          </a:bodyPr>
          <a:lstStyle/>
          <a:p>
            <a:pPr algn="just"/>
            <a:r>
              <a:rPr lang="en-IN" dirty="0" err="1"/>
              <a:t>Bilgihan</a:t>
            </a:r>
            <a:r>
              <a:rPr lang="en-IN" dirty="0"/>
              <a:t>, A., Hanks, L., Line, N.D. and </a:t>
            </a:r>
            <a:r>
              <a:rPr lang="en-IN" dirty="0" err="1"/>
              <a:t>Mody</a:t>
            </a:r>
            <a:r>
              <a:rPr lang="en-IN" dirty="0"/>
              <a:t>, M.A., (2025). Hospitality marketing research: bridging the practical gap. </a:t>
            </a:r>
            <a:r>
              <a:rPr lang="en-IN" i="1" dirty="0"/>
              <a:t>International Journal of Contemporary Hospitality Management</a:t>
            </a:r>
            <a:r>
              <a:rPr lang="en-IN" dirty="0"/>
              <a:t>, </a:t>
            </a:r>
            <a:r>
              <a:rPr lang="en-IN" i="1" dirty="0"/>
              <a:t>37</a:t>
            </a:r>
            <a:r>
              <a:rPr lang="en-IN" dirty="0"/>
              <a:t>(1), pp.316-332. </a:t>
            </a:r>
            <a:r>
              <a:rPr lang="en-IN" dirty="0" err="1"/>
              <a:t>doi</a:t>
            </a:r>
            <a:r>
              <a:rPr lang="en-IN" dirty="0"/>
              <a:t>/10.1108/ijchm-09-2023-1351/full/html  </a:t>
            </a:r>
          </a:p>
          <a:p>
            <a:pPr algn="just"/>
            <a:r>
              <a:rPr lang="en-IN" dirty="0" err="1"/>
              <a:t>Canva</a:t>
            </a:r>
            <a:r>
              <a:rPr lang="en-IN" dirty="0"/>
              <a:t> (2025) </a:t>
            </a:r>
            <a:r>
              <a:rPr lang="en-IN" i="1" dirty="0"/>
              <a:t>CANVA: Visual suite for everyone</a:t>
            </a:r>
            <a:r>
              <a:rPr lang="en-IN" dirty="0"/>
              <a:t>, </a:t>
            </a:r>
            <a:r>
              <a:rPr lang="en-IN" i="1" dirty="0"/>
              <a:t>canva.com</a:t>
            </a:r>
            <a:r>
              <a:rPr lang="en-IN" dirty="0"/>
              <a:t>. Available at: https://www.canva.com/ (Accessed: 14 June 2025). </a:t>
            </a:r>
          </a:p>
          <a:p>
            <a:pPr algn="just"/>
            <a:r>
              <a:rPr lang="en-IN" dirty="0"/>
              <a:t>Minor, K., </a:t>
            </a:r>
            <a:r>
              <a:rPr lang="en-IN" dirty="0" err="1"/>
              <a:t>McLoughlin</a:t>
            </a:r>
            <a:r>
              <a:rPr lang="en-IN" dirty="0"/>
              <a:t>, E. and Carlisle, S., 2024. The digital skills gap–is it time to rethink the needs of tourism and hospitality organisations in the UK?. </a:t>
            </a:r>
            <a:r>
              <a:rPr lang="en-IN" i="1" dirty="0"/>
              <a:t>Journal of Hospitality &amp; Tourism Education</a:t>
            </a:r>
            <a:r>
              <a:rPr lang="en-IN" dirty="0"/>
              <a:t>, pp.1-12.</a:t>
            </a:r>
            <a:r>
              <a:rPr lang="en-IN" u="sng" dirty="0">
                <a:hlinkClick r:id="rId2"/>
              </a:rPr>
              <a:t>https://doi.org/10.1080/10963758.2024.2316338</a:t>
            </a:r>
            <a:r>
              <a:rPr lang="en-IN" dirty="0"/>
              <a:t> </a:t>
            </a:r>
          </a:p>
          <a:p>
            <a:pPr algn="just"/>
            <a:r>
              <a:rPr lang="en-IN" dirty="0"/>
              <a:t>Swanson, S. (2025) </a:t>
            </a:r>
            <a:r>
              <a:rPr lang="en-IN" i="1" dirty="0"/>
              <a:t>18 best </a:t>
            </a:r>
            <a:r>
              <a:rPr lang="en-IN" i="1" dirty="0" err="1"/>
              <a:t>seo</a:t>
            </a:r>
            <a:r>
              <a:rPr lang="en-IN" i="1" dirty="0"/>
              <a:t> analytics tools in 2025</a:t>
            </a:r>
            <a:r>
              <a:rPr lang="en-IN" dirty="0"/>
              <a:t>, </a:t>
            </a:r>
            <a:r>
              <a:rPr lang="en-IN" i="1" dirty="0"/>
              <a:t>SEO.com</a:t>
            </a:r>
            <a:r>
              <a:rPr lang="en-IN" dirty="0"/>
              <a:t>. Available at: https://www.seo.com/tools/analytics/ (Accessed: 13 June 2025). </a:t>
            </a:r>
          </a:p>
          <a:p>
            <a:pPr algn="just"/>
            <a:r>
              <a:rPr lang="en-IN" dirty="0" err="1"/>
              <a:t>Tatikonda</a:t>
            </a:r>
            <a:r>
              <a:rPr lang="en-IN" dirty="0"/>
              <a:t>, R., </a:t>
            </a:r>
            <a:r>
              <a:rPr lang="en-IN" dirty="0" err="1"/>
              <a:t>Ponnala</a:t>
            </a:r>
            <a:r>
              <a:rPr lang="en-IN" dirty="0"/>
              <a:t>, J., </a:t>
            </a:r>
            <a:r>
              <a:rPr lang="en-IN" dirty="0" err="1"/>
              <a:t>Thatikonda</a:t>
            </a:r>
            <a:r>
              <a:rPr lang="en-IN" dirty="0"/>
              <a:t>, R., </a:t>
            </a:r>
            <a:r>
              <a:rPr lang="en-IN" dirty="0" err="1"/>
              <a:t>Yendluri</a:t>
            </a:r>
            <a:r>
              <a:rPr lang="en-IN" dirty="0"/>
              <a:t>, D.K., </a:t>
            </a:r>
            <a:r>
              <a:rPr lang="en-IN" dirty="0" err="1"/>
              <a:t>Kempanna</a:t>
            </a:r>
            <a:r>
              <a:rPr lang="en-IN" dirty="0"/>
              <a:t>, M. and </a:t>
            </a:r>
            <a:r>
              <a:rPr lang="en-IN" dirty="0" err="1"/>
              <a:t>Ananthan</a:t>
            </a:r>
            <a:r>
              <a:rPr lang="en-IN" dirty="0"/>
              <a:t>, B., 2024, March. Optimizing Digital Marketing Strategies Through Search Engine Optimization. In </a:t>
            </a:r>
            <a:r>
              <a:rPr lang="en-IN" i="1" dirty="0"/>
              <a:t>2024 IEEE International Conference on Contemporary Computing and Communications (InC4)</a:t>
            </a:r>
            <a:r>
              <a:rPr lang="en-IN" dirty="0"/>
              <a:t> (Vol. 1, pp. 1-6). IEEE.</a:t>
            </a:r>
            <a:r>
              <a:rPr lang="en-IN" dirty="0">
                <a:hlinkClick r:id="rId3"/>
              </a:rPr>
              <a:t>10.1109/InC460750.2024.10649088</a:t>
            </a:r>
            <a:r>
              <a:rPr lang="en-IN" dirty="0"/>
              <a:t> </a:t>
            </a:r>
          </a:p>
          <a:p>
            <a:pPr algn="just"/>
            <a:r>
              <a:rPr lang="en-IN" dirty="0" err="1"/>
              <a:t>Weebly</a:t>
            </a:r>
            <a:r>
              <a:rPr lang="en-IN" dirty="0"/>
              <a:t> (2025) </a:t>
            </a:r>
            <a:r>
              <a:rPr lang="en-IN" i="1" dirty="0" err="1"/>
              <a:t>Weebly</a:t>
            </a:r>
            <a:r>
              <a:rPr lang="en-IN" i="1" dirty="0"/>
              <a:t> is the easiest way to create a website, store or blog</a:t>
            </a:r>
            <a:r>
              <a:rPr lang="en-IN" dirty="0"/>
              <a:t>, </a:t>
            </a:r>
            <a:r>
              <a:rPr lang="en-IN" i="1" dirty="0"/>
              <a:t>Weebly.com</a:t>
            </a:r>
            <a:r>
              <a:rPr lang="en-IN" dirty="0"/>
              <a:t>. Available at: https://www.weebly.com/ (Accessed: 13 June 2025). </a:t>
            </a:r>
          </a:p>
          <a:p>
            <a:pPr algn="just"/>
            <a:r>
              <a:rPr lang="en-IN" dirty="0"/>
              <a:t>Zhao, L., Liu, J., </a:t>
            </a:r>
            <a:r>
              <a:rPr lang="en-IN" dirty="0" err="1"/>
              <a:t>Karimov</a:t>
            </a:r>
            <a:r>
              <a:rPr lang="en-IN" dirty="0"/>
              <a:t>, A. and </a:t>
            </a:r>
            <a:r>
              <a:rPr lang="en-IN" dirty="0" err="1"/>
              <a:t>Saarela</a:t>
            </a:r>
            <a:r>
              <a:rPr lang="en-IN" dirty="0"/>
              <a:t>, M., 2025. Assessing and developing college students’ digital learning power: an empirical study based on a questionnaire survey in a Chinese university. </a:t>
            </a:r>
            <a:r>
              <a:rPr lang="en-IN" i="1" dirty="0"/>
              <a:t>International Journal of Educational Technology in Higher Education</a:t>
            </a:r>
            <a:r>
              <a:rPr lang="en-IN" dirty="0"/>
              <a:t>, </a:t>
            </a:r>
            <a:r>
              <a:rPr lang="en-IN" i="1" dirty="0"/>
              <a:t>22</a:t>
            </a:r>
            <a:r>
              <a:rPr lang="en-IN" dirty="0"/>
              <a:t>(1), p.13.</a:t>
            </a:r>
            <a:r>
              <a:rPr lang="en-IN" u="sng" dirty="0">
                <a:hlinkClick r:id="rId4"/>
              </a:rPr>
              <a:t>https://doi.org/10.1186/s41239-025-00514-4</a:t>
            </a:r>
            <a:r>
              <a:rPr lang="en-IN" dirty="0"/>
              <a:t> </a:t>
            </a:r>
          </a:p>
          <a:p>
            <a:pPr algn="just"/>
            <a:endParaRPr lang="en-IN" dirty="0"/>
          </a:p>
        </p:txBody>
      </p:sp>
    </p:spTree>
    <p:extLst>
      <p:ext uri="{BB962C8B-B14F-4D97-AF65-F5344CB8AC3E}">
        <p14:creationId xmlns:p14="http://schemas.microsoft.com/office/powerpoint/2010/main" val="2808811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54954" y="2603500"/>
            <a:ext cx="10227421" cy="3416300"/>
          </a:xfrm>
        </p:spPr>
        <p:txBody>
          <a:bodyPr>
            <a:normAutofit/>
          </a:bodyPr>
          <a:lstStyle/>
          <a:p>
            <a:pPr marL="0" indent="0" algn="ctr">
              <a:buNone/>
            </a:pPr>
            <a:r>
              <a:rPr lang="en-US" sz="6600" b="1" dirty="0">
                <a:solidFill>
                  <a:srgbClr val="00B050"/>
                </a:solidFill>
                <a:latin typeface="Algerian" panose="04020705040A02060702" pitchFamily="82" charset="0"/>
              </a:rPr>
              <a:t>Thank you </a:t>
            </a:r>
          </a:p>
          <a:p>
            <a:pPr marL="0" indent="0" algn="ctr">
              <a:buNone/>
            </a:pPr>
            <a:r>
              <a:rPr lang="en-US" sz="6600" b="1" dirty="0">
                <a:solidFill>
                  <a:srgbClr val="00B050"/>
                </a:solidFill>
                <a:latin typeface="Algerian" panose="04020705040A02060702" pitchFamily="82" charset="0"/>
              </a:rPr>
              <a:t>Any queries???</a:t>
            </a:r>
            <a:endParaRPr lang="en-IN" sz="6600" b="1" dirty="0">
              <a:solidFill>
                <a:srgbClr val="00B050"/>
              </a:solidFill>
              <a:latin typeface="Algerian" panose="04020705040A02060702" pitchFamily="82" charset="0"/>
            </a:endParaRPr>
          </a:p>
        </p:txBody>
      </p:sp>
    </p:spTree>
    <p:extLst>
      <p:ext uri="{BB962C8B-B14F-4D97-AF65-F5344CB8AC3E}">
        <p14:creationId xmlns:p14="http://schemas.microsoft.com/office/powerpoint/2010/main" val="216088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1">
      <a:majorFont>
        <a:latin typeface="Times New Roman"/>
        <a:ea typeface=""/>
        <a:cs typeface=""/>
      </a:majorFont>
      <a:minorFont>
        <a:latin typeface="Times New Roman"/>
        <a:ea typeface=""/>
        <a:cs typeface=""/>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35</TotalTime>
  <Words>1939</Words>
  <Application>Microsoft Office PowerPoint</Application>
  <PresentationFormat>Widescreen</PresentationFormat>
  <Paragraphs>79</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Algerian</vt:lpstr>
      <vt:lpstr>Arial</vt:lpstr>
      <vt:lpstr>Calibri</vt:lpstr>
      <vt:lpstr>Times New Roman</vt:lpstr>
      <vt:lpstr>Wingdings 3</vt:lpstr>
      <vt:lpstr>Ion Boardroom</vt:lpstr>
      <vt:lpstr>Digital Skills for Personal and Professional Growth </vt:lpstr>
      <vt:lpstr>PRESENTATION OVERVIEW</vt:lpstr>
      <vt:lpstr>Introduction</vt:lpstr>
      <vt:lpstr> Market research questionnaire design</vt:lpstr>
      <vt:lpstr>Key data insights and analysis</vt:lpstr>
      <vt:lpstr>Website development, marketing materials and video advertisement-based insights</vt:lpstr>
      <vt:lpstr>A reflection on what I have learnt</vt:lpstr>
      <vt:lpstr>What new skills have I developed</vt:lpstr>
      <vt:lpstr>What new skills do I need to develop going forward?</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MIRELA PAVAL</dc:creator>
  <cp:lastModifiedBy>MIRELA PAVAL</cp:lastModifiedBy>
  <cp:revision>1</cp:revision>
  <dcterms:created xsi:type="dcterms:W3CDTF">2025-06-14T08:35:37Z</dcterms:created>
  <dcterms:modified xsi:type="dcterms:W3CDTF">2025-06-29T21:29:38Z</dcterms:modified>
</cp:coreProperties>
</file>