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4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12192000" cy="16256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292E"/>
    <a:srgbClr val="C33B3B"/>
    <a:srgbClr val="D37D7C"/>
    <a:srgbClr val="F2D9B0"/>
    <a:srgbClr val="CFBF9D"/>
    <a:srgbClr val="CEAA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562377-7416-40A1-9FFC-7EC17D1DB3F9}" v="248" dt="2020-08-12T10:22:15.747"/>
    <p1510:client id="{B626A9B9-4EE3-49E5-B352-7156B0C6F969}" v="77" dt="2020-08-12T10:01:12.239"/>
    <p1510:client id="{C7B24B34-3CD6-420E-913D-5D93A779E531}" v="1987" dt="2020-08-12T00:52:07.245"/>
  </p1510:revLst>
</p1510:revInfo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23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3768" y="110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91-4A87-A8AA-FF90DAD548CE}"/>
              </c:ext>
            </c:extLst>
          </c:dPt>
          <c:dPt>
            <c:idx val="1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91-4A87-A8AA-FF90DAD548CE}"/>
              </c:ext>
            </c:extLst>
          </c:dPt>
          <c:dPt>
            <c:idx val="2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91-4A87-A8AA-FF90DAD548CE}"/>
              </c:ext>
            </c:extLst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91-4A87-A8AA-FF90DAD548CE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91-4A87-A8AA-FF90DAD548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91-4A87-A8AA-FF90DAD548CE}"/>
              </c:ext>
            </c:extLst>
          </c:dPt>
          <c:dPt>
            <c:idx val="1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91-4A87-A8AA-FF90DAD548CE}"/>
              </c:ext>
            </c:extLst>
          </c:dPt>
          <c:dPt>
            <c:idx val="2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91-4A87-A8AA-FF90DAD548CE}"/>
              </c:ext>
            </c:extLst>
          </c:dPt>
          <c:dPt>
            <c:idx val="3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91-4A87-A8AA-FF90DAD548CE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91-4A87-A8AA-FF90DAD548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7"/>
        <c:holeSize val="6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91-4A87-A8AA-FF90DAD548C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91-4A87-A8AA-FF90DAD548CE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91-4A87-A8AA-FF90DAD548CE}"/>
              </c:ext>
            </c:extLst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91-4A87-A8AA-FF90DAD548CE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691-4A87-A8AA-FF90DAD548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6"/>
        <c:holeSize val="6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CE2ABB-3E4F-4D41-8568-7C902D8340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87AD07-52BA-4654-AB16-B5FB95B8BA3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A2B90F8-7C83-43EB-AE51-3CDF5CF9B0D5}" type="datetime1">
              <a:rPr lang="en-GB" smtClean="0"/>
              <a:t>12/08/2020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CEFF96-CB5A-4136-B37B-371A897ECA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980E3A-98E2-4FFC-B81C-C354A7B3B9F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2EF6829-522D-411D-99E3-19D7738EE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941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76505A4-226A-40C1-B7E5-46857D28569A}" type="datetime1">
              <a:rPr lang="en-GB" noProof="0" smtClean="0"/>
              <a:t>12/08/2020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EB98550-2AA3-427C-8530-E6B95847320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737031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EB98550-2AA3-427C-8530-E6B95847320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078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05269-D5AC-4872-A436-178C59502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5188"/>
            <a:ext cx="10515600" cy="3141662"/>
          </a:xfrm>
          <a:prstGeom prst="rect">
            <a:avLst/>
          </a:prstGeom>
        </p:spPr>
        <p:txBody>
          <a:bodyPr rtlCol="0"/>
          <a:lstStyle>
            <a:lvl1pPr>
              <a:defRPr baseline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3255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05269-D5AC-4872-A436-178C59502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5188"/>
            <a:ext cx="10515600" cy="3141662"/>
          </a:xfrm>
          <a:prstGeom prst="rect">
            <a:avLst/>
          </a:prstGeom>
        </p:spPr>
        <p:txBody>
          <a:bodyPr rtlCol="0"/>
          <a:lstStyle>
            <a:lvl1pPr>
              <a:defRPr baseline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B91648-3E62-437A-9B2B-F30287F94D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2525" y="7029450"/>
            <a:ext cx="9886950" cy="512445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 sz="4800"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310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961BD8-6614-4D8A-9A6F-E5F963382F71}"/>
              </a:ext>
            </a:extLst>
          </p:cNvPr>
          <p:cNvSpPr/>
          <p:nvPr userDrawn="1"/>
        </p:nvSpPr>
        <p:spPr>
          <a:xfrm>
            <a:off x="388374" y="336753"/>
            <a:ext cx="11415252" cy="148177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4186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8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chart" Target="../charts/chart3.xml"/><Relationship Id="rId5" Type="http://schemas.openxmlformats.org/officeDocument/2006/relationships/image" Target="../media/image3.png"/><Relationship Id="rId10" Type="http://schemas.openxmlformats.org/officeDocument/2006/relationships/chart" Target="../charts/chart2.xml"/><Relationship Id="rId4" Type="http://schemas.openxmlformats.org/officeDocument/2006/relationships/image" Target="../media/image2.svg"/><Relationship Id="rId9" Type="http://schemas.openxmlformats.org/officeDocument/2006/relationships/chart" Target="../charts/chart1.xm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 descr="Pencil Tip">
            <a:extLst>
              <a:ext uri="{FF2B5EF4-FFF2-40B4-BE49-F238E27FC236}">
                <a16:creationId xmlns:a16="http://schemas.microsoft.com/office/drawing/2014/main" id="{8096D734-9A18-4CDD-8E63-5B1E0374F1A6}"/>
              </a:ext>
            </a:extLst>
          </p:cNvPr>
          <p:cNvGrpSpPr/>
          <p:nvPr/>
        </p:nvGrpSpPr>
        <p:grpSpPr>
          <a:xfrm>
            <a:off x="5558269" y="720930"/>
            <a:ext cx="1083443" cy="866251"/>
            <a:chOff x="5558269" y="2683246"/>
            <a:chExt cx="1083443" cy="866251"/>
          </a:xfrm>
        </p:grpSpPr>
        <p:sp>
          <p:nvSpPr>
            <p:cNvPr id="27" name="Arrow: Down 26">
              <a:extLst>
                <a:ext uri="{FF2B5EF4-FFF2-40B4-BE49-F238E27FC236}">
                  <a16:creationId xmlns:a16="http://schemas.microsoft.com/office/drawing/2014/main" id="{B860C96A-5919-427D-ACDC-5B4ABDC6E4B8}"/>
                </a:ext>
              </a:extLst>
            </p:cNvPr>
            <p:cNvSpPr/>
            <p:nvPr/>
          </p:nvSpPr>
          <p:spPr>
            <a:xfrm rot="10800000" flipH="1">
              <a:off x="5558269" y="2683247"/>
              <a:ext cx="1083443" cy="866250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20A2F263-68FD-41AC-9E8F-145F5952DFEA}"/>
                </a:ext>
              </a:extLst>
            </p:cNvPr>
            <p:cNvSpPr/>
            <p:nvPr/>
          </p:nvSpPr>
          <p:spPr>
            <a:xfrm>
              <a:off x="5948483" y="2683246"/>
              <a:ext cx="303016" cy="17498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</p:grpSp>
      <p:grpSp>
        <p:nvGrpSpPr>
          <p:cNvPr id="34" name="Group 33" descr="Pencil Section">
            <a:extLst>
              <a:ext uri="{FF2B5EF4-FFF2-40B4-BE49-F238E27FC236}">
                <a16:creationId xmlns:a16="http://schemas.microsoft.com/office/drawing/2014/main" id="{8C5CFB96-05C7-4060-B6EA-87F284A06808}"/>
              </a:ext>
            </a:extLst>
          </p:cNvPr>
          <p:cNvGrpSpPr/>
          <p:nvPr/>
        </p:nvGrpSpPr>
        <p:grpSpPr>
          <a:xfrm rot="10800000" flipH="1">
            <a:off x="5559821" y="1228420"/>
            <a:ext cx="1081893" cy="5945311"/>
            <a:chOff x="720000" y="5200650"/>
            <a:chExt cx="1440000" cy="3600000"/>
          </a:xfrm>
        </p:grpSpPr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539DCB09-D489-4AEF-A57A-4276E752CEA5}"/>
                </a:ext>
              </a:extLst>
            </p:cNvPr>
            <p:cNvSpPr/>
            <p:nvPr/>
          </p:nvSpPr>
          <p:spPr>
            <a:xfrm>
              <a:off x="72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B6433480-891A-4EB9-865B-9B1BBD57D290}"/>
                </a:ext>
              </a:extLst>
            </p:cNvPr>
            <p:cNvSpPr/>
            <p:nvPr/>
          </p:nvSpPr>
          <p:spPr>
            <a:xfrm>
              <a:off x="108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25" name="Arrow: Down 24">
              <a:extLst>
                <a:ext uri="{FF2B5EF4-FFF2-40B4-BE49-F238E27FC236}">
                  <a16:creationId xmlns:a16="http://schemas.microsoft.com/office/drawing/2014/main" id="{B446CB75-8164-4D77-8F31-A19689A43099}"/>
                </a:ext>
              </a:extLst>
            </p:cNvPr>
            <p:cNvSpPr/>
            <p:nvPr/>
          </p:nvSpPr>
          <p:spPr>
            <a:xfrm>
              <a:off x="144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26" name="Arrow: Down 25">
              <a:extLst>
                <a:ext uri="{FF2B5EF4-FFF2-40B4-BE49-F238E27FC236}">
                  <a16:creationId xmlns:a16="http://schemas.microsoft.com/office/drawing/2014/main" id="{AB2BEF8A-0269-4173-AA05-AB31BEADFAC1}"/>
                </a:ext>
              </a:extLst>
            </p:cNvPr>
            <p:cNvSpPr/>
            <p:nvPr/>
          </p:nvSpPr>
          <p:spPr>
            <a:xfrm>
              <a:off x="180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</p:grpSp>
      <p:sp>
        <p:nvSpPr>
          <p:cNvPr id="8" name="Title 7" hidden="1">
            <a:extLst>
              <a:ext uri="{FF2B5EF4-FFF2-40B4-BE49-F238E27FC236}">
                <a16:creationId xmlns:a16="http://schemas.microsoft.com/office/drawing/2014/main" id="{E836A675-CF30-4322-9910-D0876ADF4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Education Infographic</a:t>
            </a:r>
          </a:p>
        </p:txBody>
      </p:sp>
      <p:grpSp>
        <p:nvGrpSpPr>
          <p:cNvPr id="90" name="Group 89" descr="Pencil Ribbon">
            <a:extLst>
              <a:ext uri="{FF2B5EF4-FFF2-40B4-BE49-F238E27FC236}">
                <a16:creationId xmlns:a16="http://schemas.microsoft.com/office/drawing/2014/main" id="{FAB42E28-35EA-4CE9-AD4D-037811A2670C}"/>
              </a:ext>
            </a:extLst>
          </p:cNvPr>
          <p:cNvGrpSpPr/>
          <p:nvPr/>
        </p:nvGrpSpPr>
        <p:grpSpPr>
          <a:xfrm>
            <a:off x="5431318" y="3329081"/>
            <a:ext cx="1329075" cy="1709685"/>
            <a:chOff x="5423088" y="5459207"/>
            <a:chExt cx="1329075" cy="1709685"/>
          </a:xfrm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D2CC921-A04F-47C0-BBDB-AA5EC0BA41A1}"/>
                </a:ext>
              </a:extLst>
            </p:cNvPr>
            <p:cNvSpPr/>
            <p:nvPr/>
          </p:nvSpPr>
          <p:spPr>
            <a:xfrm rot="16200000">
              <a:off x="6174403" y="5918289"/>
              <a:ext cx="1036842" cy="118678"/>
            </a:xfrm>
            <a:custGeom>
              <a:avLst/>
              <a:gdLst>
                <a:gd name="connsiteX0" fmla="*/ 1005567 w 1005567"/>
                <a:gd name="connsiteY0" fmla="*/ 0 h 118678"/>
                <a:gd name="connsiteX1" fmla="*/ 1005567 w 1005567"/>
                <a:gd name="connsiteY1" fmla="*/ 118384 h 118678"/>
                <a:gd name="connsiteX2" fmla="*/ 152953 w 1005567"/>
                <a:gd name="connsiteY2" fmla="*/ 118384 h 118678"/>
                <a:gd name="connsiteX3" fmla="*/ 151765 w 1005567"/>
                <a:gd name="connsiteY3" fmla="*/ 118678 h 118678"/>
                <a:gd name="connsiteX4" fmla="*/ 149847 w 1005567"/>
                <a:gd name="connsiteY4" fmla="*/ 118384 h 118678"/>
                <a:gd name="connsiteX5" fmla="*/ 98080 w 1005567"/>
                <a:gd name="connsiteY5" fmla="*/ 110463 h 118678"/>
                <a:gd name="connsiteX6" fmla="*/ 17770 w 1005567"/>
                <a:gd name="connsiteY6" fmla="*/ 37613 h 118678"/>
                <a:gd name="connsiteX7" fmla="*/ 0 w 1005567"/>
                <a:gd name="connsiteY7" fmla="*/ 0 h 118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5567" h="118678">
                  <a:moveTo>
                    <a:pt x="1005567" y="0"/>
                  </a:moveTo>
                  <a:lnTo>
                    <a:pt x="1005567" y="118384"/>
                  </a:lnTo>
                  <a:lnTo>
                    <a:pt x="152953" y="118384"/>
                  </a:lnTo>
                  <a:lnTo>
                    <a:pt x="151765" y="118678"/>
                  </a:lnTo>
                  <a:lnTo>
                    <a:pt x="149847" y="118384"/>
                  </a:lnTo>
                  <a:cubicBezTo>
                    <a:pt x="132591" y="115744"/>
                    <a:pt x="139149" y="120250"/>
                    <a:pt x="98080" y="110463"/>
                  </a:cubicBezTo>
                  <a:cubicBezTo>
                    <a:pt x="63948" y="98234"/>
                    <a:pt x="34481" y="72985"/>
                    <a:pt x="17770" y="37613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566B5788-E2E0-48F2-9B93-6D16F2940765}"/>
                </a:ext>
              </a:extLst>
            </p:cNvPr>
            <p:cNvSpPr/>
            <p:nvPr/>
          </p:nvSpPr>
          <p:spPr>
            <a:xfrm rot="16200000">
              <a:off x="5393104" y="7011957"/>
              <a:ext cx="186919" cy="126952"/>
            </a:xfrm>
            <a:custGeom>
              <a:avLst/>
              <a:gdLst>
                <a:gd name="connsiteX0" fmla="*/ 186919 w 186919"/>
                <a:gd name="connsiteY0" fmla="*/ 0 h 125314"/>
                <a:gd name="connsiteX1" fmla="*/ 186919 w 186919"/>
                <a:gd name="connsiteY1" fmla="*/ 125314 h 125314"/>
                <a:gd name="connsiteX2" fmla="*/ 0 w 186919"/>
                <a:gd name="connsiteY2" fmla="*/ 125314 h 125314"/>
                <a:gd name="connsiteX3" fmla="*/ 7831 w 186919"/>
                <a:gd name="connsiteY3" fmla="*/ 86525 h 125314"/>
                <a:gd name="connsiteX4" fmla="*/ 138367 w 186919"/>
                <a:gd name="connsiteY4" fmla="*/ 0 h 125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919" h="125314">
                  <a:moveTo>
                    <a:pt x="186919" y="0"/>
                  </a:moveTo>
                  <a:lnTo>
                    <a:pt x="186919" y="125314"/>
                  </a:lnTo>
                  <a:lnTo>
                    <a:pt x="0" y="125314"/>
                  </a:lnTo>
                  <a:lnTo>
                    <a:pt x="7831" y="86525"/>
                  </a:lnTo>
                  <a:cubicBezTo>
                    <a:pt x="29338" y="35678"/>
                    <a:pt x="79686" y="0"/>
                    <a:pt x="1383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66" name="Parallelogram 65">
              <a:extLst>
                <a:ext uri="{FF2B5EF4-FFF2-40B4-BE49-F238E27FC236}">
                  <a16:creationId xmlns:a16="http://schemas.microsoft.com/office/drawing/2014/main" id="{A18CFA55-058C-4633-83E7-611FE3036453}"/>
                </a:ext>
              </a:extLst>
            </p:cNvPr>
            <p:cNvSpPr/>
            <p:nvPr/>
          </p:nvSpPr>
          <p:spPr>
            <a:xfrm rot="16200000" flipH="1">
              <a:off x="5710180" y="6182300"/>
              <a:ext cx="763161" cy="1083445"/>
            </a:xfrm>
            <a:prstGeom prst="parallelogram">
              <a:avLst>
                <a:gd name="adj" fmla="val 72728"/>
              </a:avLst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41" name="Parallelogram 40">
              <a:extLst>
                <a:ext uri="{FF2B5EF4-FFF2-40B4-BE49-F238E27FC236}">
                  <a16:creationId xmlns:a16="http://schemas.microsoft.com/office/drawing/2014/main" id="{238853DE-EC73-4814-B7EE-3EF80DCDA05E}"/>
                </a:ext>
              </a:extLst>
            </p:cNvPr>
            <p:cNvSpPr/>
            <p:nvPr/>
          </p:nvSpPr>
          <p:spPr>
            <a:xfrm rot="16200000" flipH="1">
              <a:off x="5294044" y="5588541"/>
              <a:ext cx="1587453" cy="1328785"/>
            </a:xfrm>
            <a:prstGeom prst="parallelogram">
              <a:avLst>
                <a:gd name="adj" fmla="val 5127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</p:grpSp>
      <p:pic>
        <p:nvPicPr>
          <p:cNvPr id="1045" name="Graphic 1044" descr="Puzzle">
            <a:extLst>
              <a:ext uri="{FF2B5EF4-FFF2-40B4-BE49-F238E27FC236}">
                <a16:creationId xmlns:a16="http://schemas.microsoft.com/office/drawing/2014/main" id="{C6AC993A-DD3F-428F-87C7-A85222811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982236">
            <a:off x="5860707" y="3890027"/>
            <a:ext cx="469232" cy="469232"/>
          </a:xfrm>
          <a:prstGeom prst="rect">
            <a:avLst/>
          </a:prstGeom>
        </p:spPr>
      </p:pic>
      <p:grpSp>
        <p:nvGrpSpPr>
          <p:cNvPr id="54" name="Group 53" descr="Pencil Section">
            <a:extLst>
              <a:ext uri="{FF2B5EF4-FFF2-40B4-BE49-F238E27FC236}">
                <a16:creationId xmlns:a16="http://schemas.microsoft.com/office/drawing/2014/main" id="{5DCE6B97-B14E-4696-83E1-484FD5CE661D}"/>
              </a:ext>
            </a:extLst>
          </p:cNvPr>
          <p:cNvGrpSpPr/>
          <p:nvPr/>
        </p:nvGrpSpPr>
        <p:grpSpPr>
          <a:xfrm rot="10800000" flipH="1">
            <a:off x="5559821" y="6941674"/>
            <a:ext cx="1081891" cy="3331245"/>
            <a:chOff x="720001" y="5200650"/>
            <a:chExt cx="1439999" cy="3600000"/>
          </a:xfrm>
          <a:solidFill>
            <a:schemeClr val="accent2"/>
          </a:solidFill>
        </p:grpSpPr>
        <p:sp>
          <p:nvSpPr>
            <p:cNvPr id="55" name="Arrow: Down 54">
              <a:extLst>
                <a:ext uri="{FF2B5EF4-FFF2-40B4-BE49-F238E27FC236}">
                  <a16:creationId xmlns:a16="http://schemas.microsoft.com/office/drawing/2014/main" id="{3720879D-EA4C-48EC-BA7A-92D1722ED1A0}"/>
                </a:ext>
              </a:extLst>
            </p:cNvPr>
            <p:cNvSpPr/>
            <p:nvPr/>
          </p:nvSpPr>
          <p:spPr>
            <a:xfrm>
              <a:off x="72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56" name="Arrow: Down 55">
              <a:extLst>
                <a:ext uri="{FF2B5EF4-FFF2-40B4-BE49-F238E27FC236}">
                  <a16:creationId xmlns:a16="http://schemas.microsoft.com/office/drawing/2014/main" id="{4807F6A6-6CF1-4185-8B9E-3A7DBC1DC9EF}"/>
                </a:ext>
              </a:extLst>
            </p:cNvPr>
            <p:cNvSpPr/>
            <p:nvPr/>
          </p:nvSpPr>
          <p:spPr>
            <a:xfrm>
              <a:off x="108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57" name="Arrow: Down 56">
              <a:extLst>
                <a:ext uri="{FF2B5EF4-FFF2-40B4-BE49-F238E27FC236}">
                  <a16:creationId xmlns:a16="http://schemas.microsoft.com/office/drawing/2014/main" id="{91463D4C-E169-4CD7-9CF1-C735695BB472}"/>
                </a:ext>
              </a:extLst>
            </p:cNvPr>
            <p:cNvSpPr/>
            <p:nvPr/>
          </p:nvSpPr>
          <p:spPr>
            <a:xfrm>
              <a:off x="144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58" name="Arrow: Down 57">
              <a:extLst>
                <a:ext uri="{FF2B5EF4-FFF2-40B4-BE49-F238E27FC236}">
                  <a16:creationId xmlns:a16="http://schemas.microsoft.com/office/drawing/2014/main" id="{FC0AA29E-FA9E-4076-B620-02F17C95AB09}"/>
                </a:ext>
              </a:extLst>
            </p:cNvPr>
            <p:cNvSpPr/>
            <p:nvPr/>
          </p:nvSpPr>
          <p:spPr>
            <a:xfrm>
              <a:off x="180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</p:grpSp>
      <p:grpSp>
        <p:nvGrpSpPr>
          <p:cNvPr id="61" name="Group 60" descr="Pencil Section">
            <a:extLst>
              <a:ext uri="{FF2B5EF4-FFF2-40B4-BE49-F238E27FC236}">
                <a16:creationId xmlns:a16="http://schemas.microsoft.com/office/drawing/2014/main" id="{FA67B8CC-BADB-480B-99C6-F0315E487428}"/>
              </a:ext>
            </a:extLst>
          </p:cNvPr>
          <p:cNvGrpSpPr/>
          <p:nvPr/>
        </p:nvGrpSpPr>
        <p:grpSpPr>
          <a:xfrm rot="10800000" flipH="1">
            <a:off x="5559821" y="10011198"/>
            <a:ext cx="1081891" cy="3563835"/>
            <a:chOff x="720001" y="5200650"/>
            <a:chExt cx="1439999" cy="3600000"/>
          </a:xfrm>
          <a:solidFill>
            <a:schemeClr val="accent2"/>
          </a:solidFill>
        </p:grpSpPr>
        <p:sp>
          <p:nvSpPr>
            <p:cNvPr id="62" name="Arrow: Down 61">
              <a:extLst>
                <a:ext uri="{FF2B5EF4-FFF2-40B4-BE49-F238E27FC236}">
                  <a16:creationId xmlns:a16="http://schemas.microsoft.com/office/drawing/2014/main" id="{687F0286-720F-48E5-B93C-F7339BD4878D}"/>
                </a:ext>
              </a:extLst>
            </p:cNvPr>
            <p:cNvSpPr/>
            <p:nvPr/>
          </p:nvSpPr>
          <p:spPr>
            <a:xfrm>
              <a:off x="72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63" name="Arrow: Down 62">
              <a:extLst>
                <a:ext uri="{FF2B5EF4-FFF2-40B4-BE49-F238E27FC236}">
                  <a16:creationId xmlns:a16="http://schemas.microsoft.com/office/drawing/2014/main" id="{337DFB87-CFFE-49F4-B7B0-319AF30FC696}"/>
                </a:ext>
              </a:extLst>
            </p:cNvPr>
            <p:cNvSpPr/>
            <p:nvPr/>
          </p:nvSpPr>
          <p:spPr>
            <a:xfrm>
              <a:off x="108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64" name="Arrow: Down 63">
              <a:extLst>
                <a:ext uri="{FF2B5EF4-FFF2-40B4-BE49-F238E27FC236}">
                  <a16:creationId xmlns:a16="http://schemas.microsoft.com/office/drawing/2014/main" id="{994ECC7C-6411-4822-923E-7327528677DD}"/>
                </a:ext>
              </a:extLst>
            </p:cNvPr>
            <p:cNvSpPr/>
            <p:nvPr/>
          </p:nvSpPr>
          <p:spPr>
            <a:xfrm>
              <a:off x="1440001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65" name="Arrow: Down 64">
              <a:extLst>
                <a:ext uri="{FF2B5EF4-FFF2-40B4-BE49-F238E27FC236}">
                  <a16:creationId xmlns:a16="http://schemas.microsoft.com/office/drawing/2014/main" id="{38DF508B-21CB-4DAC-988D-D192B1CF236C}"/>
                </a:ext>
              </a:extLst>
            </p:cNvPr>
            <p:cNvSpPr/>
            <p:nvPr/>
          </p:nvSpPr>
          <p:spPr>
            <a:xfrm>
              <a:off x="1800000" y="5200650"/>
              <a:ext cx="360000" cy="3600000"/>
            </a:xfrm>
            <a:prstGeom prst="downArrow">
              <a:avLst>
                <a:gd name="adj1" fmla="val 100000"/>
                <a:gd name="adj2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</p:grpSp>
      <p:grpSp>
        <p:nvGrpSpPr>
          <p:cNvPr id="49" name="Group 48" descr="Pencil Eraser">
            <a:extLst>
              <a:ext uri="{FF2B5EF4-FFF2-40B4-BE49-F238E27FC236}">
                <a16:creationId xmlns:a16="http://schemas.microsoft.com/office/drawing/2014/main" id="{C1260421-D92C-4E2E-88CD-E4D9C935FEA5}"/>
              </a:ext>
            </a:extLst>
          </p:cNvPr>
          <p:cNvGrpSpPr/>
          <p:nvPr/>
        </p:nvGrpSpPr>
        <p:grpSpPr>
          <a:xfrm>
            <a:off x="5558272" y="13575035"/>
            <a:ext cx="1083442" cy="863524"/>
            <a:chOff x="5554279" y="11106364"/>
            <a:chExt cx="1083442" cy="86352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839231F-8AA0-47CC-9B7B-82EAF40A3A8D}"/>
                </a:ext>
              </a:extLst>
            </p:cNvPr>
            <p:cNvSpPr/>
            <p:nvPr/>
          </p:nvSpPr>
          <p:spPr>
            <a:xfrm rot="10800000" flipH="1">
              <a:off x="5554279" y="11106364"/>
              <a:ext cx="1083442" cy="484241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76000">
                  <a:schemeClr val="bg1">
                    <a:lumMod val="75000"/>
                  </a:schemeClr>
                </a:gs>
                <a:gs pos="3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29" name="Rectangle: Top Corners Rounded 28">
              <a:extLst>
                <a:ext uri="{FF2B5EF4-FFF2-40B4-BE49-F238E27FC236}">
                  <a16:creationId xmlns:a16="http://schemas.microsoft.com/office/drawing/2014/main" id="{3D1EA64C-5006-4013-9C14-9A1F00DE6C98}"/>
                </a:ext>
              </a:extLst>
            </p:cNvPr>
            <p:cNvSpPr/>
            <p:nvPr/>
          </p:nvSpPr>
          <p:spPr>
            <a:xfrm rot="10800000" flipH="1">
              <a:off x="5554279" y="11590606"/>
              <a:ext cx="1083442" cy="379282"/>
            </a:xfrm>
            <a:prstGeom prst="round2Same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563BB47-CEF7-454E-BF04-B9383994F31A}"/>
                </a:ext>
              </a:extLst>
            </p:cNvPr>
            <p:cNvSpPr/>
            <p:nvPr/>
          </p:nvSpPr>
          <p:spPr>
            <a:xfrm rot="10800000" flipH="1">
              <a:off x="5554279" y="11501012"/>
              <a:ext cx="1083442" cy="3434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76000">
                  <a:schemeClr val="bg1">
                    <a:lumMod val="75000"/>
                  </a:schemeClr>
                </a:gs>
                <a:gs pos="3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2BFC936-E991-4F9F-8385-770D4414AA4B}"/>
                </a:ext>
              </a:extLst>
            </p:cNvPr>
            <p:cNvSpPr/>
            <p:nvPr/>
          </p:nvSpPr>
          <p:spPr>
            <a:xfrm rot="10800000" flipH="1">
              <a:off x="5554279" y="11420788"/>
              <a:ext cx="1083442" cy="3434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76000">
                  <a:schemeClr val="bg1">
                    <a:lumMod val="75000"/>
                  </a:schemeClr>
                </a:gs>
                <a:gs pos="3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BDA4819-792D-4D2C-B416-C6FB5733E3F2}"/>
                </a:ext>
              </a:extLst>
            </p:cNvPr>
            <p:cNvSpPr/>
            <p:nvPr/>
          </p:nvSpPr>
          <p:spPr>
            <a:xfrm rot="10800000" flipH="1">
              <a:off x="5554279" y="11340564"/>
              <a:ext cx="1083442" cy="3434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76000">
                  <a:schemeClr val="bg1">
                    <a:lumMod val="75000"/>
                  </a:schemeClr>
                </a:gs>
                <a:gs pos="3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</p:grpSp>
      <p:grpSp>
        <p:nvGrpSpPr>
          <p:cNvPr id="9" name="Group 8" descr="Header Graphic">
            <a:extLst>
              <a:ext uri="{FF2B5EF4-FFF2-40B4-BE49-F238E27FC236}">
                <a16:creationId xmlns:a16="http://schemas.microsoft.com/office/drawing/2014/main" id="{181D94F2-1E93-4B71-A78B-37D4B024053C}"/>
              </a:ext>
            </a:extLst>
          </p:cNvPr>
          <p:cNvGrpSpPr/>
          <p:nvPr/>
        </p:nvGrpSpPr>
        <p:grpSpPr>
          <a:xfrm>
            <a:off x="-7141" y="5532749"/>
            <a:ext cx="6919329" cy="2201057"/>
            <a:chOff x="-7141" y="5532749"/>
            <a:chExt cx="6919329" cy="2201057"/>
          </a:xfrm>
        </p:grpSpPr>
        <p:sp>
          <p:nvSpPr>
            <p:cNvPr id="190" name="Isosceles Triangle 189">
              <a:extLst>
                <a:ext uri="{FF2B5EF4-FFF2-40B4-BE49-F238E27FC236}">
                  <a16:creationId xmlns:a16="http://schemas.microsoft.com/office/drawing/2014/main" id="{F3581DBC-9696-4462-B3C5-767EE02860DC}"/>
                </a:ext>
              </a:extLst>
            </p:cNvPr>
            <p:cNvSpPr/>
            <p:nvPr/>
          </p:nvSpPr>
          <p:spPr>
            <a:xfrm rot="5400000">
              <a:off x="6655238" y="7058004"/>
              <a:ext cx="243424" cy="270475"/>
            </a:xfrm>
            <a:prstGeom prst="triangle">
              <a:avLst>
                <a:gd name="adj" fmla="val 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C72ABDA0-C156-472C-B9ED-6805DC489C86}"/>
                </a:ext>
              </a:extLst>
            </p:cNvPr>
            <p:cNvSpPr/>
            <p:nvPr/>
          </p:nvSpPr>
          <p:spPr>
            <a:xfrm>
              <a:off x="1" y="5532749"/>
              <a:ext cx="6912187" cy="154396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0D300D7F-079C-4116-A792-BD36BA3AEDE4}"/>
                </a:ext>
              </a:extLst>
            </p:cNvPr>
            <p:cNvSpPr/>
            <p:nvPr/>
          </p:nvSpPr>
          <p:spPr>
            <a:xfrm rot="16200000">
              <a:off x="2447636" y="4622341"/>
              <a:ext cx="656688" cy="5566241"/>
            </a:xfrm>
            <a:prstGeom prst="rect">
              <a:avLst/>
            </a:pr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8D1A8F03-661A-46F2-BBC9-78FA1AE202DB}"/>
                </a:ext>
              </a:extLst>
            </p:cNvPr>
            <p:cNvSpPr/>
            <p:nvPr/>
          </p:nvSpPr>
          <p:spPr>
            <a:xfrm>
              <a:off x="5558268" y="7077117"/>
              <a:ext cx="1083443" cy="162657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</p:grpSp>
      <p:sp>
        <p:nvSpPr>
          <p:cNvPr id="195" name="TextBox 194">
            <a:extLst>
              <a:ext uri="{FF2B5EF4-FFF2-40B4-BE49-F238E27FC236}">
                <a16:creationId xmlns:a16="http://schemas.microsoft.com/office/drawing/2014/main" id="{B52B03A8-C706-4D1C-B84D-C2CF3E66F5F5}"/>
              </a:ext>
            </a:extLst>
          </p:cNvPr>
          <p:cNvSpPr txBox="1"/>
          <p:nvPr/>
        </p:nvSpPr>
        <p:spPr>
          <a:xfrm>
            <a:off x="775716" y="5628109"/>
            <a:ext cx="3085702" cy="50127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rtl="0"/>
            <a:r>
              <a:rPr lang="en-GB" sz="3200" b="1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Education </a:t>
            </a:r>
            <a:r>
              <a:rPr lang="en-GB" sz="3200" b="1" i="1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</a:t>
            </a:r>
            <a:endParaRPr lang="en-GB" sz="3200" b="1" spc="-150" noProof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DB4B2506-C8BD-467C-A8A9-4B23C0D3552E}"/>
              </a:ext>
            </a:extLst>
          </p:cNvPr>
          <p:cNvSpPr txBox="1"/>
          <p:nvPr/>
        </p:nvSpPr>
        <p:spPr>
          <a:xfrm>
            <a:off x="817856" y="5518486"/>
            <a:ext cx="3128415" cy="165412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r>
              <a:rPr lang="en-GB" sz="5400" b="1" spc="-300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  <a:cs typeface="Calibri"/>
              </a:rPr>
              <a:t>HOW CAN SCHOOLS HELP?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557E8AC8-4028-4FD4-93C6-1F9ABB601197}"/>
              </a:ext>
            </a:extLst>
          </p:cNvPr>
          <p:cNvSpPr txBox="1"/>
          <p:nvPr/>
        </p:nvSpPr>
        <p:spPr>
          <a:xfrm>
            <a:off x="3749041" y="5703748"/>
            <a:ext cx="2678410" cy="147732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cs typeface="Calibri"/>
              </a:rPr>
              <a:t>INTERVENTIONS</a:t>
            </a:r>
          </a:p>
          <a:p>
            <a:r>
              <a:rPr lang="en-GB" sz="2400" b="1" dirty="0">
                <a:solidFill>
                  <a:schemeClr val="accent1"/>
                </a:solidFill>
                <a:cs typeface="Calibri"/>
              </a:rPr>
              <a:t>WORKING TOGETHER</a:t>
            </a:r>
          </a:p>
          <a:p>
            <a:r>
              <a:rPr lang="en-GB" sz="2400" b="1" dirty="0">
                <a:solidFill>
                  <a:schemeClr val="accent1"/>
                </a:solidFill>
                <a:cs typeface="Calibri"/>
              </a:rPr>
              <a:t>SUPPORT FAMILIES</a:t>
            </a:r>
          </a:p>
        </p:txBody>
      </p:sp>
      <p:grpSp>
        <p:nvGrpSpPr>
          <p:cNvPr id="233" name="Group 232" descr="1in3 Graphic Placeholder">
            <a:extLst>
              <a:ext uri="{FF2B5EF4-FFF2-40B4-BE49-F238E27FC236}">
                <a16:creationId xmlns:a16="http://schemas.microsoft.com/office/drawing/2014/main" id="{75BB10CF-B44E-43F4-A0CB-89E1F4914D9F}"/>
              </a:ext>
            </a:extLst>
          </p:cNvPr>
          <p:cNvGrpSpPr/>
          <p:nvPr/>
        </p:nvGrpSpPr>
        <p:grpSpPr>
          <a:xfrm>
            <a:off x="1026795" y="1312843"/>
            <a:ext cx="4563025" cy="4027714"/>
            <a:chOff x="794405" y="2394606"/>
            <a:chExt cx="4516798" cy="3908463"/>
          </a:xfrm>
        </p:grpSpPr>
        <p:grpSp>
          <p:nvGrpSpPr>
            <p:cNvPr id="1043" name="Group 1042">
              <a:extLst>
                <a:ext uri="{FF2B5EF4-FFF2-40B4-BE49-F238E27FC236}">
                  <a16:creationId xmlns:a16="http://schemas.microsoft.com/office/drawing/2014/main" id="{EDE67141-2993-4412-A65C-1A5893653F11}"/>
                </a:ext>
              </a:extLst>
            </p:cNvPr>
            <p:cNvGrpSpPr/>
            <p:nvPr/>
          </p:nvGrpSpPr>
          <p:grpSpPr>
            <a:xfrm>
              <a:off x="794405" y="2394606"/>
              <a:ext cx="4404759" cy="3908463"/>
              <a:chOff x="681043" y="835633"/>
              <a:chExt cx="4404759" cy="3908463"/>
            </a:xfrm>
          </p:grpSpPr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A025D5D5-CF94-406F-9B0D-1B6A88C449C9}"/>
                  </a:ext>
                </a:extLst>
              </p:cNvPr>
              <p:cNvSpPr txBox="1"/>
              <p:nvPr/>
            </p:nvSpPr>
            <p:spPr>
              <a:xfrm>
                <a:off x="1107683" y="835633"/>
                <a:ext cx="3890274" cy="47786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r"/>
                <a:r>
                  <a:rPr lang="en-GB" sz="3200" noProof="1">
                    <a:highlight>
                      <a:srgbClr val="FF0000"/>
                    </a:highlight>
                    <a:cs typeface="Calibri"/>
                  </a:rPr>
                  <a:t>HEALTH &amp; WELL-BEING</a:t>
                </a:r>
              </a:p>
            </p:txBody>
          </p:sp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id="{34D49CA1-A211-445A-8A71-BADA2DFCF519}"/>
                  </a:ext>
                </a:extLst>
              </p:cNvPr>
              <p:cNvSpPr txBox="1"/>
              <p:nvPr/>
            </p:nvSpPr>
            <p:spPr>
              <a:xfrm>
                <a:off x="681044" y="4005431"/>
                <a:ext cx="4404760" cy="73866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r"/>
                <a:r>
                  <a:rPr lang="en-GB" sz="2400" b="1" noProof="1">
                    <a:highlight>
                      <a:srgbClr val="FF0000"/>
                    </a:highlight>
                  </a:rPr>
                  <a:t>WORKING TOGETHER TO CLOSE THE ATTAINMENT GAPt</a:t>
                </a:r>
                <a:endParaRPr lang="en-GB" sz="2400" b="1" noProof="1">
                  <a:highlight>
                    <a:srgbClr val="FF0000"/>
                  </a:highlight>
                  <a:cs typeface="Calibri"/>
                </a:endParaRPr>
              </a:p>
            </p:txBody>
          </p:sp>
        </p:grpSp>
        <p:grpSp>
          <p:nvGrpSpPr>
            <p:cNvPr id="1054" name="Group 1053">
              <a:extLst>
                <a:ext uri="{FF2B5EF4-FFF2-40B4-BE49-F238E27FC236}">
                  <a16:creationId xmlns:a16="http://schemas.microsoft.com/office/drawing/2014/main" id="{994A33BF-6CE5-4A10-B57E-EC3431CD6D96}"/>
                </a:ext>
              </a:extLst>
            </p:cNvPr>
            <p:cNvGrpSpPr/>
            <p:nvPr/>
          </p:nvGrpSpPr>
          <p:grpSpPr>
            <a:xfrm>
              <a:off x="3679028" y="2960041"/>
              <a:ext cx="1632175" cy="467470"/>
              <a:chOff x="3339857" y="2570846"/>
              <a:chExt cx="1632175" cy="467470"/>
            </a:xfrm>
          </p:grpSpPr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9177C0F3-38D9-4606-9E52-C72391D2BC91}"/>
                  </a:ext>
                </a:extLst>
              </p:cNvPr>
              <p:cNvSpPr/>
              <p:nvPr/>
            </p:nvSpPr>
            <p:spPr>
              <a:xfrm flipH="1">
                <a:off x="3339857" y="2570846"/>
                <a:ext cx="346455" cy="467469"/>
              </a:xfrm>
              <a:custGeom>
                <a:avLst/>
                <a:gdLst>
                  <a:gd name="connsiteX0" fmla="*/ 209550 w 419100"/>
                  <a:gd name="connsiteY0" fmla="*/ 171450 h 857250"/>
                  <a:gd name="connsiteX1" fmla="*/ 272415 w 419100"/>
                  <a:gd name="connsiteY1" fmla="*/ 179070 h 857250"/>
                  <a:gd name="connsiteX2" fmla="*/ 352425 w 419100"/>
                  <a:gd name="connsiteY2" fmla="*/ 220980 h 857250"/>
                  <a:gd name="connsiteX3" fmla="*/ 363855 w 419100"/>
                  <a:gd name="connsiteY3" fmla="*/ 241935 h 857250"/>
                  <a:gd name="connsiteX4" fmla="*/ 417195 w 419100"/>
                  <a:gd name="connsiteY4" fmla="*/ 468630 h 857250"/>
                  <a:gd name="connsiteX5" fmla="*/ 419100 w 419100"/>
                  <a:gd name="connsiteY5" fmla="*/ 478155 h 857250"/>
                  <a:gd name="connsiteX6" fmla="*/ 381000 w 419100"/>
                  <a:gd name="connsiteY6" fmla="*/ 516255 h 857250"/>
                  <a:gd name="connsiteX7" fmla="*/ 344805 w 419100"/>
                  <a:gd name="connsiteY7" fmla="*/ 487680 h 857250"/>
                  <a:gd name="connsiteX8" fmla="*/ 304800 w 419100"/>
                  <a:gd name="connsiteY8" fmla="*/ 321945 h 857250"/>
                  <a:gd name="connsiteX9" fmla="*/ 304800 w 419100"/>
                  <a:gd name="connsiteY9" fmla="*/ 857250 h 857250"/>
                  <a:gd name="connsiteX10" fmla="*/ 228600 w 419100"/>
                  <a:gd name="connsiteY10" fmla="*/ 857250 h 857250"/>
                  <a:gd name="connsiteX11" fmla="*/ 228600 w 419100"/>
                  <a:gd name="connsiteY11" fmla="*/ 713053 h 857250"/>
                  <a:gd name="connsiteX12" fmla="*/ 190500 w 419100"/>
                  <a:gd name="connsiteY12" fmla="*/ 713053 h 857250"/>
                  <a:gd name="connsiteX13" fmla="*/ 190500 w 419100"/>
                  <a:gd name="connsiteY13" fmla="*/ 857250 h 857250"/>
                  <a:gd name="connsiteX14" fmla="*/ 114300 w 419100"/>
                  <a:gd name="connsiteY14" fmla="*/ 857250 h 857250"/>
                  <a:gd name="connsiteX15" fmla="*/ 114300 w 419100"/>
                  <a:gd name="connsiteY15" fmla="*/ 323850 h 857250"/>
                  <a:gd name="connsiteX16" fmla="*/ 74295 w 419100"/>
                  <a:gd name="connsiteY16" fmla="*/ 489585 h 857250"/>
                  <a:gd name="connsiteX17" fmla="*/ 38100 w 419100"/>
                  <a:gd name="connsiteY17" fmla="*/ 518160 h 857250"/>
                  <a:gd name="connsiteX18" fmla="*/ 0 w 419100"/>
                  <a:gd name="connsiteY18" fmla="*/ 480060 h 857250"/>
                  <a:gd name="connsiteX19" fmla="*/ 1905 w 419100"/>
                  <a:gd name="connsiteY19" fmla="*/ 470535 h 857250"/>
                  <a:gd name="connsiteX20" fmla="*/ 55245 w 419100"/>
                  <a:gd name="connsiteY20" fmla="*/ 243840 h 857250"/>
                  <a:gd name="connsiteX21" fmla="*/ 66675 w 419100"/>
                  <a:gd name="connsiteY21" fmla="*/ 222885 h 857250"/>
                  <a:gd name="connsiteX22" fmla="*/ 146685 w 419100"/>
                  <a:gd name="connsiteY22" fmla="*/ 180975 h 857250"/>
                  <a:gd name="connsiteX23" fmla="*/ 209550 w 419100"/>
                  <a:gd name="connsiteY23" fmla="*/ 171450 h 857250"/>
                  <a:gd name="connsiteX24" fmla="*/ 209550 w 419100"/>
                  <a:gd name="connsiteY24" fmla="*/ 0 h 857250"/>
                  <a:gd name="connsiteX25" fmla="*/ 285750 w 419100"/>
                  <a:gd name="connsiteY25" fmla="*/ 76200 h 857250"/>
                  <a:gd name="connsiteX26" fmla="*/ 209550 w 419100"/>
                  <a:gd name="connsiteY26" fmla="*/ 152400 h 857250"/>
                  <a:gd name="connsiteX27" fmla="*/ 133350 w 419100"/>
                  <a:gd name="connsiteY27" fmla="*/ 76200 h 857250"/>
                  <a:gd name="connsiteX28" fmla="*/ 209550 w 419100"/>
                  <a:gd name="connsiteY28" fmla="*/ 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19100" h="857250">
                    <a:moveTo>
                      <a:pt x="209550" y="171450"/>
                    </a:moveTo>
                    <a:cubicBezTo>
                      <a:pt x="230505" y="171450"/>
                      <a:pt x="251460" y="175260"/>
                      <a:pt x="272415" y="179070"/>
                    </a:cubicBezTo>
                    <a:cubicBezTo>
                      <a:pt x="302895" y="188595"/>
                      <a:pt x="329565" y="201930"/>
                      <a:pt x="352425" y="220980"/>
                    </a:cubicBezTo>
                    <a:cubicBezTo>
                      <a:pt x="358140" y="226695"/>
                      <a:pt x="361950" y="234315"/>
                      <a:pt x="363855" y="241935"/>
                    </a:cubicBezTo>
                    <a:lnTo>
                      <a:pt x="417195" y="468630"/>
                    </a:lnTo>
                    <a:cubicBezTo>
                      <a:pt x="417195" y="470535"/>
                      <a:pt x="419100" y="474345"/>
                      <a:pt x="419100" y="478155"/>
                    </a:cubicBezTo>
                    <a:cubicBezTo>
                      <a:pt x="419100" y="499110"/>
                      <a:pt x="401955" y="516255"/>
                      <a:pt x="381000" y="516255"/>
                    </a:cubicBezTo>
                    <a:cubicBezTo>
                      <a:pt x="363855" y="516255"/>
                      <a:pt x="348615" y="502920"/>
                      <a:pt x="344805" y="487680"/>
                    </a:cubicBezTo>
                    <a:lnTo>
                      <a:pt x="304800" y="321945"/>
                    </a:lnTo>
                    <a:lnTo>
                      <a:pt x="304800" y="857250"/>
                    </a:lnTo>
                    <a:lnTo>
                      <a:pt x="228600" y="857250"/>
                    </a:lnTo>
                    <a:lnTo>
                      <a:pt x="228600" y="713053"/>
                    </a:lnTo>
                    <a:lnTo>
                      <a:pt x="190500" y="713053"/>
                    </a:lnTo>
                    <a:lnTo>
                      <a:pt x="190500" y="857250"/>
                    </a:lnTo>
                    <a:lnTo>
                      <a:pt x="114300" y="857250"/>
                    </a:lnTo>
                    <a:lnTo>
                      <a:pt x="114300" y="323850"/>
                    </a:lnTo>
                    <a:lnTo>
                      <a:pt x="74295" y="489585"/>
                    </a:lnTo>
                    <a:cubicBezTo>
                      <a:pt x="70485" y="504825"/>
                      <a:pt x="55245" y="518160"/>
                      <a:pt x="38100" y="518160"/>
                    </a:cubicBezTo>
                    <a:cubicBezTo>
                      <a:pt x="17145" y="518160"/>
                      <a:pt x="0" y="501015"/>
                      <a:pt x="0" y="480060"/>
                    </a:cubicBezTo>
                    <a:cubicBezTo>
                      <a:pt x="0" y="476250"/>
                      <a:pt x="1905" y="472440"/>
                      <a:pt x="1905" y="470535"/>
                    </a:cubicBezTo>
                    <a:lnTo>
                      <a:pt x="55245" y="243840"/>
                    </a:lnTo>
                    <a:cubicBezTo>
                      <a:pt x="57150" y="236220"/>
                      <a:pt x="60960" y="228600"/>
                      <a:pt x="66675" y="222885"/>
                    </a:cubicBezTo>
                    <a:cubicBezTo>
                      <a:pt x="89535" y="203835"/>
                      <a:pt x="116205" y="188595"/>
                      <a:pt x="146685" y="180975"/>
                    </a:cubicBezTo>
                    <a:cubicBezTo>
                      <a:pt x="167640" y="175260"/>
                      <a:pt x="188595" y="171450"/>
                      <a:pt x="209550" y="171450"/>
                    </a:cubicBezTo>
                    <a:close/>
                    <a:moveTo>
                      <a:pt x="209550" y="0"/>
                    </a:moveTo>
                    <a:cubicBezTo>
                      <a:pt x="251634" y="0"/>
                      <a:pt x="285750" y="34116"/>
                      <a:pt x="285750" y="76200"/>
                    </a:cubicBezTo>
                    <a:cubicBezTo>
                      <a:pt x="285750" y="118284"/>
                      <a:pt x="251634" y="152400"/>
                      <a:pt x="209550" y="152400"/>
                    </a:cubicBezTo>
                    <a:cubicBezTo>
                      <a:pt x="167466" y="152400"/>
                      <a:pt x="133350" y="118284"/>
                      <a:pt x="133350" y="76200"/>
                    </a:cubicBezTo>
                    <a:cubicBezTo>
                      <a:pt x="133350" y="34116"/>
                      <a:pt x="167466" y="0"/>
                      <a:pt x="20955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 rtl="0"/>
                <a:endParaRPr lang="en-GB" dirty="0">
                  <a:highlight>
                    <a:srgbClr val="FF0000"/>
                  </a:highlight>
                  <a:cs typeface="Calibri"/>
                </a:endParaRPr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6877EC82-8291-4A72-B05C-096D00670784}"/>
                  </a:ext>
                </a:extLst>
              </p:cNvPr>
              <p:cNvSpPr/>
              <p:nvPr/>
            </p:nvSpPr>
            <p:spPr>
              <a:xfrm>
                <a:off x="3843104" y="2592756"/>
                <a:ext cx="301667" cy="445560"/>
              </a:xfrm>
              <a:custGeom>
                <a:avLst/>
                <a:gdLst>
                  <a:gd name="connsiteX0" fmla="*/ 209550 w 419100"/>
                  <a:gd name="connsiteY0" fmla="*/ 171450 h 857250"/>
                  <a:gd name="connsiteX1" fmla="*/ 272415 w 419100"/>
                  <a:gd name="connsiteY1" fmla="*/ 179070 h 857250"/>
                  <a:gd name="connsiteX2" fmla="*/ 352425 w 419100"/>
                  <a:gd name="connsiteY2" fmla="*/ 220980 h 857250"/>
                  <a:gd name="connsiteX3" fmla="*/ 363855 w 419100"/>
                  <a:gd name="connsiteY3" fmla="*/ 241935 h 857250"/>
                  <a:gd name="connsiteX4" fmla="*/ 417195 w 419100"/>
                  <a:gd name="connsiteY4" fmla="*/ 468630 h 857250"/>
                  <a:gd name="connsiteX5" fmla="*/ 419100 w 419100"/>
                  <a:gd name="connsiteY5" fmla="*/ 478155 h 857250"/>
                  <a:gd name="connsiteX6" fmla="*/ 381000 w 419100"/>
                  <a:gd name="connsiteY6" fmla="*/ 516255 h 857250"/>
                  <a:gd name="connsiteX7" fmla="*/ 344805 w 419100"/>
                  <a:gd name="connsiteY7" fmla="*/ 487680 h 857250"/>
                  <a:gd name="connsiteX8" fmla="*/ 304800 w 419100"/>
                  <a:gd name="connsiteY8" fmla="*/ 321945 h 857250"/>
                  <a:gd name="connsiteX9" fmla="*/ 304800 w 419100"/>
                  <a:gd name="connsiteY9" fmla="*/ 857250 h 857250"/>
                  <a:gd name="connsiteX10" fmla="*/ 228600 w 419100"/>
                  <a:gd name="connsiteY10" fmla="*/ 857250 h 857250"/>
                  <a:gd name="connsiteX11" fmla="*/ 228600 w 419100"/>
                  <a:gd name="connsiteY11" fmla="*/ 713053 h 857250"/>
                  <a:gd name="connsiteX12" fmla="*/ 190500 w 419100"/>
                  <a:gd name="connsiteY12" fmla="*/ 713053 h 857250"/>
                  <a:gd name="connsiteX13" fmla="*/ 190500 w 419100"/>
                  <a:gd name="connsiteY13" fmla="*/ 857250 h 857250"/>
                  <a:gd name="connsiteX14" fmla="*/ 114300 w 419100"/>
                  <a:gd name="connsiteY14" fmla="*/ 857250 h 857250"/>
                  <a:gd name="connsiteX15" fmla="*/ 114300 w 419100"/>
                  <a:gd name="connsiteY15" fmla="*/ 323850 h 857250"/>
                  <a:gd name="connsiteX16" fmla="*/ 74295 w 419100"/>
                  <a:gd name="connsiteY16" fmla="*/ 489585 h 857250"/>
                  <a:gd name="connsiteX17" fmla="*/ 38100 w 419100"/>
                  <a:gd name="connsiteY17" fmla="*/ 518160 h 857250"/>
                  <a:gd name="connsiteX18" fmla="*/ 0 w 419100"/>
                  <a:gd name="connsiteY18" fmla="*/ 480060 h 857250"/>
                  <a:gd name="connsiteX19" fmla="*/ 1905 w 419100"/>
                  <a:gd name="connsiteY19" fmla="*/ 470535 h 857250"/>
                  <a:gd name="connsiteX20" fmla="*/ 55245 w 419100"/>
                  <a:gd name="connsiteY20" fmla="*/ 243840 h 857250"/>
                  <a:gd name="connsiteX21" fmla="*/ 66675 w 419100"/>
                  <a:gd name="connsiteY21" fmla="*/ 222885 h 857250"/>
                  <a:gd name="connsiteX22" fmla="*/ 146685 w 419100"/>
                  <a:gd name="connsiteY22" fmla="*/ 180975 h 857250"/>
                  <a:gd name="connsiteX23" fmla="*/ 209550 w 419100"/>
                  <a:gd name="connsiteY23" fmla="*/ 171450 h 857250"/>
                  <a:gd name="connsiteX24" fmla="*/ 209550 w 419100"/>
                  <a:gd name="connsiteY24" fmla="*/ 0 h 857250"/>
                  <a:gd name="connsiteX25" fmla="*/ 285750 w 419100"/>
                  <a:gd name="connsiteY25" fmla="*/ 76200 h 857250"/>
                  <a:gd name="connsiteX26" fmla="*/ 209550 w 419100"/>
                  <a:gd name="connsiteY26" fmla="*/ 152400 h 857250"/>
                  <a:gd name="connsiteX27" fmla="*/ 133350 w 419100"/>
                  <a:gd name="connsiteY27" fmla="*/ 76200 h 857250"/>
                  <a:gd name="connsiteX28" fmla="*/ 209550 w 419100"/>
                  <a:gd name="connsiteY28" fmla="*/ 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19100" h="857250">
                    <a:moveTo>
                      <a:pt x="209550" y="171450"/>
                    </a:moveTo>
                    <a:cubicBezTo>
                      <a:pt x="230505" y="171450"/>
                      <a:pt x="251460" y="175260"/>
                      <a:pt x="272415" y="179070"/>
                    </a:cubicBezTo>
                    <a:cubicBezTo>
                      <a:pt x="302895" y="188595"/>
                      <a:pt x="329565" y="201930"/>
                      <a:pt x="352425" y="220980"/>
                    </a:cubicBezTo>
                    <a:cubicBezTo>
                      <a:pt x="358140" y="226695"/>
                      <a:pt x="361950" y="234315"/>
                      <a:pt x="363855" y="241935"/>
                    </a:cubicBezTo>
                    <a:lnTo>
                      <a:pt x="417195" y="468630"/>
                    </a:lnTo>
                    <a:cubicBezTo>
                      <a:pt x="417195" y="470535"/>
                      <a:pt x="419100" y="474345"/>
                      <a:pt x="419100" y="478155"/>
                    </a:cubicBezTo>
                    <a:cubicBezTo>
                      <a:pt x="419100" y="499110"/>
                      <a:pt x="401955" y="516255"/>
                      <a:pt x="381000" y="516255"/>
                    </a:cubicBezTo>
                    <a:cubicBezTo>
                      <a:pt x="363855" y="516255"/>
                      <a:pt x="348615" y="502920"/>
                      <a:pt x="344805" y="487680"/>
                    </a:cubicBezTo>
                    <a:lnTo>
                      <a:pt x="304800" y="321945"/>
                    </a:lnTo>
                    <a:lnTo>
                      <a:pt x="304800" y="857250"/>
                    </a:lnTo>
                    <a:lnTo>
                      <a:pt x="228600" y="857250"/>
                    </a:lnTo>
                    <a:lnTo>
                      <a:pt x="228600" y="713053"/>
                    </a:lnTo>
                    <a:lnTo>
                      <a:pt x="190500" y="713053"/>
                    </a:lnTo>
                    <a:lnTo>
                      <a:pt x="190500" y="857250"/>
                    </a:lnTo>
                    <a:lnTo>
                      <a:pt x="114300" y="857250"/>
                    </a:lnTo>
                    <a:lnTo>
                      <a:pt x="114300" y="323850"/>
                    </a:lnTo>
                    <a:lnTo>
                      <a:pt x="74295" y="489585"/>
                    </a:lnTo>
                    <a:cubicBezTo>
                      <a:pt x="70485" y="504825"/>
                      <a:pt x="55245" y="518160"/>
                      <a:pt x="38100" y="518160"/>
                    </a:cubicBezTo>
                    <a:cubicBezTo>
                      <a:pt x="17145" y="518160"/>
                      <a:pt x="0" y="501015"/>
                      <a:pt x="0" y="480060"/>
                    </a:cubicBezTo>
                    <a:cubicBezTo>
                      <a:pt x="0" y="476250"/>
                      <a:pt x="1905" y="472440"/>
                      <a:pt x="1905" y="470535"/>
                    </a:cubicBezTo>
                    <a:lnTo>
                      <a:pt x="55245" y="243840"/>
                    </a:lnTo>
                    <a:cubicBezTo>
                      <a:pt x="57150" y="236220"/>
                      <a:pt x="60960" y="228600"/>
                      <a:pt x="66675" y="222885"/>
                    </a:cubicBezTo>
                    <a:cubicBezTo>
                      <a:pt x="89535" y="203835"/>
                      <a:pt x="116205" y="188595"/>
                      <a:pt x="146685" y="180975"/>
                    </a:cubicBezTo>
                    <a:cubicBezTo>
                      <a:pt x="167640" y="175260"/>
                      <a:pt x="188595" y="171450"/>
                      <a:pt x="209550" y="171450"/>
                    </a:cubicBezTo>
                    <a:close/>
                    <a:moveTo>
                      <a:pt x="209550" y="0"/>
                    </a:moveTo>
                    <a:cubicBezTo>
                      <a:pt x="251634" y="0"/>
                      <a:pt x="285750" y="34116"/>
                      <a:pt x="285750" y="76200"/>
                    </a:cubicBezTo>
                    <a:cubicBezTo>
                      <a:pt x="285750" y="118284"/>
                      <a:pt x="251634" y="152400"/>
                      <a:pt x="209550" y="152400"/>
                    </a:cubicBezTo>
                    <a:cubicBezTo>
                      <a:pt x="167466" y="152400"/>
                      <a:pt x="133350" y="118284"/>
                      <a:pt x="133350" y="76200"/>
                    </a:cubicBezTo>
                    <a:cubicBezTo>
                      <a:pt x="133350" y="34116"/>
                      <a:pt x="167466" y="0"/>
                      <a:pt x="209550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 rtl="0"/>
                <a:endParaRPr lang="en-GB" dirty="0">
                  <a:highlight>
                    <a:srgbClr val="FF0000"/>
                  </a:highlight>
                  <a:cs typeface="Calibri"/>
                </a:endParaRPr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D670891D-8B8D-4255-A1F5-524098A30555}"/>
                  </a:ext>
                </a:extLst>
              </p:cNvPr>
              <p:cNvSpPr/>
              <p:nvPr/>
            </p:nvSpPr>
            <p:spPr>
              <a:xfrm>
                <a:off x="4335131" y="2570849"/>
                <a:ext cx="636901" cy="467467"/>
              </a:xfrm>
              <a:custGeom>
                <a:avLst/>
                <a:gdLst>
                  <a:gd name="connsiteX0" fmla="*/ 209550 w 419100"/>
                  <a:gd name="connsiteY0" fmla="*/ 171450 h 857250"/>
                  <a:gd name="connsiteX1" fmla="*/ 272415 w 419100"/>
                  <a:gd name="connsiteY1" fmla="*/ 179070 h 857250"/>
                  <a:gd name="connsiteX2" fmla="*/ 352425 w 419100"/>
                  <a:gd name="connsiteY2" fmla="*/ 220980 h 857250"/>
                  <a:gd name="connsiteX3" fmla="*/ 363855 w 419100"/>
                  <a:gd name="connsiteY3" fmla="*/ 241935 h 857250"/>
                  <a:gd name="connsiteX4" fmla="*/ 417195 w 419100"/>
                  <a:gd name="connsiteY4" fmla="*/ 468630 h 857250"/>
                  <a:gd name="connsiteX5" fmla="*/ 419100 w 419100"/>
                  <a:gd name="connsiteY5" fmla="*/ 478155 h 857250"/>
                  <a:gd name="connsiteX6" fmla="*/ 381000 w 419100"/>
                  <a:gd name="connsiteY6" fmla="*/ 516255 h 857250"/>
                  <a:gd name="connsiteX7" fmla="*/ 344805 w 419100"/>
                  <a:gd name="connsiteY7" fmla="*/ 487680 h 857250"/>
                  <a:gd name="connsiteX8" fmla="*/ 304800 w 419100"/>
                  <a:gd name="connsiteY8" fmla="*/ 321945 h 857250"/>
                  <a:gd name="connsiteX9" fmla="*/ 304800 w 419100"/>
                  <a:gd name="connsiteY9" fmla="*/ 857250 h 857250"/>
                  <a:gd name="connsiteX10" fmla="*/ 228600 w 419100"/>
                  <a:gd name="connsiteY10" fmla="*/ 857250 h 857250"/>
                  <a:gd name="connsiteX11" fmla="*/ 228600 w 419100"/>
                  <a:gd name="connsiteY11" fmla="*/ 713053 h 857250"/>
                  <a:gd name="connsiteX12" fmla="*/ 190500 w 419100"/>
                  <a:gd name="connsiteY12" fmla="*/ 713053 h 857250"/>
                  <a:gd name="connsiteX13" fmla="*/ 190500 w 419100"/>
                  <a:gd name="connsiteY13" fmla="*/ 857250 h 857250"/>
                  <a:gd name="connsiteX14" fmla="*/ 114300 w 419100"/>
                  <a:gd name="connsiteY14" fmla="*/ 857250 h 857250"/>
                  <a:gd name="connsiteX15" fmla="*/ 114300 w 419100"/>
                  <a:gd name="connsiteY15" fmla="*/ 323850 h 857250"/>
                  <a:gd name="connsiteX16" fmla="*/ 74295 w 419100"/>
                  <a:gd name="connsiteY16" fmla="*/ 489585 h 857250"/>
                  <a:gd name="connsiteX17" fmla="*/ 38100 w 419100"/>
                  <a:gd name="connsiteY17" fmla="*/ 518160 h 857250"/>
                  <a:gd name="connsiteX18" fmla="*/ 0 w 419100"/>
                  <a:gd name="connsiteY18" fmla="*/ 480060 h 857250"/>
                  <a:gd name="connsiteX19" fmla="*/ 1905 w 419100"/>
                  <a:gd name="connsiteY19" fmla="*/ 470535 h 857250"/>
                  <a:gd name="connsiteX20" fmla="*/ 55245 w 419100"/>
                  <a:gd name="connsiteY20" fmla="*/ 243840 h 857250"/>
                  <a:gd name="connsiteX21" fmla="*/ 66675 w 419100"/>
                  <a:gd name="connsiteY21" fmla="*/ 222885 h 857250"/>
                  <a:gd name="connsiteX22" fmla="*/ 146685 w 419100"/>
                  <a:gd name="connsiteY22" fmla="*/ 180975 h 857250"/>
                  <a:gd name="connsiteX23" fmla="*/ 209550 w 419100"/>
                  <a:gd name="connsiteY23" fmla="*/ 171450 h 857250"/>
                  <a:gd name="connsiteX24" fmla="*/ 209550 w 419100"/>
                  <a:gd name="connsiteY24" fmla="*/ 0 h 857250"/>
                  <a:gd name="connsiteX25" fmla="*/ 285750 w 419100"/>
                  <a:gd name="connsiteY25" fmla="*/ 76200 h 857250"/>
                  <a:gd name="connsiteX26" fmla="*/ 209550 w 419100"/>
                  <a:gd name="connsiteY26" fmla="*/ 152400 h 857250"/>
                  <a:gd name="connsiteX27" fmla="*/ 133350 w 419100"/>
                  <a:gd name="connsiteY27" fmla="*/ 76200 h 857250"/>
                  <a:gd name="connsiteX28" fmla="*/ 209550 w 419100"/>
                  <a:gd name="connsiteY28" fmla="*/ 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19100" h="857250">
                    <a:moveTo>
                      <a:pt x="209550" y="171450"/>
                    </a:moveTo>
                    <a:cubicBezTo>
                      <a:pt x="230505" y="171450"/>
                      <a:pt x="251460" y="175260"/>
                      <a:pt x="272415" y="179070"/>
                    </a:cubicBezTo>
                    <a:cubicBezTo>
                      <a:pt x="302895" y="188595"/>
                      <a:pt x="329565" y="201930"/>
                      <a:pt x="352425" y="220980"/>
                    </a:cubicBezTo>
                    <a:cubicBezTo>
                      <a:pt x="358140" y="226695"/>
                      <a:pt x="361950" y="234315"/>
                      <a:pt x="363855" y="241935"/>
                    </a:cubicBezTo>
                    <a:lnTo>
                      <a:pt x="417195" y="468630"/>
                    </a:lnTo>
                    <a:cubicBezTo>
                      <a:pt x="417195" y="470535"/>
                      <a:pt x="419100" y="474345"/>
                      <a:pt x="419100" y="478155"/>
                    </a:cubicBezTo>
                    <a:cubicBezTo>
                      <a:pt x="419100" y="499110"/>
                      <a:pt x="401955" y="516255"/>
                      <a:pt x="381000" y="516255"/>
                    </a:cubicBezTo>
                    <a:cubicBezTo>
                      <a:pt x="363855" y="516255"/>
                      <a:pt x="348615" y="502920"/>
                      <a:pt x="344805" y="487680"/>
                    </a:cubicBezTo>
                    <a:lnTo>
                      <a:pt x="304800" y="321945"/>
                    </a:lnTo>
                    <a:lnTo>
                      <a:pt x="304800" y="857250"/>
                    </a:lnTo>
                    <a:lnTo>
                      <a:pt x="228600" y="857250"/>
                    </a:lnTo>
                    <a:lnTo>
                      <a:pt x="228600" y="713053"/>
                    </a:lnTo>
                    <a:lnTo>
                      <a:pt x="190500" y="713053"/>
                    </a:lnTo>
                    <a:lnTo>
                      <a:pt x="190500" y="857250"/>
                    </a:lnTo>
                    <a:lnTo>
                      <a:pt x="114300" y="857250"/>
                    </a:lnTo>
                    <a:lnTo>
                      <a:pt x="114300" y="323850"/>
                    </a:lnTo>
                    <a:lnTo>
                      <a:pt x="74295" y="489585"/>
                    </a:lnTo>
                    <a:cubicBezTo>
                      <a:pt x="70485" y="504825"/>
                      <a:pt x="55245" y="518160"/>
                      <a:pt x="38100" y="518160"/>
                    </a:cubicBezTo>
                    <a:cubicBezTo>
                      <a:pt x="17145" y="518160"/>
                      <a:pt x="0" y="501015"/>
                      <a:pt x="0" y="480060"/>
                    </a:cubicBezTo>
                    <a:cubicBezTo>
                      <a:pt x="0" y="476250"/>
                      <a:pt x="1905" y="472440"/>
                      <a:pt x="1905" y="470535"/>
                    </a:cubicBezTo>
                    <a:lnTo>
                      <a:pt x="55245" y="243840"/>
                    </a:lnTo>
                    <a:cubicBezTo>
                      <a:pt x="57150" y="236220"/>
                      <a:pt x="60960" y="228600"/>
                      <a:pt x="66675" y="222885"/>
                    </a:cubicBezTo>
                    <a:cubicBezTo>
                      <a:pt x="89535" y="203835"/>
                      <a:pt x="116205" y="188595"/>
                      <a:pt x="146685" y="180975"/>
                    </a:cubicBezTo>
                    <a:cubicBezTo>
                      <a:pt x="167640" y="175260"/>
                      <a:pt x="188595" y="171450"/>
                      <a:pt x="209550" y="171450"/>
                    </a:cubicBezTo>
                    <a:close/>
                    <a:moveTo>
                      <a:pt x="209550" y="0"/>
                    </a:moveTo>
                    <a:cubicBezTo>
                      <a:pt x="251634" y="0"/>
                      <a:pt x="285750" y="34116"/>
                      <a:pt x="285750" y="76200"/>
                    </a:cubicBezTo>
                    <a:cubicBezTo>
                      <a:pt x="285750" y="118284"/>
                      <a:pt x="251634" y="152400"/>
                      <a:pt x="209550" y="152400"/>
                    </a:cubicBezTo>
                    <a:cubicBezTo>
                      <a:pt x="167466" y="152400"/>
                      <a:pt x="133350" y="118284"/>
                      <a:pt x="133350" y="76200"/>
                    </a:cubicBezTo>
                    <a:cubicBezTo>
                      <a:pt x="133350" y="34116"/>
                      <a:pt x="167466" y="0"/>
                      <a:pt x="209550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 rtl="0"/>
                <a:endParaRPr lang="en-GB" dirty="0">
                  <a:highlight>
                    <a:srgbClr val="FF0000"/>
                  </a:highlight>
                  <a:cs typeface="Calibri"/>
                </a:endParaRPr>
              </a:p>
            </p:txBody>
          </p:sp>
        </p:grpSp>
      </p:grpSp>
      <p:grpSp>
        <p:nvGrpSpPr>
          <p:cNvPr id="1034" name="Group 1033" title="Section Title">
            <a:extLst>
              <a:ext uri="{FF2B5EF4-FFF2-40B4-BE49-F238E27FC236}">
                <a16:creationId xmlns:a16="http://schemas.microsoft.com/office/drawing/2014/main" id="{20434B85-96ED-49B6-9A09-5BF47EF578EA}"/>
              </a:ext>
            </a:extLst>
          </p:cNvPr>
          <p:cNvGrpSpPr/>
          <p:nvPr/>
        </p:nvGrpSpPr>
        <p:grpSpPr>
          <a:xfrm>
            <a:off x="5431608" y="1808620"/>
            <a:ext cx="4221287" cy="1116695"/>
            <a:chOff x="5431608" y="4234169"/>
            <a:chExt cx="4221287" cy="1116695"/>
          </a:xfrm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4706127D-A2D7-44C8-9AF6-2705A19F487B}"/>
                </a:ext>
              </a:extLst>
            </p:cNvPr>
            <p:cNvSpPr/>
            <p:nvPr/>
          </p:nvSpPr>
          <p:spPr>
            <a:xfrm rot="16200000">
              <a:off x="7971542" y="3805037"/>
              <a:ext cx="216000" cy="2875653"/>
            </a:xfrm>
            <a:prstGeom prst="rect">
              <a:avLst/>
            </a:pr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3D83180-0EA1-4C3E-A2CB-0156B818A52D}"/>
                </a:ext>
              </a:extLst>
            </p:cNvPr>
            <p:cNvSpPr/>
            <p:nvPr/>
          </p:nvSpPr>
          <p:spPr>
            <a:xfrm rot="16200000">
              <a:off x="5384583" y="5119448"/>
              <a:ext cx="225472" cy="126660"/>
            </a:xfrm>
            <a:custGeom>
              <a:avLst/>
              <a:gdLst>
                <a:gd name="connsiteX0" fmla="*/ 221030 w 221030"/>
                <a:gd name="connsiteY0" fmla="*/ 0 h 126660"/>
                <a:gd name="connsiteX1" fmla="*/ 221030 w 221030"/>
                <a:gd name="connsiteY1" fmla="*/ 126660 h 126660"/>
                <a:gd name="connsiteX2" fmla="*/ 0 w 221030"/>
                <a:gd name="connsiteY2" fmla="*/ 126660 h 126660"/>
                <a:gd name="connsiteX3" fmla="*/ 992 w 221030"/>
                <a:gd name="connsiteY3" fmla="*/ 121750 h 126660"/>
                <a:gd name="connsiteX4" fmla="*/ 184669 w 221030"/>
                <a:gd name="connsiteY4" fmla="*/ 0 h 12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030" h="126660">
                  <a:moveTo>
                    <a:pt x="221030" y="0"/>
                  </a:moveTo>
                  <a:lnTo>
                    <a:pt x="221030" y="126660"/>
                  </a:lnTo>
                  <a:lnTo>
                    <a:pt x="0" y="126660"/>
                  </a:lnTo>
                  <a:lnTo>
                    <a:pt x="992" y="121750"/>
                  </a:lnTo>
                  <a:cubicBezTo>
                    <a:pt x="31254" y="50203"/>
                    <a:pt x="102099" y="0"/>
                    <a:pt x="184669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384250D-16D1-4C6E-9289-B0F638D91617}"/>
                </a:ext>
              </a:extLst>
            </p:cNvPr>
            <p:cNvSpPr/>
            <p:nvPr/>
          </p:nvSpPr>
          <p:spPr>
            <a:xfrm>
              <a:off x="5558271" y="5099224"/>
              <a:ext cx="1083443" cy="162657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39" name="Rectangle: Top Corners Rounded 38">
              <a:extLst>
                <a:ext uri="{FF2B5EF4-FFF2-40B4-BE49-F238E27FC236}">
                  <a16:creationId xmlns:a16="http://schemas.microsoft.com/office/drawing/2014/main" id="{403C72BC-017E-4889-86F3-EE29B4D8167C}"/>
                </a:ext>
              </a:extLst>
            </p:cNvPr>
            <p:cNvSpPr/>
            <p:nvPr/>
          </p:nvSpPr>
          <p:spPr>
            <a:xfrm rot="16200000">
              <a:off x="7092252" y="2573525"/>
              <a:ext cx="900000" cy="4221287"/>
            </a:xfrm>
            <a:prstGeom prst="round2SameRect">
              <a:avLst>
                <a:gd name="adj1" fmla="val 7001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EDD96DC5-58F2-4DBD-8B2D-5E2C271130E4}"/>
                </a:ext>
              </a:extLst>
            </p:cNvPr>
            <p:cNvSpPr txBox="1"/>
            <p:nvPr/>
          </p:nvSpPr>
          <p:spPr>
            <a:xfrm>
              <a:off x="6372940" y="4256741"/>
              <a:ext cx="3188090" cy="720000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100000">
                  <a:schemeClr val="tx1"/>
                </a:gs>
              </a:gsLst>
              <a:lin ang="0" scaled="1"/>
            </a:gradFill>
          </p:spPr>
          <p:txBody>
            <a:bodyPr wrap="square" lIns="144000" tIns="0" rIns="144000" bIns="0" rtlCol="0" anchor="ctr">
              <a:noAutofit/>
            </a:bodyPr>
            <a:lstStyle/>
            <a:p>
              <a:r>
                <a:rPr lang="en-GB" sz="2400" b="1" dirty="0">
                  <a:highlight>
                    <a:srgbClr val="FFFF00"/>
                  </a:highlight>
                  <a:latin typeface="+mj-lt"/>
                </a:rPr>
                <a:t>NEW CURRICULUM FOR WALES 2022</a:t>
              </a:r>
            </a:p>
          </p:txBody>
        </p:sp>
      </p:grpSp>
      <p:sp>
        <p:nvSpPr>
          <p:cNvPr id="1041" name="TextBox 1040">
            <a:extLst>
              <a:ext uri="{FF2B5EF4-FFF2-40B4-BE49-F238E27FC236}">
                <a16:creationId xmlns:a16="http://schemas.microsoft.com/office/drawing/2014/main" id="{BF692857-62E3-483F-A263-AE58A9C07C3A}"/>
              </a:ext>
            </a:extLst>
          </p:cNvPr>
          <p:cNvSpPr txBox="1"/>
          <p:nvPr/>
        </p:nvSpPr>
        <p:spPr>
          <a:xfrm>
            <a:off x="7233040" y="3082187"/>
            <a:ext cx="2260726" cy="153888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2000" b="1" dirty="0">
                <a:cs typeface="Calibri"/>
              </a:rPr>
              <a:t>S</a:t>
            </a:r>
            <a:r>
              <a:rPr lang="en-GB" sz="2000" b="1" dirty="0">
                <a:highlight>
                  <a:srgbClr val="FFFF00"/>
                </a:highlight>
                <a:cs typeface="Calibri"/>
              </a:rPr>
              <a:t>UPPORTING CHILDREN AND YOUNG PEOPLE REACH THEIR FULL POTENTIAL</a:t>
            </a:r>
          </a:p>
        </p:txBody>
      </p:sp>
      <p:grpSp>
        <p:nvGrpSpPr>
          <p:cNvPr id="1038" name="Group 1037" descr="Icon Device&#10;">
            <a:extLst>
              <a:ext uri="{FF2B5EF4-FFF2-40B4-BE49-F238E27FC236}">
                <a16:creationId xmlns:a16="http://schemas.microsoft.com/office/drawing/2014/main" id="{E9D88B68-15C1-4E2A-9B7E-58D9787E6AEF}"/>
              </a:ext>
            </a:extLst>
          </p:cNvPr>
          <p:cNvGrpSpPr/>
          <p:nvPr/>
        </p:nvGrpSpPr>
        <p:grpSpPr>
          <a:xfrm>
            <a:off x="5711221" y="2120099"/>
            <a:ext cx="514852" cy="502201"/>
            <a:chOff x="5576267" y="4387912"/>
            <a:chExt cx="650318" cy="592512"/>
          </a:xfrm>
        </p:grpSpPr>
        <p:pic>
          <p:nvPicPr>
            <p:cNvPr id="138" name="Graphic 137" descr="Icon Placeholder">
              <a:extLst>
                <a:ext uri="{FF2B5EF4-FFF2-40B4-BE49-F238E27FC236}">
                  <a16:creationId xmlns:a16="http://schemas.microsoft.com/office/drawing/2014/main" id="{AD30BB2A-552E-417C-A91F-6A4633B7C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76267" y="4387912"/>
              <a:ext cx="650318" cy="592512"/>
            </a:xfrm>
            <a:prstGeom prst="rect">
              <a:avLst/>
            </a:prstGeom>
            <a:effectLst/>
          </p:spPr>
        </p:pic>
        <p:pic>
          <p:nvPicPr>
            <p:cNvPr id="125" name="Graphic 124" descr="Books" title="Placeholder Icon">
              <a:extLst>
                <a:ext uri="{FF2B5EF4-FFF2-40B4-BE49-F238E27FC236}">
                  <a16:creationId xmlns:a16="http://schemas.microsoft.com/office/drawing/2014/main" id="{5B2CBC3C-ADFD-46E9-8879-B44F4DC95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707529" y="4490271"/>
              <a:ext cx="387795" cy="387795"/>
            </a:xfrm>
            <a:prstGeom prst="rect">
              <a:avLst/>
            </a:prstGeom>
          </p:spPr>
        </p:pic>
      </p:grpSp>
      <p:grpSp>
        <p:nvGrpSpPr>
          <p:cNvPr id="2" name="Group 1" descr="Circular comparison graphs">
            <a:extLst>
              <a:ext uri="{FF2B5EF4-FFF2-40B4-BE49-F238E27FC236}">
                <a16:creationId xmlns:a16="http://schemas.microsoft.com/office/drawing/2014/main" id="{61E5842A-A868-4EEE-8C59-455A98B58F3C}"/>
              </a:ext>
            </a:extLst>
          </p:cNvPr>
          <p:cNvGrpSpPr/>
          <p:nvPr/>
        </p:nvGrpSpPr>
        <p:grpSpPr>
          <a:xfrm>
            <a:off x="7122542" y="4645822"/>
            <a:ext cx="4310872" cy="2608773"/>
            <a:chOff x="7122542" y="4645822"/>
            <a:chExt cx="4310872" cy="2608773"/>
          </a:xfrm>
        </p:grpSpPr>
        <p:graphicFrame>
          <p:nvGraphicFramePr>
            <p:cNvPr id="256" name="Chart 255" descr="Doughnut Graph">
              <a:extLst>
                <a:ext uri="{FF2B5EF4-FFF2-40B4-BE49-F238E27FC236}">
                  <a16:creationId xmlns:a16="http://schemas.microsoft.com/office/drawing/2014/main" id="{F28EFB0F-3CEE-488E-857F-02702815087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66053914"/>
                </p:ext>
              </p:extLst>
            </p:nvPr>
          </p:nvGraphicFramePr>
          <p:xfrm>
            <a:off x="7122542" y="4645822"/>
            <a:ext cx="1352397" cy="14520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97F8E2F6-8355-4131-8E30-E18E78312C1C}"/>
                </a:ext>
              </a:extLst>
            </p:cNvPr>
            <p:cNvSpPr txBox="1"/>
            <p:nvPr/>
          </p:nvSpPr>
          <p:spPr>
            <a:xfrm>
              <a:off x="7125385" y="6023489"/>
              <a:ext cx="1414445" cy="9848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highlight>
                    <a:srgbClr val="FF0000"/>
                  </a:highlight>
                </a:rPr>
                <a:t>2019 - % OF POOR CHILDREN </a:t>
              </a:r>
              <a:r>
                <a:rPr lang="en-GB" sz="1600" b="1">
                  <a:solidFill>
                    <a:schemeClr val="tx1">
                      <a:lumMod val="75000"/>
                      <a:lumOff val="25000"/>
                    </a:schemeClr>
                  </a:solidFill>
                  <a:highlight>
                    <a:srgbClr val="FF0000"/>
                  </a:highlight>
                </a:rPr>
                <a:t>IN WORKING </a:t>
              </a:r>
              <a:r>
                <a:rPr lang="en-GB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highlight>
                    <a:srgbClr val="FF0000"/>
                  </a:highlight>
                </a:rPr>
                <a:t>FAMILIES</a:t>
              </a:r>
              <a:endParaRPr lang="en-GB" sz="1600" b="1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0000"/>
                </a:highlight>
                <a:cs typeface="Calibri"/>
              </a:endParaRP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68143FCD-14E8-4D4D-9C88-9FC29383FEA8}"/>
                </a:ext>
              </a:extLst>
            </p:cNvPr>
            <p:cNvSpPr txBox="1"/>
            <p:nvPr/>
          </p:nvSpPr>
          <p:spPr>
            <a:xfrm>
              <a:off x="7358308" y="5171783"/>
              <a:ext cx="880865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 rtl="0"/>
              <a:r>
                <a:rPr lang="en-GB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Calibri"/>
                </a:rPr>
                <a:t>70%</a:t>
              </a:r>
            </a:p>
          </p:txBody>
        </p:sp>
        <p:graphicFrame>
          <p:nvGraphicFramePr>
            <p:cNvPr id="270" name="Chart 269" descr="Doughnut Graph">
              <a:extLst>
                <a:ext uri="{FF2B5EF4-FFF2-40B4-BE49-F238E27FC236}">
                  <a16:creationId xmlns:a16="http://schemas.microsoft.com/office/drawing/2014/main" id="{64824C83-797B-47AE-AFD5-3F3B03DD9EF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256437740"/>
                </p:ext>
              </p:extLst>
            </p:nvPr>
          </p:nvGraphicFramePr>
          <p:xfrm>
            <a:off x="8601780" y="4645822"/>
            <a:ext cx="1352397" cy="14520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45B371D6-DF52-4734-973F-7ED472655345}"/>
                </a:ext>
              </a:extLst>
            </p:cNvPr>
            <p:cNvSpPr txBox="1"/>
            <p:nvPr/>
          </p:nvSpPr>
          <p:spPr>
            <a:xfrm>
              <a:off x="8627200" y="6023489"/>
              <a:ext cx="1391868" cy="123110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1600" b="1" noProof="1">
                  <a:solidFill>
                    <a:schemeClr val="tx1">
                      <a:lumMod val="75000"/>
                      <a:lumOff val="25000"/>
                    </a:schemeClr>
                  </a:solidFill>
                  <a:highlight>
                    <a:srgbClr val="FFFF00"/>
                  </a:highlight>
                  <a:cs typeface="Calibri"/>
                </a:rPr>
                <a:t>2018 - % OF POOR CHILDREN IN WORKING FAMILIES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32B484CD-F7EF-482C-AAE1-015581585F37}"/>
                </a:ext>
              </a:extLst>
            </p:cNvPr>
            <p:cNvSpPr txBox="1"/>
            <p:nvPr/>
          </p:nvSpPr>
          <p:spPr>
            <a:xfrm>
              <a:off x="8837546" y="5171783"/>
              <a:ext cx="880865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 rtl="0"/>
              <a:r>
                <a:rPr lang="en-GB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67%</a:t>
              </a:r>
            </a:p>
          </p:txBody>
        </p:sp>
        <p:graphicFrame>
          <p:nvGraphicFramePr>
            <p:cNvPr id="273" name="Chart 272" descr="Doughnut Graph">
              <a:extLst>
                <a:ext uri="{FF2B5EF4-FFF2-40B4-BE49-F238E27FC236}">
                  <a16:creationId xmlns:a16="http://schemas.microsoft.com/office/drawing/2014/main" id="{C2181ED1-12B9-451C-BEB0-545D8E394CB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40109608"/>
                </p:ext>
              </p:extLst>
            </p:nvPr>
          </p:nvGraphicFramePr>
          <p:xfrm>
            <a:off x="10081017" y="4645822"/>
            <a:ext cx="1352397" cy="14520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sp>
          <p:nvSpPr>
            <p:cNvPr id="274" name="TextBox 273">
              <a:extLst>
                <a:ext uri="{FF2B5EF4-FFF2-40B4-BE49-F238E27FC236}">
                  <a16:creationId xmlns:a16="http://schemas.microsoft.com/office/drawing/2014/main" id="{8A2EB957-EABD-4894-96EE-DB4B34FB04DD}"/>
                </a:ext>
              </a:extLst>
            </p:cNvPr>
            <p:cNvSpPr txBox="1"/>
            <p:nvPr/>
          </p:nvSpPr>
          <p:spPr>
            <a:xfrm>
              <a:off x="10106437" y="6023489"/>
              <a:ext cx="1301557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highlight>
                    <a:srgbClr val="008000"/>
                  </a:highlight>
                  <a:cs typeface="Calibri"/>
                </a:rPr>
                <a:t>% OF POOR CHILDREN AGED 5 AND UNDER</a:t>
              </a:r>
            </a:p>
          </p:txBody>
        </p:sp>
        <p:sp>
          <p:nvSpPr>
            <p:cNvPr id="275" name="TextBox 274">
              <a:extLst>
                <a:ext uri="{FF2B5EF4-FFF2-40B4-BE49-F238E27FC236}">
                  <a16:creationId xmlns:a16="http://schemas.microsoft.com/office/drawing/2014/main" id="{63D0441E-5A12-458F-AE63-65DA48F9051F}"/>
                </a:ext>
              </a:extLst>
            </p:cNvPr>
            <p:cNvSpPr txBox="1"/>
            <p:nvPr/>
          </p:nvSpPr>
          <p:spPr>
            <a:xfrm>
              <a:off x="10316783" y="5171783"/>
              <a:ext cx="880865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 rtl="0"/>
              <a:r>
                <a:rPr lang="en-GB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Calibri"/>
                </a:rPr>
                <a:t>53%</a:t>
              </a:r>
            </a:p>
          </p:txBody>
        </p:sp>
      </p:grpSp>
      <p:grpSp>
        <p:nvGrpSpPr>
          <p:cNvPr id="1033" name="Group 1032" title="Section Title">
            <a:extLst>
              <a:ext uri="{FF2B5EF4-FFF2-40B4-BE49-F238E27FC236}">
                <a16:creationId xmlns:a16="http://schemas.microsoft.com/office/drawing/2014/main" id="{168FEE9B-244F-461A-8768-B88D8905D1A7}"/>
              </a:ext>
            </a:extLst>
          </p:cNvPr>
          <p:cNvGrpSpPr/>
          <p:nvPr/>
        </p:nvGrpSpPr>
        <p:grpSpPr>
          <a:xfrm>
            <a:off x="2550535" y="7935464"/>
            <a:ext cx="4221287" cy="1116002"/>
            <a:chOff x="2558155" y="8047174"/>
            <a:chExt cx="4221287" cy="1116002"/>
          </a:xfrm>
        </p:grpSpPr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7FC0EEE8-C40B-4479-B5D1-582225DFE69B}"/>
                </a:ext>
              </a:extLst>
            </p:cNvPr>
            <p:cNvSpPr/>
            <p:nvPr/>
          </p:nvSpPr>
          <p:spPr>
            <a:xfrm rot="5400000" flipH="1">
              <a:off x="4023509" y="7617349"/>
              <a:ext cx="216000" cy="2875653"/>
            </a:xfrm>
            <a:prstGeom prst="rect">
              <a:avLst/>
            </a:pr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EF809C40-37D7-4C01-99D6-448B60F76186}"/>
                </a:ext>
              </a:extLst>
            </p:cNvPr>
            <p:cNvSpPr/>
            <p:nvPr/>
          </p:nvSpPr>
          <p:spPr>
            <a:xfrm rot="5400000" flipH="1">
              <a:off x="6600996" y="8932453"/>
              <a:ext cx="225472" cy="126660"/>
            </a:xfrm>
            <a:custGeom>
              <a:avLst/>
              <a:gdLst>
                <a:gd name="connsiteX0" fmla="*/ 221030 w 221030"/>
                <a:gd name="connsiteY0" fmla="*/ 0 h 126660"/>
                <a:gd name="connsiteX1" fmla="*/ 221030 w 221030"/>
                <a:gd name="connsiteY1" fmla="*/ 126660 h 126660"/>
                <a:gd name="connsiteX2" fmla="*/ 0 w 221030"/>
                <a:gd name="connsiteY2" fmla="*/ 126660 h 126660"/>
                <a:gd name="connsiteX3" fmla="*/ 992 w 221030"/>
                <a:gd name="connsiteY3" fmla="*/ 121750 h 126660"/>
                <a:gd name="connsiteX4" fmla="*/ 184669 w 221030"/>
                <a:gd name="connsiteY4" fmla="*/ 0 h 12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030" h="126660">
                  <a:moveTo>
                    <a:pt x="221030" y="0"/>
                  </a:moveTo>
                  <a:lnTo>
                    <a:pt x="221030" y="126660"/>
                  </a:lnTo>
                  <a:lnTo>
                    <a:pt x="0" y="126660"/>
                  </a:lnTo>
                  <a:lnTo>
                    <a:pt x="992" y="121750"/>
                  </a:lnTo>
                  <a:cubicBezTo>
                    <a:pt x="31254" y="50203"/>
                    <a:pt x="102099" y="0"/>
                    <a:pt x="184669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09A90CE3-0D00-4B6C-AD0A-81A141B5BCC6}"/>
                </a:ext>
              </a:extLst>
            </p:cNvPr>
            <p:cNvSpPr/>
            <p:nvPr/>
          </p:nvSpPr>
          <p:spPr>
            <a:xfrm flipH="1">
              <a:off x="5569337" y="8912229"/>
              <a:ext cx="1083443" cy="162657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56" name="Rectangle: Top Corners Rounded 155">
              <a:extLst>
                <a:ext uri="{FF2B5EF4-FFF2-40B4-BE49-F238E27FC236}">
                  <a16:creationId xmlns:a16="http://schemas.microsoft.com/office/drawing/2014/main" id="{BA4B72FA-1E94-4508-9187-5AFBF6572020}"/>
                </a:ext>
              </a:extLst>
            </p:cNvPr>
            <p:cNvSpPr/>
            <p:nvPr/>
          </p:nvSpPr>
          <p:spPr>
            <a:xfrm rot="5400000" flipH="1">
              <a:off x="4218799" y="6386530"/>
              <a:ext cx="900000" cy="4221287"/>
            </a:xfrm>
            <a:prstGeom prst="round2SameRect">
              <a:avLst>
                <a:gd name="adj1" fmla="val 7001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dirty="0"/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1DE0CE38-8A60-4088-BAD5-266B36DC80E3}"/>
                </a:ext>
              </a:extLst>
            </p:cNvPr>
            <p:cNvSpPr txBox="1"/>
            <p:nvPr/>
          </p:nvSpPr>
          <p:spPr>
            <a:xfrm flipH="1">
              <a:off x="2650021" y="8137172"/>
              <a:ext cx="3188090" cy="720000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100000">
                  <a:schemeClr val="tx1"/>
                </a:gs>
              </a:gsLst>
              <a:lin ang="0" scaled="1"/>
            </a:gradFill>
          </p:spPr>
          <p:txBody>
            <a:bodyPr wrap="square" lIns="144000" tIns="0" rIns="144000" bIns="0" rtlCol="0" anchor="ctr">
              <a:noAutofit/>
            </a:bodyPr>
            <a:lstStyle/>
            <a:p>
              <a:r>
                <a:rPr lang="en-GB" sz="2800" dirty="0">
                  <a:solidFill>
                    <a:schemeClr val="tx2"/>
                  </a:solidFill>
                  <a:highlight>
                    <a:srgbClr val="FFFF00"/>
                  </a:highlight>
                  <a:latin typeface="+mj-lt"/>
                </a:rPr>
                <a:t>PUPIL DEVELOPMENT GRANT</a:t>
              </a:r>
            </a:p>
          </p:txBody>
        </p:sp>
      </p:grpSp>
      <p:sp>
        <p:nvSpPr>
          <p:cNvPr id="177" name="TextBox 176">
            <a:extLst>
              <a:ext uri="{FF2B5EF4-FFF2-40B4-BE49-F238E27FC236}">
                <a16:creationId xmlns:a16="http://schemas.microsoft.com/office/drawing/2014/main" id="{ED298D9E-0B75-4690-9126-401F398C359E}"/>
              </a:ext>
            </a:extLst>
          </p:cNvPr>
          <p:cNvSpPr txBox="1"/>
          <p:nvPr/>
        </p:nvSpPr>
        <p:spPr>
          <a:xfrm>
            <a:off x="1764474" y="9473347"/>
            <a:ext cx="2554235" cy="11079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GB" sz="2400" b="1" noProof="1"/>
              <a:t>£1150 FOR CHILDREN IN FULL TIME EDUCATION</a:t>
            </a:r>
            <a:r>
              <a:rPr lang="en-GB" b="1" noProof="1"/>
              <a:t>. </a:t>
            </a:r>
            <a:endParaRPr lang="en-GB" b="1" noProof="1">
              <a:cs typeface="Calibri"/>
            </a:endParaRPr>
          </a:p>
        </p:txBody>
      </p:sp>
      <p:sp>
        <p:nvSpPr>
          <p:cNvPr id="1042" name="Right Brace 1041" descr="Brace">
            <a:extLst>
              <a:ext uri="{FF2B5EF4-FFF2-40B4-BE49-F238E27FC236}">
                <a16:creationId xmlns:a16="http://schemas.microsoft.com/office/drawing/2014/main" id="{1F8783D4-2B90-485B-9CE9-87FAB22BE481}"/>
              </a:ext>
            </a:extLst>
          </p:cNvPr>
          <p:cNvSpPr/>
          <p:nvPr/>
        </p:nvSpPr>
        <p:spPr>
          <a:xfrm>
            <a:off x="7147646" y="7173733"/>
            <a:ext cx="461176" cy="2861806"/>
          </a:xfrm>
          <a:prstGeom prst="rightBrace">
            <a:avLst>
              <a:gd name="adj1" fmla="val 51503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5344DB88-6AB0-4FEF-AAC0-90D815D24AE7}"/>
              </a:ext>
            </a:extLst>
          </p:cNvPr>
          <p:cNvSpPr txBox="1"/>
          <p:nvPr/>
        </p:nvSpPr>
        <p:spPr>
          <a:xfrm>
            <a:off x="7857509" y="7173733"/>
            <a:ext cx="3259168" cy="123110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4000" b="1" dirty="0">
                <a:cs typeface="Calibri"/>
              </a:rPr>
              <a:t>FREE SCHOOL MEALS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AA40BAA2-9732-4211-89C3-D8DD321B7F94}"/>
              </a:ext>
            </a:extLst>
          </p:cNvPr>
          <p:cNvSpPr txBox="1"/>
          <p:nvPr/>
        </p:nvSpPr>
        <p:spPr>
          <a:xfrm>
            <a:off x="8226360" y="8789192"/>
            <a:ext cx="2486504" cy="11079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2400" noProof="1">
                <a:highlight>
                  <a:srgbClr val="FF0000"/>
                </a:highlight>
              </a:rPr>
              <a:t>90,662 CHILDREN IN WALES EFSM 2018-19</a:t>
            </a:r>
            <a:endParaRPr lang="en-GB" sz="2400" noProof="1">
              <a:highlight>
                <a:srgbClr val="FF0000"/>
              </a:highlight>
              <a:cs typeface="Calibri"/>
            </a:endParaRPr>
          </a:p>
        </p:txBody>
      </p:sp>
      <p:grpSp>
        <p:nvGrpSpPr>
          <p:cNvPr id="1035" name="Group 1034" title="Section Title">
            <a:extLst>
              <a:ext uri="{FF2B5EF4-FFF2-40B4-BE49-F238E27FC236}">
                <a16:creationId xmlns:a16="http://schemas.microsoft.com/office/drawing/2014/main" id="{EB2C580B-236F-45CA-8920-1901BDEAF5B4}"/>
              </a:ext>
            </a:extLst>
          </p:cNvPr>
          <p:cNvGrpSpPr/>
          <p:nvPr/>
        </p:nvGrpSpPr>
        <p:grpSpPr>
          <a:xfrm>
            <a:off x="5431608" y="11321595"/>
            <a:ext cx="4221287" cy="1113120"/>
            <a:chOff x="5431608" y="10407788"/>
            <a:chExt cx="4221287" cy="1113120"/>
          </a:xfrm>
        </p:grpSpPr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BE55A04B-A7FC-4930-A1B2-3B8FBD8640B7}"/>
                </a:ext>
              </a:extLst>
            </p:cNvPr>
            <p:cNvSpPr/>
            <p:nvPr/>
          </p:nvSpPr>
          <p:spPr>
            <a:xfrm rot="16200000">
              <a:off x="7971543" y="9975081"/>
              <a:ext cx="216000" cy="2875653"/>
            </a:xfrm>
            <a:prstGeom prst="rect">
              <a:avLst/>
            </a:pr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rtl="0"/>
              <a:endParaRPr lang="en-GB" dirty="0">
                <a:highlight>
                  <a:srgbClr val="000080"/>
                </a:highlight>
                <a:cs typeface="Calibri"/>
              </a:endParaRPr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BD30972C-56EC-4588-B6E1-FCDC1B421F7D}"/>
                </a:ext>
              </a:extLst>
            </p:cNvPr>
            <p:cNvSpPr/>
            <p:nvPr/>
          </p:nvSpPr>
          <p:spPr>
            <a:xfrm rot="16200000">
              <a:off x="5384583" y="11293067"/>
              <a:ext cx="225472" cy="126660"/>
            </a:xfrm>
            <a:custGeom>
              <a:avLst/>
              <a:gdLst>
                <a:gd name="connsiteX0" fmla="*/ 221030 w 221030"/>
                <a:gd name="connsiteY0" fmla="*/ 0 h 126660"/>
                <a:gd name="connsiteX1" fmla="*/ 221030 w 221030"/>
                <a:gd name="connsiteY1" fmla="*/ 126660 h 126660"/>
                <a:gd name="connsiteX2" fmla="*/ 0 w 221030"/>
                <a:gd name="connsiteY2" fmla="*/ 126660 h 126660"/>
                <a:gd name="connsiteX3" fmla="*/ 992 w 221030"/>
                <a:gd name="connsiteY3" fmla="*/ 121750 h 126660"/>
                <a:gd name="connsiteX4" fmla="*/ 184669 w 221030"/>
                <a:gd name="connsiteY4" fmla="*/ 0 h 12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030" h="126660">
                  <a:moveTo>
                    <a:pt x="221030" y="0"/>
                  </a:moveTo>
                  <a:lnTo>
                    <a:pt x="221030" y="126660"/>
                  </a:lnTo>
                  <a:lnTo>
                    <a:pt x="0" y="126660"/>
                  </a:lnTo>
                  <a:lnTo>
                    <a:pt x="992" y="121750"/>
                  </a:lnTo>
                  <a:cubicBezTo>
                    <a:pt x="31254" y="50203"/>
                    <a:pt x="102099" y="0"/>
                    <a:pt x="184669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>
                <a:highlight>
                  <a:srgbClr val="000080"/>
                </a:highlight>
                <a:cs typeface="Calibri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B5050D27-39E9-4351-B28E-1BCADF437609}"/>
                </a:ext>
              </a:extLst>
            </p:cNvPr>
            <p:cNvSpPr/>
            <p:nvPr/>
          </p:nvSpPr>
          <p:spPr>
            <a:xfrm>
              <a:off x="5558271" y="11272843"/>
              <a:ext cx="1083443" cy="162657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rtl="0"/>
              <a:endParaRPr lang="en-GB" dirty="0">
                <a:highlight>
                  <a:srgbClr val="000080"/>
                </a:highlight>
                <a:cs typeface="Calibri"/>
              </a:endParaRPr>
            </a:p>
          </p:txBody>
        </p:sp>
        <p:sp>
          <p:nvSpPr>
            <p:cNvPr id="164" name="Rectangle: Top Corners Rounded 163">
              <a:extLst>
                <a:ext uri="{FF2B5EF4-FFF2-40B4-BE49-F238E27FC236}">
                  <a16:creationId xmlns:a16="http://schemas.microsoft.com/office/drawing/2014/main" id="{AAB78025-1E0E-4C11-83DD-689AD1797AC9}"/>
                </a:ext>
              </a:extLst>
            </p:cNvPr>
            <p:cNvSpPr/>
            <p:nvPr/>
          </p:nvSpPr>
          <p:spPr>
            <a:xfrm rot="16200000">
              <a:off x="7092252" y="8747144"/>
              <a:ext cx="900000" cy="4221287"/>
            </a:xfrm>
            <a:prstGeom prst="round2SameRect">
              <a:avLst>
                <a:gd name="adj1" fmla="val 7001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 rtl="0"/>
              <a:endParaRPr lang="en-GB" dirty="0">
                <a:highlight>
                  <a:srgbClr val="000080"/>
                </a:highlight>
                <a:cs typeface="Calibri"/>
              </a:endParaRP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1371BFB5-B11A-4FD2-BE25-9FA6D714FD30}"/>
                </a:ext>
              </a:extLst>
            </p:cNvPr>
            <p:cNvSpPr txBox="1"/>
            <p:nvPr/>
          </p:nvSpPr>
          <p:spPr>
            <a:xfrm>
              <a:off x="6372940" y="10497786"/>
              <a:ext cx="3188090" cy="720000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100000">
                  <a:schemeClr val="tx1"/>
                </a:gs>
              </a:gsLst>
              <a:lin ang="0" scaled="1"/>
            </a:gradFill>
          </p:spPr>
          <p:txBody>
            <a:bodyPr wrap="square" lIns="144000" tIns="0" rIns="144000" bIns="0" rtlCol="0" anchor="ctr">
              <a:noAutofit/>
            </a:bodyPr>
            <a:lstStyle/>
            <a:p>
              <a:r>
                <a:rPr lang="en-GB" sz="2800" dirty="0">
                  <a:solidFill>
                    <a:schemeClr val="bg1"/>
                  </a:solidFill>
                  <a:highlight>
                    <a:srgbClr val="000080"/>
                  </a:highlight>
                  <a:latin typeface="+mj-lt"/>
                </a:rPr>
                <a:t> RELATIVE POVERTY</a:t>
              </a:r>
            </a:p>
          </p:txBody>
        </p:sp>
      </p:grpSp>
      <p:grpSp>
        <p:nvGrpSpPr>
          <p:cNvPr id="1040" name="Group 1039" descr="Icon Device&#10;">
            <a:extLst>
              <a:ext uri="{FF2B5EF4-FFF2-40B4-BE49-F238E27FC236}">
                <a16:creationId xmlns:a16="http://schemas.microsoft.com/office/drawing/2014/main" id="{5F5BB508-29D3-40CD-A55F-CB23B9500E9F}"/>
              </a:ext>
            </a:extLst>
          </p:cNvPr>
          <p:cNvGrpSpPr/>
          <p:nvPr/>
        </p:nvGrpSpPr>
        <p:grpSpPr>
          <a:xfrm>
            <a:off x="5576267" y="11562858"/>
            <a:ext cx="650318" cy="592512"/>
            <a:chOff x="5576267" y="10561531"/>
            <a:chExt cx="650318" cy="592512"/>
          </a:xfrm>
        </p:grpSpPr>
        <p:pic>
          <p:nvPicPr>
            <p:cNvPr id="166" name="Graphic 165" descr="Icon Placeholder">
              <a:extLst>
                <a:ext uri="{FF2B5EF4-FFF2-40B4-BE49-F238E27FC236}">
                  <a16:creationId xmlns:a16="http://schemas.microsoft.com/office/drawing/2014/main" id="{6387EF5A-8FDA-494F-8CAF-A60AA419D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76267" y="10561531"/>
              <a:ext cx="650318" cy="592512"/>
            </a:xfrm>
            <a:prstGeom prst="rect">
              <a:avLst/>
            </a:prstGeom>
            <a:effectLst/>
          </p:spPr>
        </p:pic>
        <p:pic>
          <p:nvPicPr>
            <p:cNvPr id="1025" name="Graphic 1024" descr="Flask" title="Placeholder Icon">
              <a:extLst>
                <a:ext uri="{FF2B5EF4-FFF2-40B4-BE49-F238E27FC236}">
                  <a16:creationId xmlns:a16="http://schemas.microsoft.com/office/drawing/2014/main" id="{E5E3B15D-2648-414C-941F-C36777102E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5681628" y="10642119"/>
              <a:ext cx="426575" cy="426575"/>
            </a:xfrm>
            <a:prstGeom prst="rect">
              <a:avLst/>
            </a:prstGeom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15F4C582-0F50-4F1E-B4B8-D2D44D6DC793}"/>
              </a:ext>
            </a:extLst>
          </p:cNvPr>
          <p:cNvSpPr txBox="1"/>
          <p:nvPr/>
        </p:nvSpPr>
        <p:spPr>
          <a:xfrm>
            <a:off x="7030864" y="12554299"/>
            <a:ext cx="2960637" cy="11079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highlight>
                  <a:srgbClr val="FFFF00"/>
                </a:highlight>
                <a:cs typeface="Calibri"/>
              </a:rPr>
              <a:t>23% PEOPLE LIVING IN WALES ARE IN RELATIVE POVERTY</a:t>
            </a:r>
          </a:p>
        </p:txBody>
      </p:sp>
      <p:sp>
        <p:nvSpPr>
          <p:cNvPr id="184" name="Right Brace 183" descr="Brace">
            <a:extLst>
              <a:ext uri="{FF2B5EF4-FFF2-40B4-BE49-F238E27FC236}">
                <a16:creationId xmlns:a16="http://schemas.microsoft.com/office/drawing/2014/main" id="{6504042E-2D10-499F-84E3-5ED143093BAB}"/>
              </a:ext>
            </a:extLst>
          </p:cNvPr>
          <p:cNvSpPr/>
          <p:nvPr/>
        </p:nvSpPr>
        <p:spPr>
          <a:xfrm flipH="1">
            <a:off x="4732821" y="10172523"/>
            <a:ext cx="461176" cy="3280009"/>
          </a:xfrm>
          <a:prstGeom prst="rightBrace">
            <a:avLst>
              <a:gd name="adj1" fmla="val 51503"/>
              <a:gd name="adj2" fmla="val 75554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4D5ED44B-169A-4277-B921-884EDA54B107}"/>
              </a:ext>
            </a:extLst>
          </p:cNvPr>
          <p:cNvSpPr txBox="1"/>
          <p:nvPr/>
        </p:nvSpPr>
        <p:spPr>
          <a:xfrm>
            <a:off x="827244" y="11235198"/>
            <a:ext cx="4039665" cy="166199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GB" sz="3600" b="1" noProof="1"/>
              <a:t>14.5M PEOPLE IN THE UK LIVING IN RELATIVE POVERTY</a:t>
            </a:r>
            <a:endParaRPr lang="en-GB" sz="6000" b="1" noProof="1"/>
          </a:p>
        </p:txBody>
      </p:sp>
      <p:pic>
        <p:nvPicPr>
          <p:cNvPr id="10" name="Picture 10" descr="A picture containing food&#10;&#10;Description automatically generated">
            <a:extLst>
              <a:ext uri="{FF2B5EF4-FFF2-40B4-BE49-F238E27FC236}">
                <a16:creationId xmlns:a16="http://schemas.microsoft.com/office/drawing/2014/main" id="{1EF84B02-1428-4CC4-96CC-CB53B14D65E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7621" y="1818255"/>
            <a:ext cx="2856441" cy="26116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E36737-796F-4A7C-88C6-75A8A836019D}"/>
              </a:ext>
            </a:extLst>
          </p:cNvPr>
          <p:cNvSpPr txBox="1"/>
          <p:nvPr/>
        </p:nvSpPr>
        <p:spPr>
          <a:xfrm>
            <a:off x="818445" y="3344419"/>
            <a:ext cx="138853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(Bronfenbrenner, 1979)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46924-930F-43E9-8BD5-55DECC1FF915}"/>
              </a:ext>
            </a:extLst>
          </p:cNvPr>
          <p:cNvSpPr txBox="1"/>
          <p:nvPr/>
        </p:nvSpPr>
        <p:spPr>
          <a:xfrm>
            <a:off x="9516280" y="3395304"/>
            <a:ext cx="16210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(Gov.uk, 2019)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9C5B20-B504-4EAC-92B5-2A9C7E7439D3}"/>
              </a:ext>
            </a:extLst>
          </p:cNvPr>
          <p:cNvSpPr txBox="1"/>
          <p:nvPr/>
        </p:nvSpPr>
        <p:spPr>
          <a:xfrm>
            <a:off x="7898926" y="1016443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(</a:t>
            </a:r>
            <a:r>
              <a:rPr lang="en-GB" dirty="0" err="1">
                <a:cs typeface="Calibri"/>
              </a:rPr>
              <a:t>Statswales</a:t>
            </a:r>
            <a:r>
              <a:rPr lang="en-GB" dirty="0">
                <a:cs typeface="Calibri"/>
              </a:rPr>
              <a:t>, 2020)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856A6-DC9A-4719-A048-52F19613F5DE}"/>
              </a:ext>
            </a:extLst>
          </p:cNvPr>
          <p:cNvSpPr txBox="1"/>
          <p:nvPr/>
        </p:nvSpPr>
        <p:spPr>
          <a:xfrm>
            <a:off x="1523740" y="13126718"/>
            <a:ext cx="28341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(Tackling child poverty, 2009,pp4-8)</a:t>
            </a:r>
          </a:p>
        </p:txBody>
      </p:sp>
    </p:spTree>
    <p:extLst>
      <p:ext uri="{BB962C8B-B14F-4D97-AF65-F5344CB8AC3E}">
        <p14:creationId xmlns:p14="http://schemas.microsoft.com/office/powerpoint/2010/main" val="2964606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hannon Smith">
      <a:dk1>
        <a:sysClr val="windowText" lastClr="000000"/>
      </a:dk1>
      <a:lt1>
        <a:sysClr val="window" lastClr="FFFFFF"/>
      </a:lt1>
      <a:dk2>
        <a:srgbClr val="262626"/>
      </a:dk2>
      <a:lt2>
        <a:srgbClr val="E7E6E6"/>
      </a:lt2>
      <a:accent1>
        <a:srgbClr val="FF0030"/>
      </a:accent1>
      <a:accent2>
        <a:srgbClr val="F06463"/>
      </a:accent2>
      <a:accent3>
        <a:srgbClr val="F3EF22"/>
      </a:accent3>
      <a:accent4>
        <a:srgbClr val="2A744A"/>
      </a:accent4>
      <a:accent5>
        <a:srgbClr val="FF0030"/>
      </a:accent5>
      <a:accent6>
        <a:srgbClr val="F3EF22"/>
      </a:accent6>
      <a:hlink>
        <a:srgbClr val="FF0030"/>
      </a:hlink>
      <a:folHlink>
        <a:srgbClr val="FF0030"/>
      </a:folHlink>
    </a:clrScheme>
    <a:fontScheme name="Custom 2">
      <a:majorFont>
        <a:latin typeface="Comic Sans MS"/>
        <a:ea typeface=""/>
        <a:cs typeface=""/>
      </a:majorFont>
      <a:minorFont>
        <a:latin typeface="Calibr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7F679DF-2C39-4631-8027-4294492C1725}" vid="{F9C39169-F391-4B73-9304-F92BE77C0C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7f9b5e87859ce6d7eedbdc6e4e4205c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5e0075ee7624d6a846e01eb6183742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Props1.xml><?xml version="1.0" encoding="utf-8"?>
<ds:datastoreItem xmlns:ds="http://schemas.openxmlformats.org/officeDocument/2006/customXml" ds:itemID="{6624F7B9-FD80-45B4-B635-5DC8972400E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45CB39-0D16-47FA-8C39-72AAA1FC5A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806100-0519-4216-BCAD-DB1F5B58549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TF66781421</Template>
  <TotalTime>0</TotalTime>
  <Words>230</Words>
  <Application>Microsoft Office PowerPoint</Application>
  <PresentationFormat>Custom</PresentationFormat>
  <Paragraphs>38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Education Infographic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 Infographic</dc:title>
  <dc:creator/>
  <cp:lastModifiedBy/>
  <cp:revision>506</cp:revision>
  <dcterms:created xsi:type="dcterms:W3CDTF">2019-06-10T15:17:24Z</dcterms:created>
  <dcterms:modified xsi:type="dcterms:W3CDTF">2020-08-12T10:22:19Z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