
<file path=[Content_Types].xml><?xml version="1.0" encoding="utf-8"?>
<Types xmlns="http://schemas.openxmlformats.org/package/2006/content-types">
  <Default Extension="png" ContentType="image/png"/>
  <Default Extension="jpeg" ContentType="image/jpeg"/>
  <Default Extension="m4a" ContentType="audio/mp4"/>
  <Default Extension="emf" ContentType="image/x-emf"/>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7"/>
  </p:notesMasterIdLst>
  <p:sldIdLst>
    <p:sldId id="257" r:id="rId2"/>
    <p:sldId id="256" r:id="rId3"/>
    <p:sldId id="258" r:id="rId4"/>
    <p:sldId id="267" r:id="rId5"/>
    <p:sldId id="259" r:id="rId6"/>
    <p:sldId id="260" r:id="rId7"/>
    <p:sldId id="268" r:id="rId8"/>
    <p:sldId id="261" r:id="rId9"/>
    <p:sldId id="270" r:id="rId10"/>
    <p:sldId id="263" r:id="rId11"/>
    <p:sldId id="292" r:id="rId12"/>
    <p:sldId id="272" r:id="rId13"/>
    <p:sldId id="273" r:id="rId14"/>
    <p:sldId id="274" r:id="rId15"/>
    <p:sldId id="275" r:id="rId16"/>
    <p:sldId id="276" r:id="rId17"/>
    <p:sldId id="277" r:id="rId18"/>
    <p:sldId id="278" r:id="rId19"/>
    <p:sldId id="279" r:id="rId20"/>
    <p:sldId id="280" r:id="rId21"/>
    <p:sldId id="281" r:id="rId22"/>
    <p:sldId id="282" r:id="rId23"/>
    <p:sldId id="283" r:id="rId24"/>
    <p:sldId id="284" r:id="rId25"/>
    <p:sldId id="285" r:id="rId26"/>
    <p:sldId id="286" r:id="rId27"/>
    <p:sldId id="287" r:id="rId28"/>
    <p:sldId id="288" r:id="rId29"/>
    <p:sldId id="289" r:id="rId30"/>
    <p:sldId id="290" r:id="rId31"/>
    <p:sldId id="291" r:id="rId32"/>
    <p:sldId id="293" r:id="rId33"/>
    <p:sldId id="294" r:id="rId34"/>
    <p:sldId id="295" r:id="rId35"/>
    <p:sldId id="296"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80" autoAdjust="0"/>
    <p:restoredTop sz="94660"/>
  </p:normalViewPr>
  <p:slideViewPr>
    <p:cSldViewPr snapToGrid="0">
      <p:cViewPr>
        <p:scale>
          <a:sx n="78" d="100"/>
          <a:sy n="78" d="100"/>
        </p:scale>
        <p:origin x="-434" y="2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91" d="100"/>
          <a:sy n="91" d="100"/>
        </p:scale>
        <p:origin x="1270" y="2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2A2EC6-A9C3-4072-819F-5824956D2074}" type="datetimeFigureOut">
              <a:rPr lang="en-GB" smtClean="0"/>
              <a:t>25/11/2020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8CE355-5E6F-4451-BCA3-6921C21EF17A}" type="slidenum">
              <a:rPr lang="en-GB" smtClean="0"/>
              <a:t>‹#›</a:t>
            </a:fld>
            <a:endParaRPr lang="en-GB"/>
          </a:p>
        </p:txBody>
      </p:sp>
    </p:spTree>
    <p:extLst>
      <p:ext uri="{BB962C8B-B14F-4D97-AF65-F5344CB8AC3E}">
        <p14:creationId xmlns:p14="http://schemas.microsoft.com/office/powerpoint/2010/main" val="3695936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3422211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Ewch</a:t>
            </a:r>
            <a:r>
              <a:rPr lang="en-GB" dirty="0" smtClean="0"/>
              <a:t> </a:t>
            </a:r>
            <a:r>
              <a:rPr lang="en-GB" dirty="0" err="1" smtClean="0"/>
              <a:t>ar</a:t>
            </a:r>
            <a:r>
              <a:rPr lang="en-GB" dirty="0" smtClean="0"/>
              <a:t> y </a:t>
            </a:r>
            <a:r>
              <a:rPr lang="en-GB" dirty="0" err="1" smtClean="0"/>
              <a:t>Padlet</a:t>
            </a:r>
            <a:r>
              <a:rPr lang="en-GB" dirty="0" smtClean="0"/>
              <a:t> a </a:t>
            </a:r>
            <a:r>
              <a:rPr lang="en-GB" dirty="0" err="1" smtClean="0"/>
              <a:t>rhannwch</a:t>
            </a:r>
            <a:r>
              <a:rPr lang="en-GB" dirty="0" smtClean="0"/>
              <a:t> </a:t>
            </a:r>
            <a:r>
              <a:rPr lang="en-GB" dirty="0" err="1" smtClean="0"/>
              <a:t>eich</a:t>
            </a:r>
            <a:r>
              <a:rPr lang="en-GB" dirty="0" smtClean="0"/>
              <a:t> </a:t>
            </a:r>
            <a:r>
              <a:rPr lang="en-GB" dirty="0" err="1" smtClean="0"/>
              <a:t>syniadau</a:t>
            </a:r>
            <a:r>
              <a:rPr lang="en-GB" dirty="0" smtClean="0"/>
              <a:t> </a:t>
            </a:r>
            <a:r>
              <a:rPr lang="en-GB" dirty="0" err="1" smtClean="0"/>
              <a:t>a’ch</a:t>
            </a:r>
            <a:r>
              <a:rPr lang="en-GB" dirty="0" smtClean="0"/>
              <a:t> </a:t>
            </a:r>
            <a:r>
              <a:rPr lang="en-GB" dirty="0" err="1" smtClean="0"/>
              <a:t>meddyliau</a:t>
            </a:r>
            <a:r>
              <a:rPr lang="en-GB" dirty="0" smtClean="0"/>
              <a:t>.  Cofiwch </a:t>
            </a:r>
            <a:r>
              <a:rPr lang="en-GB" dirty="0" err="1" smtClean="0"/>
              <a:t>ystyried</a:t>
            </a:r>
            <a:r>
              <a:rPr lang="en-GB" dirty="0" smtClean="0"/>
              <a:t> </a:t>
            </a:r>
            <a:r>
              <a:rPr lang="en-GB" dirty="0" err="1" smtClean="0"/>
              <a:t>hyn</a:t>
            </a:r>
            <a:r>
              <a:rPr lang="en-GB" dirty="0" smtClean="0"/>
              <a:t> o </a:t>
            </a:r>
            <a:r>
              <a:rPr lang="en-GB" dirty="0" err="1" smtClean="0"/>
              <a:t>safbwynt</a:t>
            </a:r>
            <a:r>
              <a:rPr lang="en-GB" dirty="0" smtClean="0"/>
              <a:t> plant </a:t>
            </a:r>
            <a:r>
              <a:rPr lang="en-GB" dirty="0" err="1" smtClean="0"/>
              <a:t>rhwng</a:t>
            </a:r>
            <a:r>
              <a:rPr lang="en-GB" dirty="0" smtClean="0"/>
              <a:t> 3 a 7 </a:t>
            </a:r>
            <a:r>
              <a:rPr lang="en-GB" dirty="0" err="1" smtClean="0"/>
              <a:t>oed</a:t>
            </a:r>
            <a:r>
              <a:rPr lang="en-GB" dirty="0" smtClean="0"/>
              <a:t>.</a:t>
            </a:r>
          </a:p>
          <a:p>
            <a:r>
              <a:rPr lang="en-GB" dirty="0" err="1" smtClean="0"/>
              <a:t>Ydych</a:t>
            </a:r>
            <a:r>
              <a:rPr lang="en-GB" dirty="0" smtClean="0"/>
              <a:t> </a:t>
            </a:r>
            <a:r>
              <a:rPr lang="en-GB" dirty="0" err="1" smtClean="0"/>
              <a:t>chi’n</a:t>
            </a:r>
            <a:r>
              <a:rPr lang="en-GB" dirty="0" smtClean="0"/>
              <a:t> </a:t>
            </a:r>
            <a:r>
              <a:rPr lang="en-GB" dirty="0" err="1" smtClean="0"/>
              <a:t>cytuno</a:t>
            </a:r>
            <a:r>
              <a:rPr lang="en-GB" dirty="0" smtClean="0"/>
              <a:t> </a:t>
            </a:r>
            <a:r>
              <a:rPr lang="en-GB" dirty="0" err="1" smtClean="0"/>
              <a:t>gyda</a:t>
            </a:r>
            <a:r>
              <a:rPr lang="en-GB" dirty="0" smtClean="0"/>
              <a:t> </a:t>
            </a:r>
            <a:r>
              <a:rPr lang="en-GB" dirty="0" err="1" smtClean="0"/>
              <a:t>sylwadau</a:t>
            </a:r>
            <a:r>
              <a:rPr lang="en-GB" dirty="0" smtClean="0"/>
              <a:t> </a:t>
            </a:r>
            <a:r>
              <a:rPr lang="en-GB" dirty="0" err="1" smtClean="0"/>
              <a:t>gweddill</a:t>
            </a:r>
            <a:r>
              <a:rPr lang="en-GB" dirty="0" smtClean="0"/>
              <a:t> </a:t>
            </a:r>
            <a:r>
              <a:rPr lang="en-GB" dirty="0" err="1" smtClean="0"/>
              <a:t>eich</a:t>
            </a:r>
            <a:r>
              <a:rPr lang="en-GB" dirty="0" smtClean="0"/>
              <a:t> </a:t>
            </a:r>
            <a:r>
              <a:rPr lang="en-GB" dirty="0" err="1" smtClean="0"/>
              <a:t>cyfoedion</a:t>
            </a:r>
            <a:r>
              <a:rPr lang="en-GB" dirty="0" smtClean="0"/>
              <a:t>?</a:t>
            </a:r>
          </a:p>
          <a:p>
            <a:r>
              <a:rPr lang="en-GB" dirty="0" err="1" smtClean="0"/>
              <a:t>Oes</a:t>
            </a:r>
            <a:r>
              <a:rPr lang="en-GB" dirty="0" smtClean="0"/>
              <a:t> </a:t>
            </a:r>
            <a:r>
              <a:rPr lang="en-GB" dirty="0" err="1" smtClean="0"/>
              <a:t>yna</a:t>
            </a:r>
            <a:r>
              <a:rPr lang="en-GB" dirty="0" smtClean="0"/>
              <a:t> </a:t>
            </a:r>
            <a:r>
              <a:rPr lang="en-GB" dirty="0" err="1" smtClean="0"/>
              <a:t>wahaniethau</a:t>
            </a:r>
            <a:r>
              <a:rPr lang="en-GB" dirty="0" smtClean="0"/>
              <a:t>? Pam </a:t>
            </a:r>
            <a:r>
              <a:rPr lang="en-GB" dirty="0" err="1" smtClean="0"/>
              <a:t>tybed</a:t>
            </a:r>
            <a:r>
              <a:rPr lang="en-GB" dirty="0" smtClean="0"/>
              <a:t>?</a:t>
            </a:r>
          </a:p>
          <a:p>
            <a:endParaRPr lang="en-GB" dirty="0"/>
          </a:p>
          <a:p>
            <a:r>
              <a:rPr lang="en-GB" dirty="0" smtClean="0"/>
              <a:t>-----------------------------------------------------------------------------------------------------------------</a:t>
            </a:r>
          </a:p>
          <a:p>
            <a:r>
              <a:rPr lang="en-GB" dirty="0" smtClean="0"/>
              <a:t>Share your ideas and thoughts on the </a:t>
            </a:r>
            <a:r>
              <a:rPr lang="en-GB" dirty="0" err="1" smtClean="0"/>
              <a:t>Padlet</a:t>
            </a:r>
            <a:r>
              <a:rPr lang="en-GB" dirty="0" smtClean="0"/>
              <a:t>.  Consider this in the context of 3-7 year olds.</a:t>
            </a:r>
          </a:p>
          <a:p>
            <a:r>
              <a:rPr lang="en-GB" dirty="0" smtClean="0"/>
              <a:t>Do you agree with your peers’ comments?</a:t>
            </a:r>
          </a:p>
          <a:p>
            <a:r>
              <a:rPr lang="en-GB" dirty="0" smtClean="0"/>
              <a:t>Are there differences? Why? </a:t>
            </a:r>
            <a:endParaRPr lang="en-GB" dirty="0"/>
          </a:p>
        </p:txBody>
      </p:sp>
      <p:sp>
        <p:nvSpPr>
          <p:cNvPr id="4" name="Slide Number Placeholder 3"/>
          <p:cNvSpPr>
            <a:spLocks noGrp="1"/>
          </p:cNvSpPr>
          <p:nvPr>
            <p:ph type="sldNum" sz="quarter" idx="10"/>
          </p:nvPr>
        </p:nvSpPr>
        <p:spPr/>
        <p:txBody>
          <a:bodyPr/>
          <a:lstStyle/>
          <a:p>
            <a:fld id="{CE8CE355-5E6F-4451-BCA3-6921C21EF17A}" type="slidenum">
              <a:rPr lang="en-GB" smtClean="0"/>
              <a:t>5</a:t>
            </a:fld>
            <a:endParaRPr lang="en-GB"/>
          </a:p>
        </p:txBody>
      </p:sp>
    </p:spTree>
    <p:extLst>
      <p:ext uri="{BB962C8B-B14F-4D97-AF65-F5344CB8AC3E}">
        <p14:creationId xmlns:p14="http://schemas.microsoft.com/office/powerpoint/2010/main" val="1376978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379383"/>
          </a:xfrm>
        </p:spPr>
        <p:txBody>
          <a:bodyPr>
            <a:normAutofit/>
          </a:bodyPr>
          <a:lstStyle/>
          <a:p>
            <a:r>
              <a:rPr lang="en-GB" dirty="0" err="1" smtClean="0"/>
              <a:t>Nawr</a:t>
            </a:r>
            <a:r>
              <a:rPr lang="en-GB" dirty="0" smtClean="0"/>
              <a:t> </a:t>
            </a:r>
            <a:r>
              <a:rPr lang="en-GB" dirty="0" err="1" smtClean="0"/>
              <a:t>edrychwch</a:t>
            </a:r>
            <a:r>
              <a:rPr lang="en-GB" baseline="0" dirty="0" smtClean="0"/>
              <a:t> </a:t>
            </a:r>
            <a:r>
              <a:rPr lang="en-GB" baseline="0" dirty="0" err="1" smtClean="0"/>
              <a:t>ar</a:t>
            </a:r>
            <a:r>
              <a:rPr lang="en-GB" baseline="0" dirty="0" smtClean="0"/>
              <a:t> </a:t>
            </a:r>
            <a:r>
              <a:rPr lang="en-GB" baseline="0" dirty="0" err="1" smtClean="0"/>
              <a:t>Fframwaith</a:t>
            </a:r>
            <a:r>
              <a:rPr lang="en-GB" baseline="0" dirty="0" smtClean="0"/>
              <a:t> y </a:t>
            </a:r>
            <a:r>
              <a:rPr lang="en-GB" baseline="0" dirty="0" err="1" smtClean="0"/>
              <a:t>Cyfnod</a:t>
            </a:r>
            <a:r>
              <a:rPr lang="en-GB" baseline="0" dirty="0" smtClean="0"/>
              <a:t> Sylfaen. </a:t>
            </a:r>
            <a:r>
              <a:rPr lang="en-GB" baseline="0" dirty="0" err="1" smtClean="0"/>
              <a:t>Dyma’r</a:t>
            </a:r>
            <a:r>
              <a:rPr lang="en-GB" baseline="0" dirty="0" smtClean="0"/>
              <a:t> </a:t>
            </a:r>
            <a:r>
              <a:rPr lang="en-GB" baseline="0" dirty="0" err="1" smtClean="0"/>
              <a:t>ddogfen</a:t>
            </a:r>
            <a:r>
              <a:rPr lang="en-GB" baseline="0" dirty="0" smtClean="0"/>
              <a:t> </a:t>
            </a:r>
            <a:r>
              <a:rPr lang="en-GB" baseline="0" dirty="0" err="1" smtClean="0"/>
              <a:t>statudol</a:t>
            </a:r>
            <a:r>
              <a:rPr lang="en-GB" baseline="0" dirty="0" smtClean="0"/>
              <a:t> </a:t>
            </a:r>
            <a:r>
              <a:rPr lang="en-GB" baseline="0" dirty="0" err="1" smtClean="0"/>
              <a:t>ar</a:t>
            </a:r>
            <a:r>
              <a:rPr lang="en-GB" baseline="0" dirty="0" smtClean="0"/>
              <a:t> </a:t>
            </a:r>
            <a:r>
              <a:rPr lang="en-GB" baseline="0" dirty="0" err="1" smtClean="0"/>
              <a:t>gyfer</a:t>
            </a:r>
            <a:r>
              <a:rPr lang="en-GB" baseline="0" dirty="0" smtClean="0"/>
              <a:t> </a:t>
            </a:r>
            <a:r>
              <a:rPr lang="en-GB" baseline="0" dirty="0" err="1" smtClean="0"/>
              <a:t>addysg</a:t>
            </a:r>
            <a:r>
              <a:rPr lang="en-GB" baseline="0" dirty="0" smtClean="0"/>
              <a:t> plant </a:t>
            </a:r>
            <a:r>
              <a:rPr lang="en-GB" baseline="0" dirty="0" err="1" smtClean="0"/>
              <a:t>rhwng</a:t>
            </a:r>
            <a:r>
              <a:rPr lang="en-GB" baseline="0" dirty="0" smtClean="0"/>
              <a:t> 3 a 7 </a:t>
            </a:r>
            <a:r>
              <a:rPr lang="en-GB" baseline="0" dirty="0" err="1" smtClean="0"/>
              <a:t>oed</a:t>
            </a:r>
            <a:r>
              <a:rPr lang="en-GB" baseline="0" dirty="0" smtClean="0"/>
              <a:t> </a:t>
            </a:r>
            <a:r>
              <a:rPr lang="en-GB" baseline="0" dirty="0" err="1" smtClean="0"/>
              <a:t>yng</a:t>
            </a:r>
            <a:r>
              <a:rPr lang="en-GB" baseline="0" dirty="0" smtClean="0"/>
              <a:t> </a:t>
            </a:r>
            <a:r>
              <a:rPr lang="en-GB" baseline="0" dirty="0" err="1" smtClean="0"/>
              <a:t>Nghymru</a:t>
            </a:r>
            <a:r>
              <a:rPr lang="en-GB" baseline="0" dirty="0" smtClean="0"/>
              <a:t> </a:t>
            </a:r>
            <a:r>
              <a:rPr lang="en-GB" baseline="0" dirty="0" err="1" smtClean="0"/>
              <a:t>ar</a:t>
            </a:r>
            <a:r>
              <a:rPr lang="en-GB" baseline="0" dirty="0" smtClean="0"/>
              <a:t> </a:t>
            </a:r>
            <a:r>
              <a:rPr lang="en-GB" baseline="0" dirty="0" err="1" smtClean="0"/>
              <a:t>hyn</a:t>
            </a:r>
            <a:r>
              <a:rPr lang="en-GB" baseline="0" dirty="0" smtClean="0"/>
              <a:t> o </a:t>
            </a:r>
            <a:r>
              <a:rPr lang="en-GB" baseline="0" dirty="0" err="1" smtClean="0"/>
              <a:t>bryd</a:t>
            </a:r>
            <a:r>
              <a:rPr lang="en-GB" baseline="0" dirty="0" smtClean="0"/>
              <a:t>.  Cofiwch </a:t>
            </a:r>
            <a:r>
              <a:rPr lang="en-GB" baseline="0" dirty="0" err="1" smtClean="0"/>
              <a:t>ei</a:t>
            </a:r>
            <a:r>
              <a:rPr lang="en-GB" baseline="0" dirty="0" smtClean="0"/>
              <a:t> </a:t>
            </a:r>
            <a:r>
              <a:rPr lang="en-GB" baseline="0" dirty="0" err="1" smtClean="0"/>
              <a:t>fod</a:t>
            </a:r>
            <a:r>
              <a:rPr lang="en-GB" baseline="0" dirty="0" smtClean="0"/>
              <a:t> </a:t>
            </a:r>
            <a:r>
              <a:rPr lang="en-GB" baseline="0" dirty="0" err="1" smtClean="0"/>
              <a:t>yn</a:t>
            </a:r>
            <a:r>
              <a:rPr lang="en-GB" baseline="0" dirty="0" smtClean="0"/>
              <a:t> </a:t>
            </a:r>
            <a:r>
              <a:rPr lang="en-GB" baseline="0" dirty="0" err="1" smtClean="0"/>
              <a:t>wahanol</a:t>
            </a:r>
            <a:r>
              <a:rPr lang="en-GB" baseline="0" dirty="0" smtClean="0"/>
              <a:t> </a:t>
            </a:r>
            <a:r>
              <a:rPr lang="en-GB" baseline="0" dirty="0" err="1" smtClean="0"/>
              <a:t>i’r</a:t>
            </a:r>
            <a:r>
              <a:rPr lang="en-GB" baseline="0" dirty="0" smtClean="0"/>
              <a:t> Cam Sylfaen </a:t>
            </a:r>
            <a:r>
              <a:rPr lang="en-GB" baseline="0" dirty="0" err="1" smtClean="0"/>
              <a:t>yn</a:t>
            </a:r>
            <a:r>
              <a:rPr lang="en-GB" baseline="0" dirty="0" smtClean="0"/>
              <a:t> </a:t>
            </a:r>
            <a:r>
              <a:rPr lang="en-GB" baseline="0" dirty="0" err="1" smtClean="0"/>
              <a:t>Lloegr</a:t>
            </a:r>
            <a:r>
              <a:rPr lang="en-GB" baseline="0" dirty="0" smtClean="0"/>
              <a:t>.   Pa </a:t>
            </a:r>
            <a:r>
              <a:rPr lang="en-GB" baseline="0" dirty="0" err="1" smtClean="0"/>
              <a:t>feysydd</a:t>
            </a:r>
            <a:r>
              <a:rPr lang="en-GB" baseline="0" dirty="0" smtClean="0"/>
              <a:t> </a:t>
            </a:r>
            <a:r>
              <a:rPr lang="en-GB" baseline="0" dirty="0" err="1" smtClean="0"/>
              <a:t>dysgu</a:t>
            </a:r>
            <a:r>
              <a:rPr lang="en-GB" baseline="0" dirty="0" smtClean="0"/>
              <a:t> </a:t>
            </a:r>
            <a:r>
              <a:rPr lang="en-GB" baseline="0" dirty="0" err="1" smtClean="0"/>
              <a:t>sydd</a:t>
            </a:r>
            <a:r>
              <a:rPr lang="en-GB" baseline="0" dirty="0" smtClean="0"/>
              <a:t> </a:t>
            </a:r>
            <a:r>
              <a:rPr lang="en-GB" baseline="0" dirty="0" err="1" smtClean="0"/>
              <a:t>yn</a:t>
            </a:r>
            <a:r>
              <a:rPr lang="en-GB" baseline="0" dirty="0" smtClean="0"/>
              <a:t> </a:t>
            </a:r>
            <a:r>
              <a:rPr lang="en-GB" baseline="0" dirty="0" err="1" smtClean="0"/>
              <a:t>berthnasol</a:t>
            </a:r>
            <a:r>
              <a:rPr lang="en-GB" baseline="0" dirty="0" smtClean="0"/>
              <a:t> </a:t>
            </a:r>
            <a:r>
              <a:rPr lang="en-GB" dirty="0"/>
              <a:t>i</a:t>
            </a:r>
            <a:r>
              <a:rPr lang="en-GB" dirty="0" smtClean="0"/>
              <a:t> </a:t>
            </a:r>
            <a:r>
              <a:rPr lang="en-GB" baseline="0" dirty="0" err="1" smtClean="0"/>
              <a:t>Iechyd</a:t>
            </a:r>
            <a:r>
              <a:rPr lang="en-GB" baseline="0" dirty="0" smtClean="0"/>
              <a:t> a </a:t>
            </a:r>
            <a:r>
              <a:rPr lang="en-GB" baseline="0" dirty="0" err="1" smtClean="0"/>
              <a:t>Lles</a:t>
            </a:r>
            <a:r>
              <a:rPr lang="en-GB" baseline="0" dirty="0" smtClean="0"/>
              <a:t>? </a:t>
            </a:r>
          </a:p>
          <a:p>
            <a:r>
              <a:rPr lang="en-GB" dirty="0" smtClean="0"/>
              <a:t>------------------------------------------------------------------------------------------------------------</a:t>
            </a:r>
          </a:p>
          <a:p>
            <a:r>
              <a:rPr lang="en-GB" baseline="0" dirty="0" smtClean="0"/>
              <a:t>Now look at the Foundation Phase Framework. This is currently the statutory document for the education of 3 to 7 year olds in Wales. Remember it's different from the Foundation Stage in England.  What areas of learning relate to Health and Wellbeing?</a:t>
            </a:r>
          </a:p>
        </p:txBody>
      </p:sp>
      <p:sp>
        <p:nvSpPr>
          <p:cNvPr id="4" name="Slide Number Placeholder 3"/>
          <p:cNvSpPr>
            <a:spLocks noGrp="1"/>
          </p:cNvSpPr>
          <p:nvPr>
            <p:ph type="sldNum" sz="quarter" idx="10"/>
          </p:nvPr>
        </p:nvSpPr>
        <p:spPr/>
        <p:txBody>
          <a:bodyPr/>
          <a:lstStyle/>
          <a:p>
            <a:fld id="{CE8CE355-5E6F-4451-BCA3-6921C21EF17A}" type="slidenum">
              <a:rPr lang="en-GB" smtClean="0"/>
              <a:t>6</a:t>
            </a:fld>
            <a:endParaRPr lang="en-GB"/>
          </a:p>
        </p:txBody>
      </p:sp>
    </p:spTree>
    <p:extLst>
      <p:ext uri="{BB962C8B-B14F-4D97-AF65-F5344CB8AC3E}">
        <p14:creationId xmlns:p14="http://schemas.microsoft.com/office/powerpoint/2010/main" val="374961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565949"/>
          </a:xfrm>
        </p:spPr>
        <p:txBody>
          <a:bodyPr>
            <a:normAutofit fontScale="55000" lnSpcReduction="20000"/>
          </a:bodyPr>
          <a:lstStyle/>
          <a:p>
            <a:r>
              <a:rPr lang="en-GB" dirty="0" err="1"/>
              <a:t>Asesiad</a:t>
            </a:r>
            <a:r>
              <a:rPr lang="en-GB" dirty="0"/>
              <a:t> a </a:t>
            </a:r>
            <a:r>
              <a:rPr lang="en-GB" dirty="0" err="1"/>
              <a:t>phwysau</a:t>
            </a:r>
            <a:r>
              <a:rPr lang="en-GB" dirty="0"/>
              <a:t> </a:t>
            </a:r>
            <a:r>
              <a:rPr lang="en-GB" dirty="0" err="1"/>
              <a:t>gan</a:t>
            </a:r>
            <a:r>
              <a:rPr lang="en-GB" dirty="0"/>
              <a:t> </a:t>
            </a:r>
            <a:r>
              <a:rPr lang="en-GB" dirty="0" err="1"/>
              <a:t>ysgolion</a:t>
            </a:r>
            <a:r>
              <a:rPr lang="en-GB" dirty="0"/>
              <a:t> </a:t>
            </a:r>
            <a:r>
              <a:rPr lang="en-GB" dirty="0" err="1"/>
              <a:t>i</a:t>
            </a:r>
            <a:r>
              <a:rPr lang="en-GB" dirty="0"/>
              <a:t> </a:t>
            </a:r>
            <a:r>
              <a:rPr lang="en-GB" dirty="0" err="1"/>
              <a:t>berfformio</a:t>
            </a:r>
            <a:r>
              <a:rPr lang="en-GB" dirty="0"/>
              <a:t> </a:t>
            </a:r>
            <a:r>
              <a:rPr lang="en-GB" dirty="0" err="1"/>
              <a:t>mewn</a:t>
            </a:r>
            <a:r>
              <a:rPr lang="en-GB" dirty="0"/>
              <a:t> </a:t>
            </a:r>
            <a:r>
              <a:rPr lang="en-GB" dirty="0" err="1"/>
              <a:t>profion</a:t>
            </a:r>
            <a:r>
              <a:rPr lang="en-GB" dirty="0"/>
              <a:t> ac </a:t>
            </a:r>
            <a:r>
              <a:rPr lang="en-GB" dirty="0" err="1"/>
              <a:t>arholiadau</a:t>
            </a:r>
            <a:r>
              <a:rPr lang="en-GB" dirty="0"/>
              <a:t> </a:t>
            </a:r>
            <a:r>
              <a:rPr lang="en-GB" dirty="0" err="1"/>
              <a:t>wrth</a:t>
            </a:r>
            <a:r>
              <a:rPr lang="en-GB" dirty="0"/>
              <a:t> </a:t>
            </a:r>
            <a:r>
              <a:rPr lang="en-GB" dirty="0" err="1"/>
              <a:t>i</a:t>
            </a:r>
            <a:r>
              <a:rPr lang="en-GB" dirty="0"/>
              <a:t> </a:t>
            </a:r>
            <a:r>
              <a:rPr lang="en-GB" dirty="0" err="1"/>
              <a:t>ysgolion</a:t>
            </a:r>
            <a:r>
              <a:rPr lang="en-GB" dirty="0"/>
              <a:t> </a:t>
            </a:r>
            <a:r>
              <a:rPr lang="en-GB" dirty="0" err="1"/>
              <a:t>gael</a:t>
            </a:r>
            <a:r>
              <a:rPr lang="en-GB" dirty="0"/>
              <a:t> </a:t>
            </a:r>
            <a:r>
              <a:rPr lang="en-GB" dirty="0" err="1"/>
              <a:t>eu</a:t>
            </a:r>
            <a:r>
              <a:rPr lang="en-GB" dirty="0"/>
              <a:t> </a:t>
            </a:r>
            <a:r>
              <a:rPr lang="en-GB" dirty="0" err="1"/>
              <a:t>barnu</a:t>
            </a:r>
            <a:r>
              <a:rPr lang="en-GB" dirty="0"/>
              <a:t> </a:t>
            </a:r>
            <a:r>
              <a:rPr lang="en-GB" dirty="0" err="1"/>
              <a:t>yn</a:t>
            </a:r>
            <a:r>
              <a:rPr lang="en-GB" dirty="0"/>
              <a:t> </a:t>
            </a:r>
            <a:r>
              <a:rPr lang="en-GB" dirty="0" err="1"/>
              <a:t>ôl</a:t>
            </a:r>
            <a:r>
              <a:rPr lang="en-GB" dirty="0"/>
              <a:t> y </a:t>
            </a:r>
            <a:r>
              <a:rPr lang="en-GB" dirty="0" err="1"/>
              <a:t>canlyniadau</a:t>
            </a:r>
            <a:r>
              <a:rPr lang="en-GB" dirty="0"/>
              <a:t> </a:t>
            </a:r>
            <a:r>
              <a:rPr lang="en-GB" dirty="0" err="1"/>
              <a:t>hyn</a:t>
            </a:r>
            <a:r>
              <a:rPr lang="en-GB" dirty="0"/>
              <a:t>.</a:t>
            </a:r>
          </a:p>
          <a:p>
            <a:r>
              <a:rPr lang="en-GB" dirty="0"/>
              <a:t>Mae </a:t>
            </a:r>
            <a:r>
              <a:rPr lang="en-GB" dirty="0" err="1"/>
              <a:t>ymarfer</a:t>
            </a:r>
            <a:r>
              <a:rPr lang="en-GB" dirty="0"/>
              <a:t> </a:t>
            </a:r>
            <a:r>
              <a:rPr lang="en-GB" dirty="0" err="1"/>
              <a:t>corff</a:t>
            </a:r>
            <a:r>
              <a:rPr lang="en-GB" dirty="0"/>
              <a:t> / bod </a:t>
            </a:r>
            <a:r>
              <a:rPr lang="en-GB" dirty="0" err="1"/>
              <a:t>yn</a:t>
            </a:r>
            <a:r>
              <a:rPr lang="en-GB" dirty="0"/>
              <a:t> </a:t>
            </a:r>
            <a:r>
              <a:rPr lang="en-GB" dirty="0" err="1"/>
              <a:t>gorfforol</a:t>
            </a:r>
            <a:r>
              <a:rPr lang="en-GB" dirty="0"/>
              <a:t> </a:t>
            </a:r>
            <a:r>
              <a:rPr lang="en-GB" dirty="0" err="1"/>
              <a:t>egnïol</a:t>
            </a:r>
            <a:r>
              <a:rPr lang="en-GB" dirty="0"/>
              <a:t> </a:t>
            </a:r>
            <a:r>
              <a:rPr lang="en-GB" dirty="0" err="1"/>
              <a:t>yn</a:t>
            </a:r>
            <a:r>
              <a:rPr lang="en-GB" dirty="0"/>
              <a:t> </a:t>
            </a:r>
            <a:r>
              <a:rPr lang="en-GB" dirty="0" err="1"/>
              <a:t>helpu</a:t>
            </a:r>
            <a:r>
              <a:rPr lang="en-GB" dirty="0"/>
              <a:t> </a:t>
            </a:r>
            <a:r>
              <a:rPr lang="en-GB" dirty="0" err="1"/>
              <a:t>i</a:t>
            </a:r>
            <a:r>
              <a:rPr lang="en-GB" dirty="0"/>
              <a:t> </a:t>
            </a:r>
            <a:r>
              <a:rPr lang="en-GB" dirty="0" err="1"/>
              <a:t>ryddhau</a:t>
            </a:r>
            <a:r>
              <a:rPr lang="en-GB" dirty="0"/>
              <a:t> </a:t>
            </a:r>
            <a:r>
              <a:rPr lang="en-GB" dirty="0" err="1"/>
              <a:t>pryder</a:t>
            </a:r>
            <a:r>
              <a:rPr lang="en-GB" dirty="0"/>
              <a:t>. Mae </a:t>
            </a:r>
            <a:r>
              <a:rPr lang="en-GB" dirty="0" err="1"/>
              <a:t>dod</a:t>
            </a:r>
            <a:r>
              <a:rPr lang="en-GB" dirty="0"/>
              <a:t> ag </a:t>
            </a:r>
            <a:r>
              <a:rPr lang="en-GB" dirty="0" err="1"/>
              <a:t>ocsigen</a:t>
            </a:r>
            <a:r>
              <a:rPr lang="en-GB" dirty="0"/>
              <a:t> </a:t>
            </a:r>
            <a:r>
              <a:rPr lang="en-GB" dirty="0" err="1"/>
              <a:t>i'r</a:t>
            </a:r>
            <a:r>
              <a:rPr lang="en-GB" dirty="0"/>
              <a:t> </a:t>
            </a:r>
            <a:r>
              <a:rPr lang="en-GB" dirty="0" err="1"/>
              <a:t>ymennydd</a:t>
            </a:r>
            <a:r>
              <a:rPr lang="en-GB" dirty="0"/>
              <a:t> a </a:t>
            </a:r>
            <a:r>
              <a:rPr lang="en-GB" dirty="0" err="1"/>
              <a:t>rhannau'r</a:t>
            </a:r>
            <a:r>
              <a:rPr lang="en-GB" dirty="0"/>
              <a:t> </a:t>
            </a:r>
            <a:r>
              <a:rPr lang="en-GB" dirty="0" err="1"/>
              <a:t>corff</a:t>
            </a:r>
            <a:r>
              <a:rPr lang="en-GB" dirty="0"/>
              <a:t> </a:t>
            </a:r>
            <a:r>
              <a:rPr lang="en-GB" dirty="0" err="1"/>
              <a:t>yn</a:t>
            </a:r>
            <a:r>
              <a:rPr lang="en-GB" dirty="0"/>
              <a:t> </a:t>
            </a:r>
            <a:r>
              <a:rPr lang="en-GB" dirty="0" err="1"/>
              <a:t>llwyddo</a:t>
            </a:r>
            <a:r>
              <a:rPr lang="en-GB" dirty="0"/>
              <a:t> </a:t>
            </a:r>
            <a:r>
              <a:rPr lang="en-GB" dirty="0" err="1"/>
              <a:t>i</a:t>
            </a:r>
            <a:r>
              <a:rPr lang="en-GB" dirty="0"/>
              <a:t> </a:t>
            </a:r>
            <a:r>
              <a:rPr lang="en-GB" dirty="0" err="1"/>
              <a:t>fywiogi'r</a:t>
            </a:r>
            <a:r>
              <a:rPr lang="en-GB" dirty="0"/>
              <a:t> </a:t>
            </a:r>
            <a:r>
              <a:rPr lang="en-GB" dirty="0" err="1"/>
              <a:t>corff</a:t>
            </a:r>
            <a:r>
              <a:rPr lang="en-GB" dirty="0"/>
              <a:t> </a:t>
            </a:r>
            <a:r>
              <a:rPr lang="en-GB" dirty="0" err="1"/>
              <a:t>cyfan</a:t>
            </a:r>
            <a:r>
              <a:rPr lang="en-GB" dirty="0"/>
              <a:t>. </a:t>
            </a:r>
            <a:r>
              <a:rPr lang="en-GB" dirty="0" err="1"/>
              <a:t>Cytunir</a:t>
            </a:r>
            <a:r>
              <a:rPr lang="en-GB" dirty="0"/>
              <a:t> </a:t>
            </a:r>
            <a:r>
              <a:rPr lang="en-GB" dirty="0" err="1"/>
              <a:t>yn</a:t>
            </a:r>
            <a:r>
              <a:rPr lang="en-GB" dirty="0"/>
              <a:t> </a:t>
            </a:r>
            <a:r>
              <a:rPr lang="en-GB" dirty="0" err="1"/>
              <a:t>eang</a:t>
            </a:r>
            <a:r>
              <a:rPr lang="en-GB" dirty="0"/>
              <a:t> bod </a:t>
            </a:r>
            <a:r>
              <a:rPr lang="en-GB" dirty="0" err="1"/>
              <a:t>ein</a:t>
            </a:r>
            <a:r>
              <a:rPr lang="en-GB" dirty="0"/>
              <a:t> system </a:t>
            </a:r>
            <a:r>
              <a:rPr lang="en-GB" dirty="0" err="1"/>
              <a:t>addysg</a:t>
            </a:r>
            <a:r>
              <a:rPr lang="en-GB" dirty="0"/>
              <a:t> </a:t>
            </a:r>
            <a:r>
              <a:rPr lang="en-GB" dirty="0" err="1"/>
              <a:t>gyfredol</a:t>
            </a:r>
            <a:r>
              <a:rPr lang="en-GB" dirty="0"/>
              <a:t> </a:t>
            </a:r>
            <a:r>
              <a:rPr lang="en-GB" dirty="0" err="1"/>
              <a:t>wedi'i</a:t>
            </a:r>
            <a:r>
              <a:rPr lang="en-GB" dirty="0"/>
              <a:t> </a:t>
            </a:r>
            <a:r>
              <a:rPr lang="en-GB" dirty="0" err="1"/>
              <a:t>chanoli</a:t>
            </a:r>
            <a:r>
              <a:rPr lang="en-GB" dirty="0"/>
              <a:t> </a:t>
            </a:r>
            <a:r>
              <a:rPr lang="en-GB" dirty="0" err="1"/>
              <a:t>ar</a:t>
            </a:r>
            <a:r>
              <a:rPr lang="en-GB" dirty="0"/>
              <a:t> </a:t>
            </a:r>
            <a:r>
              <a:rPr lang="en-GB" dirty="0" err="1"/>
              <a:t>arholiadau</a:t>
            </a:r>
            <a:r>
              <a:rPr lang="en-GB" dirty="0"/>
              <a:t> </a:t>
            </a:r>
            <a:r>
              <a:rPr lang="en-GB" dirty="0" err="1"/>
              <a:t>sy'n</a:t>
            </a:r>
            <a:r>
              <a:rPr lang="en-GB" dirty="0"/>
              <a:t> </a:t>
            </a:r>
            <a:r>
              <a:rPr lang="en-GB" dirty="0" err="1"/>
              <a:t>rhoi</a:t>
            </a:r>
            <a:r>
              <a:rPr lang="en-GB" dirty="0"/>
              <a:t> </a:t>
            </a:r>
            <a:r>
              <a:rPr lang="en-GB" dirty="0" err="1"/>
              <a:t>straen</a:t>
            </a:r>
            <a:r>
              <a:rPr lang="en-GB" dirty="0"/>
              <a:t> </a:t>
            </a:r>
            <a:r>
              <a:rPr lang="en-GB" dirty="0" err="1"/>
              <a:t>ar</a:t>
            </a:r>
            <a:r>
              <a:rPr lang="en-GB" dirty="0"/>
              <a:t> </a:t>
            </a:r>
            <a:r>
              <a:rPr lang="en-GB" dirty="0" err="1"/>
              <a:t>bobl</a:t>
            </a:r>
            <a:r>
              <a:rPr lang="en-GB" dirty="0"/>
              <a:t> </a:t>
            </a:r>
            <a:r>
              <a:rPr lang="en-GB" dirty="0" err="1"/>
              <a:t>ifanc</a:t>
            </a:r>
            <a:r>
              <a:rPr lang="en-GB" dirty="0"/>
              <a:t> ac </a:t>
            </a:r>
            <a:r>
              <a:rPr lang="en-GB" dirty="0" err="1"/>
              <a:t>mae'r</a:t>
            </a:r>
            <a:r>
              <a:rPr lang="en-GB" dirty="0"/>
              <a:t> </a:t>
            </a:r>
            <a:r>
              <a:rPr lang="en-GB" dirty="0" err="1"/>
              <a:t>diwylliant</a:t>
            </a:r>
            <a:r>
              <a:rPr lang="en-GB" dirty="0"/>
              <a:t> </a:t>
            </a:r>
            <a:r>
              <a:rPr lang="en-GB" dirty="0" err="1"/>
              <a:t>hwn</a:t>
            </a:r>
            <a:r>
              <a:rPr lang="en-GB" dirty="0"/>
              <a:t> </a:t>
            </a:r>
            <a:r>
              <a:rPr lang="en-GB" dirty="0" err="1"/>
              <a:t>yn</a:t>
            </a:r>
            <a:r>
              <a:rPr lang="en-GB" dirty="0"/>
              <a:t> </a:t>
            </a:r>
            <a:r>
              <a:rPr lang="en-GB" dirty="0" err="1"/>
              <a:t>dylanwadu</a:t>
            </a:r>
            <a:r>
              <a:rPr lang="en-GB" dirty="0"/>
              <a:t> </a:t>
            </a:r>
            <a:r>
              <a:rPr lang="en-GB" dirty="0" err="1"/>
              <a:t>ar</a:t>
            </a:r>
            <a:r>
              <a:rPr lang="en-GB" dirty="0"/>
              <a:t> y </a:t>
            </a:r>
            <a:r>
              <a:rPr lang="en-GB" dirty="0" err="1"/>
              <a:t>cyfnewidiadau</a:t>
            </a:r>
            <a:r>
              <a:rPr lang="en-GB" dirty="0"/>
              <a:t> </a:t>
            </a:r>
            <a:r>
              <a:rPr lang="en-GB" dirty="0" err="1"/>
              <a:t>rhwng</a:t>
            </a:r>
            <a:r>
              <a:rPr lang="en-GB" dirty="0"/>
              <a:t> </a:t>
            </a:r>
            <a:r>
              <a:rPr lang="en-GB" dirty="0" err="1"/>
              <a:t>athrawon</a:t>
            </a:r>
            <a:r>
              <a:rPr lang="en-GB" dirty="0"/>
              <a:t> a </a:t>
            </a:r>
            <a:r>
              <a:rPr lang="en-GB" dirty="0" err="1"/>
              <a:t>disgyblion</a:t>
            </a:r>
            <a:r>
              <a:rPr lang="en-GB" dirty="0"/>
              <a:t> </a:t>
            </a:r>
            <a:r>
              <a:rPr lang="en-GB" dirty="0" err="1"/>
              <a:t>mewn</a:t>
            </a:r>
            <a:r>
              <a:rPr lang="en-GB" dirty="0"/>
              <a:t> </a:t>
            </a:r>
            <a:r>
              <a:rPr lang="en-GB" dirty="0" err="1"/>
              <a:t>perthynas</a:t>
            </a:r>
            <a:r>
              <a:rPr lang="en-GB" dirty="0"/>
              <a:t> </a:t>
            </a:r>
            <a:r>
              <a:rPr lang="en-GB" dirty="0" err="1"/>
              <a:t>sydd</a:t>
            </a:r>
            <a:r>
              <a:rPr lang="en-GB" dirty="0"/>
              <a:t> </a:t>
            </a:r>
            <a:r>
              <a:rPr lang="en-GB" dirty="0" err="1"/>
              <a:t>wedi'i</a:t>
            </a:r>
            <a:r>
              <a:rPr lang="en-GB" dirty="0"/>
              <a:t> </a:t>
            </a:r>
            <a:r>
              <a:rPr lang="en-GB" dirty="0" err="1"/>
              <a:t>hanelu</a:t>
            </a:r>
            <a:r>
              <a:rPr lang="en-GB" dirty="0"/>
              <a:t> at </a:t>
            </a:r>
            <a:r>
              <a:rPr lang="en-GB" dirty="0" err="1"/>
              <a:t>nodau</a:t>
            </a:r>
            <a:r>
              <a:rPr lang="en-GB" dirty="0"/>
              <a:t> </a:t>
            </a:r>
            <a:r>
              <a:rPr lang="en-GB" dirty="0" err="1"/>
              <a:t>asesu</a:t>
            </a:r>
            <a:r>
              <a:rPr lang="en-GB" dirty="0"/>
              <a:t> ac </a:t>
            </a:r>
            <a:r>
              <a:rPr lang="en-GB" dirty="0" err="1"/>
              <a:t>agweddau</a:t>
            </a:r>
            <a:r>
              <a:rPr lang="en-GB" dirty="0"/>
              <a:t> y </a:t>
            </a:r>
            <a:r>
              <a:rPr lang="en-GB" dirty="0" err="1"/>
              <a:t>gellir</a:t>
            </a:r>
            <a:r>
              <a:rPr lang="en-GB" dirty="0"/>
              <a:t> </a:t>
            </a:r>
            <a:r>
              <a:rPr lang="en-GB" dirty="0" err="1"/>
              <a:t>eu</a:t>
            </a:r>
            <a:r>
              <a:rPr lang="en-GB" dirty="0"/>
              <a:t> </a:t>
            </a:r>
            <a:r>
              <a:rPr lang="en-GB" dirty="0" err="1"/>
              <a:t>mesur</a:t>
            </a:r>
            <a:r>
              <a:rPr lang="en-GB" dirty="0"/>
              <a:t> bob </a:t>
            </a:r>
            <a:r>
              <a:rPr lang="en-GB" dirty="0" err="1"/>
              <a:t>amser</a:t>
            </a:r>
            <a:r>
              <a:rPr lang="en-GB" dirty="0"/>
              <a:t>.</a:t>
            </a:r>
          </a:p>
          <a:p>
            <a:r>
              <a:rPr lang="en-GB" dirty="0"/>
              <a:t>Mae </a:t>
            </a:r>
            <a:r>
              <a:rPr lang="en-GB" dirty="0" err="1"/>
              <a:t>hyn</a:t>
            </a:r>
            <a:r>
              <a:rPr lang="en-GB" dirty="0"/>
              <a:t>, </a:t>
            </a:r>
            <a:r>
              <a:rPr lang="en-GB" dirty="0" err="1"/>
              <a:t>ynghyd</a:t>
            </a:r>
            <a:r>
              <a:rPr lang="en-GB" dirty="0"/>
              <a:t> â </a:t>
            </a:r>
            <a:r>
              <a:rPr lang="en-GB" dirty="0" err="1"/>
              <a:t>phwysau</a:t>
            </a:r>
            <a:r>
              <a:rPr lang="en-GB" dirty="0"/>
              <a:t> (I) </a:t>
            </a:r>
            <a:r>
              <a:rPr lang="en-GB" dirty="0" err="1"/>
              <a:t>i</a:t>
            </a:r>
            <a:r>
              <a:rPr lang="en-GB" dirty="0"/>
              <a:t> </a:t>
            </a:r>
            <a:r>
              <a:rPr lang="en-GB" dirty="0" err="1"/>
              <a:t>edrych</a:t>
            </a:r>
            <a:r>
              <a:rPr lang="en-GB" dirty="0"/>
              <a:t> </a:t>
            </a:r>
            <a:r>
              <a:rPr lang="en-GB" dirty="0" err="1"/>
              <a:t>yn</a:t>
            </a:r>
            <a:r>
              <a:rPr lang="en-GB" dirty="0"/>
              <a:t> </a:t>
            </a:r>
            <a:r>
              <a:rPr lang="en-GB" dirty="0" err="1"/>
              <a:t>dda</a:t>
            </a:r>
            <a:r>
              <a:rPr lang="en-GB" dirty="0"/>
              <a:t> </a:t>
            </a:r>
            <a:r>
              <a:rPr lang="en-GB" dirty="0" err="1"/>
              <a:t>yn</a:t>
            </a:r>
            <a:r>
              <a:rPr lang="en-GB" dirty="0"/>
              <a:t> </a:t>
            </a:r>
            <a:r>
              <a:rPr lang="en-GB" dirty="0" err="1"/>
              <a:t>barhaus</a:t>
            </a:r>
            <a:r>
              <a:rPr lang="en-GB" dirty="0"/>
              <a:t>, </a:t>
            </a:r>
            <a:r>
              <a:rPr lang="en-GB" dirty="0" err="1"/>
              <a:t>â'r</a:t>
            </a:r>
            <a:r>
              <a:rPr lang="en-GB" dirty="0"/>
              <a:t> </a:t>
            </a:r>
            <a:r>
              <a:rPr lang="en-GB" dirty="0" err="1"/>
              <a:t>ddelwedd</a:t>
            </a:r>
            <a:r>
              <a:rPr lang="en-GB" dirty="0"/>
              <a:t> / </a:t>
            </a:r>
            <a:r>
              <a:rPr lang="en-GB" dirty="0" err="1"/>
              <a:t>dillad</a:t>
            </a:r>
            <a:r>
              <a:rPr lang="en-GB" dirty="0"/>
              <a:t> / </a:t>
            </a:r>
            <a:r>
              <a:rPr lang="en-GB" dirty="0" err="1"/>
              <a:t>lleoedd</a:t>
            </a:r>
            <a:r>
              <a:rPr lang="en-GB" dirty="0"/>
              <a:t> </a:t>
            </a:r>
            <a:r>
              <a:rPr lang="en-GB" dirty="0" err="1"/>
              <a:t>cywir</a:t>
            </a:r>
            <a:r>
              <a:rPr lang="en-GB" dirty="0"/>
              <a:t> </a:t>
            </a:r>
            <a:r>
              <a:rPr lang="en-GB" dirty="0" err="1"/>
              <a:t>i</a:t>
            </a:r>
            <a:r>
              <a:rPr lang="en-GB" dirty="0"/>
              <a:t> </a:t>
            </a:r>
            <a:r>
              <a:rPr lang="en-GB" dirty="0" err="1"/>
              <a:t>fod</a:t>
            </a:r>
            <a:r>
              <a:rPr lang="en-GB" dirty="0"/>
              <a:t> a (ii) </a:t>
            </a:r>
            <a:r>
              <a:rPr lang="en-GB" dirty="0" err="1"/>
              <a:t>pwysau</a:t>
            </a:r>
            <a:r>
              <a:rPr lang="en-GB" dirty="0"/>
              <a:t> </a:t>
            </a:r>
            <a:r>
              <a:rPr lang="en-GB" dirty="0" err="1"/>
              <a:t>i</a:t>
            </a:r>
            <a:r>
              <a:rPr lang="en-GB" dirty="0"/>
              <a:t> </a:t>
            </a:r>
            <a:r>
              <a:rPr lang="en-GB" dirty="0" err="1"/>
              <a:t>edrych</a:t>
            </a:r>
            <a:r>
              <a:rPr lang="en-GB" dirty="0"/>
              <a:t> </a:t>
            </a:r>
            <a:r>
              <a:rPr lang="en-GB" dirty="0" err="1"/>
              <a:t>yn</a:t>
            </a:r>
            <a:r>
              <a:rPr lang="en-GB" dirty="0"/>
              <a:t> </a:t>
            </a:r>
            <a:r>
              <a:rPr lang="en-GB" dirty="0" err="1"/>
              <a:t>dda</a:t>
            </a:r>
            <a:r>
              <a:rPr lang="en-GB" dirty="0"/>
              <a:t> I.e. </a:t>
            </a:r>
            <a:r>
              <a:rPr lang="en-GB" dirty="0" err="1"/>
              <a:t>delwedd</a:t>
            </a:r>
            <a:r>
              <a:rPr lang="en-GB" dirty="0"/>
              <a:t> y </a:t>
            </a:r>
            <a:r>
              <a:rPr lang="en-GB" dirty="0" err="1"/>
              <a:t>corff</a:t>
            </a:r>
            <a:r>
              <a:rPr lang="en-GB" dirty="0"/>
              <a:t> - </a:t>
            </a:r>
            <a:r>
              <a:rPr lang="en-GB" dirty="0" err="1"/>
              <a:t>mae</a:t>
            </a:r>
            <a:r>
              <a:rPr lang="en-GB" dirty="0"/>
              <a:t> </a:t>
            </a:r>
            <a:r>
              <a:rPr lang="en-GB" dirty="0" err="1"/>
              <a:t>ennill</a:t>
            </a:r>
            <a:r>
              <a:rPr lang="en-GB" dirty="0"/>
              <a:t> a </a:t>
            </a:r>
            <a:r>
              <a:rPr lang="en-GB" dirty="0" err="1"/>
              <a:t>cholli</a:t>
            </a:r>
            <a:r>
              <a:rPr lang="en-GB" dirty="0"/>
              <a:t> </a:t>
            </a:r>
            <a:r>
              <a:rPr lang="en-GB" dirty="0" err="1"/>
              <a:t>cyhyrau</a:t>
            </a:r>
            <a:r>
              <a:rPr lang="en-GB" dirty="0"/>
              <a:t> / </a:t>
            </a:r>
            <a:r>
              <a:rPr lang="en-GB" dirty="0" err="1"/>
              <a:t>pwysau</a:t>
            </a:r>
            <a:r>
              <a:rPr lang="en-GB" dirty="0"/>
              <a:t> </a:t>
            </a:r>
            <a:r>
              <a:rPr lang="en-GB" dirty="0" err="1"/>
              <a:t>yn</a:t>
            </a:r>
            <a:r>
              <a:rPr lang="en-GB" dirty="0"/>
              <a:t> </a:t>
            </a:r>
            <a:r>
              <a:rPr lang="en-GB" dirty="0" err="1"/>
              <a:t>agweddau</a:t>
            </a:r>
            <a:r>
              <a:rPr lang="en-GB" dirty="0"/>
              <a:t> </a:t>
            </a:r>
            <a:r>
              <a:rPr lang="en-GB" dirty="0" err="1"/>
              <a:t>sy'n</a:t>
            </a:r>
            <a:r>
              <a:rPr lang="en-GB" dirty="0"/>
              <a:t> </a:t>
            </a:r>
            <a:r>
              <a:rPr lang="en-GB" dirty="0" err="1"/>
              <a:t>cael</a:t>
            </a:r>
            <a:r>
              <a:rPr lang="en-GB" dirty="0"/>
              <a:t> </a:t>
            </a:r>
            <a:r>
              <a:rPr lang="en-GB" dirty="0" err="1"/>
              <a:t>eu</a:t>
            </a:r>
            <a:r>
              <a:rPr lang="en-GB" dirty="0"/>
              <a:t> </a:t>
            </a:r>
            <a:r>
              <a:rPr lang="en-GB" dirty="0" err="1"/>
              <a:t>cyhoeddi'n</a:t>
            </a:r>
            <a:r>
              <a:rPr lang="en-GB" dirty="0"/>
              <a:t> </a:t>
            </a:r>
            <a:r>
              <a:rPr lang="en-GB" dirty="0" err="1"/>
              <a:t>barhaus</a:t>
            </a:r>
            <a:r>
              <a:rPr lang="en-GB" dirty="0"/>
              <a:t> </a:t>
            </a:r>
            <a:r>
              <a:rPr lang="en-GB" dirty="0" err="1"/>
              <a:t>ar</a:t>
            </a:r>
            <a:r>
              <a:rPr lang="en-GB" dirty="0"/>
              <a:t> y </a:t>
            </a:r>
            <a:r>
              <a:rPr lang="en-GB" dirty="0" err="1"/>
              <a:t>rhyngrwyd</a:t>
            </a:r>
            <a:r>
              <a:rPr lang="en-GB" dirty="0"/>
              <a:t>. </a:t>
            </a:r>
            <a:r>
              <a:rPr lang="en-GB" dirty="0" smtClean="0"/>
              <a:t>Mae </a:t>
            </a:r>
            <a:r>
              <a:rPr lang="en-GB" dirty="0" err="1" smtClean="0"/>
              <a:t>hyn</a:t>
            </a:r>
            <a:r>
              <a:rPr lang="en-GB" dirty="0" smtClean="0"/>
              <a:t> </a:t>
            </a:r>
            <a:r>
              <a:rPr lang="en-GB" dirty="0" err="1" smtClean="0"/>
              <a:t>yn</a:t>
            </a:r>
            <a:r>
              <a:rPr lang="en-GB" dirty="0" smtClean="0"/>
              <a:t> </a:t>
            </a:r>
            <a:r>
              <a:rPr lang="en-GB" dirty="0" err="1" smtClean="0"/>
              <a:t>dylanwadu</a:t>
            </a:r>
            <a:r>
              <a:rPr lang="en-GB" dirty="0" smtClean="0"/>
              <a:t> </a:t>
            </a:r>
            <a:r>
              <a:rPr lang="en-GB" dirty="0" err="1" smtClean="0"/>
              <a:t>ar</a:t>
            </a:r>
            <a:r>
              <a:rPr lang="en-GB" dirty="0" smtClean="0"/>
              <a:t> </a:t>
            </a:r>
            <a:r>
              <a:rPr lang="en-GB" dirty="0" err="1" smtClean="0"/>
              <a:t>iechyd</a:t>
            </a:r>
            <a:r>
              <a:rPr lang="en-GB" dirty="0" smtClean="0"/>
              <a:t> </a:t>
            </a:r>
            <a:r>
              <a:rPr lang="en-GB" dirty="0" err="1"/>
              <a:t>meddwl</a:t>
            </a:r>
            <a:r>
              <a:rPr lang="en-GB" dirty="0"/>
              <a:t> a </a:t>
            </a:r>
            <a:r>
              <a:rPr lang="en-GB" dirty="0" err="1"/>
              <a:t>lles</a:t>
            </a:r>
            <a:r>
              <a:rPr lang="en-GB" dirty="0"/>
              <a:t> </a:t>
            </a:r>
            <a:r>
              <a:rPr lang="en-GB" dirty="0" err="1"/>
              <a:t>dysgwr</a:t>
            </a:r>
            <a:r>
              <a:rPr lang="en-GB" dirty="0"/>
              <a:t>.</a:t>
            </a:r>
          </a:p>
          <a:p>
            <a:endParaRPr lang="en-GB" dirty="0"/>
          </a:p>
          <a:p>
            <a:r>
              <a:rPr lang="en-GB" dirty="0" err="1"/>
              <a:t>Yn</a:t>
            </a:r>
            <a:r>
              <a:rPr lang="en-GB" dirty="0"/>
              <a:t> y </a:t>
            </a:r>
            <a:r>
              <a:rPr lang="en-GB" dirty="0" err="1"/>
              <a:t>cyfamser</a:t>
            </a:r>
            <a:r>
              <a:rPr lang="en-GB" dirty="0"/>
              <a:t>, y </a:t>
            </a:r>
            <a:r>
              <a:rPr lang="en-GB" dirty="0" err="1"/>
              <a:t>tu</a:t>
            </a:r>
            <a:r>
              <a:rPr lang="en-GB" dirty="0"/>
              <a:t> </a:t>
            </a:r>
            <a:r>
              <a:rPr lang="en-GB" dirty="0" err="1"/>
              <a:t>allan</a:t>
            </a:r>
            <a:r>
              <a:rPr lang="en-GB" dirty="0"/>
              <a:t> </a:t>
            </a:r>
            <a:r>
              <a:rPr lang="en-GB" dirty="0" err="1"/>
              <a:t>i</a:t>
            </a:r>
            <a:r>
              <a:rPr lang="en-GB" dirty="0"/>
              <a:t> </a:t>
            </a:r>
            <a:r>
              <a:rPr lang="en-GB" dirty="0" err="1"/>
              <a:t>ysgolion</a:t>
            </a:r>
            <a:r>
              <a:rPr lang="en-GB" dirty="0"/>
              <a:t>, </a:t>
            </a:r>
            <a:r>
              <a:rPr lang="en-GB" dirty="0" err="1"/>
              <a:t>mae</a:t>
            </a:r>
            <a:r>
              <a:rPr lang="en-GB" dirty="0"/>
              <a:t> </a:t>
            </a:r>
            <a:r>
              <a:rPr lang="en-GB" dirty="0" err="1" smtClean="0"/>
              <a:t>caledi</a:t>
            </a:r>
            <a:r>
              <a:rPr lang="en-GB" dirty="0" smtClean="0"/>
              <a:t> </a:t>
            </a:r>
            <a:r>
              <a:rPr lang="en-GB" dirty="0" err="1" smtClean="0"/>
              <a:t>ariannol</a:t>
            </a:r>
            <a:r>
              <a:rPr lang="en-GB" dirty="0" smtClean="0"/>
              <a:t> </a:t>
            </a:r>
            <a:r>
              <a:rPr lang="en-GB" dirty="0" err="1"/>
              <a:t>wedi</a:t>
            </a:r>
            <a:r>
              <a:rPr lang="en-GB" dirty="0"/>
              <a:t> </a:t>
            </a:r>
            <a:r>
              <a:rPr lang="en-GB" dirty="0" err="1"/>
              <a:t>arwain</a:t>
            </a:r>
            <a:r>
              <a:rPr lang="en-GB" dirty="0"/>
              <a:t> at </a:t>
            </a:r>
            <a:r>
              <a:rPr lang="en-GB" dirty="0" err="1"/>
              <a:t>ddisodli</a:t>
            </a:r>
            <a:r>
              <a:rPr lang="en-GB" dirty="0"/>
              <a:t> </a:t>
            </a:r>
            <a:r>
              <a:rPr lang="en-GB" dirty="0" err="1"/>
              <a:t>clybiau</a:t>
            </a:r>
            <a:r>
              <a:rPr lang="en-GB" dirty="0"/>
              <a:t> </a:t>
            </a:r>
            <a:r>
              <a:rPr lang="en-GB" dirty="0" err="1"/>
              <a:t>ieuenctid</a:t>
            </a:r>
            <a:r>
              <a:rPr lang="en-GB" dirty="0"/>
              <a:t> </a:t>
            </a:r>
            <a:r>
              <a:rPr lang="en-GB" dirty="0" err="1"/>
              <a:t>mynediad</a:t>
            </a:r>
            <a:r>
              <a:rPr lang="en-GB" dirty="0"/>
              <a:t> </a:t>
            </a:r>
            <a:r>
              <a:rPr lang="en-GB" dirty="0" err="1"/>
              <a:t>agored</a:t>
            </a:r>
            <a:r>
              <a:rPr lang="en-GB" dirty="0"/>
              <a:t> </a:t>
            </a:r>
            <a:r>
              <a:rPr lang="en-GB" dirty="0" err="1"/>
              <a:t>yn</a:t>
            </a:r>
            <a:r>
              <a:rPr lang="en-GB" dirty="0"/>
              <a:t> </a:t>
            </a:r>
            <a:r>
              <a:rPr lang="en-GB" dirty="0" err="1"/>
              <a:t>raddol</a:t>
            </a:r>
            <a:r>
              <a:rPr lang="en-GB" dirty="0"/>
              <a:t> </a:t>
            </a:r>
            <a:r>
              <a:rPr lang="en-GB" dirty="0" smtClean="0"/>
              <a:t>ac </a:t>
            </a:r>
            <a:r>
              <a:rPr lang="en-GB" dirty="0" err="1" smtClean="0"/>
              <a:t>yn</a:t>
            </a:r>
            <a:r>
              <a:rPr lang="en-GB" dirty="0" smtClean="0"/>
              <a:t> </a:t>
            </a:r>
            <a:r>
              <a:rPr lang="en-GB" dirty="0" err="1" smtClean="0"/>
              <a:t>lle</a:t>
            </a:r>
            <a:r>
              <a:rPr lang="en-GB" dirty="0" smtClean="0"/>
              <a:t> </a:t>
            </a:r>
            <a:r>
              <a:rPr lang="en-GB" dirty="0" err="1" smtClean="0"/>
              <a:t>hynny</a:t>
            </a:r>
            <a:r>
              <a:rPr lang="en-GB" dirty="0" smtClean="0"/>
              <a:t> </a:t>
            </a:r>
            <a:r>
              <a:rPr lang="en-GB" dirty="0" err="1" smtClean="0"/>
              <a:t>ceir</a:t>
            </a:r>
            <a:r>
              <a:rPr lang="en-GB" dirty="0" smtClean="0"/>
              <a:t> </a:t>
            </a:r>
            <a:r>
              <a:rPr lang="en-GB" dirty="0" err="1" smtClean="0"/>
              <a:t>darpariaeth</a:t>
            </a:r>
            <a:r>
              <a:rPr lang="en-GB" dirty="0" smtClean="0"/>
              <a:t> </a:t>
            </a:r>
            <a:r>
              <a:rPr lang="en-GB" dirty="0" err="1" smtClean="0"/>
              <a:t>sy'n</a:t>
            </a:r>
            <a:r>
              <a:rPr lang="en-GB" dirty="0" smtClean="0"/>
              <a:t> </a:t>
            </a:r>
            <a:r>
              <a:rPr lang="en-GB" dirty="0" err="1" smtClean="0"/>
              <a:t>ceisio</a:t>
            </a:r>
            <a:r>
              <a:rPr lang="en-GB" dirty="0" smtClean="0"/>
              <a:t> </a:t>
            </a:r>
            <a:r>
              <a:rPr lang="en-GB" dirty="0" err="1"/>
              <a:t>gwella</a:t>
            </a:r>
            <a:r>
              <a:rPr lang="en-GB" dirty="0"/>
              <a:t> </a:t>
            </a:r>
            <a:r>
              <a:rPr lang="en-GB" dirty="0" smtClean="0"/>
              <a:t>'</a:t>
            </a:r>
            <a:r>
              <a:rPr lang="en-GB" dirty="0" err="1" smtClean="0"/>
              <a:t>canlyniadau</a:t>
            </a:r>
            <a:r>
              <a:rPr lang="en-GB" dirty="0" smtClean="0"/>
              <a:t>‘ </a:t>
            </a:r>
            <a:r>
              <a:rPr lang="en-GB" dirty="0" err="1" smtClean="0"/>
              <a:t>academaidd</a:t>
            </a:r>
            <a:r>
              <a:rPr lang="en-GB" dirty="0" smtClean="0"/>
              <a:t> </a:t>
            </a:r>
            <a:r>
              <a:rPr lang="en-GB" dirty="0" err="1"/>
              <a:t>ar</a:t>
            </a:r>
            <a:r>
              <a:rPr lang="en-GB" dirty="0"/>
              <a:t> </a:t>
            </a:r>
            <a:r>
              <a:rPr lang="en-GB" dirty="0" err="1"/>
              <a:t>gyfer</a:t>
            </a:r>
            <a:r>
              <a:rPr lang="en-GB" dirty="0"/>
              <a:t> </a:t>
            </a:r>
            <a:r>
              <a:rPr lang="en-GB" dirty="0" err="1"/>
              <a:t>ysgol</a:t>
            </a:r>
            <a:r>
              <a:rPr lang="en-GB" dirty="0"/>
              <a:t> I.e. </a:t>
            </a:r>
            <a:r>
              <a:rPr lang="en-GB" dirty="0" err="1"/>
              <a:t>clybiau</a:t>
            </a:r>
            <a:r>
              <a:rPr lang="en-GB" dirty="0"/>
              <a:t> </a:t>
            </a:r>
            <a:r>
              <a:rPr lang="en-GB" dirty="0" err="1"/>
              <a:t>gwaith</a:t>
            </a:r>
            <a:r>
              <a:rPr lang="en-GB" dirty="0"/>
              <a:t> </a:t>
            </a:r>
            <a:r>
              <a:rPr lang="en-GB" dirty="0" err="1"/>
              <a:t>cartref</a:t>
            </a:r>
            <a:r>
              <a:rPr lang="en-GB" dirty="0"/>
              <a:t>, </a:t>
            </a:r>
            <a:r>
              <a:rPr lang="en-GB" dirty="0" err="1"/>
              <a:t>clwb</a:t>
            </a:r>
            <a:r>
              <a:rPr lang="en-GB" dirty="0"/>
              <a:t> </a:t>
            </a:r>
            <a:r>
              <a:rPr lang="en-GB" dirty="0" err="1"/>
              <a:t>mathemateg</a:t>
            </a:r>
            <a:r>
              <a:rPr lang="en-GB" dirty="0"/>
              <a:t>. </a:t>
            </a:r>
            <a:r>
              <a:rPr lang="en-GB" dirty="0" err="1"/>
              <a:t>Maent</a:t>
            </a:r>
            <a:r>
              <a:rPr lang="en-GB" dirty="0"/>
              <a:t> </a:t>
            </a:r>
            <a:r>
              <a:rPr lang="en-GB" dirty="0" err="1"/>
              <a:t>hefyd</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harwain</a:t>
            </a:r>
            <a:r>
              <a:rPr lang="en-GB" dirty="0"/>
              <a:t> </a:t>
            </a:r>
            <a:r>
              <a:rPr lang="en-GB" dirty="0" err="1"/>
              <a:t>gan</a:t>
            </a:r>
            <a:r>
              <a:rPr lang="en-GB" dirty="0"/>
              <a:t> </a:t>
            </a:r>
            <a:r>
              <a:rPr lang="en-GB" dirty="0" err="1"/>
              <a:t>oedolion</a:t>
            </a:r>
            <a:r>
              <a:rPr lang="en-GB" dirty="0"/>
              <a:t> </a:t>
            </a:r>
            <a:r>
              <a:rPr lang="en-GB" dirty="0" err="1"/>
              <a:t>sy'n</a:t>
            </a:r>
            <a:r>
              <a:rPr lang="en-GB" dirty="0"/>
              <a:t> </a:t>
            </a:r>
            <a:r>
              <a:rPr lang="en-GB" dirty="0" err="1"/>
              <a:t>golygu</a:t>
            </a:r>
            <a:r>
              <a:rPr lang="en-GB" dirty="0"/>
              <a:t> </a:t>
            </a:r>
            <a:r>
              <a:rPr lang="en-GB" dirty="0" err="1"/>
              <a:t>llai</a:t>
            </a:r>
            <a:r>
              <a:rPr lang="en-GB" dirty="0"/>
              <a:t> o </a:t>
            </a:r>
            <a:r>
              <a:rPr lang="en-GB" dirty="0" err="1"/>
              <a:t>gyfle</a:t>
            </a:r>
            <a:r>
              <a:rPr lang="en-GB" dirty="0"/>
              <a:t> </a:t>
            </a:r>
            <a:r>
              <a:rPr lang="en-GB" dirty="0" err="1"/>
              <a:t>i</a:t>
            </a:r>
            <a:r>
              <a:rPr lang="en-GB" dirty="0"/>
              <a:t> </a:t>
            </a:r>
            <a:r>
              <a:rPr lang="en-GB" dirty="0" err="1"/>
              <a:t>blant</a:t>
            </a:r>
            <a:r>
              <a:rPr lang="en-GB" dirty="0"/>
              <a:t> / </a:t>
            </a:r>
            <a:r>
              <a:rPr lang="en-GB" dirty="0" err="1"/>
              <a:t>pobl</a:t>
            </a:r>
            <a:r>
              <a:rPr lang="en-GB" dirty="0"/>
              <a:t> </a:t>
            </a:r>
            <a:r>
              <a:rPr lang="en-GB" dirty="0" err="1"/>
              <a:t>ifanc</a:t>
            </a:r>
            <a:r>
              <a:rPr lang="en-GB" dirty="0"/>
              <a:t> </a:t>
            </a:r>
            <a:r>
              <a:rPr lang="en-GB" dirty="0" err="1"/>
              <a:t>fod</a:t>
            </a:r>
            <a:r>
              <a:rPr lang="en-GB" dirty="0"/>
              <a:t> </a:t>
            </a:r>
            <a:r>
              <a:rPr lang="en-GB" dirty="0" err="1"/>
              <a:t>yn</a:t>
            </a:r>
            <a:r>
              <a:rPr lang="en-GB" dirty="0"/>
              <a:t> </a:t>
            </a:r>
            <a:r>
              <a:rPr lang="en-GB" dirty="0" err="1"/>
              <a:t>greadigol</a:t>
            </a:r>
            <a:r>
              <a:rPr lang="en-GB" dirty="0"/>
              <a:t> ac </a:t>
            </a:r>
            <a:r>
              <a:rPr lang="en-GB" dirty="0" err="1"/>
              <a:t>yn</a:t>
            </a:r>
            <a:r>
              <a:rPr lang="en-GB" dirty="0"/>
              <a:t> </a:t>
            </a:r>
            <a:r>
              <a:rPr lang="en-GB" dirty="0" err="1"/>
              <a:t>anturus</a:t>
            </a:r>
            <a:r>
              <a:rPr lang="en-GB" dirty="0"/>
              <a:t>. </a:t>
            </a:r>
            <a:r>
              <a:rPr lang="en-GB" dirty="0" err="1"/>
              <a:t>Diffyg</a:t>
            </a:r>
            <a:r>
              <a:rPr lang="en-GB" dirty="0"/>
              <a:t> </a:t>
            </a:r>
            <a:r>
              <a:rPr lang="en-GB" dirty="0" err="1"/>
              <a:t>chwarae</a:t>
            </a:r>
            <a:r>
              <a:rPr lang="en-GB" dirty="0"/>
              <a:t> </a:t>
            </a:r>
            <a:r>
              <a:rPr lang="en-GB" dirty="0" err="1"/>
              <a:t>rhydd</a:t>
            </a:r>
            <a:r>
              <a:rPr lang="en-GB" dirty="0"/>
              <a:t>.</a:t>
            </a:r>
          </a:p>
          <a:p>
            <a:endParaRPr lang="en-GB" dirty="0"/>
          </a:p>
          <a:p>
            <a:r>
              <a:rPr lang="en-GB" dirty="0" err="1"/>
              <a:t>Gyda'r</a:t>
            </a:r>
            <a:r>
              <a:rPr lang="en-GB" dirty="0"/>
              <a:t> </a:t>
            </a:r>
            <a:r>
              <a:rPr lang="en-GB" dirty="0" err="1"/>
              <a:t>cyfuniad</a:t>
            </a:r>
            <a:r>
              <a:rPr lang="en-GB" dirty="0"/>
              <a:t> </a:t>
            </a:r>
            <a:r>
              <a:rPr lang="en-GB" dirty="0" err="1"/>
              <a:t>o'r</a:t>
            </a:r>
            <a:r>
              <a:rPr lang="en-GB" dirty="0"/>
              <a:t> </a:t>
            </a:r>
            <a:r>
              <a:rPr lang="en-GB" dirty="0" err="1"/>
              <a:t>uchod</a:t>
            </a:r>
            <a:r>
              <a:rPr lang="en-GB" dirty="0"/>
              <a:t> - a </a:t>
            </a:r>
            <a:r>
              <a:rPr lang="en-GB" dirty="0" err="1"/>
              <a:t>llawer</a:t>
            </a:r>
            <a:r>
              <a:rPr lang="en-GB" dirty="0"/>
              <a:t> </a:t>
            </a:r>
            <a:r>
              <a:rPr lang="en-GB" dirty="0" err="1"/>
              <a:t>mwy</a:t>
            </a:r>
            <a:r>
              <a:rPr lang="en-GB" dirty="0"/>
              <a:t> o </a:t>
            </a:r>
            <a:r>
              <a:rPr lang="en-GB" dirty="0" err="1"/>
              <a:t>ffactorau</a:t>
            </a:r>
            <a:r>
              <a:rPr lang="en-GB" dirty="0"/>
              <a:t> - does </a:t>
            </a:r>
            <a:r>
              <a:rPr lang="en-GB" dirty="0" err="1"/>
              <a:t>ryfedd</a:t>
            </a:r>
            <a:r>
              <a:rPr lang="en-GB" dirty="0"/>
              <a:t> bod </a:t>
            </a:r>
            <a:r>
              <a:rPr lang="en-GB" dirty="0" err="1"/>
              <a:t>lefelau</a:t>
            </a:r>
            <a:r>
              <a:rPr lang="en-GB" dirty="0"/>
              <a:t> </a:t>
            </a:r>
            <a:r>
              <a:rPr lang="en-GB" dirty="0" err="1"/>
              <a:t>gordewdra</a:t>
            </a:r>
            <a:r>
              <a:rPr lang="en-GB" dirty="0"/>
              <a:t> a </a:t>
            </a:r>
            <a:r>
              <a:rPr lang="en-GB" dirty="0" err="1"/>
              <a:t>phryder</a:t>
            </a:r>
            <a:r>
              <a:rPr lang="en-GB" dirty="0"/>
              <a:t> ac </a:t>
            </a:r>
            <a:r>
              <a:rPr lang="en-GB" dirty="0" err="1"/>
              <a:t>iselder</a:t>
            </a:r>
            <a:r>
              <a:rPr lang="en-GB" dirty="0"/>
              <a:t> </a:t>
            </a:r>
            <a:r>
              <a:rPr lang="en-GB" dirty="0" err="1"/>
              <a:t>yr</a:t>
            </a:r>
            <a:r>
              <a:rPr lang="en-GB" dirty="0"/>
              <a:t> </a:t>
            </a:r>
            <a:r>
              <a:rPr lang="en-GB" dirty="0" err="1"/>
              <a:t>uchaf</a:t>
            </a:r>
            <a:r>
              <a:rPr lang="en-GB" dirty="0"/>
              <a:t> y </a:t>
            </a:r>
            <a:r>
              <a:rPr lang="en-GB" dirty="0" err="1"/>
              <a:t>buont</a:t>
            </a:r>
            <a:r>
              <a:rPr lang="en-GB" dirty="0"/>
              <a:t> </a:t>
            </a:r>
            <a:r>
              <a:rPr lang="en-GB" dirty="0" err="1"/>
              <a:t>erioed</a:t>
            </a:r>
            <a:r>
              <a:rPr lang="en-GB" dirty="0"/>
              <a:t> </a:t>
            </a:r>
            <a:r>
              <a:rPr lang="en-GB" dirty="0" err="1"/>
              <a:t>ers</a:t>
            </a:r>
            <a:r>
              <a:rPr lang="en-GB" dirty="0"/>
              <a:t> </a:t>
            </a:r>
            <a:r>
              <a:rPr lang="en-GB" dirty="0" err="1"/>
              <a:t>i</a:t>
            </a:r>
            <a:r>
              <a:rPr lang="en-GB" dirty="0"/>
              <a:t> </a:t>
            </a:r>
            <a:r>
              <a:rPr lang="en-GB" dirty="0" err="1"/>
              <a:t>ddata</a:t>
            </a:r>
            <a:r>
              <a:rPr lang="en-GB" dirty="0"/>
              <a:t> </a:t>
            </a:r>
            <a:r>
              <a:rPr lang="en-GB" dirty="0" err="1"/>
              <a:t>gael</a:t>
            </a:r>
            <a:r>
              <a:rPr lang="en-GB" dirty="0"/>
              <a:t> </a:t>
            </a:r>
            <a:r>
              <a:rPr lang="en-GB" dirty="0" err="1"/>
              <a:t>ei</a:t>
            </a:r>
            <a:r>
              <a:rPr lang="en-GB" dirty="0"/>
              <a:t> </a:t>
            </a:r>
            <a:r>
              <a:rPr lang="en-GB" dirty="0" err="1"/>
              <a:t>gofnodi</a:t>
            </a:r>
            <a:r>
              <a:rPr lang="en-GB" dirty="0"/>
              <a:t> a </a:t>
            </a:r>
            <a:r>
              <a:rPr lang="en-GB" dirty="0" err="1"/>
              <a:t>hefyd</a:t>
            </a:r>
            <a:r>
              <a:rPr lang="en-GB" dirty="0"/>
              <a:t> </a:t>
            </a:r>
            <a:r>
              <a:rPr lang="en-GB" dirty="0" err="1"/>
              <a:t>mae'r</a:t>
            </a:r>
            <a:r>
              <a:rPr lang="en-GB" dirty="0"/>
              <a:t> </a:t>
            </a:r>
            <a:r>
              <a:rPr lang="en-GB" dirty="0" err="1"/>
              <a:t>oedran</a:t>
            </a:r>
            <a:r>
              <a:rPr lang="en-GB" dirty="0"/>
              <a:t> y </a:t>
            </a:r>
            <a:r>
              <a:rPr lang="en-GB" dirty="0" err="1"/>
              <a:t>mae</a:t>
            </a:r>
            <a:r>
              <a:rPr lang="en-GB" dirty="0"/>
              <a:t> </a:t>
            </a:r>
            <a:r>
              <a:rPr lang="en-GB" dirty="0" err="1"/>
              <a:t>hyn</a:t>
            </a:r>
            <a:r>
              <a:rPr lang="en-GB" dirty="0"/>
              <a:t> </a:t>
            </a:r>
            <a:r>
              <a:rPr lang="en-GB" dirty="0" err="1"/>
              <a:t>yn</a:t>
            </a:r>
            <a:r>
              <a:rPr lang="en-GB" dirty="0"/>
              <a:t> </a:t>
            </a:r>
            <a:r>
              <a:rPr lang="en-GB" dirty="0" err="1"/>
              <a:t>effeithio</a:t>
            </a:r>
            <a:r>
              <a:rPr lang="en-GB" dirty="0"/>
              <a:t> </a:t>
            </a:r>
            <a:r>
              <a:rPr lang="en-GB" dirty="0" err="1"/>
              <a:t>ar</a:t>
            </a:r>
            <a:r>
              <a:rPr lang="en-GB" dirty="0"/>
              <a:t> </a:t>
            </a:r>
            <a:r>
              <a:rPr lang="en-GB" dirty="0" err="1"/>
              <a:t>blant</a:t>
            </a:r>
            <a:r>
              <a:rPr lang="en-GB" dirty="0"/>
              <a:t> </a:t>
            </a:r>
            <a:r>
              <a:rPr lang="en-GB" dirty="0" err="1"/>
              <a:t>yn</a:t>
            </a:r>
            <a:r>
              <a:rPr lang="en-GB" dirty="0"/>
              <a:t> </a:t>
            </a:r>
            <a:r>
              <a:rPr lang="en-GB" dirty="0" err="1"/>
              <a:t>mynd</a:t>
            </a:r>
            <a:r>
              <a:rPr lang="en-GB" dirty="0"/>
              <a:t> </a:t>
            </a:r>
            <a:r>
              <a:rPr lang="en-GB" dirty="0" err="1"/>
              <a:t>yn</a:t>
            </a:r>
            <a:r>
              <a:rPr lang="en-GB" dirty="0"/>
              <a:t> </a:t>
            </a:r>
            <a:r>
              <a:rPr lang="en-GB" dirty="0" err="1"/>
              <a:t>iau</a:t>
            </a:r>
            <a:r>
              <a:rPr lang="en-GB" dirty="0"/>
              <a:t> ac </a:t>
            </a:r>
            <a:r>
              <a:rPr lang="en-GB" dirty="0" err="1"/>
              <a:t>yn</a:t>
            </a:r>
            <a:r>
              <a:rPr lang="en-GB" dirty="0"/>
              <a:t> </a:t>
            </a:r>
            <a:r>
              <a:rPr lang="en-GB" dirty="0" err="1"/>
              <a:t>iau</a:t>
            </a:r>
            <a:r>
              <a:rPr lang="en-GB" dirty="0"/>
              <a:t> . </a:t>
            </a:r>
            <a:r>
              <a:rPr lang="en-GB" dirty="0" err="1"/>
              <a:t>Ledled</a:t>
            </a:r>
            <a:r>
              <a:rPr lang="en-GB" dirty="0"/>
              <a:t> y </a:t>
            </a:r>
            <a:r>
              <a:rPr lang="en-GB" dirty="0" err="1"/>
              <a:t>byd</a:t>
            </a:r>
            <a:r>
              <a:rPr lang="en-GB" dirty="0"/>
              <a:t> - </a:t>
            </a:r>
            <a:r>
              <a:rPr lang="en-GB" dirty="0" err="1"/>
              <a:t>mae</a:t>
            </a:r>
            <a:r>
              <a:rPr lang="en-GB" dirty="0"/>
              <a:t> un o bob 5 </a:t>
            </a:r>
            <a:r>
              <a:rPr lang="en-GB" dirty="0" err="1"/>
              <a:t>plentyn</a:t>
            </a:r>
            <a:r>
              <a:rPr lang="en-GB" dirty="0"/>
              <a:t> </a:t>
            </a:r>
            <a:r>
              <a:rPr lang="en-GB" dirty="0" err="1"/>
              <a:t>dros</a:t>
            </a:r>
            <a:r>
              <a:rPr lang="en-GB" dirty="0"/>
              <a:t> </a:t>
            </a:r>
            <a:r>
              <a:rPr lang="en-GB" dirty="0" err="1"/>
              <a:t>bwysau</a:t>
            </a:r>
            <a:r>
              <a:rPr lang="en-GB" dirty="0"/>
              <a:t> </a:t>
            </a:r>
            <a:r>
              <a:rPr lang="en-GB" dirty="0" err="1"/>
              <a:t>gyda</a:t>
            </a:r>
            <a:r>
              <a:rPr lang="en-GB" dirty="0"/>
              <a:t> </a:t>
            </a:r>
            <a:r>
              <a:rPr lang="en-GB" dirty="0" err="1"/>
              <a:t>thua</a:t>
            </a:r>
            <a:r>
              <a:rPr lang="en-GB" dirty="0"/>
              <a:t> 400,000 o </a:t>
            </a:r>
            <a:r>
              <a:rPr lang="en-GB" dirty="0" err="1"/>
              <a:t>bobl</a:t>
            </a:r>
            <a:r>
              <a:rPr lang="en-GB" dirty="0"/>
              <a:t> </a:t>
            </a:r>
            <a:r>
              <a:rPr lang="en-GB" dirty="0" err="1"/>
              <a:t>eraill</a:t>
            </a:r>
            <a:r>
              <a:rPr lang="en-GB" dirty="0"/>
              <a:t> </a:t>
            </a:r>
            <a:r>
              <a:rPr lang="en-GB" dirty="0" err="1"/>
              <a:t>yn</a:t>
            </a:r>
            <a:r>
              <a:rPr lang="en-GB" dirty="0"/>
              <a:t> </a:t>
            </a:r>
            <a:r>
              <a:rPr lang="en-GB" dirty="0" err="1"/>
              <a:t>ymuno</a:t>
            </a:r>
            <a:r>
              <a:rPr lang="en-GB" dirty="0"/>
              <a:t> </a:t>
            </a:r>
            <a:r>
              <a:rPr lang="en-GB" dirty="0" err="1"/>
              <a:t>â'r</a:t>
            </a:r>
            <a:r>
              <a:rPr lang="en-GB" dirty="0"/>
              <a:t> </a:t>
            </a:r>
            <a:r>
              <a:rPr lang="en-GB" dirty="0" err="1"/>
              <a:t>rhestr</a:t>
            </a:r>
            <a:r>
              <a:rPr lang="en-GB" dirty="0"/>
              <a:t> hon bob </a:t>
            </a:r>
            <a:r>
              <a:rPr lang="en-GB" dirty="0" err="1"/>
              <a:t>blwyddyn</a:t>
            </a:r>
            <a:r>
              <a:rPr lang="en-GB" dirty="0"/>
              <a:t> (</a:t>
            </a:r>
            <a:r>
              <a:rPr lang="en-GB" dirty="0" err="1"/>
              <a:t>Tasglu</a:t>
            </a:r>
            <a:r>
              <a:rPr lang="en-GB" dirty="0"/>
              <a:t> </a:t>
            </a:r>
            <a:r>
              <a:rPr lang="en-GB" dirty="0" err="1"/>
              <a:t>Gordewdra</a:t>
            </a:r>
            <a:r>
              <a:rPr lang="en-GB" dirty="0"/>
              <a:t> </a:t>
            </a:r>
            <a:r>
              <a:rPr lang="en-GB" dirty="0" err="1"/>
              <a:t>Rhyngwladol</a:t>
            </a:r>
            <a:r>
              <a:rPr lang="en-GB" dirty="0"/>
              <a:t> 2005) ... 14 </a:t>
            </a:r>
            <a:r>
              <a:rPr lang="en-GB" dirty="0" err="1"/>
              <a:t>mlynedd</a:t>
            </a:r>
            <a:r>
              <a:rPr lang="en-GB" dirty="0"/>
              <a:t> </a:t>
            </a:r>
            <a:r>
              <a:rPr lang="en-GB" dirty="0" err="1"/>
              <a:t>yn</a:t>
            </a:r>
            <a:r>
              <a:rPr lang="en-GB" dirty="0"/>
              <a:t> </a:t>
            </a:r>
            <a:r>
              <a:rPr lang="en-GB" dirty="0" err="1"/>
              <a:t>ôl</a:t>
            </a:r>
            <a:r>
              <a:rPr lang="en-GB" dirty="0"/>
              <a:t> !!!</a:t>
            </a:r>
          </a:p>
          <a:p>
            <a:endParaRPr lang="en-GB" dirty="0"/>
          </a:p>
          <a:p>
            <a:r>
              <a:rPr lang="en-GB" dirty="0"/>
              <a:t>Ac - </a:t>
            </a:r>
            <a:r>
              <a:rPr lang="en-GB" dirty="0" err="1"/>
              <a:t>os</a:t>
            </a:r>
            <a:r>
              <a:rPr lang="en-GB" dirty="0"/>
              <a:t> </a:t>
            </a:r>
            <a:r>
              <a:rPr lang="en-GB" dirty="0" err="1"/>
              <a:t>gadewir</a:t>
            </a:r>
            <a:r>
              <a:rPr lang="en-GB" dirty="0"/>
              <a:t> </a:t>
            </a:r>
            <a:r>
              <a:rPr lang="en-GB" dirty="0" err="1"/>
              <a:t>ef</a:t>
            </a:r>
            <a:r>
              <a:rPr lang="en-GB" dirty="0"/>
              <a:t> - </a:t>
            </a:r>
            <a:r>
              <a:rPr lang="en-GB" dirty="0" err="1"/>
              <a:t>gallai'r</a:t>
            </a:r>
            <a:r>
              <a:rPr lang="en-GB" dirty="0"/>
              <a:t> </a:t>
            </a:r>
            <a:r>
              <a:rPr lang="en-GB" dirty="0" err="1"/>
              <a:t>ffordd</a:t>
            </a:r>
            <a:r>
              <a:rPr lang="en-GB" dirty="0"/>
              <a:t> hon o </a:t>
            </a:r>
            <a:r>
              <a:rPr lang="en-GB" dirty="0" err="1"/>
              <a:t>fyw</a:t>
            </a:r>
            <a:r>
              <a:rPr lang="en-GB" dirty="0"/>
              <a:t> </a:t>
            </a:r>
            <a:r>
              <a:rPr lang="en-GB" dirty="0" err="1"/>
              <a:t>fod</a:t>
            </a:r>
            <a:r>
              <a:rPr lang="en-GB" dirty="0"/>
              <a:t> â </a:t>
            </a:r>
            <a:r>
              <a:rPr lang="en-GB" dirty="0" err="1"/>
              <a:t>goblygiadau</a:t>
            </a:r>
            <a:r>
              <a:rPr lang="en-GB" dirty="0"/>
              <a:t> </a:t>
            </a:r>
            <a:r>
              <a:rPr lang="en-GB" dirty="0" err="1"/>
              <a:t>difrifol</a:t>
            </a:r>
            <a:r>
              <a:rPr lang="en-GB" dirty="0"/>
              <a:t> </a:t>
            </a:r>
            <a:r>
              <a:rPr lang="en-GB" dirty="0" err="1"/>
              <a:t>i</a:t>
            </a:r>
            <a:r>
              <a:rPr lang="en-GB" dirty="0"/>
              <a:t> </a:t>
            </a:r>
            <a:r>
              <a:rPr lang="en-GB" dirty="0" err="1"/>
              <a:t>ddatblygiad</a:t>
            </a:r>
            <a:r>
              <a:rPr lang="en-GB" dirty="0"/>
              <a:t> ac </a:t>
            </a:r>
            <a:r>
              <a:rPr lang="en-GB" dirty="0" err="1"/>
              <a:t>ymgysylltiad</a:t>
            </a:r>
            <a:r>
              <a:rPr lang="en-GB" dirty="0"/>
              <a:t> plant </a:t>
            </a:r>
            <a:r>
              <a:rPr lang="en-GB" dirty="0" err="1"/>
              <a:t>mewn</a:t>
            </a:r>
            <a:r>
              <a:rPr lang="en-GB" dirty="0"/>
              <a:t> </a:t>
            </a:r>
            <a:r>
              <a:rPr lang="en-GB" dirty="0" err="1"/>
              <a:t>gweithgareddau</a:t>
            </a:r>
            <a:r>
              <a:rPr lang="en-GB" dirty="0"/>
              <a:t> </a:t>
            </a:r>
            <a:r>
              <a:rPr lang="en-GB" dirty="0" err="1"/>
              <a:t>corfforol</a:t>
            </a:r>
            <a:r>
              <a:rPr lang="en-GB" dirty="0"/>
              <a:t> </a:t>
            </a:r>
            <a:r>
              <a:rPr lang="en-GB" dirty="0" err="1"/>
              <a:t>yn</a:t>
            </a:r>
            <a:r>
              <a:rPr lang="en-GB" dirty="0"/>
              <a:t> y </a:t>
            </a:r>
            <a:r>
              <a:rPr lang="en-GB" dirty="0" err="1"/>
              <a:t>dyfodol</a:t>
            </a:r>
            <a:r>
              <a:rPr lang="en-GB" dirty="0"/>
              <a:t> ac </a:t>
            </a:r>
            <a:r>
              <a:rPr lang="en-GB" dirty="0" err="1"/>
              <a:t>iechyd</a:t>
            </a:r>
            <a:r>
              <a:rPr lang="en-GB" dirty="0"/>
              <a:t> </a:t>
            </a:r>
            <a:r>
              <a:rPr lang="en-GB" dirty="0" err="1"/>
              <a:t>cyffredinol</a:t>
            </a:r>
            <a:r>
              <a:rPr lang="en-GB" dirty="0"/>
              <a:t> - </a:t>
            </a:r>
            <a:r>
              <a:rPr lang="en-GB" dirty="0" err="1"/>
              <a:t>meddyliol</a:t>
            </a:r>
            <a:r>
              <a:rPr lang="en-GB" dirty="0"/>
              <a:t> a </a:t>
            </a:r>
            <a:r>
              <a:rPr lang="en-GB" dirty="0" err="1"/>
              <a:t>chorfforol</a:t>
            </a:r>
            <a:r>
              <a:rPr lang="en-GB" dirty="0"/>
              <a:t>. </a:t>
            </a:r>
            <a:r>
              <a:rPr lang="en-GB" dirty="0" err="1"/>
              <a:t>Mae'r</a:t>
            </a:r>
            <a:r>
              <a:rPr lang="en-GB" dirty="0"/>
              <a:t> </a:t>
            </a:r>
            <a:r>
              <a:rPr lang="en-GB" dirty="0" err="1"/>
              <a:t>cwricwlwm</a:t>
            </a:r>
            <a:r>
              <a:rPr lang="en-GB" dirty="0"/>
              <a:t> </a:t>
            </a:r>
            <a:r>
              <a:rPr lang="en-GB" dirty="0" err="1"/>
              <a:t>newydd</a:t>
            </a:r>
            <a:r>
              <a:rPr lang="en-GB" dirty="0"/>
              <a:t> </a:t>
            </a:r>
            <a:r>
              <a:rPr lang="en-GB" dirty="0" err="1"/>
              <a:t>hwn</a:t>
            </a:r>
            <a:r>
              <a:rPr lang="en-GB" dirty="0"/>
              <a:t> ac </a:t>
            </a:r>
            <a:r>
              <a:rPr lang="en-GB" dirty="0" err="1"/>
              <a:t>yn</a:t>
            </a:r>
            <a:r>
              <a:rPr lang="en-GB" dirty="0"/>
              <a:t> </a:t>
            </a:r>
            <a:r>
              <a:rPr lang="en-GB" dirty="0" err="1"/>
              <a:t>benodol</a:t>
            </a:r>
            <a:r>
              <a:rPr lang="en-GB" dirty="0"/>
              <a:t> y </a:t>
            </a:r>
            <a:r>
              <a:rPr lang="en-GB" dirty="0" err="1"/>
              <a:t>maes</a:t>
            </a:r>
            <a:r>
              <a:rPr lang="en-GB" dirty="0"/>
              <a:t> </a:t>
            </a:r>
            <a:r>
              <a:rPr lang="en-GB" dirty="0" err="1"/>
              <a:t>dysgu</a:t>
            </a:r>
            <a:r>
              <a:rPr lang="en-GB" dirty="0"/>
              <a:t> </a:t>
            </a:r>
            <a:r>
              <a:rPr lang="en-GB" dirty="0" err="1" smtClean="0"/>
              <a:t>Iechyd</a:t>
            </a:r>
            <a:r>
              <a:rPr lang="en-GB" dirty="0" smtClean="0"/>
              <a:t> a </a:t>
            </a:r>
            <a:r>
              <a:rPr lang="en-GB" dirty="0" err="1" smtClean="0"/>
              <a:t>Lles</a:t>
            </a:r>
            <a:r>
              <a:rPr lang="en-GB" dirty="0" smtClean="0"/>
              <a:t> </a:t>
            </a:r>
            <a:r>
              <a:rPr lang="en-GB" dirty="0" err="1" smtClean="0"/>
              <a:t>yn</a:t>
            </a:r>
            <a:r>
              <a:rPr lang="en-GB" dirty="0" smtClean="0"/>
              <a:t> </a:t>
            </a:r>
            <a:r>
              <a:rPr lang="en-GB" dirty="0" err="1"/>
              <a:t>gobeithio</a:t>
            </a:r>
            <a:r>
              <a:rPr lang="en-GB" dirty="0"/>
              <a:t> </a:t>
            </a:r>
            <a:r>
              <a:rPr lang="en-GB" dirty="0" err="1"/>
              <a:t>lliniaru</a:t>
            </a:r>
            <a:r>
              <a:rPr lang="en-GB" dirty="0"/>
              <a:t> </a:t>
            </a:r>
            <a:r>
              <a:rPr lang="en-GB" dirty="0" err="1"/>
              <a:t>rhai</a:t>
            </a:r>
            <a:r>
              <a:rPr lang="en-GB" dirty="0"/>
              <a:t> </a:t>
            </a:r>
            <a:r>
              <a:rPr lang="en-GB" dirty="0" err="1"/>
              <a:t>o'r</a:t>
            </a:r>
            <a:r>
              <a:rPr lang="en-GB" dirty="0"/>
              <a:t> </a:t>
            </a:r>
            <a:r>
              <a:rPr lang="en-GB" dirty="0" err="1"/>
              <a:t>pwysau</a:t>
            </a:r>
            <a:r>
              <a:rPr lang="en-GB" dirty="0"/>
              <a:t> </a:t>
            </a:r>
            <a:r>
              <a:rPr lang="en-GB" dirty="0" err="1"/>
              <a:t>uchod</a:t>
            </a:r>
            <a:r>
              <a:rPr lang="en-GB" dirty="0"/>
              <a:t> </a:t>
            </a:r>
            <a:r>
              <a:rPr lang="en-GB" dirty="0" err="1"/>
              <a:t>trwy</a:t>
            </a:r>
            <a:r>
              <a:rPr lang="en-GB" dirty="0"/>
              <a:t> </a:t>
            </a:r>
            <a:r>
              <a:rPr lang="en-GB" dirty="0" err="1"/>
              <a:t>roi'r</a:t>
            </a:r>
            <a:r>
              <a:rPr lang="en-GB" dirty="0"/>
              <a:t> </a:t>
            </a:r>
            <a:r>
              <a:rPr lang="en-GB" dirty="0" err="1"/>
              <a:t>gallu</a:t>
            </a:r>
            <a:r>
              <a:rPr lang="en-GB" dirty="0"/>
              <a:t> </a:t>
            </a:r>
            <a:r>
              <a:rPr lang="en-GB" dirty="0" err="1"/>
              <a:t>a'r</a:t>
            </a:r>
            <a:r>
              <a:rPr lang="en-GB" dirty="0"/>
              <a:t> </a:t>
            </a:r>
            <a:r>
              <a:rPr lang="en-GB" dirty="0" err="1" smtClean="0"/>
              <a:t>dysgu</a:t>
            </a:r>
            <a:r>
              <a:rPr lang="en-GB" dirty="0" smtClean="0"/>
              <a:t> </a:t>
            </a:r>
            <a:r>
              <a:rPr lang="en-GB" dirty="0" err="1"/>
              <a:t>personol</a:t>
            </a:r>
            <a:r>
              <a:rPr lang="en-GB" dirty="0"/>
              <a:t> </a:t>
            </a:r>
            <a:r>
              <a:rPr lang="en-GB" dirty="0" err="1"/>
              <a:t>i'r</a:t>
            </a:r>
            <a:r>
              <a:rPr lang="en-GB" dirty="0"/>
              <a:t> </a:t>
            </a:r>
            <a:r>
              <a:rPr lang="en-GB" dirty="0" err="1"/>
              <a:t>dysgwr</a:t>
            </a:r>
            <a:r>
              <a:rPr lang="en-GB" dirty="0"/>
              <a:t> </a:t>
            </a:r>
            <a:r>
              <a:rPr lang="en-GB" dirty="0" err="1"/>
              <a:t>gyflawni</a:t>
            </a:r>
            <a:r>
              <a:rPr lang="en-GB" dirty="0"/>
              <a:t> </a:t>
            </a:r>
            <a:r>
              <a:rPr lang="en-GB" dirty="0" err="1"/>
              <a:t>mewn</a:t>
            </a:r>
            <a:r>
              <a:rPr lang="en-GB" dirty="0"/>
              <a:t> </a:t>
            </a:r>
            <a:r>
              <a:rPr lang="en-GB" dirty="0" err="1"/>
              <a:t>byd</a:t>
            </a:r>
            <a:r>
              <a:rPr lang="en-GB" dirty="0"/>
              <a:t> </a:t>
            </a:r>
            <a:r>
              <a:rPr lang="en-GB" dirty="0" err="1"/>
              <a:t>newydd</a:t>
            </a:r>
            <a:r>
              <a:rPr lang="en-GB" dirty="0"/>
              <a:t> o </a:t>
            </a:r>
            <a:r>
              <a:rPr lang="en-GB" dirty="0" err="1"/>
              <a:t>dechnoleg</a:t>
            </a:r>
            <a:r>
              <a:rPr lang="en-GB" dirty="0"/>
              <a:t> a </a:t>
            </a:r>
            <a:r>
              <a:rPr lang="en-GB" dirty="0" err="1"/>
              <a:t>disgwyliadau</a:t>
            </a:r>
            <a:r>
              <a:rPr lang="en-GB" dirty="0"/>
              <a:t>. </a:t>
            </a:r>
            <a:endParaRPr lang="en-GB" dirty="0" smtClean="0"/>
          </a:p>
          <a:p>
            <a:r>
              <a:rPr lang="en-GB" dirty="0" smtClean="0"/>
              <a:t>-----------------------------------------------------------------------------------------------------------------------------------------------------------------------</a:t>
            </a:r>
          </a:p>
          <a:p>
            <a:r>
              <a:rPr lang="en-GB" dirty="0" smtClean="0"/>
              <a:t>Assessment &amp; pressure </a:t>
            </a:r>
            <a:r>
              <a:rPr lang="en-GB" dirty="0"/>
              <a:t>from schools to perform </a:t>
            </a:r>
            <a:r>
              <a:rPr lang="en-GB" dirty="0" smtClean="0"/>
              <a:t>in tests and </a:t>
            </a:r>
            <a:r>
              <a:rPr lang="en-GB" dirty="0"/>
              <a:t>exams as schools are being judged by these outcomes.  </a:t>
            </a:r>
            <a:endParaRPr lang="en-GB" dirty="0" smtClean="0"/>
          </a:p>
          <a:p>
            <a:r>
              <a:rPr lang="en-GB" dirty="0" smtClean="0"/>
              <a:t>Exercise </a:t>
            </a:r>
            <a:r>
              <a:rPr lang="en-GB" dirty="0"/>
              <a:t>/ being physically active helps to release anxiety.  Bringing oxygen to the brains and body parts succeeds in energising the whole body.  It is widely agreed that our current education system is centred on exams which places stress on young people &amp; this culture influences the exchanges between teachers and pupils into a relationships which is geared towards assessment goals &amp; aspects that can always be measured. </a:t>
            </a:r>
            <a:endParaRPr lang="en-GB" dirty="0">
              <a:cs typeface="Calibri"/>
            </a:endParaRPr>
          </a:p>
          <a:p>
            <a:r>
              <a:rPr lang="en-GB" dirty="0"/>
              <a:t>This coupled with (I) pressure to continuously look good have the correct image / clothes / places to be &amp; (ii) pressure to look good I.e. body image – muscles / weight gain &amp; loss are aspects which are continuously published on the internet.  Which must play a part in a learners mental health &amp; wellbeing. </a:t>
            </a:r>
            <a:endParaRPr lang="en-GB" dirty="0">
              <a:cs typeface="Calibri"/>
            </a:endParaRPr>
          </a:p>
          <a:p>
            <a:endParaRPr lang="en-GB" dirty="0">
              <a:cs typeface="Calibri"/>
            </a:endParaRPr>
          </a:p>
          <a:p>
            <a:r>
              <a:rPr lang="en-GB" dirty="0"/>
              <a:t>Meanwhile, outside schools, austerity has led to open access youth clubs being gradually replaced by provision that improves 'outcomes' for school I.e. homework clubs, maths club. They are also adult led which means less opportunity for children / young people to be creative and adventurous. Lack of free play. </a:t>
            </a:r>
            <a:endParaRPr lang="en-GB" dirty="0">
              <a:cs typeface="Calibri"/>
            </a:endParaRPr>
          </a:p>
          <a:p>
            <a:endParaRPr lang="en-GB" dirty="0">
              <a:cs typeface="Calibri"/>
            </a:endParaRPr>
          </a:p>
          <a:p>
            <a:r>
              <a:rPr lang="en-GB" dirty="0">
                <a:cs typeface="Calibri"/>
              </a:rPr>
              <a:t>With the combination of the above – and many more factors – it is no wonder that levels of obesity and anxiety and depression are the highest they have ever been since data was recorded and also the age at which this is affecting children is getting younger and younger.  Worldwide – one in 5 children are overweight with </a:t>
            </a:r>
            <a:r>
              <a:rPr lang="en-GB" dirty="0" err="1">
                <a:cs typeface="Calibri"/>
              </a:rPr>
              <a:t>approx</a:t>
            </a:r>
            <a:r>
              <a:rPr lang="en-GB" dirty="0">
                <a:cs typeface="Calibri"/>
              </a:rPr>
              <a:t> 400,000 others joining this list each year (International Obesity Task Force 2005)...14 years ago!!!</a:t>
            </a:r>
          </a:p>
          <a:p>
            <a:endParaRPr lang="en-GB" dirty="0">
              <a:cs typeface="Calibri"/>
            </a:endParaRPr>
          </a:p>
          <a:p>
            <a:r>
              <a:rPr lang="en-GB" dirty="0">
                <a:cs typeface="Calibri"/>
              </a:rPr>
              <a:t>And</a:t>
            </a:r>
            <a:r>
              <a:rPr lang="en-GB" baseline="0" dirty="0">
                <a:cs typeface="Calibri"/>
              </a:rPr>
              <a:t> – if left – this lifestyle could have serious implications for child development and engagement in future physical activities and general health – mental &amp; physical.</a:t>
            </a:r>
            <a:r>
              <a:rPr lang="en-GB" dirty="0">
                <a:cs typeface="Calibri"/>
              </a:rPr>
              <a:t>  This new curriculum and in particular this area of learning H&amp;WB is hoping to alleviate some of the above pressures by giving the learner the knowhow &amp; personal ability to achieve in a new world of technology and expectations. </a:t>
            </a:r>
            <a:endParaRPr lang="en-US"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8</a:t>
            </a:fld>
            <a:endParaRPr lang="en-US"/>
          </a:p>
        </p:txBody>
      </p:sp>
    </p:spTree>
    <p:extLst>
      <p:ext uri="{BB962C8B-B14F-4D97-AF65-F5344CB8AC3E}">
        <p14:creationId xmlns:p14="http://schemas.microsoft.com/office/powerpoint/2010/main" val="3083413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cs typeface="Calibri"/>
              </a:rPr>
              <a:t>Inconsistent </a:t>
            </a:r>
            <a:r>
              <a:rPr lang="en-US" dirty="0">
                <a:cs typeface="Calibri"/>
              </a:rPr>
              <a:t>provision so need a more consistent approach</a:t>
            </a:r>
          </a:p>
          <a:p>
            <a:r>
              <a:rPr lang="en-US" dirty="0">
                <a:cs typeface="Calibri"/>
              </a:rPr>
              <a:t>Need to take a more developmental approach and a more holistic approach to supporting the body, the mind, emotions, social skills in developing 'healthy, confident individuals'. </a:t>
            </a:r>
          </a:p>
          <a:p>
            <a:r>
              <a:rPr lang="en-US" dirty="0">
                <a:cs typeface="Calibri"/>
              </a:rPr>
              <a:t>5 What Matters (</a:t>
            </a:r>
            <a:r>
              <a:rPr lang="en-US" dirty="0" err="1">
                <a:cs typeface="Calibri"/>
              </a:rPr>
              <a:t>Yr</a:t>
            </a:r>
            <a:r>
              <a:rPr lang="en-US" dirty="0">
                <a:cs typeface="Calibri"/>
              </a:rPr>
              <a:t> </a:t>
            </a:r>
            <a:r>
              <a:rPr lang="en-US" dirty="0" err="1">
                <a:cs typeface="Calibri"/>
              </a:rPr>
              <a:t>Hyn</a:t>
            </a:r>
            <a:r>
              <a:rPr lang="en-US" dirty="0">
                <a:cs typeface="Calibri"/>
              </a:rPr>
              <a:t> </a:t>
            </a:r>
            <a:r>
              <a:rPr lang="en-US" dirty="0" err="1">
                <a:cs typeface="Calibri"/>
              </a:rPr>
              <a:t>sy'n</a:t>
            </a:r>
            <a:r>
              <a:rPr lang="en-US" dirty="0">
                <a:cs typeface="Calibri"/>
              </a:rPr>
              <a:t> </a:t>
            </a:r>
            <a:r>
              <a:rPr lang="en-US" dirty="0" err="1">
                <a:cs typeface="Calibri"/>
              </a:rPr>
              <a:t>Bwysig</a:t>
            </a:r>
            <a:r>
              <a:rPr lang="en-US" dirty="0">
                <a:cs typeface="Calibri"/>
              </a:rPr>
              <a:t>) for a well-rounded citizen of Wales at the age of </a:t>
            </a:r>
            <a:r>
              <a:rPr lang="en-US" dirty="0" smtClean="0">
                <a:cs typeface="Calibri"/>
              </a:rPr>
              <a:t>16</a:t>
            </a:r>
          </a:p>
          <a:p>
            <a:r>
              <a:rPr lang="en-US" dirty="0" smtClean="0">
                <a:cs typeface="Calibri"/>
              </a:rPr>
              <a:t>TASG</a:t>
            </a:r>
            <a:r>
              <a:rPr lang="en-US" baseline="0" dirty="0" smtClean="0">
                <a:cs typeface="Calibri"/>
              </a:rPr>
              <a:t> – </a:t>
            </a:r>
            <a:r>
              <a:rPr lang="en-US" baseline="0" dirty="0" err="1" smtClean="0">
                <a:cs typeface="Calibri"/>
              </a:rPr>
              <a:t>rhoi’r</a:t>
            </a:r>
            <a:r>
              <a:rPr lang="en-US" baseline="0" dirty="0" smtClean="0">
                <a:cs typeface="Calibri"/>
              </a:rPr>
              <a:t> </a:t>
            </a:r>
            <a:r>
              <a:rPr lang="en-US" baseline="0" dirty="0" err="1" smtClean="0">
                <a:cs typeface="Calibri"/>
              </a:rPr>
              <a:t>Camau</a:t>
            </a:r>
            <a:r>
              <a:rPr lang="en-US" baseline="0" dirty="0" smtClean="0">
                <a:cs typeface="Calibri"/>
              </a:rPr>
              <a:t> </a:t>
            </a:r>
            <a:r>
              <a:rPr lang="en-US" baseline="0" dirty="0" err="1" smtClean="0">
                <a:cs typeface="Calibri"/>
              </a:rPr>
              <a:t>Cynnydd</a:t>
            </a:r>
            <a:r>
              <a:rPr lang="en-US" baseline="0" dirty="0" smtClean="0">
                <a:cs typeface="Calibri"/>
              </a:rPr>
              <a:t> </a:t>
            </a:r>
            <a:r>
              <a:rPr lang="en-US" baseline="0" dirty="0" err="1" smtClean="0">
                <a:cs typeface="Calibri"/>
              </a:rPr>
              <a:t>mewn</a:t>
            </a:r>
            <a:r>
              <a:rPr lang="en-US" baseline="0" dirty="0" smtClean="0">
                <a:cs typeface="Calibri"/>
              </a:rPr>
              <a:t> </a:t>
            </a:r>
            <a:r>
              <a:rPr lang="en-US" baseline="0" dirty="0" err="1" smtClean="0">
                <a:cs typeface="Calibri"/>
              </a:rPr>
              <a:t>trefn</a:t>
            </a:r>
            <a:r>
              <a:rPr lang="en-US" baseline="0" dirty="0" smtClean="0">
                <a:cs typeface="Calibri"/>
              </a:rPr>
              <a:t>/TASK – place the Progression Steps in the right order</a:t>
            </a:r>
            <a:endParaRPr lang="en-US"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10</a:t>
            </a:fld>
            <a:endParaRPr lang="en-US"/>
          </a:p>
        </p:txBody>
      </p:sp>
    </p:spTree>
    <p:extLst>
      <p:ext uri="{BB962C8B-B14F-4D97-AF65-F5344CB8AC3E}">
        <p14:creationId xmlns:p14="http://schemas.microsoft.com/office/powerpoint/2010/main" val="2175887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29417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5839535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37077001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20500411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19819677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42373018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29606536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31345394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40214995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28570805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0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27301594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1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18357122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2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329264216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13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26182815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4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282317762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15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7976421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6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395614236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7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318650338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8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40198177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19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6790962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20_Title and Content">
    <p:spTree>
      <p:nvGrpSpPr>
        <p:cNvPr id="1" name=""/>
        <p:cNvGrpSpPr/>
        <p:nvPr/>
      </p:nvGrpSpPr>
      <p:grpSpPr>
        <a:xfrm>
          <a:off x="0" y="0"/>
          <a:ext cx="0" cy="0"/>
          <a:chOff x="0" y="0"/>
          <a:chExt cx="0" cy="0"/>
        </a:xfrm>
      </p:grpSpPr>
      <p:sp>
        <p:nvSpPr>
          <p:cNvPr id="3" name="Rounded Rectangle 2"/>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186883617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End Slide">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2" name="Picture 3"/>
          <p:cNvPicPr>
            <a:picLocks noChangeAspect="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11364384" y="6196014"/>
            <a:ext cx="768349"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89470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11/25/2020</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 id="2147483669" r:id="rId18"/>
    <p:sldLayoutId id="2147483670" r:id="rId19"/>
    <p:sldLayoutId id="2147483671" r:id="rId20"/>
    <p:sldLayoutId id="2147483672" r:id="rId21"/>
    <p:sldLayoutId id="2147483673" r:id="rId22"/>
    <p:sldLayoutId id="2147483674" r:id="rId23"/>
    <p:sldLayoutId id="2147483675" r:id="rId24"/>
    <p:sldLayoutId id="2147483676" r:id="rId25"/>
    <p:sldLayoutId id="2147483677" r:id="rId26"/>
    <p:sldLayoutId id="2147483678" r:id="rId27"/>
    <p:sldLayoutId id="2147483679" r:id="rId28"/>
    <p:sldLayoutId id="2147483680" r:id="rId29"/>
    <p:sldLayoutId id="2147483681" r:id="rId30"/>
    <p:sldLayoutId id="2147483682" r:id="rId31"/>
    <p:sldLayoutId id="2147483683" r:id="rId32"/>
    <p:sldLayoutId id="2147483684" r:id="rId33"/>
    <p:sldLayoutId id="2147483685" r:id="rId34"/>
    <p:sldLayoutId id="2147483686" r:id="rId35"/>
    <p:sldLayoutId id="2147483687" r:id="rId36"/>
    <p:sldLayoutId id="2147483688" r:id="rId37"/>
    <p:sldLayoutId id="2147483689" r:id="rId38"/>
    <p:sldLayoutId id="2147483690" r:id="rId39"/>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jpeg"/><Relationship Id="rId4" Type="http://schemas.openxmlformats.org/officeDocument/2006/relationships/hyperlink" Target="mailto:n.ryder@uwtsd.ac.uk" TargetMode="Externa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microsoft.com/office/2007/relationships/media" Target="../media/media5.m4a"/><Relationship Id="rId7" Type="http://schemas.openxmlformats.org/officeDocument/2006/relationships/image" Target="../media/image4.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6.png"/><Relationship Id="rId5" Type="http://schemas.openxmlformats.org/officeDocument/2006/relationships/slideLayout" Target="../slideLayouts/slideLayout7.xml"/><Relationship Id="rId4" Type="http://schemas.openxmlformats.org/officeDocument/2006/relationships/audio" Target="../media/media5.m4a"/></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hyperlink" Target="https://padlet.com/n_ryder/handwb" TargetMode="External"/><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emf"/><Relationship Id="rId5" Type="http://schemas.openxmlformats.org/officeDocument/2006/relationships/hyperlink" Target="https://hwb.gov.wales/curriculum-for-wales-2008/foundation-phase/foundation-phase-framework" TargetMode="External"/><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dqDwFraT0uY"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hyperlink" Target="https://hwb.gov.wales/curriculum-for-wales/health-and-well-being/statements-of-what-matters/" TargetMode="External"/><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4.pn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4.png"/><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4.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4.pn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4.png"/><Relationship Id="rId5" Type="http://schemas.openxmlformats.org/officeDocument/2006/relationships/image" Target="../media/image15.png"/><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4.png"/><Relationship Id="rId5" Type="http://schemas.openxmlformats.org/officeDocument/2006/relationships/image" Target="../media/image17.png"/><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4.png"/><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4.png"/><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4.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4.png"/><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4.png"/><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4.png"/><Relationship Id="rId4" Type="http://schemas.openxmlformats.org/officeDocument/2006/relationships/image" Target="../media/image25.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4.png"/><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4.png"/><Relationship Id="rId4" Type="http://schemas.openxmlformats.org/officeDocument/2006/relationships/image" Target="../media/image27.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4.png"/><Relationship Id="rId4" Type="http://schemas.openxmlformats.org/officeDocument/2006/relationships/image" Target="../media/image28.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4.png"/><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4.png"/><Relationship Id="rId4" Type="http://schemas.openxmlformats.org/officeDocument/2006/relationships/image" Target="../media/image30.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4.png"/><Relationship Id="rId4" Type="http://schemas.openxmlformats.org/officeDocument/2006/relationships/image" Target="../media/image31.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view.officeapps.live.com/op/view.aspx?src=https%3a%2f%2fhwb.gov.wales%2fapi%2fstorage%2f4891e587-be44-4077-a873-792e70024d3e%2fLifting%2520spirits%2520-%2520lesson%25202.docx%3ftoken%3d007ca1b8-76e0-441c-8440-a53508517aa1" TargetMode="External"/><Relationship Id="rId2" Type="http://schemas.openxmlformats.org/officeDocument/2006/relationships/hyperlink" Target="https://view.officeapps.live.com/op/view.aspx?src=https%3a%2f%2fhwb.gov.wales%2fapi%2fstorage%2ffc82cba2-bc58-4e94-bfd5-6aacd6a7254c%2fFeelings%2520-%2520lesson%25201.docx%3ftoken%3dddb70aa6-d707-47e9-895e-611d0e2ee16d"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mailto:n.ryder@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034058" y="4433728"/>
            <a:ext cx="3910927" cy="1200329"/>
          </a:xfrm>
          <a:prstGeom prst="rect">
            <a:avLst/>
          </a:prstGeom>
          <a:noFill/>
          <a:ln w="28575">
            <a:solidFill>
              <a:schemeClr val="tx1"/>
            </a:solidFill>
          </a:ln>
        </p:spPr>
        <p:txBody>
          <a:bodyPr wrap="square" rtlCol="0">
            <a:spAutoFit/>
          </a:bodyPr>
          <a:lstStyle/>
          <a:p>
            <a:pPr algn="ctr"/>
            <a:r>
              <a:rPr lang="en-GB" sz="2400" dirty="0" smtClean="0"/>
              <a:t>Pedagogical Content Knowledge</a:t>
            </a:r>
          </a:p>
          <a:p>
            <a:pPr algn="ctr"/>
            <a:r>
              <a:rPr lang="en-GB" sz="2400" dirty="0" smtClean="0"/>
              <a:t>BA1</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57710" y="527230"/>
            <a:ext cx="244475" cy="244475"/>
          </a:xfrm>
          <a:prstGeom prst="rect">
            <a:avLst/>
          </a:prstGeom>
        </p:spPr>
      </p:pic>
    </p:spTree>
    <p:extLst>
      <p:ext uri="{BB962C8B-B14F-4D97-AF65-F5344CB8AC3E}">
        <p14:creationId xmlns:p14="http://schemas.microsoft.com/office/powerpoint/2010/main" val="3198717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3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210645" y="785871"/>
            <a:ext cx="10409701" cy="2971801"/>
          </a:xfrm>
        </p:spPr>
        <p:txBody>
          <a:bodyPr>
            <a:normAutofit fontScale="90000"/>
          </a:bodyPr>
          <a:lstStyle/>
          <a:p>
            <a:r>
              <a:rPr lang="en-GB" dirty="0"/>
              <a:t/>
            </a:r>
            <a:br>
              <a:rPr lang="en-GB" dirty="0"/>
            </a:br>
            <a:r>
              <a:rPr lang="en-GB" dirty="0" smtClean="0"/>
              <a:t/>
            </a:r>
            <a:br>
              <a:rPr lang="en-GB" dirty="0" smtClean="0"/>
            </a:br>
            <a:r>
              <a:rPr lang="en-GB" i="1" dirty="0" smtClean="0"/>
              <a:t>Health </a:t>
            </a:r>
            <a:r>
              <a:rPr lang="en-GB" i="1" dirty="0"/>
              <a:t>and </a:t>
            </a:r>
            <a:r>
              <a:rPr lang="en-GB" i="1" dirty="0" smtClean="0"/>
              <a:t>Wellbeing through story </a:t>
            </a:r>
            <a:r>
              <a:rPr lang="en-GB" i="1" dirty="0"/>
              <a:t>in the Foundation Phase</a:t>
            </a:r>
            <a:r>
              <a:rPr lang="en-GB" dirty="0"/>
              <a:t/>
            </a:r>
            <a:br>
              <a:rPr lang="en-GB" dirty="0"/>
            </a:br>
            <a:endParaRPr lang="en-GB" dirty="0"/>
          </a:p>
        </p:txBody>
      </p:sp>
      <p:sp>
        <p:nvSpPr>
          <p:cNvPr id="7" name="Subtitle 6"/>
          <p:cNvSpPr>
            <a:spLocks noGrp="1"/>
          </p:cNvSpPr>
          <p:nvPr>
            <p:ph type="subTitle" idx="1"/>
          </p:nvPr>
        </p:nvSpPr>
        <p:spPr>
          <a:xfrm>
            <a:off x="684212" y="3843867"/>
            <a:ext cx="5304805" cy="1947333"/>
          </a:xfrm>
        </p:spPr>
        <p:txBody>
          <a:bodyPr/>
          <a:lstStyle/>
          <a:p>
            <a:pPr algn="ctr"/>
            <a:r>
              <a:rPr lang="en-GB" dirty="0" smtClean="0">
                <a:solidFill>
                  <a:schemeClr val="tx1"/>
                </a:solidFill>
              </a:rPr>
              <a:t>Nanna Ryder</a:t>
            </a:r>
          </a:p>
          <a:p>
            <a:pPr algn="ctr"/>
            <a:r>
              <a:rPr lang="en-GB" dirty="0" smtClean="0">
                <a:hlinkClick r:id="rId4"/>
              </a:rPr>
              <a:t>n.ryder@uwtsd.ac.uk</a:t>
            </a:r>
            <a:r>
              <a:rPr lang="en-GB" dirty="0" smtClean="0"/>
              <a:t> </a:t>
            </a:r>
            <a:endParaRPr lang="en-GB" dirty="0"/>
          </a:p>
        </p:txBody>
      </p:sp>
      <p:pic>
        <p:nvPicPr>
          <p:cNvPr id="1028" name="Picture 4" descr="Foundation Stage – Reception | Greenway Primary &amp; Nursery Schoo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84003" y="4243034"/>
            <a:ext cx="2795738" cy="2094106"/>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103702" y="482063"/>
            <a:ext cx="244475" cy="244475"/>
          </a:xfrm>
          <a:prstGeom prst="rect">
            <a:avLst/>
          </a:prstGeom>
        </p:spPr>
      </p:pic>
    </p:spTree>
    <p:extLst>
      <p:ext uri="{BB962C8B-B14F-4D97-AF65-F5344CB8AC3E}">
        <p14:creationId xmlns:p14="http://schemas.microsoft.com/office/powerpoint/2010/main" val="3327287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3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92288" y="141038"/>
            <a:ext cx="8534400" cy="1507067"/>
          </a:xfrm>
        </p:spPr>
        <p:txBody>
          <a:bodyPr/>
          <a:lstStyle/>
          <a:p>
            <a:r>
              <a:rPr lang="en-GB" dirty="0" smtClean="0"/>
              <a:t/>
            </a:r>
            <a:br>
              <a:rPr lang="en-GB" dirty="0" smtClean="0"/>
            </a:br>
            <a:r>
              <a:rPr lang="en-GB" dirty="0" smtClean="0"/>
              <a:t>AIMS</a:t>
            </a:r>
            <a:endParaRPr lang="en-GB" dirty="0"/>
          </a:p>
        </p:txBody>
      </p:sp>
      <p:sp>
        <p:nvSpPr>
          <p:cNvPr id="14" name="Content Placeholder 13"/>
          <p:cNvSpPr>
            <a:spLocks noGrp="1"/>
          </p:cNvSpPr>
          <p:nvPr>
            <p:ph sz="half" idx="2"/>
          </p:nvPr>
        </p:nvSpPr>
        <p:spPr>
          <a:xfrm>
            <a:off x="427783" y="1913139"/>
            <a:ext cx="9000832" cy="4832832"/>
          </a:xfrm>
        </p:spPr>
        <p:txBody>
          <a:bodyPr>
            <a:normAutofit/>
          </a:bodyPr>
          <a:lstStyle/>
          <a:p>
            <a:r>
              <a:rPr lang="en-GB" i="1" dirty="0" smtClean="0">
                <a:solidFill>
                  <a:schemeClr val="tx1"/>
                </a:solidFill>
              </a:rPr>
              <a:t>A broad introduction to health and wellbeing in the Foundation Phase</a:t>
            </a:r>
          </a:p>
          <a:p>
            <a:pPr marL="0" indent="0">
              <a:buNone/>
            </a:pPr>
            <a:endParaRPr lang="en-GB" i="1" dirty="0" smtClean="0">
              <a:solidFill>
                <a:schemeClr val="tx1"/>
              </a:solidFill>
            </a:endParaRPr>
          </a:p>
          <a:p>
            <a:r>
              <a:rPr lang="en-GB" i="1" dirty="0" smtClean="0">
                <a:solidFill>
                  <a:schemeClr val="tx1"/>
                </a:solidFill>
              </a:rPr>
              <a:t>An introduction to the Health and Wellbeing Area of Learning and Experience within Curriculum for Wales 2022</a:t>
            </a:r>
          </a:p>
          <a:p>
            <a:pPr marL="0" indent="0">
              <a:buNone/>
            </a:pPr>
            <a:endParaRPr lang="en-GB" i="1" dirty="0" smtClean="0">
              <a:solidFill>
                <a:schemeClr val="tx1"/>
              </a:solidFill>
            </a:endParaRPr>
          </a:p>
          <a:p>
            <a:r>
              <a:rPr lang="en-GB" i="1" dirty="0" smtClean="0">
                <a:solidFill>
                  <a:schemeClr val="tx1"/>
                </a:solidFill>
              </a:rPr>
              <a:t>Consider how to promote aspects of health and wellbeing through a story.</a:t>
            </a:r>
          </a:p>
          <a:p>
            <a:pPr marL="0" indent="0">
              <a:buNone/>
            </a:pPr>
            <a:endParaRPr lang="en-GB" i="1" dirty="0">
              <a:solidFill>
                <a:schemeClr val="tx1"/>
              </a:solidFill>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45763" y="551452"/>
            <a:ext cx="244475" cy="244475"/>
          </a:xfrm>
          <a:prstGeom prst="rect">
            <a:avLst/>
          </a:prstGeom>
        </p:spPr>
      </p:pic>
    </p:spTree>
    <p:extLst>
      <p:ext uri="{BB962C8B-B14F-4D97-AF65-F5344CB8AC3E}">
        <p14:creationId xmlns:p14="http://schemas.microsoft.com/office/powerpoint/2010/main" val="223901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75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975090" y="3658192"/>
            <a:ext cx="7780527" cy="1938992"/>
          </a:xfrm>
          <a:prstGeom prst="rect">
            <a:avLst/>
          </a:prstGeom>
          <a:noFill/>
        </p:spPr>
        <p:txBody>
          <a:bodyPr wrap="square" rtlCol="0">
            <a:spAutoFit/>
          </a:bodyPr>
          <a:lstStyle/>
          <a:p>
            <a:r>
              <a:rPr lang="en-GB" sz="2400" i="1" dirty="0" smtClean="0">
                <a:solidFill>
                  <a:schemeClr val="accent6">
                    <a:lumMod val="60000"/>
                    <a:lumOff val="40000"/>
                  </a:schemeClr>
                </a:solidFill>
              </a:rPr>
              <a:t>To put us in the right frame of mind regarding Health and Wellbeing, play this short video which is an example of a Mindfulness activity for young children and follow the instructions.</a:t>
            </a:r>
            <a:r>
              <a:rPr lang="en-GB" sz="2400" i="1" dirty="0" smtClean="0"/>
              <a:t> </a:t>
            </a:r>
          </a:p>
          <a:p>
            <a:r>
              <a:rPr lang="en-GB" sz="2400" i="1" dirty="0" smtClean="0"/>
              <a:t>   </a:t>
            </a:r>
          </a:p>
        </p:txBody>
      </p:sp>
      <p:pic>
        <p:nvPicPr>
          <p:cNvPr id="9" name="Mind in a Jar - Planting Seeds of Mindfulness  MOVI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359022" y="461081"/>
            <a:ext cx="4876800" cy="2743200"/>
          </a:xfrm>
          <a:prstGeom prst="rect">
            <a:avLst/>
          </a:prstGeom>
        </p:spPr>
      </p:pic>
      <p:sp>
        <p:nvSpPr>
          <p:cNvPr id="12" name="Rectangle 11"/>
          <p:cNvSpPr/>
          <p:nvPr/>
        </p:nvSpPr>
        <p:spPr>
          <a:xfrm>
            <a:off x="3510413" y="1265575"/>
            <a:ext cx="4477508"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Mind in a Jar</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2"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0836433" y="702842"/>
            <a:ext cx="244475" cy="244475"/>
          </a:xfrm>
          <a:prstGeom prst="rect">
            <a:avLst/>
          </a:prstGeom>
        </p:spPr>
      </p:pic>
    </p:spTree>
    <p:extLst>
      <p:ext uri="{BB962C8B-B14F-4D97-AF65-F5344CB8AC3E}">
        <p14:creationId xmlns:p14="http://schemas.microsoft.com/office/powerpoint/2010/main" val="1023767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99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vol="80000">
                <p:cTn id="12" fill="hold" display="0">
                  <p:stCondLst>
                    <p:cond delay="indefinite"/>
                  </p:stCondLst>
                </p:cTn>
                <p:tgtEl>
                  <p:spTgt spid="9"/>
                </p:tgtEl>
              </p:cMediaNode>
            </p:video>
            <p:audio>
              <p:cMediaNode vol="80000">
                <p:cTn id="13"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4"/>
          <p:cNvSpPr txBox="1">
            <a:spLocks/>
          </p:cNvSpPr>
          <p:nvPr/>
        </p:nvSpPr>
        <p:spPr>
          <a:xfrm>
            <a:off x="575095" y="2022281"/>
            <a:ext cx="10654496" cy="1507067"/>
          </a:xfrm>
          <a:prstGeom prst="rect">
            <a:avLst/>
          </a:prstGeom>
          <a:ln w="28575">
            <a:solidFill>
              <a:schemeClr val="tx1"/>
            </a:solidFill>
          </a:ln>
          <a:effectLst/>
        </p:spPr>
        <p:txBody>
          <a:bodyPr vert="horz" lIns="91440" tIns="45720" rIns="91440" bIns="45720" rtlCol="0" anchor="ctr">
            <a:normAutofit fontScale="92500"/>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i="1" dirty="0" smtClean="0"/>
              <a:t>How would you define health &amp; Wellbeing?</a:t>
            </a:r>
          </a:p>
          <a:p>
            <a:pPr algn="ctr"/>
            <a:r>
              <a:rPr lang="en-GB" cap="none" dirty="0" smtClean="0">
                <a:hlinkClick r:id="rId5"/>
              </a:rPr>
              <a:t>https://padlet.com/n_ryder/handwb</a:t>
            </a:r>
            <a:endParaRPr lang="en-GB" cap="none"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07353" y="418228"/>
            <a:ext cx="244475" cy="244475"/>
          </a:xfrm>
          <a:prstGeom prst="rect">
            <a:avLst/>
          </a:prstGeom>
        </p:spPr>
      </p:pic>
    </p:spTree>
    <p:extLst>
      <p:ext uri="{BB962C8B-B14F-4D97-AF65-F5344CB8AC3E}">
        <p14:creationId xmlns:p14="http://schemas.microsoft.com/office/powerpoint/2010/main" val="2379823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47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84450" y="678342"/>
            <a:ext cx="11487528" cy="1507067"/>
          </a:xfrm>
        </p:spPr>
        <p:txBody>
          <a:bodyPr>
            <a:normAutofit fontScale="90000"/>
          </a:bodyPr>
          <a:lstStyle/>
          <a:p>
            <a:r>
              <a:rPr lang="en-GB" sz="2200" cap="none" dirty="0" smtClean="0"/>
              <a:t/>
            </a:r>
            <a:br>
              <a:rPr lang="en-GB" sz="2200" cap="none" dirty="0" smtClean="0"/>
            </a:br>
            <a:r>
              <a:rPr lang="en-GB" i="1" dirty="0" smtClean="0"/>
              <a:t>How is this incorporated within the Foundation phase? </a:t>
            </a:r>
            <a:br>
              <a:rPr lang="en-GB" i="1" dirty="0" smtClean="0"/>
            </a:br>
            <a:endParaRPr lang="en-GB" i="1" dirty="0"/>
          </a:p>
        </p:txBody>
      </p:sp>
      <p:sp>
        <p:nvSpPr>
          <p:cNvPr id="5" name="Rectangle 4"/>
          <p:cNvSpPr/>
          <p:nvPr/>
        </p:nvSpPr>
        <p:spPr>
          <a:xfrm>
            <a:off x="3463820" y="5054368"/>
            <a:ext cx="3724212" cy="1200329"/>
          </a:xfrm>
          <a:prstGeom prst="rect">
            <a:avLst/>
          </a:prstGeom>
          <a:ln w="28575">
            <a:solidFill>
              <a:schemeClr val="tx1"/>
            </a:solidFill>
          </a:ln>
        </p:spPr>
        <p:txBody>
          <a:bodyPr wrap="square">
            <a:spAutoFit/>
          </a:bodyPr>
          <a:lstStyle/>
          <a:p>
            <a:r>
              <a:rPr lang="en-GB" dirty="0">
                <a:hlinkClick r:id="rId5"/>
              </a:rPr>
              <a:t>https://hwb.gov.wales/curriculum-for-wales-2008/foundation-phase/foundation-phase-framework</a:t>
            </a:r>
            <a:endParaRPr lang="en-GB" dirty="0"/>
          </a:p>
        </p:txBody>
      </p:sp>
      <p:pic>
        <p:nvPicPr>
          <p:cNvPr id="6" name="Picture 5"/>
          <p:cNvPicPr>
            <a:picLocks noChangeAspect="1"/>
          </p:cNvPicPr>
          <p:nvPr/>
        </p:nvPicPr>
        <p:blipFill>
          <a:blip r:embed="rId6"/>
          <a:stretch>
            <a:fillRect/>
          </a:stretch>
        </p:blipFill>
        <p:spPr>
          <a:xfrm>
            <a:off x="3533371" y="2018500"/>
            <a:ext cx="3391329" cy="2410933"/>
          </a:xfrm>
          <a:prstGeom prst="rect">
            <a:avLst/>
          </a:prstGeom>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48216" y="369783"/>
            <a:ext cx="244475" cy="244475"/>
          </a:xfrm>
          <a:prstGeom prst="rect">
            <a:avLst/>
          </a:prstGeom>
        </p:spPr>
      </p:pic>
    </p:spTree>
    <p:extLst>
      <p:ext uri="{BB962C8B-B14F-4D97-AF65-F5344CB8AC3E}">
        <p14:creationId xmlns:p14="http://schemas.microsoft.com/office/powerpoint/2010/main" val="3714437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2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624643" y="514729"/>
            <a:ext cx="9573035" cy="5981428"/>
          </a:xfrm>
        </p:spPr>
        <p:txBody>
          <a:bodyPr>
            <a:normAutofit/>
          </a:bodyPr>
          <a:lstStyle/>
          <a:p>
            <a:r>
              <a:rPr lang="en-GB" sz="2600" b="1" dirty="0">
                <a:solidFill>
                  <a:schemeClr val="tx1"/>
                </a:solidFill>
              </a:rPr>
              <a:t>Read p.10-13 'Personal and Social Development, Well-Being and Cultural Diversity'</a:t>
            </a:r>
          </a:p>
          <a:p>
            <a:r>
              <a:rPr lang="en-GB" sz="2600" dirty="0">
                <a:solidFill>
                  <a:schemeClr val="tx1"/>
                </a:solidFill>
              </a:rPr>
              <a:t>What is unique about this area? What aspects of this area relate to health and well-being?</a:t>
            </a:r>
          </a:p>
          <a:p>
            <a:r>
              <a:rPr lang="en-GB" sz="2600" b="1" dirty="0" smtClean="0">
                <a:solidFill>
                  <a:schemeClr val="tx1"/>
                </a:solidFill>
              </a:rPr>
              <a:t>Now </a:t>
            </a:r>
            <a:r>
              <a:rPr lang="en-GB" sz="2600" b="1" dirty="0">
                <a:solidFill>
                  <a:schemeClr val="tx1"/>
                </a:solidFill>
              </a:rPr>
              <a:t>read p. 45-47 'Physical Development'</a:t>
            </a:r>
          </a:p>
          <a:p>
            <a:r>
              <a:rPr lang="en-GB" sz="2600" dirty="0" smtClean="0">
                <a:solidFill>
                  <a:schemeClr val="tx1"/>
                </a:solidFill>
              </a:rPr>
              <a:t>What aspects of health and well-being can you see here?</a:t>
            </a:r>
            <a:endParaRPr lang="en-GB" sz="2600" dirty="0">
              <a:solidFill>
                <a:schemeClr val="tx1"/>
              </a:solidFill>
            </a:endParaRPr>
          </a:p>
          <a:p>
            <a:endParaRPr lang="en-GB" dirty="0"/>
          </a:p>
        </p:txBody>
      </p:sp>
    </p:spTree>
    <p:extLst>
      <p:ext uri="{BB962C8B-B14F-4D97-AF65-F5344CB8AC3E}">
        <p14:creationId xmlns:p14="http://schemas.microsoft.com/office/powerpoint/2010/main" val="592784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1779" y="417008"/>
            <a:ext cx="11368391" cy="1325563"/>
          </a:xfrm>
        </p:spPr>
        <p:txBody>
          <a:bodyPr>
            <a:noAutofit/>
          </a:bodyPr>
          <a:lstStyle/>
          <a:p>
            <a:r>
              <a:rPr lang="en-US" sz="3200" b="1" dirty="0">
                <a:latin typeface="+mn-lt"/>
              </a:rPr>
              <a:t/>
            </a:r>
            <a:br>
              <a:rPr lang="en-US" sz="3200" b="1" dirty="0">
                <a:latin typeface="+mn-lt"/>
              </a:rPr>
            </a:br>
            <a:r>
              <a:rPr lang="en-US" sz="3200" b="1" i="1" dirty="0">
                <a:latin typeface="+mn-lt"/>
              </a:rPr>
              <a:t>Why is Health &amp; Wellbeing an Area of Learning </a:t>
            </a:r>
            <a:br>
              <a:rPr lang="en-US" sz="3200" b="1" i="1" dirty="0">
                <a:latin typeface="+mn-lt"/>
              </a:rPr>
            </a:br>
            <a:r>
              <a:rPr lang="en-US" sz="3200" b="1" i="1" dirty="0">
                <a:latin typeface="+mn-lt"/>
              </a:rPr>
              <a:t>and Experience </a:t>
            </a:r>
            <a:r>
              <a:rPr lang="en-US" sz="3200" b="1" i="1" dirty="0" smtClean="0">
                <a:latin typeface="+mn-lt"/>
              </a:rPr>
              <a:t>(</a:t>
            </a:r>
            <a:r>
              <a:rPr lang="en-US" sz="3200" b="1" i="1" cap="none" dirty="0" err="1" smtClean="0">
                <a:latin typeface="+mn-lt"/>
              </a:rPr>
              <a:t>AoLE</a:t>
            </a:r>
            <a:r>
              <a:rPr lang="en-US" sz="3200" b="1" i="1" dirty="0" smtClean="0">
                <a:latin typeface="+mn-lt"/>
              </a:rPr>
              <a:t>) in Curriculum for Wales?</a:t>
            </a:r>
            <a:r>
              <a:rPr lang="en-US" sz="3200" b="1" i="1" dirty="0"/>
              <a:t> </a:t>
            </a:r>
            <a:endParaRPr lang="en-US" sz="3200" b="1" dirty="0"/>
          </a:p>
        </p:txBody>
      </p:sp>
      <p:sp>
        <p:nvSpPr>
          <p:cNvPr id="4" name="Content Placeholder 3"/>
          <p:cNvSpPr>
            <a:spLocks noGrp="1"/>
          </p:cNvSpPr>
          <p:nvPr>
            <p:ph sz="half" idx="2"/>
          </p:nvPr>
        </p:nvSpPr>
        <p:spPr>
          <a:xfrm>
            <a:off x="574472" y="2332367"/>
            <a:ext cx="3886200" cy="4351338"/>
          </a:xfrm>
        </p:spPr>
        <p:txBody>
          <a:bodyPr vert="horz" lIns="91440" tIns="45720" rIns="91440" bIns="45720" rtlCol="0" anchor="t">
            <a:normAutofit/>
          </a:bodyPr>
          <a:lstStyle/>
          <a:p>
            <a:r>
              <a:rPr lang="en-GB" sz="2400" i="1" dirty="0">
                <a:solidFill>
                  <a:schemeClr val="tx1"/>
                </a:solidFill>
              </a:rPr>
              <a:t>Exam results</a:t>
            </a:r>
            <a:endParaRPr lang="en-GB" sz="2400" i="1" dirty="0">
              <a:solidFill>
                <a:schemeClr val="tx1"/>
              </a:solidFill>
              <a:cs typeface="Calibri"/>
            </a:endParaRPr>
          </a:p>
          <a:p>
            <a:pPr marL="0" indent="0">
              <a:buNone/>
            </a:pPr>
            <a:endParaRPr lang="en-GB" sz="2400" i="1" dirty="0">
              <a:solidFill>
                <a:schemeClr val="tx1"/>
              </a:solidFill>
              <a:cs typeface="Calibri"/>
            </a:endParaRPr>
          </a:p>
          <a:p>
            <a:r>
              <a:rPr lang="en-GB" sz="2400" i="1" dirty="0">
                <a:solidFill>
                  <a:schemeClr val="tx1"/>
                </a:solidFill>
              </a:rPr>
              <a:t>Society</a:t>
            </a:r>
            <a:endParaRPr lang="en-GB" sz="2400" i="1" dirty="0">
              <a:solidFill>
                <a:schemeClr val="tx1"/>
              </a:solidFill>
              <a:cs typeface="Calibri"/>
            </a:endParaRPr>
          </a:p>
          <a:p>
            <a:endParaRPr lang="en-GB" sz="2400" i="1" dirty="0">
              <a:solidFill>
                <a:schemeClr val="tx1"/>
              </a:solidFill>
              <a:cs typeface="Calibri"/>
            </a:endParaRPr>
          </a:p>
          <a:p>
            <a:r>
              <a:rPr lang="en-GB" sz="2400" i="1" dirty="0">
                <a:solidFill>
                  <a:schemeClr val="tx1"/>
                </a:solidFill>
              </a:rPr>
              <a:t>Out of school hours</a:t>
            </a:r>
            <a:endParaRPr lang="en-GB" sz="2400" i="1" dirty="0">
              <a:solidFill>
                <a:schemeClr val="tx1"/>
              </a:solidFill>
              <a:cs typeface="Calibri"/>
            </a:endParaRPr>
          </a:p>
          <a:p>
            <a:pPr marL="0" indent="0">
              <a:buNone/>
            </a:pPr>
            <a:endParaRPr lang="en-GB" dirty="0"/>
          </a:p>
          <a:p>
            <a:endParaRPr lang="en-US" dirty="0"/>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96661" y="763399"/>
            <a:ext cx="244475" cy="244475"/>
          </a:xfrm>
          <a:prstGeom prst="rect">
            <a:avLst/>
          </a:prstGeom>
        </p:spPr>
      </p:pic>
    </p:spTree>
    <p:extLst>
      <p:ext uri="{BB962C8B-B14F-4D97-AF65-F5344CB8AC3E}">
        <p14:creationId xmlns:p14="http://schemas.microsoft.com/office/powerpoint/2010/main" val="413970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74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487332"/>
            <a:ext cx="9997918" cy="1507067"/>
          </a:xfrm>
        </p:spPr>
        <p:txBody>
          <a:bodyPr/>
          <a:lstStyle/>
          <a:p>
            <a:r>
              <a:rPr lang="en-GB" dirty="0" smtClean="0"/>
              <a:t>What exactly is in the curriculum?</a:t>
            </a:r>
            <a:endParaRPr lang="en-GB" dirty="0"/>
          </a:p>
        </p:txBody>
      </p:sp>
      <p:sp>
        <p:nvSpPr>
          <p:cNvPr id="4" name="Content Placeholder 3"/>
          <p:cNvSpPr>
            <a:spLocks noGrp="1"/>
          </p:cNvSpPr>
          <p:nvPr>
            <p:ph sz="half" idx="2"/>
          </p:nvPr>
        </p:nvSpPr>
        <p:spPr>
          <a:xfrm>
            <a:off x="402756" y="795761"/>
            <a:ext cx="10604768" cy="3615266"/>
          </a:xfrm>
        </p:spPr>
        <p:txBody>
          <a:bodyPr>
            <a:normAutofit/>
          </a:bodyPr>
          <a:lstStyle/>
          <a:p>
            <a:pPr marL="0" indent="0">
              <a:buNone/>
            </a:pPr>
            <a:r>
              <a:rPr lang="en-GB" sz="3200" dirty="0" smtClean="0">
                <a:solidFill>
                  <a:schemeClr val="tx1"/>
                </a:solidFill>
              </a:rPr>
              <a:t>WATCH: </a:t>
            </a:r>
            <a:r>
              <a:rPr lang="en-US" sz="3200" b="1" dirty="0">
                <a:cs typeface="Calibri"/>
                <a:hlinkClick r:id="rId2"/>
              </a:rPr>
              <a:t>https://www.youtube.com/watch?v=dqDwFraT0uY</a:t>
            </a:r>
            <a:r>
              <a:rPr lang="en-US" sz="3200" b="1" dirty="0">
                <a:cs typeface="Calibri"/>
              </a:rPr>
              <a:t> </a:t>
            </a:r>
          </a:p>
          <a:p>
            <a:pPr marL="0" indent="0">
              <a:buNone/>
            </a:pPr>
            <a:r>
              <a:rPr lang="en-GB" dirty="0" smtClean="0">
                <a:solidFill>
                  <a:schemeClr val="tx1"/>
                </a:solidFill>
              </a:rPr>
              <a:t>(Approx. 5 minutes)</a:t>
            </a:r>
            <a:endParaRPr lang="en-GB" dirty="0">
              <a:solidFill>
                <a:schemeClr val="tx1"/>
              </a:solidFill>
            </a:endParaRPr>
          </a:p>
        </p:txBody>
      </p:sp>
    </p:spTree>
    <p:extLst>
      <p:ext uri="{BB962C8B-B14F-4D97-AF65-F5344CB8AC3E}">
        <p14:creationId xmlns:p14="http://schemas.microsoft.com/office/powerpoint/2010/main" val="335546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5141" y="149467"/>
            <a:ext cx="7886700" cy="1325563"/>
          </a:xfrm>
        </p:spPr>
        <p:txBody>
          <a:bodyPr>
            <a:normAutofit/>
          </a:bodyPr>
          <a:lstStyle/>
          <a:p>
            <a:r>
              <a:rPr lang="en-GB" sz="4000" b="1" dirty="0"/>
              <a:t/>
            </a:r>
            <a:br>
              <a:rPr lang="en-GB" sz="4000" b="1" dirty="0"/>
            </a:br>
            <a:r>
              <a:rPr lang="en-GB" sz="4000" b="1" i="1" dirty="0" smtClean="0"/>
              <a:t>Curriculum for wales 2022</a:t>
            </a:r>
            <a:endParaRPr lang="en-US" sz="3200" dirty="0"/>
          </a:p>
        </p:txBody>
      </p:sp>
      <p:sp>
        <p:nvSpPr>
          <p:cNvPr id="3" name="Content Placeholder 2"/>
          <p:cNvSpPr>
            <a:spLocks noGrp="1"/>
          </p:cNvSpPr>
          <p:nvPr>
            <p:ph sz="half" idx="1"/>
          </p:nvPr>
        </p:nvSpPr>
        <p:spPr>
          <a:xfrm>
            <a:off x="2095141" y="1825625"/>
            <a:ext cx="3886200" cy="4351338"/>
          </a:xfrm>
        </p:spPr>
        <p:txBody>
          <a:bodyPr vert="horz" lIns="91440" tIns="45720" rIns="91440" bIns="45720" rtlCol="0" anchor="t">
            <a:normAutofit lnSpcReduction="10000"/>
          </a:bodyPr>
          <a:lstStyle/>
          <a:p>
            <a:pPr marL="0" indent="0">
              <a:buNone/>
            </a:pPr>
            <a:endParaRPr lang="en-US" dirty="0">
              <a:cs typeface="Calibri"/>
            </a:endParaRPr>
          </a:p>
          <a:p>
            <a:pPr>
              <a:buNone/>
            </a:pPr>
            <a:endParaRPr lang="en-US" dirty="0">
              <a:cs typeface="Calibri"/>
            </a:endParaRPr>
          </a:p>
          <a:p>
            <a:pPr>
              <a:buNone/>
            </a:pPr>
            <a:endParaRPr lang="en-US" dirty="0">
              <a:cs typeface="Calibri"/>
            </a:endParaRPr>
          </a:p>
          <a:p>
            <a:pPr>
              <a:buNone/>
            </a:pPr>
            <a:endParaRPr lang="en-US" dirty="0"/>
          </a:p>
        </p:txBody>
      </p:sp>
      <p:sp>
        <p:nvSpPr>
          <p:cNvPr id="4" name="Content Placeholder 3">
            <a:extLst>
              <a:ext uri="{FF2B5EF4-FFF2-40B4-BE49-F238E27FC236}">
                <a16:creationId xmlns:a16="http://schemas.microsoft.com/office/drawing/2014/main" id="{4E4473CB-7203-4EE6-B349-6BB82EE987F8}"/>
              </a:ext>
            </a:extLst>
          </p:cNvPr>
          <p:cNvSpPr>
            <a:spLocks noGrp="1"/>
          </p:cNvSpPr>
          <p:nvPr>
            <p:ph sz="half" idx="2"/>
          </p:nvPr>
        </p:nvSpPr>
        <p:spPr>
          <a:xfrm>
            <a:off x="633113" y="1612727"/>
            <a:ext cx="8429864" cy="4777133"/>
          </a:xfrm>
        </p:spPr>
        <p:txBody>
          <a:bodyPr vert="horz" lIns="91440" tIns="45720" rIns="91440" bIns="45720" rtlCol="0" anchor="t">
            <a:normAutofit lnSpcReduction="10000"/>
          </a:bodyPr>
          <a:lstStyle/>
          <a:p>
            <a:pPr>
              <a:buFont typeface="Wingdings" panose="05000000000000000000" pitchFamily="2" charset="2"/>
              <a:buChar char="Ø"/>
            </a:pPr>
            <a:r>
              <a:rPr lang="en-US" sz="2400" b="1" dirty="0">
                <a:solidFill>
                  <a:schemeClr val="tx1"/>
                </a:solidFill>
                <a:cs typeface="Calibri"/>
              </a:rPr>
              <a:t>5 ‘What Matters’</a:t>
            </a:r>
          </a:p>
          <a:p>
            <a:pPr marL="0" indent="0">
              <a:buNone/>
            </a:pPr>
            <a:r>
              <a:rPr lang="en-US" sz="2400" dirty="0">
                <a:solidFill>
                  <a:schemeClr val="tx1"/>
                </a:solidFill>
                <a:cs typeface="Calibri"/>
              </a:rPr>
              <a:t>1. </a:t>
            </a:r>
            <a:r>
              <a:rPr lang="en-US" sz="2400" i="1" dirty="0">
                <a:solidFill>
                  <a:schemeClr val="tx1"/>
                </a:solidFill>
                <a:cs typeface="Calibri"/>
              </a:rPr>
              <a:t>physical health and well-being</a:t>
            </a:r>
          </a:p>
          <a:p>
            <a:pPr marL="0" indent="0">
              <a:buNone/>
            </a:pPr>
            <a:r>
              <a:rPr lang="en-US" sz="2400" i="1" dirty="0">
                <a:solidFill>
                  <a:schemeClr val="tx1"/>
                </a:solidFill>
                <a:cs typeface="Calibri"/>
              </a:rPr>
              <a:t>2.  mental health and emotional well-being.</a:t>
            </a:r>
          </a:p>
          <a:p>
            <a:pPr marL="0" indent="0">
              <a:buNone/>
            </a:pPr>
            <a:r>
              <a:rPr lang="en-US" sz="2400" i="1" dirty="0">
                <a:solidFill>
                  <a:schemeClr val="tx1"/>
                </a:solidFill>
                <a:cs typeface="Calibri"/>
              </a:rPr>
              <a:t>3. decision-making </a:t>
            </a:r>
          </a:p>
          <a:p>
            <a:pPr marL="0" indent="0">
              <a:buNone/>
            </a:pPr>
            <a:r>
              <a:rPr lang="en-US" sz="2400" i="1" dirty="0">
                <a:solidFill>
                  <a:schemeClr val="tx1"/>
                </a:solidFill>
                <a:cs typeface="Calibri"/>
              </a:rPr>
              <a:t>4.  social influences </a:t>
            </a:r>
          </a:p>
          <a:p>
            <a:pPr marL="0" indent="0">
              <a:buNone/>
            </a:pPr>
            <a:r>
              <a:rPr lang="en-US" sz="2400" i="1" dirty="0">
                <a:solidFill>
                  <a:schemeClr val="tx1"/>
                </a:solidFill>
                <a:cs typeface="Calibri"/>
              </a:rPr>
              <a:t>5. healthy relationships</a:t>
            </a:r>
            <a:r>
              <a:rPr lang="en-US" sz="2400" dirty="0">
                <a:solidFill>
                  <a:schemeClr val="tx1"/>
                </a:solidFill>
                <a:cs typeface="Calibri"/>
              </a:rPr>
              <a:t> </a:t>
            </a:r>
            <a:endParaRPr lang="en-US" sz="2400" dirty="0" smtClean="0">
              <a:solidFill>
                <a:schemeClr val="tx1"/>
              </a:solidFill>
              <a:cs typeface="Calibri"/>
            </a:endParaRPr>
          </a:p>
          <a:p>
            <a:pPr marL="0" indent="0">
              <a:buNone/>
            </a:pPr>
            <a:endParaRPr lang="en-US" sz="2400" b="1" dirty="0" smtClean="0">
              <a:solidFill>
                <a:schemeClr val="tx1"/>
              </a:solidFill>
              <a:cs typeface="Calibri"/>
            </a:endParaRPr>
          </a:p>
          <a:p>
            <a:pPr marL="0" indent="0">
              <a:buNone/>
            </a:pPr>
            <a:r>
              <a:rPr lang="en-US" sz="2400" b="1" dirty="0" smtClean="0">
                <a:solidFill>
                  <a:schemeClr val="tx1"/>
                </a:solidFill>
                <a:cs typeface="Calibri"/>
              </a:rPr>
              <a:t>READ: </a:t>
            </a:r>
            <a:r>
              <a:rPr lang="en-GB" sz="2400" dirty="0">
                <a:hlinkClick r:id="rId5"/>
              </a:rPr>
              <a:t>https://hwb.gov.wales/curriculum-for-wales/health-and-well-being/statements-of-what-matters/</a:t>
            </a:r>
            <a:endParaRPr lang="en-US" sz="2400" dirty="0">
              <a:solidFill>
                <a:schemeClr val="tx1"/>
              </a:solidFill>
              <a:cs typeface="Calibri"/>
            </a:endParaRPr>
          </a:p>
          <a:p>
            <a:pPr marL="0" indent="0">
              <a:buNone/>
            </a:pPr>
            <a:endParaRPr lang="en-US" sz="2400" dirty="0">
              <a:solidFill>
                <a:schemeClr val="tx1"/>
              </a:solidFill>
              <a:cs typeface="Calibri"/>
            </a:endParaRP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05827" y="521174"/>
            <a:ext cx="244475" cy="244475"/>
          </a:xfrm>
          <a:prstGeom prst="rect">
            <a:avLst/>
          </a:prstGeom>
        </p:spPr>
      </p:pic>
    </p:spTree>
    <p:extLst>
      <p:ext uri="{BB962C8B-B14F-4D97-AF65-F5344CB8AC3E}">
        <p14:creationId xmlns:p14="http://schemas.microsoft.com/office/powerpoint/2010/main" val="125563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373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08880" y="1566799"/>
            <a:ext cx="6143028" cy="923330"/>
          </a:xfrm>
          <a:prstGeom prst="rect">
            <a:avLst/>
          </a:prstGeom>
          <a:solidFill>
            <a:schemeClr val="tx2">
              <a:lumMod val="50000"/>
            </a:schemeClr>
          </a:solid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The Ugly Duckling</a:t>
            </a:r>
            <a:endParaRPr lang="en-US" sz="5400" b="1" cap="none" spc="0" dirty="0">
              <a:ln w="22225">
                <a:solidFill>
                  <a:schemeClr val="accent2"/>
                </a:solidFill>
                <a:prstDash val="solid"/>
              </a:ln>
              <a:solidFill>
                <a:schemeClr val="accent2">
                  <a:lumMod val="40000"/>
                  <a:lumOff val="60000"/>
                </a:schemeClr>
              </a:solidFill>
              <a:effectLst/>
            </a:endParaRP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522362" y="448506"/>
            <a:ext cx="244475" cy="244475"/>
          </a:xfrm>
          <a:prstGeom prst="rect">
            <a:avLst/>
          </a:prstGeom>
        </p:spPr>
      </p:pic>
    </p:spTree>
    <p:extLst>
      <p:ext uri="{BB962C8B-B14F-4D97-AF65-F5344CB8AC3E}">
        <p14:creationId xmlns:p14="http://schemas.microsoft.com/office/powerpoint/2010/main" val="3644715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9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7"/>
          <p:cNvPicPr>
            <a:picLocks noChangeAspect="1"/>
          </p:cNvPicPr>
          <p:nvPr/>
        </p:nvPicPr>
        <p:blipFill>
          <a:blip r:embed="rId4" cstate="screen">
            <a:extLst>
              <a:ext uri="{28A0092B-C50C-407E-A947-70E740481C1C}">
                <a14:useLocalDpi xmlns:a14="http://schemas.microsoft.com/office/drawing/2010/main"/>
              </a:ext>
            </a:extLst>
          </a:blip>
          <a:srcRect l="-211" b="-242"/>
          <a:stretch>
            <a:fillRect/>
          </a:stretch>
        </p:blipFill>
        <p:spPr bwMode="auto">
          <a:xfrm>
            <a:off x="2279650" y="1257301"/>
            <a:ext cx="7632700" cy="483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Rectangle 9"/>
          <p:cNvSpPr>
            <a:spLocks noChangeArrowheads="1"/>
          </p:cNvSpPr>
          <p:nvPr/>
        </p:nvSpPr>
        <p:spPr bwMode="auto">
          <a:xfrm>
            <a:off x="859899" y="677864"/>
            <a:ext cx="9689007" cy="51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eaLnBrk="1" hangingPunct="1">
              <a:lnSpc>
                <a:spcPct val="100000"/>
              </a:lnSpc>
              <a:spcBef>
                <a:spcPct val="0"/>
              </a:spcBef>
              <a:buFontTx/>
              <a:buNone/>
            </a:pPr>
            <a:r>
              <a:rPr lang="en-GB" altLang="en-US" sz="2400" dirty="0">
                <a:solidFill>
                  <a:schemeClr val="tx1"/>
                </a:solidFill>
              </a:rPr>
              <a:t>Once upon a time a mother duck was waiting for her eggs to hatch.</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02388" y="260782"/>
            <a:ext cx="244475" cy="244475"/>
          </a:xfrm>
          <a:prstGeom prst="rect">
            <a:avLst/>
          </a:prstGeom>
        </p:spPr>
      </p:pic>
    </p:spTree>
    <p:extLst>
      <p:ext uri="{BB962C8B-B14F-4D97-AF65-F5344CB8AC3E}">
        <p14:creationId xmlns:p14="http://schemas.microsoft.com/office/powerpoint/2010/main" val="2777300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9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p:cNvSpPr>
            <a:spLocks noChangeArrowheads="1"/>
          </p:cNvSpPr>
          <p:nvPr/>
        </p:nvSpPr>
        <p:spPr bwMode="auto">
          <a:xfrm>
            <a:off x="2279650" y="677864"/>
            <a:ext cx="7632700" cy="51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eaLnBrk="1" hangingPunct="1">
              <a:lnSpc>
                <a:spcPct val="100000"/>
              </a:lnSpc>
              <a:spcBef>
                <a:spcPct val="0"/>
              </a:spcBef>
              <a:buFontTx/>
              <a:buNone/>
            </a:pPr>
            <a:r>
              <a:rPr lang="en-GB" altLang="en-US" sz="2400" dirty="0">
                <a:solidFill>
                  <a:schemeClr val="tx1"/>
                </a:solidFill>
              </a:rPr>
              <a:t>The eggs were white, all except one.</a:t>
            </a:r>
          </a:p>
        </p:txBody>
      </p:sp>
      <p:pic>
        <p:nvPicPr>
          <p:cNvPr id="10243" name="Picture 1"/>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266825"/>
            <a:ext cx="7632700"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14499" y="194170"/>
            <a:ext cx="244475" cy="244475"/>
          </a:xfrm>
          <a:prstGeom prst="rect">
            <a:avLst/>
          </a:prstGeom>
        </p:spPr>
      </p:pic>
    </p:spTree>
    <p:extLst>
      <p:ext uri="{BB962C8B-B14F-4D97-AF65-F5344CB8AC3E}">
        <p14:creationId xmlns:p14="http://schemas.microsoft.com/office/powerpoint/2010/main" val="2614594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ChangeArrowheads="1"/>
          </p:cNvSpPr>
          <p:nvPr/>
        </p:nvSpPr>
        <p:spPr bwMode="auto">
          <a:xfrm>
            <a:off x="2231205" y="550695"/>
            <a:ext cx="7632700" cy="884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eaLnBrk="1" hangingPunct="1">
              <a:lnSpc>
                <a:spcPct val="100000"/>
              </a:lnSpc>
              <a:spcBef>
                <a:spcPct val="0"/>
              </a:spcBef>
              <a:buFontTx/>
              <a:buNone/>
            </a:pPr>
            <a:r>
              <a:rPr lang="en-GB" altLang="en-US" sz="2400" dirty="0">
                <a:solidFill>
                  <a:schemeClr val="tx1"/>
                </a:solidFill>
              </a:rPr>
              <a:t>Soon the eggs began to hatch, and the duck became a proud mother of 5 little ducklings.</a:t>
            </a:r>
          </a:p>
        </p:txBody>
      </p:sp>
      <p:pic>
        <p:nvPicPr>
          <p:cNvPr id="11267" name="Picture 2"/>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492251"/>
            <a:ext cx="7632700" cy="460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18102" y="748255"/>
            <a:ext cx="244475" cy="244475"/>
          </a:xfrm>
          <a:prstGeom prst="rect">
            <a:avLst/>
          </a:prstGeom>
        </p:spPr>
      </p:pic>
    </p:spTree>
    <p:extLst>
      <p:ext uri="{BB962C8B-B14F-4D97-AF65-F5344CB8AC3E}">
        <p14:creationId xmlns:p14="http://schemas.microsoft.com/office/powerpoint/2010/main" val="1425993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4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p:cNvSpPr>
            <a:spLocks noChangeArrowheads="1"/>
          </p:cNvSpPr>
          <p:nvPr/>
        </p:nvSpPr>
        <p:spPr bwMode="auto">
          <a:xfrm>
            <a:off x="2279650" y="677864"/>
            <a:ext cx="7632700" cy="51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eaLnBrk="1" hangingPunct="1">
              <a:lnSpc>
                <a:spcPct val="100000"/>
              </a:lnSpc>
              <a:spcBef>
                <a:spcPct val="0"/>
              </a:spcBef>
              <a:buFontTx/>
              <a:buNone/>
            </a:pPr>
            <a:r>
              <a:rPr lang="pt-BR" altLang="en-US" sz="2400" dirty="0">
                <a:solidFill>
                  <a:schemeClr val="tx1"/>
                </a:solidFill>
              </a:rPr>
              <a:t>But one egg remained...</a:t>
            </a:r>
          </a:p>
        </p:txBody>
      </p:sp>
      <p:pic>
        <p:nvPicPr>
          <p:cNvPr id="12291" name="Picture 1"/>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266825"/>
            <a:ext cx="7632700"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1613" y="214948"/>
            <a:ext cx="244475" cy="244475"/>
          </a:xfrm>
          <a:prstGeom prst="rect">
            <a:avLst/>
          </a:prstGeom>
        </p:spPr>
      </p:pic>
    </p:spTree>
    <p:extLst>
      <p:ext uri="{BB962C8B-B14F-4D97-AF65-F5344CB8AC3E}">
        <p14:creationId xmlns:p14="http://schemas.microsoft.com/office/powerpoint/2010/main" val="2025866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0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4"/>
          <p:cNvSpPr>
            <a:spLocks noChangeArrowheads="1"/>
          </p:cNvSpPr>
          <p:nvPr/>
        </p:nvSpPr>
        <p:spPr bwMode="auto">
          <a:xfrm>
            <a:off x="2279650" y="677864"/>
            <a:ext cx="7632700" cy="51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eaLnBrk="1" hangingPunct="1">
              <a:lnSpc>
                <a:spcPct val="100000"/>
              </a:lnSpc>
              <a:spcBef>
                <a:spcPct val="0"/>
              </a:spcBef>
              <a:buFontTx/>
              <a:buNone/>
            </a:pPr>
            <a:r>
              <a:rPr lang="en-GB" altLang="en-US" sz="2400" dirty="0">
                <a:solidFill>
                  <a:schemeClr val="tx1"/>
                </a:solidFill>
              </a:rPr>
              <a:t>Finally the last duckling hatched.</a:t>
            </a:r>
          </a:p>
        </p:txBody>
      </p:sp>
      <p:pic>
        <p:nvPicPr>
          <p:cNvPr id="13315" name="Picture 2"/>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266825"/>
            <a:ext cx="7632700"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45813" y="757873"/>
            <a:ext cx="244475" cy="244475"/>
          </a:xfrm>
          <a:prstGeom prst="rect">
            <a:avLst/>
          </a:prstGeom>
        </p:spPr>
      </p:pic>
    </p:spTree>
    <p:extLst>
      <p:ext uri="{BB962C8B-B14F-4D97-AF65-F5344CB8AC3E}">
        <p14:creationId xmlns:p14="http://schemas.microsoft.com/office/powerpoint/2010/main" val="63453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1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
          <p:cNvSpPr>
            <a:spLocks noChangeArrowheads="1"/>
          </p:cNvSpPr>
          <p:nvPr/>
        </p:nvSpPr>
        <p:spPr bwMode="auto">
          <a:xfrm>
            <a:off x="2279650" y="677864"/>
            <a:ext cx="7632700" cy="51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eaLnBrk="1" hangingPunct="1">
              <a:lnSpc>
                <a:spcPct val="100000"/>
              </a:lnSpc>
              <a:spcBef>
                <a:spcPct val="0"/>
              </a:spcBef>
              <a:buFontTx/>
              <a:buNone/>
            </a:pPr>
            <a:r>
              <a:rPr lang="en-GB" altLang="en-US" sz="2400" dirty="0">
                <a:solidFill>
                  <a:schemeClr val="tx1"/>
                </a:solidFill>
              </a:rPr>
              <a:t>But he was different from the other ducklings.</a:t>
            </a:r>
          </a:p>
        </p:txBody>
      </p:sp>
      <p:pic>
        <p:nvPicPr>
          <p:cNvPr id="14339" name="Picture 1"/>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266825"/>
            <a:ext cx="7632700"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60432" y="157706"/>
            <a:ext cx="244475" cy="244475"/>
          </a:xfrm>
          <a:prstGeom prst="rect">
            <a:avLst/>
          </a:prstGeom>
        </p:spPr>
      </p:pic>
    </p:spTree>
    <p:extLst>
      <p:ext uri="{BB962C8B-B14F-4D97-AF65-F5344CB8AC3E}">
        <p14:creationId xmlns:p14="http://schemas.microsoft.com/office/powerpoint/2010/main" val="1581000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p:cNvPicPr>
          <p:nvPr/>
        </p:nvPicPr>
        <p:blipFill>
          <a:blip r:embed="rId4" cstate="screen">
            <a:extLst>
              <a:ext uri="{28A0092B-C50C-407E-A947-70E740481C1C}">
                <a14:useLocalDpi xmlns:a14="http://schemas.microsoft.com/office/drawing/2010/main"/>
              </a:ext>
            </a:extLst>
          </a:blip>
          <a:srcRect t="-2"/>
          <a:stretch>
            <a:fillRect/>
          </a:stretch>
        </p:blipFill>
        <p:spPr bwMode="auto">
          <a:xfrm>
            <a:off x="2279650" y="765175"/>
            <a:ext cx="7632700" cy="532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3" name="Picture 3"/>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bwMode="auto">
          <a:xfrm>
            <a:off x="3093270" y="1281806"/>
            <a:ext cx="3613150" cy="210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4" name="Rectangle 4"/>
          <p:cNvSpPr>
            <a:spLocks noChangeArrowheads="1"/>
          </p:cNvSpPr>
          <p:nvPr/>
        </p:nvSpPr>
        <p:spPr bwMode="auto">
          <a:xfrm>
            <a:off x="3790950" y="1885950"/>
            <a:ext cx="1968500" cy="1253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a:lnSpc>
                <a:spcPct val="100000"/>
              </a:lnSpc>
              <a:spcBef>
                <a:spcPct val="0"/>
              </a:spcBef>
              <a:buNone/>
            </a:pPr>
            <a:r>
              <a:rPr lang="en-GB" altLang="en-US" sz="2400" dirty="0" smtClean="0">
                <a:solidFill>
                  <a:schemeClr val="bg1"/>
                </a:solidFill>
              </a:rPr>
              <a:t>Why are you so different from the rest?</a:t>
            </a:r>
            <a:endParaRPr lang="pt-BR" altLang="en-US" dirty="0">
              <a:solidFill>
                <a:schemeClr val="tx1"/>
              </a:solidFill>
            </a:endParaRP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87568" y="152816"/>
            <a:ext cx="244475" cy="244475"/>
          </a:xfrm>
          <a:prstGeom prst="rect">
            <a:avLst/>
          </a:prstGeom>
        </p:spPr>
      </p:pic>
    </p:spTree>
    <p:extLst>
      <p:ext uri="{BB962C8B-B14F-4D97-AF65-F5344CB8AC3E}">
        <p14:creationId xmlns:p14="http://schemas.microsoft.com/office/powerpoint/2010/main" val="1046593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1"/>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765175"/>
            <a:ext cx="7632700" cy="532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7" name="Picture 5"/>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bwMode="auto">
          <a:xfrm>
            <a:off x="6096000" y="1005234"/>
            <a:ext cx="3738563" cy="1601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Rectangle 4"/>
          <p:cNvSpPr>
            <a:spLocks noChangeArrowheads="1"/>
          </p:cNvSpPr>
          <p:nvPr/>
        </p:nvSpPr>
        <p:spPr bwMode="auto">
          <a:xfrm>
            <a:off x="7449433" y="1088593"/>
            <a:ext cx="1968500" cy="1253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a:lnSpc>
                <a:spcPct val="100000"/>
              </a:lnSpc>
              <a:spcBef>
                <a:spcPct val="0"/>
              </a:spcBef>
              <a:buNone/>
            </a:pPr>
            <a:r>
              <a:rPr lang="en-GB" altLang="en-US" dirty="0">
                <a:solidFill>
                  <a:schemeClr val="bg1"/>
                </a:solidFill>
              </a:rPr>
              <a:t>Nobody loves me </a:t>
            </a:r>
            <a:r>
              <a:rPr lang="en-GB" altLang="en-US" dirty="0" smtClean="0">
                <a:solidFill>
                  <a:schemeClr val="bg1"/>
                </a:solidFill>
              </a:rPr>
              <a:t>because I’m the last duckling and I’m so different.</a:t>
            </a:r>
            <a:endParaRPr lang="en-GB" altLang="en-US" dirty="0">
              <a:solidFill>
                <a:schemeClr val="bg1"/>
              </a:solidFill>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17390" y="123477"/>
            <a:ext cx="244475" cy="244475"/>
          </a:xfrm>
          <a:prstGeom prst="rect">
            <a:avLst/>
          </a:prstGeom>
        </p:spPr>
      </p:pic>
    </p:spTree>
    <p:extLst>
      <p:ext uri="{BB962C8B-B14F-4D97-AF65-F5344CB8AC3E}">
        <p14:creationId xmlns:p14="http://schemas.microsoft.com/office/powerpoint/2010/main" val="1740676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4"/>
          <p:cNvSpPr>
            <a:spLocks noChangeArrowheads="1"/>
          </p:cNvSpPr>
          <p:nvPr/>
        </p:nvSpPr>
        <p:spPr bwMode="auto">
          <a:xfrm>
            <a:off x="1453351" y="677864"/>
            <a:ext cx="8458999" cy="51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eaLnBrk="1" hangingPunct="1">
              <a:lnSpc>
                <a:spcPct val="100000"/>
              </a:lnSpc>
              <a:spcBef>
                <a:spcPct val="0"/>
              </a:spcBef>
              <a:buFontTx/>
              <a:buNone/>
            </a:pPr>
            <a:r>
              <a:rPr lang="en-GB" altLang="en-US" sz="2400" dirty="0">
                <a:solidFill>
                  <a:schemeClr val="tx1"/>
                </a:solidFill>
              </a:rPr>
              <a:t>The ugly duckling left home to look for a place he belonged.</a:t>
            </a:r>
          </a:p>
        </p:txBody>
      </p:sp>
      <p:pic>
        <p:nvPicPr>
          <p:cNvPr id="17411" name="Picture 2"/>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266826"/>
            <a:ext cx="7632700" cy="484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12501" y="167486"/>
            <a:ext cx="244475" cy="244475"/>
          </a:xfrm>
          <a:prstGeom prst="rect">
            <a:avLst/>
          </a:prstGeom>
        </p:spPr>
      </p:pic>
    </p:spTree>
    <p:extLst>
      <p:ext uri="{BB962C8B-B14F-4D97-AF65-F5344CB8AC3E}">
        <p14:creationId xmlns:p14="http://schemas.microsoft.com/office/powerpoint/2010/main" val="2623271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095248" y="508305"/>
            <a:ext cx="8452943" cy="884070"/>
          </a:xfrm>
          <a:prstGeom prst="rect">
            <a:avLst/>
          </a:prstGeom>
        </p:spPr>
        <p:txBody>
          <a:bodyPr wrap="square" lIns="0" tIns="72000" rIns="0" bIns="72000">
            <a:spAutoFit/>
          </a:bodyPr>
          <a:lstStyle/>
          <a:p>
            <a:pPr>
              <a:defRPr/>
            </a:pPr>
            <a:r>
              <a:rPr lang="en-GB" sz="2400" dirty="0"/>
              <a:t>He came across some other birds, but they did not want to be friends with such an odd-looking duckling.</a:t>
            </a:r>
          </a:p>
        </p:txBody>
      </p:sp>
      <p:pic>
        <p:nvPicPr>
          <p:cNvPr id="18435" name="Picture 1"/>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501776"/>
            <a:ext cx="7632700" cy="4608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80475" y="103918"/>
            <a:ext cx="244475" cy="244475"/>
          </a:xfrm>
          <a:prstGeom prst="rect">
            <a:avLst/>
          </a:prstGeom>
        </p:spPr>
      </p:pic>
    </p:spTree>
    <p:extLst>
      <p:ext uri="{BB962C8B-B14F-4D97-AF65-F5344CB8AC3E}">
        <p14:creationId xmlns:p14="http://schemas.microsoft.com/office/powerpoint/2010/main" val="2468825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1"/>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765175"/>
            <a:ext cx="7632700" cy="532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9" name="Picture 3"/>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444750" y="2087564"/>
            <a:ext cx="2305050" cy="134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Rectangle 4"/>
          <p:cNvSpPr>
            <a:spLocks noChangeArrowheads="1"/>
          </p:cNvSpPr>
          <p:nvPr/>
        </p:nvSpPr>
        <p:spPr bwMode="auto">
          <a:xfrm>
            <a:off x="2613025" y="2455864"/>
            <a:ext cx="1968500" cy="42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eaLnBrk="1" hangingPunct="1">
              <a:lnSpc>
                <a:spcPct val="100000"/>
              </a:lnSpc>
              <a:spcBef>
                <a:spcPct val="0"/>
              </a:spcBef>
              <a:buFontTx/>
              <a:buNone/>
            </a:pPr>
            <a:r>
              <a:rPr lang="pt-BR" altLang="en-US" dirty="0">
                <a:solidFill>
                  <a:schemeClr val="bg1"/>
                </a:solidFill>
              </a:rPr>
              <a:t>You look </a:t>
            </a:r>
            <a:r>
              <a:rPr lang="pt-BR" altLang="en-US" dirty="0" smtClean="0">
                <a:solidFill>
                  <a:schemeClr val="bg1"/>
                </a:solidFill>
              </a:rPr>
              <a:t>strange!</a:t>
            </a:r>
            <a:r>
              <a:rPr lang="pt-BR" altLang="en-US" dirty="0" smtClean="0">
                <a:solidFill>
                  <a:schemeClr val="tx1"/>
                </a:solidFill>
              </a:rPr>
              <a:t>.</a:t>
            </a:r>
            <a:endParaRPr lang="pt-BR" altLang="en-US" dirty="0">
              <a:solidFill>
                <a:schemeClr val="tx1"/>
              </a:solidFill>
            </a:endParaRPr>
          </a:p>
        </p:txBody>
      </p:sp>
      <p:pic>
        <p:nvPicPr>
          <p:cNvPr id="19461" name="Picture 5"/>
          <p:cNvPicPr>
            <a:picLocks noChangeAspect="1"/>
          </p:cNvPicPr>
          <p:nvPr/>
        </p:nvPicPr>
        <p:blipFill>
          <a:blip r:embed="rId6" cstate="screen">
            <a:extLst>
              <a:ext uri="{28A0092B-C50C-407E-A947-70E740481C1C}">
                <a14:useLocalDpi xmlns:a14="http://schemas.microsoft.com/office/drawing/2010/main"/>
              </a:ext>
            </a:extLst>
          </a:blip>
          <a:srcRect/>
          <a:stretch>
            <a:fillRect/>
          </a:stretch>
        </p:blipFill>
        <p:spPr bwMode="auto">
          <a:xfrm>
            <a:off x="7542213" y="2043344"/>
            <a:ext cx="2305050" cy="133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2" name="Rectangle 8"/>
          <p:cNvSpPr>
            <a:spLocks noChangeArrowheads="1"/>
          </p:cNvSpPr>
          <p:nvPr/>
        </p:nvSpPr>
        <p:spPr bwMode="auto">
          <a:xfrm>
            <a:off x="7710488" y="2370139"/>
            <a:ext cx="1968500" cy="42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eaLnBrk="1" hangingPunct="1">
              <a:lnSpc>
                <a:spcPct val="100000"/>
              </a:lnSpc>
              <a:spcBef>
                <a:spcPct val="0"/>
              </a:spcBef>
              <a:buFontTx/>
              <a:buNone/>
            </a:pPr>
            <a:r>
              <a:rPr lang="pt-BR" altLang="en-US" dirty="0">
                <a:solidFill>
                  <a:schemeClr val="bg1"/>
                </a:solidFill>
              </a:rPr>
              <a:t>You’re </a:t>
            </a:r>
            <a:r>
              <a:rPr lang="pt-BR" altLang="en-US" dirty="0" smtClean="0">
                <a:solidFill>
                  <a:schemeClr val="bg1"/>
                </a:solidFill>
              </a:rPr>
              <a:t>ugly!</a:t>
            </a:r>
            <a:endParaRPr lang="pt-BR" altLang="en-US" dirty="0">
              <a:solidFill>
                <a:schemeClr val="bg1"/>
              </a:solidFill>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834264" y="177266"/>
            <a:ext cx="244475" cy="244475"/>
          </a:xfrm>
          <a:prstGeom prst="rect">
            <a:avLst/>
          </a:prstGeom>
        </p:spPr>
      </p:pic>
    </p:spTree>
    <p:extLst>
      <p:ext uri="{BB962C8B-B14F-4D97-AF65-F5344CB8AC3E}">
        <p14:creationId xmlns:p14="http://schemas.microsoft.com/office/powerpoint/2010/main" val="3917493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7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4"/>
          <p:cNvSpPr>
            <a:spLocks noChangeArrowheads="1"/>
          </p:cNvSpPr>
          <p:nvPr/>
        </p:nvSpPr>
        <p:spPr bwMode="auto">
          <a:xfrm>
            <a:off x="2279650" y="677864"/>
            <a:ext cx="7632700" cy="884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eaLnBrk="1" hangingPunct="1">
              <a:lnSpc>
                <a:spcPct val="100000"/>
              </a:lnSpc>
              <a:spcBef>
                <a:spcPct val="0"/>
              </a:spcBef>
              <a:buFontTx/>
              <a:buNone/>
            </a:pPr>
            <a:r>
              <a:rPr lang="en-GB" altLang="en-US" sz="2400" dirty="0">
                <a:solidFill>
                  <a:schemeClr val="tx1"/>
                </a:solidFill>
              </a:rPr>
              <a:t>An old woman found the duckling and put him in her hutch.</a:t>
            </a:r>
          </a:p>
        </p:txBody>
      </p:sp>
      <p:pic>
        <p:nvPicPr>
          <p:cNvPr id="20483" name="Picture 3"/>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561934"/>
            <a:ext cx="7632700" cy="484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31576" y="123477"/>
            <a:ext cx="244475" cy="244475"/>
          </a:xfrm>
          <a:prstGeom prst="rect">
            <a:avLst/>
          </a:prstGeom>
        </p:spPr>
      </p:pic>
    </p:spTree>
    <p:extLst>
      <p:ext uri="{BB962C8B-B14F-4D97-AF65-F5344CB8AC3E}">
        <p14:creationId xmlns:p14="http://schemas.microsoft.com/office/powerpoint/2010/main" val="856318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4"/>
          <p:cNvSpPr>
            <a:spLocks noChangeArrowheads="1"/>
          </p:cNvSpPr>
          <p:nvPr/>
        </p:nvSpPr>
        <p:spPr bwMode="auto">
          <a:xfrm>
            <a:off x="1029457" y="677864"/>
            <a:ext cx="9652673" cy="51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eaLnBrk="1" hangingPunct="1">
              <a:lnSpc>
                <a:spcPct val="100000"/>
              </a:lnSpc>
              <a:spcBef>
                <a:spcPct val="0"/>
              </a:spcBef>
              <a:buFontTx/>
              <a:buNone/>
            </a:pPr>
            <a:r>
              <a:rPr lang="en-GB" altLang="en-US" sz="2400" dirty="0">
                <a:solidFill>
                  <a:schemeClr val="tx1"/>
                </a:solidFill>
              </a:rPr>
              <a:t>The woman’s hen warned the duckling that she planned to eat him</a:t>
            </a:r>
            <a:r>
              <a:rPr lang="en-GB" altLang="en-US" dirty="0">
                <a:solidFill>
                  <a:schemeClr val="tx1"/>
                </a:solidFill>
              </a:rPr>
              <a:t>.</a:t>
            </a:r>
          </a:p>
        </p:txBody>
      </p:sp>
      <p:pic>
        <p:nvPicPr>
          <p:cNvPr id="21507" name="Picture 1"/>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266826"/>
            <a:ext cx="7632700" cy="484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09814" y="113698"/>
            <a:ext cx="244475" cy="244475"/>
          </a:xfrm>
          <a:prstGeom prst="rect">
            <a:avLst/>
          </a:prstGeom>
        </p:spPr>
      </p:pic>
    </p:spTree>
    <p:extLst>
      <p:ext uri="{BB962C8B-B14F-4D97-AF65-F5344CB8AC3E}">
        <p14:creationId xmlns:p14="http://schemas.microsoft.com/office/powerpoint/2010/main" val="2574677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ChangeArrowheads="1"/>
          </p:cNvSpPr>
          <p:nvPr/>
        </p:nvSpPr>
        <p:spPr bwMode="auto">
          <a:xfrm>
            <a:off x="2279650" y="677864"/>
            <a:ext cx="7632700" cy="51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eaLnBrk="1" hangingPunct="1">
              <a:lnSpc>
                <a:spcPct val="100000"/>
              </a:lnSpc>
              <a:spcBef>
                <a:spcPct val="0"/>
              </a:spcBef>
              <a:buFontTx/>
              <a:buNone/>
            </a:pPr>
            <a:r>
              <a:rPr lang="en-GB" altLang="en-US" sz="2400" dirty="0">
                <a:solidFill>
                  <a:schemeClr val="tx1"/>
                </a:solidFill>
              </a:rPr>
              <a:t>The poor duckling escaped and hid in some reeds.</a:t>
            </a:r>
          </a:p>
        </p:txBody>
      </p:sp>
      <p:pic>
        <p:nvPicPr>
          <p:cNvPr id="22531" name="Picture 2"/>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266826"/>
            <a:ext cx="7632700" cy="484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73763" y="3306763"/>
            <a:ext cx="244475" cy="244475"/>
          </a:xfrm>
          <a:prstGeom prst="rect">
            <a:avLst/>
          </a:prstGeom>
        </p:spPr>
      </p:pic>
    </p:spTree>
    <p:extLst>
      <p:ext uri="{BB962C8B-B14F-4D97-AF65-F5344CB8AC3E}">
        <p14:creationId xmlns:p14="http://schemas.microsoft.com/office/powerpoint/2010/main" val="861431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8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p:cNvSpPr>
            <a:spLocks noChangeArrowheads="1"/>
          </p:cNvSpPr>
          <p:nvPr/>
        </p:nvSpPr>
        <p:spPr bwMode="auto">
          <a:xfrm>
            <a:off x="1011289" y="493880"/>
            <a:ext cx="10306681" cy="884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eaLnBrk="1" hangingPunct="1">
              <a:lnSpc>
                <a:spcPct val="100000"/>
              </a:lnSpc>
              <a:spcBef>
                <a:spcPct val="0"/>
              </a:spcBef>
              <a:buFontTx/>
              <a:buNone/>
            </a:pPr>
            <a:r>
              <a:rPr lang="en-GB" altLang="en-US" sz="2400" dirty="0">
                <a:solidFill>
                  <a:schemeClr val="tx1"/>
                </a:solidFill>
              </a:rPr>
              <a:t>He</a:t>
            </a:r>
            <a:r>
              <a:rPr lang="en-GB" altLang="en-US" dirty="0">
                <a:solidFill>
                  <a:schemeClr val="tx1"/>
                </a:solidFill>
              </a:rPr>
              <a:t> </a:t>
            </a:r>
            <a:r>
              <a:rPr lang="en-GB" altLang="en-US" sz="2400" dirty="0">
                <a:solidFill>
                  <a:schemeClr val="tx1"/>
                </a:solidFill>
              </a:rPr>
              <a:t>saw some beautiful birds fly above him, and he wished that he was </a:t>
            </a:r>
            <a:br>
              <a:rPr lang="en-GB" altLang="en-US" sz="2400" dirty="0">
                <a:solidFill>
                  <a:schemeClr val="tx1"/>
                </a:solidFill>
              </a:rPr>
            </a:br>
            <a:r>
              <a:rPr lang="en-GB" altLang="en-US" sz="2400" dirty="0">
                <a:solidFill>
                  <a:schemeClr val="tx1"/>
                </a:solidFill>
              </a:rPr>
              <a:t>like them.</a:t>
            </a:r>
          </a:p>
        </p:txBody>
      </p:sp>
      <p:pic>
        <p:nvPicPr>
          <p:cNvPr id="23555" name="Picture 1"/>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377950"/>
            <a:ext cx="7632700" cy="473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14704" y="103918"/>
            <a:ext cx="244475" cy="244475"/>
          </a:xfrm>
          <a:prstGeom prst="rect">
            <a:avLst/>
          </a:prstGeom>
        </p:spPr>
      </p:pic>
    </p:spTree>
    <p:extLst>
      <p:ext uri="{BB962C8B-B14F-4D97-AF65-F5344CB8AC3E}">
        <p14:creationId xmlns:p14="http://schemas.microsoft.com/office/powerpoint/2010/main" val="3865997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5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p:cNvSpPr>
            <a:spLocks noChangeArrowheads="1"/>
          </p:cNvSpPr>
          <p:nvPr/>
        </p:nvSpPr>
        <p:spPr bwMode="auto">
          <a:xfrm>
            <a:off x="2279650" y="677864"/>
            <a:ext cx="7632700" cy="51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eaLnBrk="1" hangingPunct="1">
              <a:lnSpc>
                <a:spcPct val="100000"/>
              </a:lnSpc>
              <a:spcBef>
                <a:spcPct val="0"/>
              </a:spcBef>
              <a:buFontTx/>
              <a:buNone/>
            </a:pPr>
            <a:r>
              <a:rPr lang="en-GB" altLang="en-US" sz="2400" dirty="0">
                <a:solidFill>
                  <a:schemeClr val="tx1"/>
                </a:solidFill>
              </a:rPr>
              <a:t>Winter came and the little duckling was cold.</a:t>
            </a:r>
          </a:p>
        </p:txBody>
      </p:sp>
      <p:pic>
        <p:nvPicPr>
          <p:cNvPr id="24579" name="Picture 2"/>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266826"/>
            <a:ext cx="7632700" cy="484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80475" y="79469"/>
            <a:ext cx="244475" cy="244475"/>
          </a:xfrm>
          <a:prstGeom prst="rect">
            <a:avLst/>
          </a:prstGeom>
        </p:spPr>
      </p:pic>
    </p:spTree>
    <p:extLst>
      <p:ext uri="{BB962C8B-B14F-4D97-AF65-F5344CB8AC3E}">
        <p14:creationId xmlns:p14="http://schemas.microsoft.com/office/powerpoint/2010/main" val="1235523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ChangeArrowheads="1"/>
          </p:cNvSpPr>
          <p:nvPr/>
        </p:nvSpPr>
        <p:spPr bwMode="auto">
          <a:xfrm>
            <a:off x="2279649" y="677864"/>
            <a:ext cx="8051253" cy="51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eaLnBrk="1" hangingPunct="1">
              <a:lnSpc>
                <a:spcPct val="100000"/>
              </a:lnSpc>
              <a:spcBef>
                <a:spcPct val="0"/>
              </a:spcBef>
              <a:buFontTx/>
              <a:buNone/>
            </a:pPr>
            <a:r>
              <a:rPr lang="en-GB" altLang="en-US" sz="2400" dirty="0">
                <a:solidFill>
                  <a:schemeClr val="tx1"/>
                </a:solidFill>
              </a:rPr>
              <a:t>But a farmer found him and kept him safe until the spring.</a:t>
            </a:r>
          </a:p>
        </p:txBody>
      </p:sp>
      <p:pic>
        <p:nvPicPr>
          <p:cNvPr id="25603" name="Picture 1"/>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266826"/>
            <a:ext cx="7632700" cy="484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92458" y="108808"/>
            <a:ext cx="244475" cy="244475"/>
          </a:xfrm>
          <a:prstGeom prst="rect">
            <a:avLst/>
          </a:prstGeom>
        </p:spPr>
      </p:pic>
    </p:spTree>
    <p:extLst>
      <p:ext uri="{BB962C8B-B14F-4D97-AF65-F5344CB8AC3E}">
        <p14:creationId xmlns:p14="http://schemas.microsoft.com/office/powerpoint/2010/main" val="207424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0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p:cNvSpPr>
            <a:spLocks noChangeArrowheads="1"/>
          </p:cNvSpPr>
          <p:nvPr/>
        </p:nvSpPr>
        <p:spPr bwMode="auto">
          <a:xfrm>
            <a:off x="902289" y="677863"/>
            <a:ext cx="9010061" cy="884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eaLnBrk="1" hangingPunct="1">
              <a:lnSpc>
                <a:spcPct val="100000"/>
              </a:lnSpc>
              <a:spcBef>
                <a:spcPct val="0"/>
              </a:spcBef>
              <a:buFontTx/>
              <a:buNone/>
            </a:pPr>
            <a:r>
              <a:rPr lang="en-GB" altLang="en-US" sz="2400" dirty="0">
                <a:solidFill>
                  <a:schemeClr val="tx1"/>
                </a:solidFill>
              </a:rPr>
              <a:t>When spring came, the farmer took the duckling to the pond and released him. Something wonderful had happened…</a:t>
            </a:r>
          </a:p>
        </p:txBody>
      </p:sp>
      <p:pic>
        <p:nvPicPr>
          <p:cNvPr id="26627" name="Picture 2"/>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476376"/>
            <a:ext cx="7632700" cy="463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43560" y="133257"/>
            <a:ext cx="244475" cy="244475"/>
          </a:xfrm>
          <a:prstGeom prst="rect">
            <a:avLst/>
          </a:prstGeom>
        </p:spPr>
      </p:pic>
    </p:spTree>
    <p:extLst>
      <p:ext uri="{BB962C8B-B14F-4D97-AF65-F5344CB8AC3E}">
        <p14:creationId xmlns:p14="http://schemas.microsoft.com/office/powerpoint/2010/main" val="576467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
          <p:cNvSpPr>
            <a:spLocks noChangeArrowheads="1"/>
          </p:cNvSpPr>
          <p:nvPr/>
        </p:nvSpPr>
        <p:spPr bwMode="auto">
          <a:xfrm>
            <a:off x="2279650" y="677864"/>
            <a:ext cx="7632700" cy="51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algn="ctr" eaLnBrk="1" hangingPunct="1">
              <a:lnSpc>
                <a:spcPct val="100000"/>
              </a:lnSpc>
              <a:spcBef>
                <a:spcPct val="0"/>
              </a:spcBef>
              <a:buFontTx/>
              <a:buNone/>
            </a:pPr>
            <a:r>
              <a:rPr lang="en-GB" altLang="en-US" sz="2400" dirty="0">
                <a:solidFill>
                  <a:schemeClr val="tx1"/>
                </a:solidFill>
              </a:rPr>
              <a:t>…the duckling had grown into a beautiful swan!</a:t>
            </a:r>
          </a:p>
        </p:txBody>
      </p:sp>
      <p:pic>
        <p:nvPicPr>
          <p:cNvPr id="27651" name="Picture 2"/>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266826"/>
            <a:ext cx="7632700" cy="484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29374" y="113698"/>
            <a:ext cx="244475" cy="244475"/>
          </a:xfrm>
          <a:prstGeom prst="rect">
            <a:avLst/>
          </a:prstGeom>
        </p:spPr>
      </p:pic>
    </p:spTree>
    <p:extLst>
      <p:ext uri="{BB962C8B-B14F-4D97-AF65-F5344CB8AC3E}">
        <p14:creationId xmlns:p14="http://schemas.microsoft.com/office/powerpoint/2010/main" val="1302610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1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p:cNvSpPr>
            <a:spLocks noChangeArrowheads="1"/>
          </p:cNvSpPr>
          <p:nvPr/>
        </p:nvSpPr>
        <p:spPr bwMode="auto">
          <a:xfrm>
            <a:off x="2279650" y="677864"/>
            <a:ext cx="7632700" cy="884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72000" rIns="0" bIns="72000">
            <a:spAutoFit/>
          </a:bodyPr>
          <a:lstStyle>
            <a:lvl1pPr>
              <a:lnSpc>
                <a:spcPct val="90000"/>
              </a:lnSpc>
              <a:spcBef>
                <a:spcPts val="1000"/>
              </a:spcBef>
              <a:buFont typeface="Arial" panose="020B0604020202020204" pitchFamily="34" charset="0"/>
              <a:buChar char="•"/>
              <a:defRPr>
                <a:solidFill>
                  <a:srgbClr val="1C1C1C"/>
                </a:solidFill>
                <a:latin typeface="Twinkl" pitchFamily="2" charset="0"/>
                <a:ea typeface="Sassoon Infant Rg" panose="02000503030000020003" pitchFamily="50" charset="0"/>
                <a:cs typeface="Sassoon Infant Rg" panose="02000503030000020003" pitchFamily="50" charset="0"/>
              </a:defRPr>
            </a:lvl1pPr>
            <a:lvl2pPr marL="742950" indent="-285750">
              <a:lnSpc>
                <a:spcPct val="90000"/>
              </a:lnSpc>
              <a:spcBef>
                <a:spcPts val="500"/>
              </a:spcBef>
              <a:buFont typeface="Arial" panose="020B0604020202020204" pitchFamily="34" charset="0"/>
              <a:buChar char="•"/>
              <a:defRPr sz="1600">
                <a:solidFill>
                  <a:srgbClr val="1C1C1C"/>
                </a:solidFill>
                <a:latin typeface="Twinkl" pitchFamily="2" charset="0"/>
                <a:ea typeface="Sassoon Infant Rg" panose="02000503030000020003" pitchFamily="50" charset="0"/>
                <a:cs typeface="Sassoon Infant Rg" panose="02000503030000020003" pitchFamily="50" charset="0"/>
              </a:defRPr>
            </a:lvl2pPr>
            <a:lvl3pPr marL="11430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3pPr>
            <a:lvl4pPr marL="16002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4pPr>
            <a:lvl5pPr marL="2057400" indent="-228600">
              <a:lnSpc>
                <a:spcPct val="90000"/>
              </a:lnSpc>
              <a:spcBef>
                <a:spcPts val="500"/>
              </a:spcBef>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400">
                <a:solidFill>
                  <a:srgbClr val="1C1C1C"/>
                </a:solidFill>
                <a:latin typeface="Twinkl" pitchFamily="2" charset="0"/>
                <a:ea typeface="Sassoon Infant Rg" panose="02000503030000020003" pitchFamily="50" charset="0"/>
                <a:cs typeface="Sassoon Infant Rg" panose="02000503030000020003" pitchFamily="50" charset="0"/>
              </a:defRPr>
            </a:lvl9pPr>
          </a:lstStyle>
          <a:p>
            <a:pPr eaLnBrk="1" hangingPunct="1">
              <a:lnSpc>
                <a:spcPct val="100000"/>
              </a:lnSpc>
              <a:spcBef>
                <a:spcPct val="0"/>
              </a:spcBef>
              <a:buFontTx/>
              <a:buNone/>
            </a:pPr>
            <a:r>
              <a:rPr lang="en-GB" altLang="en-US" sz="2400" dirty="0">
                <a:solidFill>
                  <a:schemeClr val="tx1"/>
                </a:solidFill>
              </a:rPr>
              <a:t>He soon made lots of new friends and was the most beautiful swan of them all!</a:t>
            </a:r>
          </a:p>
        </p:txBody>
      </p:sp>
      <p:pic>
        <p:nvPicPr>
          <p:cNvPr id="28675" name="Picture 1"/>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79650" y="1449388"/>
            <a:ext cx="7632700" cy="4660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82679" y="103918"/>
            <a:ext cx="244475" cy="244475"/>
          </a:xfrm>
          <a:prstGeom prst="rect">
            <a:avLst/>
          </a:prstGeom>
        </p:spPr>
      </p:pic>
    </p:spTree>
    <p:extLst>
      <p:ext uri="{BB962C8B-B14F-4D97-AF65-F5344CB8AC3E}">
        <p14:creationId xmlns:p14="http://schemas.microsoft.com/office/powerpoint/2010/main" val="2845329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40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1</a:t>
            </a:r>
            <a:endParaRPr lang="en-GB" dirty="0"/>
          </a:p>
        </p:txBody>
      </p:sp>
      <p:sp>
        <p:nvSpPr>
          <p:cNvPr id="3" name="Content Placeholder 2"/>
          <p:cNvSpPr>
            <a:spLocks noGrp="1"/>
          </p:cNvSpPr>
          <p:nvPr>
            <p:ph idx="1"/>
          </p:nvPr>
        </p:nvSpPr>
        <p:spPr>
          <a:xfrm>
            <a:off x="684212" y="450376"/>
            <a:ext cx="8534400" cy="4503761"/>
          </a:xfrm>
        </p:spPr>
        <p:txBody>
          <a:bodyPr>
            <a:normAutofit lnSpcReduction="10000"/>
          </a:bodyPr>
          <a:lstStyle/>
          <a:p>
            <a:r>
              <a:rPr lang="en-GB" dirty="0">
                <a:solidFill>
                  <a:schemeClr val="tx1"/>
                </a:solidFill>
              </a:rPr>
              <a:t>How many different feelings are conveyed in this </a:t>
            </a:r>
            <a:r>
              <a:rPr lang="en-GB" dirty="0" smtClean="0">
                <a:solidFill>
                  <a:schemeClr val="tx1"/>
                </a:solidFill>
              </a:rPr>
              <a:t>traditional </a:t>
            </a:r>
            <a:r>
              <a:rPr lang="en-GB" dirty="0">
                <a:solidFill>
                  <a:schemeClr val="tx1"/>
                </a:solidFill>
              </a:rPr>
              <a:t>story? Make a list of them and classify them into negative and positive feelings.</a:t>
            </a:r>
          </a:p>
          <a:p>
            <a:r>
              <a:rPr lang="en-GB" dirty="0">
                <a:solidFill>
                  <a:schemeClr val="tx1"/>
                </a:solidFill>
              </a:rPr>
              <a:t>Why did the </a:t>
            </a:r>
            <a:r>
              <a:rPr lang="en-GB" dirty="0" smtClean="0">
                <a:solidFill>
                  <a:schemeClr val="tx1"/>
                </a:solidFill>
              </a:rPr>
              <a:t>ugly duckling </a:t>
            </a:r>
            <a:r>
              <a:rPr lang="en-GB" dirty="0">
                <a:solidFill>
                  <a:schemeClr val="tx1"/>
                </a:solidFill>
              </a:rPr>
              <a:t>feel this way? Who was to blame</a:t>
            </a:r>
            <a:r>
              <a:rPr lang="en-GB" dirty="0" smtClean="0">
                <a:solidFill>
                  <a:schemeClr val="tx1"/>
                </a:solidFill>
              </a:rPr>
              <a:t>?</a:t>
            </a:r>
          </a:p>
          <a:p>
            <a:r>
              <a:rPr lang="en-GB" dirty="0" smtClean="0">
                <a:solidFill>
                  <a:schemeClr val="tx1"/>
                </a:solidFill>
              </a:rPr>
              <a:t>How do you feel when you’ve been left out of an event e.g. a party or a football game? </a:t>
            </a:r>
          </a:p>
          <a:p>
            <a:r>
              <a:rPr lang="en-GB" dirty="0" smtClean="0">
                <a:solidFill>
                  <a:schemeClr val="tx1"/>
                </a:solidFill>
              </a:rPr>
              <a:t>Why </a:t>
            </a:r>
            <a:r>
              <a:rPr lang="en-GB" dirty="0">
                <a:solidFill>
                  <a:schemeClr val="tx1"/>
                </a:solidFill>
              </a:rPr>
              <a:t>is it important to encourage young children to discuss feelings?</a:t>
            </a:r>
          </a:p>
          <a:p>
            <a:r>
              <a:rPr lang="en-GB" dirty="0">
                <a:solidFill>
                  <a:schemeClr val="tx1"/>
                </a:solidFill>
              </a:rPr>
              <a:t>Why is it important to learn how to treat others?</a:t>
            </a:r>
          </a:p>
          <a:p>
            <a:r>
              <a:rPr lang="en-GB" dirty="0">
                <a:solidFill>
                  <a:schemeClr val="tx1"/>
                </a:solidFill>
              </a:rPr>
              <a:t>How would you use this story to get children to discuss their feelings?</a:t>
            </a:r>
          </a:p>
          <a:p>
            <a:r>
              <a:rPr lang="en-GB" dirty="0">
                <a:solidFill>
                  <a:schemeClr val="tx1"/>
                </a:solidFill>
              </a:rPr>
              <a:t>Can you see links between this and the curriculum documentation you looked at earlier?</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92458" y="328138"/>
            <a:ext cx="244475" cy="244475"/>
          </a:xfrm>
          <a:prstGeom prst="rect">
            <a:avLst/>
          </a:prstGeom>
        </p:spPr>
      </p:pic>
    </p:spTree>
    <p:extLst>
      <p:ext uri="{BB962C8B-B14F-4D97-AF65-F5344CB8AC3E}">
        <p14:creationId xmlns:p14="http://schemas.microsoft.com/office/powerpoint/2010/main" val="2825541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7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2</a:t>
            </a:r>
            <a:endParaRPr lang="en-GB" dirty="0"/>
          </a:p>
        </p:txBody>
      </p:sp>
      <p:sp>
        <p:nvSpPr>
          <p:cNvPr id="3" name="Content Placeholder 2"/>
          <p:cNvSpPr>
            <a:spLocks noGrp="1"/>
          </p:cNvSpPr>
          <p:nvPr>
            <p:ph idx="1"/>
          </p:nvPr>
        </p:nvSpPr>
        <p:spPr>
          <a:xfrm>
            <a:off x="684212" y="685800"/>
            <a:ext cx="8534400" cy="4013522"/>
          </a:xfrm>
        </p:spPr>
        <p:txBody>
          <a:bodyPr>
            <a:normAutofit/>
          </a:bodyPr>
          <a:lstStyle/>
          <a:p>
            <a:r>
              <a:rPr lang="en-GB" dirty="0">
                <a:solidFill>
                  <a:schemeClr val="tx1"/>
                </a:solidFill>
              </a:rPr>
              <a:t>Now go back to the beginning of the story and turn off the sound.</a:t>
            </a:r>
          </a:p>
          <a:p>
            <a:r>
              <a:rPr lang="en-GB" dirty="0">
                <a:solidFill>
                  <a:schemeClr val="tx1"/>
                </a:solidFill>
              </a:rPr>
              <a:t>How good are you at reading a story?</a:t>
            </a:r>
          </a:p>
          <a:p>
            <a:r>
              <a:rPr lang="en-GB" dirty="0">
                <a:solidFill>
                  <a:schemeClr val="tx1"/>
                </a:solidFill>
              </a:rPr>
              <a:t>Think about everything you've learned so far about reading a story.</a:t>
            </a:r>
          </a:p>
          <a:p>
            <a:r>
              <a:rPr lang="en-GB" dirty="0">
                <a:solidFill>
                  <a:schemeClr val="tx1"/>
                </a:solidFill>
              </a:rPr>
              <a:t>Record yourself reading the story of The </a:t>
            </a:r>
            <a:r>
              <a:rPr lang="en-GB" dirty="0" smtClean="0">
                <a:solidFill>
                  <a:schemeClr val="tx1"/>
                </a:solidFill>
              </a:rPr>
              <a:t>Ugly Duckling and </a:t>
            </a:r>
            <a:r>
              <a:rPr lang="en-GB" dirty="0">
                <a:solidFill>
                  <a:schemeClr val="tx1"/>
                </a:solidFill>
              </a:rPr>
              <a:t>then listen to the recording.</a:t>
            </a:r>
          </a:p>
          <a:p>
            <a:r>
              <a:rPr lang="en-GB" dirty="0">
                <a:solidFill>
                  <a:schemeClr val="tx1"/>
                </a:solidFill>
              </a:rPr>
              <a:t>Now </a:t>
            </a:r>
            <a:r>
              <a:rPr lang="en-GB" dirty="0" smtClean="0">
                <a:solidFill>
                  <a:schemeClr val="tx1"/>
                </a:solidFill>
              </a:rPr>
              <a:t>think of 2 good points (2 stars) for your storytelling and </a:t>
            </a:r>
            <a:r>
              <a:rPr lang="en-GB" dirty="0">
                <a:solidFill>
                  <a:schemeClr val="tx1"/>
                </a:solidFill>
              </a:rPr>
              <a:t>what needs to </a:t>
            </a:r>
            <a:r>
              <a:rPr lang="en-GB" dirty="0" smtClean="0">
                <a:solidFill>
                  <a:schemeClr val="tx1"/>
                </a:solidFill>
              </a:rPr>
              <a:t>improve (1 wish)? How can you do this&gt;</a:t>
            </a:r>
            <a:endParaRPr lang="en-GB" dirty="0">
              <a:solidFill>
                <a:schemeClr val="tx1"/>
              </a:solidFill>
            </a:endParaRPr>
          </a:p>
          <a:p>
            <a:r>
              <a:rPr lang="en-GB" dirty="0">
                <a:solidFill>
                  <a:schemeClr val="tx1"/>
                </a:solidFill>
              </a:rPr>
              <a:t>How do you feel after completing this task?</a:t>
            </a:r>
          </a:p>
        </p:txBody>
      </p:sp>
    </p:spTree>
    <p:extLst>
      <p:ext uri="{BB962C8B-B14F-4D97-AF65-F5344CB8AC3E}">
        <p14:creationId xmlns:p14="http://schemas.microsoft.com/office/powerpoint/2010/main" val="35002961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372" y="4541833"/>
            <a:ext cx="9755693" cy="1507067"/>
          </a:xfrm>
        </p:spPr>
        <p:txBody>
          <a:bodyPr/>
          <a:lstStyle/>
          <a:p>
            <a:r>
              <a:rPr lang="en-GB" dirty="0" smtClean="0"/>
              <a:t>Other classroom activities</a:t>
            </a:r>
            <a:endParaRPr lang="en-GB" dirty="0"/>
          </a:p>
        </p:txBody>
      </p:sp>
      <p:sp>
        <p:nvSpPr>
          <p:cNvPr id="3" name="Content Placeholder 2"/>
          <p:cNvSpPr>
            <a:spLocks noGrp="1"/>
          </p:cNvSpPr>
          <p:nvPr>
            <p:ph idx="1"/>
          </p:nvPr>
        </p:nvSpPr>
        <p:spPr>
          <a:xfrm>
            <a:off x="684212" y="685800"/>
            <a:ext cx="11402824" cy="3615267"/>
          </a:xfrm>
        </p:spPr>
        <p:txBody>
          <a:bodyPr/>
          <a:lstStyle/>
          <a:p>
            <a:pPr marL="457200" indent="-457200">
              <a:buFont typeface="+mj-lt"/>
              <a:buAutoNum type="arabicParenR"/>
            </a:pPr>
            <a:r>
              <a:rPr lang="en-GB" dirty="0">
                <a:hlinkClick r:id="rId2"/>
              </a:rPr>
              <a:t>https://view.officeapps.live.com/op/view.aspx?src=https%3a%2f%2fhwb.gov.wales%2fapi%2fstorage%2ffc82cba2-bc58-4e94-bfd5-6aacd6a7254c%2fFeelings%2520-%</a:t>
            </a:r>
            <a:r>
              <a:rPr lang="en-GB" dirty="0" smtClean="0">
                <a:hlinkClick r:id="rId2"/>
              </a:rPr>
              <a:t>2520lesson%25201.docx%3ftoken%3dddb70aa6-d707-47e9-895e-611d0e2ee16d</a:t>
            </a:r>
            <a:endParaRPr lang="en-GB" dirty="0" smtClean="0"/>
          </a:p>
          <a:p>
            <a:pPr marL="457200" indent="-457200">
              <a:buFont typeface="+mj-lt"/>
              <a:buAutoNum type="arabicParenR"/>
            </a:pPr>
            <a:r>
              <a:rPr lang="en-GB" dirty="0">
                <a:hlinkClick r:id="rId3"/>
              </a:rPr>
              <a:t>https://view.officeapps.live.com/op/view.aspx?src=https%3a%2f%2fhwb.gov.wales%2fapi%2fstorage%2f4891e587-be44-4077-a873-792e70024d3e%2fLifting%2520spirits%2520-%2520lesson%25202.docx%3ftoken%3d007ca1b8-76e0-441c-8440-a53508517aa1</a:t>
            </a:r>
            <a:endParaRPr lang="en-GB" dirty="0"/>
          </a:p>
        </p:txBody>
      </p:sp>
    </p:spTree>
    <p:extLst>
      <p:ext uri="{BB962C8B-B14F-4D97-AF65-F5344CB8AC3E}">
        <p14:creationId xmlns:p14="http://schemas.microsoft.com/office/powerpoint/2010/main" val="32101400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questions</a:t>
            </a:r>
            <a:endParaRPr lang="en-GB" dirty="0"/>
          </a:p>
        </p:txBody>
      </p:sp>
      <p:sp>
        <p:nvSpPr>
          <p:cNvPr id="3" name="Content Placeholder 2"/>
          <p:cNvSpPr>
            <a:spLocks noGrp="1"/>
          </p:cNvSpPr>
          <p:nvPr>
            <p:ph idx="1"/>
          </p:nvPr>
        </p:nvSpPr>
        <p:spPr/>
        <p:txBody>
          <a:bodyPr/>
          <a:lstStyle/>
          <a:p>
            <a:pPr marL="0" indent="0">
              <a:buNone/>
            </a:pPr>
            <a:r>
              <a:rPr lang="en-GB" dirty="0" smtClean="0">
                <a:solidFill>
                  <a:schemeClr val="tx1"/>
                </a:solidFill>
              </a:rPr>
              <a:t>Contact: Nanna Ryder (</a:t>
            </a:r>
            <a:r>
              <a:rPr lang="en-GB" dirty="0" smtClean="0">
                <a:solidFill>
                  <a:schemeClr val="tx1"/>
                </a:solidFill>
                <a:hlinkClick r:id="rId2"/>
              </a:rPr>
              <a:t>n.ryder@uwtsd.ac.uk</a:t>
            </a:r>
            <a:r>
              <a:rPr lang="en-GB" dirty="0" smtClean="0">
                <a:solidFill>
                  <a:schemeClr val="tx1"/>
                </a:solidFill>
              </a:rPr>
              <a:t> )</a:t>
            </a:r>
            <a:endParaRPr lang="en-GB" dirty="0">
              <a:solidFill>
                <a:schemeClr val="tx1"/>
              </a:solidFill>
            </a:endParaRPr>
          </a:p>
        </p:txBody>
      </p:sp>
    </p:spTree>
    <p:extLst>
      <p:ext uri="{BB962C8B-B14F-4D97-AF65-F5344CB8AC3E}">
        <p14:creationId xmlns:p14="http://schemas.microsoft.com/office/powerpoint/2010/main" val="1258531288"/>
      </p:ext>
    </p:extLst>
  </p:cSld>
  <p:clrMapOvr>
    <a:masterClrMapping/>
  </p:clrMapOvr>
</p:sld>
</file>

<file path=ppt/theme/theme1.xml><?xml version="1.0" encoding="utf-8"?>
<a:theme xmlns:a="http://schemas.openxmlformats.org/drawingml/2006/main" name="Slic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444</TotalTime>
  <Words>1781</Words>
  <Application>Microsoft Office PowerPoint</Application>
  <PresentationFormat>Widescreen</PresentationFormat>
  <Paragraphs>123</Paragraphs>
  <Slides>35</Slides>
  <Notes>5</Notes>
  <HiddenSlides>0</HiddenSlides>
  <MMClips>31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Arial</vt:lpstr>
      <vt:lpstr>Calibri</vt:lpstr>
      <vt:lpstr>Century Gothic</vt:lpstr>
      <vt:lpstr>Sassoon Infant Rg</vt:lpstr>
      <vt:lpstr>Twinkl</vt:lpstr>
      <vt:lpstr>Twinkl SemiBold</vt:lpstr>
      <vt:lpstr>Wingdings</vt:lpstr>
      <vt:lpstr>Wingdings 3</vt:lpstr>
      <vt:lpstr>Slice</vt:lpstr>
      <vt:lpstr>PowerPoint Presentation</vt:lpstr>
      <vt:lpstr>  Health and Wellbeing through story in the Foundation Phase </vt:lpstr>
      <vt:lpstr> AIMS</vt:lpstr>
      <vt:lpstr>PowerPoint Presentation</vt:lpstr>
      <vt:lpstr>PowerPoint Presentation</vt:lpstr>
      <vt:lpstr> How is this incorporated within the Foundation phase?  </vt:lpstr>
      <vt:lpstr>PowerPoint Presentation</vt:lpstr>
      <vt:lpstr> Why is Health &amp; Wellbeing an Area of Learning  and Experience (AoLE) in Curriculum for Wales? </vt:lpstr>
      <vt:lpstr>What exactly is in the curriculum?</vt:lpstr>
      <vt:lpstr> Curriculum for wales 2022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1</vt:lpstr>
      <vt:lpstr>TASK 2</vt:lpstr>
      <vt:lpstr>Other classroom activities</vt:lpstr>
      <vt:lpstr>Further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Nanna Ryder</dc:creator>
  <cp:lastModifiedBy>Nanna Ryder</cp:lastModifiedBy>
  <cp:revision>42</cp:revision>
  <dcterms:created xsi:type="dcterms:W3CDTF">2020-10-05T20:20:50Z</dcterms:created>
  <dcterms:modified xsi:type="dcterms:W3CDTF">2020-11-25T23:12:25Z</dcterms:modified>
</cp:coreProperties>
</file>