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371" r:id="rId5"/>
    <p:sldId id="376" r:id="rId6"/>
    <p:sldId id="381" r:id="rId7"/>
    <p:sldId id="383" r:id="rId8"/>
    <p:sldId id="276" r:id="rId9"/>
    <p:sldId id="406" r:id="rId10"/>
    <p:sldId id="402" r:id="rId11"/>
    <p:sldId id="392" r:id="rId12"/>
    <p:sldId id="373" r:id="rId13"/>
    <p:sldId id="374" r:id="rId14"/>
    <p:sldId id="375" r:id="rId15"/>
    <p:sldId id="394" r:id="rId16"/>
    <p:sldId id="395" r:id="rId17"/>
    <p:sldId id="396" r:id="rId18"/>
    <p:sldId id="397" r:id="rId19"/>
    <p:sldId id="399" r:id="rId20"/>
    <p:sldId id="400" r:id="rId21"/>
    <p:sldId id="401" r:id="rId22"/>
    <p:sldId id="378" r:id="rId23"/>
    <p:sldId id="379" r:id="rId24"/>
    <p:sldId id="391" r:id="rId25"/>
    <p:sldId id="388" r:id="rId26"/>
    <p:sldId id="389" r:id="rId27"/>
    <p:sldId id="407" r:id="rId28"/>
    <p:sldId id="404" r:id="rId29"/>
    <p:sldId id="405" r:id="rId3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13" autoAdjust="0"/>
    <p:restoredTop sz="62899" autoAdjust="0"/>
  </p:normalViewPr>
  <p:slideViewPr>
    <p:cSldViewPr>
      <p:cViewPr varScale="1">
        <p:scale>
          <a:sx n="73" d="100"/>
          <a:sy n="73" d="100"/>
        </p:scale>
        <p:origin x="2550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32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526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D44921-E21F-469C-B572-1972D12A186B}" type="datetimeFigureOut">
              <a:rPr lang="en-GB" smtClean="0"/>
              <a:pPr/>
              <a:t>29/10/2018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CE6F6B-12D8-412C-8F7B-00D622C9B48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061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2880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3847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4327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2260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6736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4882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8750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Internal Stakeholders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Internal stakeholders are intimately associated to the organisation and their objectives are likely to have a strong influence on how it is run. 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main two examples of internal stakeholders are: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Management</a:t>
            </a:r>
          </a:p>
          <a:p>
            <a:endParaRPr lang="en-GB" sz="1200" b="1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1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Connected Stakeholders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Connected stakeholders can be viewed as having a contractual relationship with the organisation.  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objective of satisfying the shareholders needs to be fulfilled, however, customers and finance objectives must be met if the company is to succeed. 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examples of connected stakeholders may include: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Shareholders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interested in shareholders’ wealth measured by profitability, P/E ratios, market capitalisation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Sell shares (e.g. to predator) or vote against management (e.g. at AGM)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Customers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interested in the company’s products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Buy elsewhere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Damage reputation (e.g. bad publicity)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Suppliers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interested in building long term relationship, on time payment of goods and profitable sales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Refusal of credit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Stop supplying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 (e.g. for unpaid debts)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Finance providers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- like banks interested in loan security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Denial of credit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Higher interest charges</a:t>
            </a:r>
          </a:p>
          <a:p>
            <a:endParaRPr lang="en-GB" dirty="0" smtClean="0"/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External Stakeholders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External stakeholders have quite diverse objectives and have varying ability to ensure that the organisation meets its objectives. 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examples of external stakeholders may include: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Non-governmental organisations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Interests to defend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Human rights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Environmental pressure groups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Interests to defend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Protecting the environment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Human rights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Publicity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 action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Sabotage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Pressure on government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Government and regulatory agencies – interested in tax, compliance with legislation and employment opportunities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Tax increases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Regulation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Tariffs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Trade unions – interested in protecting their members.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 action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3814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A2B045-E30D-4389-8325-57C2990F254E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633584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ABB2046-8754-4EC7-9CC6-8DB767E85AFB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altLang="en-US" b="1"/>
              <a:t>Employees can be of many kinds, some of which are: management and executives; laboratory, factory and warehouse workers; office staff; sales and servicing staff; and transport staff.  They may be concentrated in one building or scattered like ships’ crews, airline personnel, chain-store sales assistants or field-salesmen and servicemen.  They may represent many different salary, wage, social and ethnic groups.</a:t>
            </a:r>
          </a:p>
        </p:txBody>
      </p:sp>
    </p:spTree>
    <p:extLst>
      <p:ext uri="{BB962C8B-B14F-4D97-AF65-F5344CB8AC3E}">
        <p14:creationId xmlns:p14="http://schemas.microsoft.com/office/powerpoint/2010/main" val="20032068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A2BF34-FD39-4AB8-AABB-B933B6F8B79B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36993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AF2831B-E7DC-42C6-8823-BB289A1B257F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altLang="en-US" b="1"/>
              <a:t>Suppliers can be of two kinds, those who supply services such as water and energy, and those who supply raw materials, components, packaging and professional services.</a:t>
            </a:r>
          </a:p>
        </p:txBody>
      </p:sp>
    </p:spTree>
    <p:extLst>
      <p:ext uri="{BB962C8B-B14F-4D97-AF65-F5344CB8AC3E}">
        <p14:creationId xmlns:p14="http://schemas.microsoft.com/office/powerpoint/2010/main" val="1995783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22672DC-E73A-436C-9CA8-66D278CDCFBD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5782954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14250CD-0981-4046-AAB7-3E06730FB696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32484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4E50BA-0E4E-42AB-B8E9-4D417F8C3B7E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14525579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0299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3593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9590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783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/>
          </a:solidFill>
          <a:latin typeface="Calibri" panose="020F0502020204030204" pitchFamily="34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32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sNKIEzYM7M" TargetMode="External"/><Relationship Id="rId2" Type="http://schemas.openxmlformats.org/officeDocument/2006/relationships/hyperlink" Target="https://www.youtube.com/watch?v=bIRUaLcvPe8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OIT1GKVMd8" TargetMode="External"/><Relationship Id="rId2" Type="http://schemas.openxmlformats.org/officeDocument/2006/relationships/hyperlink" Target="https://www.youtube.com/watch?v=4RvS-tWjVQs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763688" y="2492896"/>
            <a:ext cx="54040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baseline="-25000" dirty="0"/>
              <a:t>What is a stakeholder?</a:t>
            </a:r>
          </a:p>
        </p:txBody>
      </p:sp>
    </p:spTree>
    <p:extLst>
      <p:ext uri="{BB962C8B-B14F-4D97-AF65-F5344CB8AC3E}">
        <p14:creationId xmlns:p14="http://schemas.microsoft.com/office/powerpoint/2010/main" val="334667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ChangeArrowheads="1"/>
          </p:cNvSpPr>
          <p:nvPr/>
        </p:nvSpPr>
        <p:spPr bwMode="auto">
          <a:xfrm>
            <a:off x="270979" y="432352"/>
            <a:ext cx="824326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>
              <a:defRPr/>
            </a:pPr>
            <a:r>
              <a:rPr lang="en-GB" sz="3600" dirty="0">
                <a:latin typeface="+mj-lt"/>
              </a:rPr>
              <a:t>Stakeholder Theory </a:t>
            </a:r>
            <a:r>
              <a:rPr lang="en-GB" sz="2000" dirty="0">
                <a:latin typeface="+mj-lt"/>
              </a:rPr>
              <a:t>- Basic Concepts &amp;Definitions</a:t>
            </a:r>
            <a:endParaRPr lang="en-US" sz="20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506413" y="1895475"/>
            <a:ext cx="7772400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hangingPunct="0">
              <a:spcBef>
                <a:spcPct val="20000"/>
              </a:spcBef>
            </a:pPr>
            <a:r>
              <a:rPr lang="en-GB" sz="2600" b="1">
                <a:solidFill>
                  <a:schemeClr val="tx2"/>
                </a:solidFill>
              </a:rPr>
              <a:t>	“…any group or individual who can affect or is affected by the achievement of an organisation’s objectives.”</a:t>
            </a:r>
          </a:p>
          <a:p>
            <a:pPr marL="342900" indent="-342900" algn="r" eaLnBrk="0" hangingPunct="0">
              <a:spcBef>
                <a:spcPct val="20000"/>
              </a:spcBef>
            </a:pPr>
            <a:r>
              <a:rPr lang="en-GB" sz="1700" b="1">
                <a:solidFill>
                  <a:schemeClr val="tx2"/>
                </a:solidFill>
              </a:rPr>
              <a:t>(Freeman, 1984)</a:t>
            </a:r>
          </a:p>
          <a:p>
            <a:pPr marL="342900" indent="-342900" algn="ctr" eaLnBrk="0" hangingPunct="0">
              <a:spcBef>
                <a:spcPct val="20000"/>
              </a:spcBef>
              <a:buFontTx/>
              <a:buChar char="•"/>
            </a:pPr>
            <a:endParaRPr lang="en-GB" sz="3000" b="1" i="1">
              <a:solidFill>
                <a:schemeClr val="tx2"/>
              </a:solidFill>
            </a:endParaRPr>
          </a:p>
          <a:p>
            <a:pPr marL="342900" indent="-342900" algn="ctr" eaLnBrk="0" hangingPunct="0">
              <a:spcBef>
                <a:spcPct val="20000"/>
              </a:spcBef>
            </a:pPr>
            <a:r>
              <a:rPr lang="en-GB" sz="2600" b="1">
                <a:solidFill>
                  <a:schemeClr val="tx2"/>
                </a:solidFill>
              </a:rPr>
              <a:t>	There may be conflict between the expectations of different groups of stakeholders.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2646141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Adam Smith’s </a:t>
            </a:r>
            <a:r>
              <a:rPr lang="en-GB" sz="2800" i="1" dirty="0"/>
              <a:t>The Wealth of Nations</a:t>
            </a:r>
            <a:r>
              <a:rPr lang="en-GB" sz="2800" dirty="0"/>
              <a:t> (1776) provided the basis for capitalism by focusing on specialisation and factors of production.</a:t>
            </a:r>
          </a:p>
          <a:p>
            <a:pPr>
              <a:buNone/>
            </a:pPr>
            <a:endParaRPr lang="en-GB" sz="1400" dirty="0"/>
          </a:p>
          <a:p>
            <a:r>
              <a:rPr lang="en-GB" sz="2800" dirty="0"/>
              <a:t>The general assumption is that organisations seek to maximise profit for their shareholders.</a:t>
            </a:r>
          </a:p>
          <a:p>
            <a:pPr>
              <a:buNone/>
            </a:pPr>
            <a:endParaRPr lang="en-GB" sz="1400" dirty="0"/>
          </a:p>
          <a:p>
            <a:r>
              <a:rPr lang="en-GB" sz="2800" dirty="0"/>
              <a:t>Milton Friedman (1970) declared that the sole purpose of businesses is do so.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alternative theory is that organisations seek to serve the interests of all its stakeholders. </a:t>
            </a:r>
          </a:p>
          <a:p>
            <a:pPr>
              <a:buNone/>
            </a:pPr>
            <a:endParaRPr lang="en-GB" sz="1400" dirty="0"/>
          </a:p>
          <a:p>
            <a:r>
              <a:rPr lang="en-GB" sz="2800" dirty="0"/>
              <a:t>Freeman (1984) defined stakeholders as being individuals or groups that affect or are affected by the achievement of an organisation’s objectives. </a:t>
            </a:r>
          </a:p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150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85725" y="161925"/>
            <a:ext cx="7772400" cy="838200"/>
          </a:xfr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3600"/>
              <a:t>Definitions of stakeholders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5750" y="908720"/>
            <a:ext cx="8686800" cy="57912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US" sz="2400" b="1" dirty="0">
                <a:solidFill>
                  <a:srgbClr val="FF0000"/>
                </a:solidFill>
              </a:rPr>
              <a:t>Stakeholders 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>
                <a:solidFill>
                  <a:srgbClr val="FF0000"/>
                </a:solidFill>
              </a:rPr>
              <a:t>Those who are </a:t>
            </a:r>
            <a:r>
              <a:rPr lang="en-US" sz="2400" b="1" dirty="0">
                <a:solidFill>
                  <a:srgbClr val="FF0000"/>
                </a:solidFill>
              </a:rPr>
              <a:t>affected by</a:t>
            </a:r>
            <a:r>
              <a:rPr lang="en-US" sz="2400" dirty="0">
                <a:solidFill>
                  <a:srgbClr val="FF0000"/>
                </a:solidFill>
              </a:rPr>
              <a:t> and </a:t>
            </a:r>
            <a:r>
              <a:rPr lang="en-US" sz="2400" b="1" dirty="0">
                <a:solidFill>
                  <a:srgbClr val="FF0000"/>
                </a:solidFill>
              </a:rPr>
              <a:t>affect</a:t>
            </a:r>
            <a:r>
              <a:rPr lang="en-US" sz="2400" dirty="0">
                <a:solidFill>
                  <a:srgbClr val="FF0000"/>
                </a:solidFill>
              </a:rPr>
              <a:t> the actions of a firm</a:t>
            </a:r>
            <a:r>
              <a:rPr lang="en-US" sz="2400" dirty="0"/>
              <a:t>.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/>
              <a:t>These can be identified as internal or external stakeholders.</a:t>
            </a:r>
          </a:p>
          <a:p>
            <a:pPr>
              <a:buFont typeface="Arial" charset="0"/>
              <a:buNone/>
            </a:pPr>
            <a:endParaRPr lang="en-US" sz="2400" b="1" dirty="0"/>
          </a:p>
          <a:p>
            <a:pPr>
              <a:buFont typeface="Arial" charset="0"/>
              <a:buNone/>
            </a:pPr>
            <a:r>
              <a:rPr lang="en-US" sz="2400" b="1" dirty="0"/>
              <a:t>Primary Stakeholders</a:t>
            </a:r>
            <a:r>
              <a:rPr lang="en-US" sz="2400" dirty="0"/>
              <a:t> 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/>
              <a:t>Those who have a formal, official or contractual relationship with a firm e.g., stockholders, customers, employees, communities, governmental agencies, …</a:t>
            </a:r>
          </a:p>
          <a:p>
            <a:pPr>
              <a:buFont typeface="Arial" charset="0"/>
              <a:buNone/>
            </a:pPr>
            <a:endParaRPr lang="en-US" sz="2400" b="1" dirty="0"/>
          </a:p>
          <a:p>
            <a:pPr>
              <a:buFont typeface="Arial" charset="0"/>
              <a:buNone/>
            </a:pPr>
            <a:r>
              <a:rPr lang="en-US" sz="2400" b="1" dirty="0"/>
              <a:t>Secondary Stakeholders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/>
              <a:t>All other stakeholders e.g. environmentalists, media, trade associations</a:t>
            </a:r>
            <a:r>
              <a:rPr lang="en-US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08630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20877" y="1052736"/>
            <a:ext cx="4675694" cy="4463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 Videos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>
                <a:hlinkClick r:id="rId2"/>
              </a:rPr>
              <a:t>https://www.youtube.com/watch?v=bIRUaLcvPe8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 </a:t>
            </a:r>
          </a:p>
          <a:p>
            <a:pPr>
              <a:buNone/>
            </a:pPr>
            <a:r>
              <a:rPr lang="en-GB" dirty="0" smtClean="0">
                <a:hlinkClick r:id="rId3"/>
              </a:rPr>
              <a:t>https://www.youtube.com/watch?v=_sNKIEzYM7M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147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188640"/>
            <a:ext cx="6480721" cy="5359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162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683568" y="0"/>
            <a:ext cx="8460432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ddsf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89"/>
          <a:stretch/>
        </p:blipFill>
        <p:spPr bwMode="auto">
          <a:xfrm>
            <a:off x="1187624" y="44624"/>
            <a:ext cx="6684167" cy="6840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535528" y="3645024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Connected stakeholders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5938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Stakeholders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2" y="1124744"/>
            <a:ext cx="9230307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84744"/>
            <a:ext cx="9123716" cy="2088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70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  </a:t>
            </a:r>
            <a:endParaRPr lang="en-GB" alt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844675"/>
            <a:ext cx="7923212" cy="460851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2400" dirty="0"/>
              <a:t>Owners and Shareholders</a:t>
            </a:r>
          </a:p>
          <a:p>
            <a:pPr eaLnBrk="1" hangingPunct="1"/>
            <a:r>
              <a:rPr lang="en-US" altLang="en-US" sz="2400" dirty="0"/>
              <a:t>The number of owners and the roles they carry out differ according to the size of the firm</a:t>
            </a:r>
          </a:p>
          <a:p>
            <a:pPr eaLnBrk="1" hangingPunct="1"/>
            <a:r>
              <a:rPr lang="en-US" altLang="en-US" sz="2400" dirty="0"/>
              <a:t>In small businesses there may be only one owner (sole trader) or perhaps a small number of partners (partnership)</a:t>
            </a:r>
          </a:p>
          <a:p>
            <a:pPr eaLnBrk="1" hangingPunct="1"/>
            <a:r>
              <a:rPr lang="en-US" altLang="en-US" sz="2400" dirty="0"/>
              <a:t>In large firms there are often thousands of shareholders, who each own a small part of the business</a:t>
            </a:r>
          </a:p>
          <a:p>
            <a:pPr eaLnBrk="1" hangingPunct="1"/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905000"/>
            <a:ext cx="8820150" cy="46196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 dirty="0"/>
              <a:t>Employees: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A business needs employees to carry out its activities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Employees agree to work a certain number of hours in return for a wage or salary.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Employees have invested their time and effort into the </a:t>
            </a:r>
            <a:r>
              <a:rPr lang="en-US" altLang="en-US" sz="2800" dirty="0" err="1"/>
              <a:t>organisation</a:t>
            </a:r>
            <a:r>
              <a:rPr lang="en-US" altLang="en-US" sz="2800" dirty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Employees want the </a:t>
            </a:r>
            <a:r>
              <a:rPr lang="en-US" altLang="en-US" sz="2800" dirty="0" err="1"/>
              <a:t>organisation</a:t>
            </a:r>
            <a:r>
              <a:rPr lang="en-US" altLang="en-US" sz="2800" dirty="0"/>
              <a:t> to survive and thrive.</a:t>
            </a: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905000"/>
            <a:ext cx="777875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/>
              <a:t>Customers: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Customers buy the goods or services produced by firms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They may be individuals (B2C) or other businesses (B2B)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Firms must understand and meet the needs of their customers, otherwise they will fail to make a profit or, indeed, survive</a:t>
            </a: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05000"/>
            <a:ext cx="8066087" cy="46196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2800" dirty="0"/>
              <a:t>Suppliers</a:t>
            </a:r>
          </a:p>
          <a:p>
            <a:pPr eaLnBrk="1" hangingPunct="1"/>
            <a:r>
              <a:rPr lang="en-US" altLang="en-US" sz="2800" dirty="0"/>
              <a:t>Firms source the resources required to produce goods and services from suppliers.</a:t>
            </a:r>
          </a:p>
          <a:p>
            <a:pPr eaLnBrk="1" hangingPunct="1"/>
            <a:r>
              <a:rPr lang="en-US" altLang="en-US" sz="2800" dirty="0"/>
              <a:t>Businesses attempt to have effective relationships with suppliers in order to get quality resources on time &amp; at reasonable prices.</a:t>
            </a:r>
          </a:p>
          <a:p>
            <a:pPr eaLnBrk="1" hangingPunct="1"/>
            <a:r>
              <a:rPr lang="en-US" altLang="en-US" sz="2800" dirty="0"/>
              <a:t>This is a two-way process, as suppliers depend on the firms they supply</a:t>
            </a:r>
          </a:p>
          <a:p>
            <a:pPr eaLnBrk="1" hangingPunct="1"/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05000"/>
            <a:ext cx="8066087" cy="45481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/>
              <a:t>Community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Companies and the communities they exist in are also in a two-way relationship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The local community may often provide many of the firm’s staff and customers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The business often supplies goods and services vital to the local area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But at times the community can feel aggrieved by some aspects of what a firm does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496300" cy="46085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 dirty="0"/>
              <a:t>The Central &amp; Local Government &amp; It’s Agencies: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Economic policies affect firms’ costs (through taxation and interest rates)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Legislation regulates what business can do in areas such as the environment and occupational safety and health.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The Police, Licensing Authority, Environmental Agency, DHSS.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Successful firms are good for governments as they create wealth and employment.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916113"/>
            <a:ext cx="8210550" cy="46196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/>
              <a:t>The Financial Publics</a:t>
            </a:r>
            <a:r>
              <a:rPr lang="en-GB" altLang="en-US" sz="2800" b="1"/>
              <a:t> 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b="1"/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Local Bank.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Stock Exchange - investors will consist not only of personal buyers of securities but also of investment analysts (who advise on share buying) and big share buyers.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Willingness to buy shares, or invest in new issues, will depend on what is known about the company’s background, performance and prospects.  A fall in share price could invite a take-over bid.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Stakeholder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Five core questions an organisation needs to consider:</a:t>
            </a:r>
          </a:p>
          <a:p>
            <a:r>
              <a:rPr lang="en-GB" dirty="0"/>
              <a:t>Who are our stakeholders?</a:t>
            </a:r>
          </a:p>
          <a:p>
            <a:r>
              <a:rPr lang="en-GB" dirty="0"/>
              <a:t>What impact do they/ can they have on the organisation- increase profit, improve customer satisfaction, damage the brand/organisation name.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opportunities or threats do stakeholders bring?</a:t>
            </a:r>
          </a:p>
          <a:p>
            <a:r>
              <a:rPr lang="en-GB" dirty="0"/>
              <a:t>What responsibilities do they have to the stakeholder- economic, legal, ethical.</a:t>
            </a:r>
          </a:p>
          <a:p>
            <a:r>
              <a:rPr lang="en-GB" dirty="0"/>
              <a:t>What strategies or actions should an organisation follow to ensure they manage stakeholders expectations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Stakeholder Analysis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err="1"/>
              <a:t>Mendelow</a:t>
            </a:r>
            <a:r>
              <a:rPr lang="en-GB" sz="2800" dirty="0"/>
              <a:t>(1991) proposed a model that ranks stakeholders according to power and interest.</a:t>
            </a:r>
          </a:p>
          <a:p>
            <a:pPr>
              <a:buNone/>
            </a:pPr>
            <a:endParaRPr lang="en-GB" sz="1400" dirty="0"/>
          </a:p>
          <a:p>
            <a:r>
              <a:rPr lang="en-GB" sz="2400" dirty="0">
                <a:hlinkClick r:id="rId2"/>
              </a:rPr>
              <a:t>https://</a:t>
            </a:r>
            <a:r>
              <a:rPr lang="en-GB" sz="2400" dirty="0" smtClean="0">
                <a:hlinkClick r:id="rId2"/>
              </a:rPr>
              <a:t>www.youtube.com/watch?v=4RvS-tWjVQs</a:t>
            </a:r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>
                <a:hlinkClick r:id="rId3"/>
              </a:rPr>
              <a:t>https://www.youtube.com/watch?v=bOIT1GKVMd8</a:t>
            </a:r>
            <a:endParaRPr lang="en-GB" sz="2400" dirty="0" smtClean="0"/>
          </a:p>
          <a:p>
            <a:endParaRPr lang="en-GB" sz="2400" dirty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21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Power/Interest Matrix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355600" algn="l"/>
              </a:tabLst>
            </a:pPr>
            <a:r>
              <a:rPr lang="en-GB" dirty="0"/>
              <a:t>	</a:t>
            </a:r>
            <a:r>
              <a:rPr lang="en-GB" sz="2800" dirty="0"/>
              <a:t>Stakeholders fall into 4 categories:</a:t>
            </a:r>
          </a:p>
          <a:p>
            <a:r>
              <a:rPr lang="en-GB" sz="2800" u="sng" dirty="0"/>
              <a:t>minimal effort</a:t>
            </a:r>
            <a:r>
              <a:rPr lang="en-GB" sz="2800" dirty="0"/>
              <a:t> - where both interest and power is low;</a:t>
            </a:r>
          </a:p>
          <a:p>
            <a:r>
              <a:rPr lang="en-GB" sz="2800" u="sng" dirty="0"/>
              <a:t>keep informed</a:t>
            </a:r>
            <a:r>
              <a:rPr lang="en-GB" sz="2800" dirty="0"/>
              <a:t> - where interest is high but power is low;</a:t>
            </a:r>
          </a:p>
          <a:p>
            <a:r>
              <a:rPr lang="en-GB" sz="2800" u="sng" dirty="0"/>
              <a:t>key players</a:t>
            </a:r>
            <a:r>
              <a:rPr lang="en-GB" sz="2800" dirty="0"/>
              <a:t> - where both interest and power is high;</a:t>
            </a:r>
          </a:p>
          <a:p>
            <a:r>
              <a:rPr lang="en-GB" sz="2800" u="sng" dirty="0"/>
              <a:t>keep satisfied</a:t>
            </a:r>
            <a:r>
              <a:rPr lang="en-GB" sz="2800" dirty="0"/>
              <a:t> - interest is low but power is high.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67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Power/Interest Matrix</a:t>
            </a:r>
            <a:br>
              <a:rPr lang="en-GB" dirty="0"/>
            </a:br>
            <a:r>
              <a:rPr lang="en-GB" sz="1800" dirty="0"/>
              <a:t>(adapted, </a:t>
            </a:r>
            <a:r>
              <a:rPr lang="en-GB" sz="1800" dirty="0" err="1"/>
              <a:t>Mendelow</a:t>
            </a:r>
            <a:r>
              <a:rPr lang="en-GB" sz="1800" dirty="0"/>
              <a:t> (1991))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3357563" y="1571625"/>
            <a:ext cx="32146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sz="1800" dirty="0">
                <a:latin typeface="Arial" pitchFamily="34" charset="0"/>
                <a:cs typeface="Arial" pitchFamily="34" charset="0"/>
              </a:rPr>
              <a:t>Level of Interest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928688" y="3714750"/>
            <a:ext cx="15001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r>
              <a:rPr lang="en-GB" sz="1800" dirty="0">
                <a:latin typeface="Arial" pitchFamily="34" charset="0"/>
                <a:cs typeface="Arial" pitchFamily="34" charset="0"/>
              </a:rPr>
              <a:t>Power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143250" y="2143125"/>
            <a:ext cx="12144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Low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1571625" y="3071813"/>
            <a:ext cx="12144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Low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5214938" y="2143125"/>
            <a:ext cx="12858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High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500188" y="4286250"/>
            <a:ext cx="12858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High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857500" y="2714625"/>
            <a:ext cx="2071688" cy="123110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r>
              <a:rPr lang="en-GB" dirty="0">
                <a:latin typeface="Arial" pitchFamily="34" charset="0"/>
                <a:cs typeface="Arial" pitchFamily="34" charset="0"/>
              </a:rPr>
              <a:t>A</a:t>
            </a: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Minimal Effort</a:t>
            </a:r>
          </a:p>
          <a:p>
            <a:endParaRPr lang="en-GB" b="1" dirty="0"/>
          </a:p>
          <a:p>
            <a:endParaRPr lang="en-GB" sz="3200" dirty="0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4929188" y="2714625"/>
            <a:ext cx="2000250" cy="123110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B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Keep Informed</a:t>
            </a:r>
          </a:p>
          <a:p>
            <a:pPr eaLnBrk="1" hangingPunct="1"/>
            <a:endParaRPr lang="en-GB" sz="3200" b="1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4929188" y="3929063"/>
            <a:ext cx="2000250" cy="1169551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D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Key Players</a:t>
            </a: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2857500" y="3929063"/>
            <a:ext cx="2071688" cy="1169551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C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Keep Satisfied</a:t>
            </a: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043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000"/>
              <a:t>Alternative View (adapted, Mandelow (1991))</a:t>
            </a:r>
            <a:br>
              <a:rPr lang="en-GB" sz="3000"/>
            </a:br>
            <a:endParaRPr lang="en-GB" sz="3000"/>
          </a:p>
        </p:txBody>
      </p:sp>
      <p:sp>
        <p:nvSpPr>
          <p:cNvPr id="81922" name="Content Placeholder 2"/>
          <p:cNvSpPr>
            <a:spLocks noGrp="1"/>
          </p:cNvSpPr>
          <p:nvPr>
            <p:ph sz="half" idx="1"/>
          </p:nvPr>
        </p:nvSpPr>
        <p:spPr>
          <a:xfrm>
            <a:off x="485775" y="1668066"/>
            <a:ext cx="4038600" cy="2990850"/>
          </a:xfrm>
        </p:spPr>
        <p:txBody>
          <a:bodyPr/>
          <a:lstStyle/>
          <a:p>
            <a:pPr marL="0" indent="0" algn="ctr">
              <a:buNone/>
            </a:pPr>
            <a:r>
              <a:rPr lang="en-GB" b="1" smtClean="0"/>
              <a:t>Level of Interest</a:t>
            </a:r>
          </a:p>
        </p:txBody>
      </p:sp>
      <p:sp>
        <p:nvSpPr>
          <p:cNvPr id="81923" name="Content Placeholder 14"/>
          <p:cNvSpPr>
            <a:spLocks noGrp="1"/>
          </p:cNvSpPr>
          <p:nvPr>
            <p:ph sz="half" idx="2"/>
          </p:nvPr>
        </p:nvSpPr>
        <p:spPr>
          <a:xfrm>
            <a:off x="4648200" y="2057400"/>
            <a:ext cx="4038600" cy="2992041"/>
          </a:xfrm>
        </p:spPr>
        <p:txBody>
          <a:bodyPr/>
          <a:lstStyle/>
          <a:p>
            <a:pPr eaLnBrk="1" hangingPunct="1"/>
            <a:r>
              <a:rPr lang="en-GB" sz="1200" b="1"/>
              <a:t>Minimal effort </a:t>
            </a:r>
            <a:r>
              <a:rPr lang="en-GB" sz="1200"/>
              <a:t>– Their lack of interest and power makes them open to influence. More than likely to accept what they are told and follow instructions.</a:t>
            </a:r>
          </a:p>
          <a:p>
            <a:pPr eaLnBrk="1" hangingPunct="1"/>
            <a:r>
              <a:rPr lang="en-GB" sz="1200" b="1"/>
              <a:t>Keep informed </a:t>
            </a:r>
            <a:r>
              <a:rPr lang="en-GB" sz="1200"/>
              <a:t>– These stakeholders are interested in the strategy but lack in the power to do anything. </a:t>
            </a:r>
          </a:p>
          <a:p>
            <a:pPr eaLnBrk="1" hangingPunct="1"/>
            <a:r>
              <a:rPr lang="en-GB" sz="1200" b="1"/>
              <a:t>Keep satisfied </a:t>
            </a:r>
            <a:r>
              <a:rPr lang="en-GB" sz="1200"/>
              <a:t>– The key here is to keep these stakeholders satisfied to stop them moving to box D (key players). This could involve reassuring them of the outcomes of the strategy well in advance.</a:t>
            </a:r>
          </a:p>
          <a:p>
            <a:pPr eaLnBrk="1" hangingPunct="1"/>
            <a:r>
              <a:rPr lang="en-GB" sz="1200" b="1"/>
              <a:t>Key players </a:t>
            </a:r>
            <a:r>
              <a:rPr lang="en-GB" sz="1200"/>
              <a:t>– These stakeholders are the major drivers of change and could stop management plans if not satisfied. Management, therefore, needs to communicate plans to them and discuss implementation issues. </a:t>
            </a: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F44C2E9-60A9-4A9B-BB7F-14ECD9C684F3}" type="slidenum">
              <a:rPr lang="en-US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24</a:t>
            </a:fld>
            <a:endParaRPr lang="en-US" smtClean="0">
              <a:cs typeface="Arial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155973" y="3600450"/>
            <a:ext cx="1125140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 b="1"/>
              <a:t>Power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1385887" y="2001441"/>
            <a:ext cx="910829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Low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92919" y="2597944"/>
            <a:ext cx="910829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Low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027760" y="2001441"/>
            <a:ext cx="964406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High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429817" y="4258866"/>
            <a:ext cx="964406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High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247775" y="2219325"/>
            <a:ext cx="1553766" cy="161582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/>
              <a:t>A</a:t>
            </a:r>
          </a:p>
          <a:p>
            <a:r>
              <a:rPr lang="en-GB" sz="1200" b="1"/>
              <a:t>Minimal Effort</a:t>
            </a:r>
          </a:p>
          <a:p>
            <a:r>
              <a:rPr lang="en-GB" sz="1200"/>
              <a:t>Stakeholders have low power and low interest</a:t>
            </a:r>
            <a:r>
              <a:rPr lang="en-GB" sz="900"/>
              <a:t>.</a:t>
            </a:r>
          </a:p>
          <a:p>
            <a:endParaRPr lang="en-GB" sz="1350" b="1">
              <a:latin typeface="Garamond" pitchFamily="18" charset="0"/>
            </a:endParaRPr>
          </a:p>
          <a:p>
            <a:endParaRPr lang="en-GB" sz="2400">
              <a:latin typeface="Garamond" pitchFamily="18" charset="0"/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2801541" y="2219325"/>
            <a:ext cx="1500188" cy="161582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>
                <a:solidFill>
                  <a:srgbClr val="000000"/>
                </a:solidFill>
                <a:latin typeface="Myriad Pro"/>
              </a:rPr>
              <a:t>B</a:t>
            </a:r>
          </a:p>
          <a:p>
            <a:r>
              <a:rPr lang="en-GB" sz="1200" b="1">
                <a:solidFill>
                  <a:srgbClr val="000000"/>
                </a:solidFill>
                <a:latin typeface="Myriad Pro"/>
              </a:rPr>
              <a:t>Keep Informed</a:t>
            </a:r>
          </a:p>
          <a:p>
            <a:r>
              <a:rPr lang="en-GB" sz="1200">
                <a:solidFill>
                  <a:srgbClr val="000000"/>
                </a:solidFill>
                <a:latin typeface="Myriad Pro"/>
              </a:rPr>
              <a:t>Stakeholders have low power and high interest.</a:t>
            </a:r>
          </a:p>
          <a:p>
            <a:endParaRPr lang="en-GB" sz="2400" b="1">
              <a:solidFill>
                <a:srgbClr val="000000"/>
              </a:solidFill>
              <a:latin typeface="Myriad Pro"/>
            </a:endParaRPr>
          </a:p>
          <a:p>
            <a:endParaRPr lang="en-GB" sz="1350" b="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2801541" y="3812381"/>
            <a:ext cx="1500188" cy="166199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>
                <a:solidFill>
                  <a:srgbClr val="000000"/>
                </a:solidFill>
                <a:latin typeface="Myriad Pro"/>
              </a:rPr>
              <a:t>D</a:t>
            </a:r>
          </a:p>
          <a:p>
            <a:r>
              <a:rPr lang="en-GB" sz="1200" b="1">
                <a:solidFill>
                  <a:srgbClr val="000000"/>
                </a:solidFill>
                <a:latin typeface="Myriad Pro"/>
              </a:rPr>
              <a:t>Key Players</a:t>
            </a:r>
          </a:p>
          <a:p>
            <a:r>
              <a:rPr lang="en-GB" sz="1200">
                <a:solidFill>
                  <a:srgbClr val="000000"/>
                </a:solidFill>
                <a:latin typeface="Myriad Pro"/>
              </a:rPr>
              <a:t>Stakeholders have high power and high interest.</a:t>
            </a: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247775" y="3812381"/>
            <a:ext cx="1553766" cy="166199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>
                <a:solidFill>
                  <a:srgbClr val="000000"/>
                </a:solidFill>
                <a:latin typeface="Myriad Pro"/>
              </a:rPr>
              <a:t>C</a:t>
            </a:r>
          </a:p>
          <a:p>
            <a:r>
              <a:rPr lang="en-GB" sz="1200" b="1">
                <a:solidFill>
                  <a:srgbClr val="000000"/>
                </a:solidFill>
                <a:latin typeface="Myriad Pro"/>
              </a:rPr>
              <a:t>Keep Satisfied</a:t>
            </a:r>
          </a:p>
          <a:p>
            <a:r>
              <a:rPr lang="en-GB" sz="1200">
                <a:solidFill>
                  <a:srgbClr val="000000"/>
                </a:solidFill>
                <a:latin typeface="Myriad Pro"/>
              </a:rPr>
              <a:t>Stakeholders have high power and low interest.</a:t>
            </a: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  <a:p>
            <a:endParaRPr lang="en-GB" sz="1350" b="1">
              <a:solidFill>
                <a:srgbClr val="000000"/>
              </a:solidFill>
              <a:latin typeface="Myriad Pro"/>
            </a:endParaRPr>
          </a:p>
          <a:p>
            <a:endParaRPr lang="en-GB" sz="1350" b="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15088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SWOT As A Stakeholder Tool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7714" y="2210762"/>
            <a:ext cx="5828572" cy="2695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 SWOT example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0228" y="1600200"/>
            <a:ext cx="6823544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303dbf9b-b85b-46a0-94f1-894078c07ecd"/>
    <ds:schemaRef ds:uri="http://schemas.microsoft.com/office/2006/metadata/properties"/>
    <ds:schemaRef ds:uri="http://purl.org/dc/elements/1.1/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3588</TotalTime>
  <Words>1081</Words>
  <Application>Microsoft Office PowerPoint</Application>
  <PresentationFormat>On-screen Show (4:3)</PresentationFormat>
  <Paragraphs>197</Paragraphs>
  <Slides>26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Garamond</vt:lpstr>
      <vt:lpstr>Myriad Pro</vt:lpstr>
      <vt:lpstr>Wingdings</vt:lpstr>
      <vt:lpstr>20140311PresentationUWTSDTemplate</vt:lpstr>
      <vt:lpstr>PowerPoint Presentation</vt:lpstr>
      <vt:lpstr>PowerPoint Presentation</vt:lpstr>
      <vt:lpstr>Traditional View</vt:lpstr>
      <vt:lpstr>Alternative View</vt:lpstr>
      <vt:lpstr>Definitions of stakeholders</vt:lpstr>
      <vt:lpstr>Stakeholders</vt:lpstr>
      <vt:lpstr>Stakeholder Videos</vt:lpstr>
      <vt:lpstr>PowerPoint Presentation</vt:lpstr>
      <vt:lpstr>PowerPoint Presentation</vt:lpstr>
      <vt:lpstr>PowerPoint Presentation</vt:lpstr>
      <vt:lpstr>Types of Stakeholders</vt:lpstr>
      <vt:lpstr>Stakeholder Characteristics  </vt:lpstr>
      <vt:lpstr>Stakeholder Characteristics</vt:lpstr>
      <vt:lpstr>Stakeholder Characteristics</vt:lpstr>
      <vt:lpstr>Stakeholder Characteristics</vt:lpstr>
      <vt:lpstr>Stakeholder Characteristics</vt:lpstr>
      <vt:lpstr>Stakeholder Characteristics</vt:lpstr>
      <vt:lpstr>Stakeholder Characteristics</vt:lpstr>
      <vt:lpstr>Effective Stakeholder Management</vt:lpstr>
      <vt:lpstr>Continued</vt:lpstr>
      <vt:lpstr>Stakeholder Analysis Model</vt:lpstr>
      <vt:lpstr>Power/Interest Matrix</vt:lpstr>
      <vt:lpstr>Power/Interest Matrix (adapted, Mendelow (1991))</vt:lpstr>
      <vt:lpstr>Alternative View (adapted, Mandelow (1991)) </vt:lpstr>
      <vt:lpstr>Using SWOT As A Stakeholder Tool</vt:lpstr>
      <vt:lpstr>Stakeholder SWOT example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Anthony Burns</cp:lastModifiedBy>
  <cp:revision>91</cp:revision>
  <cp:lastPrinted>2018-06-11T08:19:35Z</cp:lastPrinted>
  <dcterms:created xsi:type="dcterms:W3CDTF">2015-04-14T15:21:28Z</dcterms:created>
  <dcterms:modified xsi:type="dcterms:W3CDTF">2018-10-29T09:22:49Z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