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65" r:id="rId2"/>
    <p:sldId id="266" r:id="rId3"/>
    <p:sldId id="267" r:id="rId4"/>
    <p:sldId id="268" r:id="rId5"/>
    <p:sldId id="269" r:id="rId6"/>
    <p:sldId id="270" r:id="rId7"/>
    <p:sldId id="271" r:id="rId8"/>
    <p:sldId id="27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Shabbir (2127503)" userId="ade4372d-f27a-4d3f-b9fb-1894046e8d48" providerId="ADAL" clId="{75D236CD-1D42-47B0-A5C2-24608C2BCAD5}"/>
    <pc:docChg chg="custSel modSld">
      <pc:chgData name="Muhammad Shabbir (2127503)" userId="ade4372d-f27a-4d3f-b9fb-1894046e8d48" providerId="ADAL" clId="{75D236CD-1D42-47B0-A5C2-24608C2BCAD5}" dt="2022-11-04T17:05:27.864" v="8" actId="313"/>
      <pc:docMkLst>
        <pc:docMk/>
      </pc:docMkLst>
      <pc:sldChg chg="modSp mod">
        <pc:chgData name="Muhammad Shabbir (2127503)" userId="ade4372d-f27a-4d3f-b9fb-1894046e8d48" providerId="ADAL" clId="{75D236CD-1D42-47B0-A5C2-24608C2BCAD5}" dt="2022-11-04T17:04:38.400" v="5" actId="313"/>
        <pc:sldMkLst>
          <pc:docMk/>
          <pc:sldMk cId="214513360" sldId="265"/>
        </pc:sldMkLst>
        <pc:spChg chg="mod">
          <ac:chgData name="Muhammad Shabbir (2127503)" userId="ade4372d-f27a-4d3f-b9fb-1894046e8d48" providerId="ADAL" clId="{75D236CD-1D42-47B0-A5C2-24608C2BCAD5}" dt="2022-11-04T17:04:22.532" v="4" actId="20577"/>
          <ac:spMkLst>
            <pc:docMk/>
            <pc:sldMk cId="214513360" sldId="265"/>
            <ac:spMk id="2" creationId="{C0BD6815-7C01-BB23-2DE1-F7A285631CBD}"/>
          </ac:spMkLst>
        </pc:spChg>
        <pc:spChg chg="mod">
          <ac:chgData name="Muhammad Shabbir (2127503)" userId="ade4372d-f27a-4d3f-b9fb-1894046e8d48" providerId="ADAL" clId="{75D236CD-1D42-47B0-A5C2-24608C2BCAD5}" dt="2022-11-04T17:04:38.400" v="5" actId="313"/>
          <ac:spMkLst>
            <pc:docMk/>
            <pc:sldMk cId="214513360" sldId="265"/>
            <ac:spMk id="3" creationId="{D10B71FF-EC7F-FC17-3766-D3D063618F01}"/>
          </ac:spMkLst>
        </pc:spChg>
      </pc:sldChg>
      <pc:sldChg chg="modSp mod">
        <pc:chgData name="Muhammad Shabbir (2127503)" userId="ade4372d-f27a-4d3f-b9fb-1894046e8d48" providerId="ADAL" clId="{75D236CD-1D42-47B0-A5C2-24608C2BCAD5}" dt="2022-11-04T17:04:46.590" v="6" actId="313"/>
        <pc:sldMkLst>
          <pc:docMk/>
          <pc:sldMk cId="1581898717" sldId="270"/>
        </pc:sldMkLst>
        <pc:spChg chg="mod">
          <ac:chgData name="Muhammad Shabbir (2127503)" userId="ade4372d-f27a-4d3f-b9fb-1894046e8d48" providerId="ADAL" clId="{75D236CD-1D42-47B0-A5C2-24608C2BCAD5}" dt="2022-11-04T17:04:46.590" v="6" actId="313"/>
          <ac:spMkLst>
            <pc:docMk/>
            <pc:sldMk cId="1581898717" sldId="270"/>
            <ac:spMk id="3" creationId="{2EF2B1A6-67B4-C9F0-7653-47E7D6E1410B}"/>
          </ac:spMkLst>
        </pc:spChg>
      </pc:sldChg>
      <pc:sldChg chg="modSp mod">
        <pc:chgData name="Muhammad Shabbir (2127503)" userId="ade4372d-f27a-4d3f-b9fb-1894046e8d48" providerId="ADAL" clId="{75D236CD-1D42-47B0-A5C2-24608C2BCAD5}" dt="2022-11-04T17:05:27.864" v="8" actId="313"/>
        <pc:sldMkLst>
          <pc:docMk/>
          <pc:sldMk cId="4122737565" sldId="271"/>
        </pc:sldMkLst>
        <pc:spChg chg="mod">
          <ac:chgData name="Muhammad Shabbir (2127503)" userId="ade4372d-f27a-4d3f-b9fb-1894046e8d48" providerId="ADAL" clId="{75D236CD-1D42-47B0-A5C2-24608C2BCAD5}" dt="2022-11-04T17:05:27.864" v="8" actId="313"/>
          <ac:spMkLst>
            <pc:docMk/>
            <pc:sldMk cId="4122737565" sldId="271"/>
            <ac:spMk id="3" creationId="{E9E38A8D-1B75-E020-D37B-8E6A5B06990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4265945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11/4/2022</a:t>
            </a:fld>
            <a:endParaRPr lang="en-US" dirty="0"/>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dirty="0"/>
          </a:p>
        </p:txBody>
      </p:sp>
    </p:spTree>
    <p:extLst>
      <p:ext uri="{BB962C8B-B14F-4D97-AF65-F5344CB8AC3E}">
        <p14:creationId xmlns:p14="http://schemas.microsoft.com/office/powerpoint/2010/main" val="111017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11/4/2022</a:t>
            </a:fld>
            <a:endParaRPr lang="en-US" dirty="0"/>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dirty="0"/>
          </a:p>
        </p:txBody>
      </p:sp>
    </p:spTree>
    <p:extLst>
      <p:ext uri="{BB962C8B-B14F-4D97-AF65-F5344CB8AC3E}">
        <p14:creationId xmlns:p14="http://schemas.microsoft.com/office/powerpoint/2010/main" val="1365071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11/4/2022</a:t>
            </a:fld>
            <a:endParaRPr lang="en-US" dirty="0"/>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dirty="0"/>
          </a:p>
        </p:txBody>
      </p:sp>
    </p:spTree>
    <p:extLst>
      <p:ext uri="{BB962C8B-B14F-4D97-AF65-F5344CB8AC3E}">
        <p14:creationId xmlns:p14="http://schemas.microsoft.com/office/powerpoint/2010/main" val="302574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806021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86389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039763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369699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54733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297048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2649473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2926401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506063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11/4/2022</a:t>
            </a:fld>
            <a:endParaRPr lang="en-US" dirty="0"/>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2325365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dirty="0"/>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6">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11/4/2022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209773679"/>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756" r:id="rId5"/>
    <p:sldLayoutId id="2147483757" r:id="rId6"/>
    <p:sldLayoutId id="2147483758" r:id="rId7"/>
    <p:sldLayoutId id="2147483759" r:id="rId8"/>
    <p:sldLayoutId id="2147483749" r:id="rId9"/>
    <p:sldLayoutId id="2147483754" r:id="rId10"/>
    <p:sldLayoutId id="2147483750" r:id="rId11"/>
    <p:sldLayoutId id="2147483751" r:id="rId12"/>
    <p:sldLayoutId id="2147483752" r:id="rId13"/>
    <p:sldLayoutId id="214748375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D6815-7C01-BB23-2DE1-F7A285631CBD}"/>
              </a:ext>
            </a:extLst>
          </p:cNvPr>
          <p:cNvSpPr>
            <a:spLocks noGrp="1"/>
          </p:cNvSpPr>
          <p:nvPr>
            <p:ph type="ctrTitle"/>
          </p:nvPr>
        </p:nvSpPr>
        <p:spPr/>
        <p:txBody>
          <a:bodyPr>
            <a:normAutofit/>
          </a:bodyPr>
          <a:lstStyle/>
          <a:p>
            <a:r>
              <a:rPr lang="en-GB" dirty="0"/>
              <a:t>Problem Solving and Decision Making(BMSW4004 BIRM)</a:t>
            </a:r>
          </a:p>
        </p:txBody>
      </p:sp>
      <p:sp>
        <p:nvSpPr>
          <p:cNvPr id="3" name="Subtitle 2">
            <a:extLst>
              <a:ext uri="{FF2B5EF4-FFF2-40B4-BE49-F238E27FC236}">
                <a16:creationId xmlns:a16="http://schemas.microsoft.com/office/drawing/2014/main" id="{D10B71FF-EC7F-FC17-3766-D3D063618F01}"/>
              </a:ext>
            </a:extLst>
          </p:cNvPr>
          <p:cNvSpPr>
            <a:spLocks noGrp="1"/>
          </p:cNvSpPr>
          <p:nvPr>
            <p:ph type="subTitle" idx="1"/>
          </p:nvPr>
        </p:nvSpPr>
        <p:spPr/>
        <p:txBody>
          <a:bodyPr/>
          <a:lstStyle/>
          <a:p>
            <a:r>
              <a:rPr lang="en-GB" dirty="0"/>
              <a:t>Presentation</a:t>
            </a:r>
          </a:p>
          <a:p>
            <a:r>
              <a:rPr lang="en-GB" dirty="0"/>
              <a:t>Name Muhammad Shabbir</a:t>
            </a:r>
          </a:p>
          <a:p>
            <a:r>
              <a:rPr lang="en-GB" dirty="0"/>
              <a:t>ID 2127503</a:t>
            </a:r>
          </a:p>
          <a:p>
            <a:r>
              <a:rPr lang="en-GB" dirty="0"/>
              <a:t>Lecturer: Muhammad Islam</a:t>
            </a:r>
          </a:p>
        </p:txBody>
      </p:sp>
    </p:spTree>
    <p:extLst>
      <p:ext uri="{BB962C8B-B14F-4D97-AF65-F5344CB8AC3E}">
        <p14:creationId xmlns:p14="http://schemas.microsoft.com/office/powerpoint/2010/main" val="21451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CAB9-BFF9-76A0-3ADA-900176CEBB28}"/>
              </a:ext>
            </a:extLst>
          </p:cNvPr>
          <p:cNvSpPr>
            <a:spLocks noGrp="1"/>
          </p:cNvSpPr>
          <p:nvPr>
            <p:ph type="title"/>
          </p:nvPr>
        </p:nvSpPr>
        <p:spPr/>
        <p:txBody>
          <a:bodyPr/>
          <a:lstStyle/>
          <a:p>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9FF0BFC3-45C2-95DE-E90F-65430CAC64A7}"/>
              </a:ext>
            </a:extLst>
          </p:cNvPr>
          <p:cNvSpPr>
            <a:spLocks noGrp="1"/>
          </p:cNvSpPr>
          <p:nvPr>
            <p:ph idx="1"/>
          </p:nvPr>
        </p:nvSpPr>
        <p:spPr/>
        <p:txBody>
          <a:bodyPr/>
          <a:lstStyle/>
          <a:p>
            <a:pPr algn="just"/>
            <a:r>
              <a:rPr lang="en-GB" i="0" dirty="0">
                <a:effectLst/>
                <a:latin typeface="arial" panose="020B0604020202020204" pitchFamily="34" charset="0"/>
              </a:rPr>
              <a:t>T. M. Lewin, commonly known as TM Lewin, is a British online menswear retailer. </a:t>
            </a:r>
          </a:p>
          <a:p>
            <a:pPr algn="just"/>
            <a:r>
              <a:rPr lang="en-GB" i="0" dirty="0">
                <a:effectLst/>
                <a:latin typeface="arial" panose="020B0604020202020204" pitchFamily="34" charset="0"/>
              </a:rPr>
              <a:t>It was open in 1898 by Thomas Mayes Lewin.</a:t>
            </a:r>
          </a:p>
          <a:p>
            <a:pPr algn="just"/>
            <a:r>
              <a:rPr lang="en-GB" dirty="0">
                <a:latin typeface="arial" panose="020B0604020202020204" pitchFamily="34" charset="0"/>
              </a:rPr>
              <a:t>The f</a:t>
            </a:r>
            <a:r>
              <a:rPr lang="en-GB" i="0" dirty="0">
                <a:effectLst/>
                <a:latin typeface="arial" panose="020B0604020202020204" pitchFamily="34" charset="0"/>
              </a:rPr>
              <a:t>irst shop on London's Panton Street.</a:t>
            </a:r>
          </a:p>
          <a:p>
            <a:pPr algn="just"/>
            <a:r>
              <a:rPr lang="en-GB" dirty="0">
                <a:latin typeface="arial" panose="020B0604020202020204" pitchFamily="34" charset="0"/>
              </a:rPr>
              <a:t>It used to have 150 stores through out the globe which recently reduced to only 50.</a:t>
            </a:r>
            <a:endParaRPr lang="en-GB" dirty="0"/>
          </a:p>
        </p:txBody>
      </p:sp>
    </p:spTree>
    <p:extLst>
      <p:ext uri="{BB962C8B-B14F-4D97-AF65-F5344CB8AC3E}">
        <p14:creationId xmlns:p14="http://schemas.microsoft.com/office/powerpoint/2010/main" val="3778427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057"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059" name="Group 1058">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060" name="Oval 1059">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061" name="Freeform: Shape 1060">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062" name="Freeform: Shape 1061">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063" name="Freeform: Shape 1062">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064"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dirty="0"/>
            </a:p>
          </p:txBody>
        </p:sp>
      </p:grpSp>
      <p:sp>
        <p:nvSpPr>
          <p:cNvPr id="1066"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1068"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dirty="0">
              <a:solidFill>
                <a:schemeClr val="tx1"/>
              </a:solidFill>
            </a:endParaRPr>
          </a:p>
        </p:txBody>
      </p:sp>
      <p:sp>
        <p:nvSpPr>
          <p:cNvPr id="1070"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072"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112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074"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07B29C1-F26E-4AD2-1384-20649BCD4A74}"/>
              </a:ext>
            </a:extLst>
          </p:cNvPr>
          <p:cNvSpPr>
            <a:spLocks noGrp="1"/>
          </p:cNvSpPr>
          <p:nvPr>
            <p:ph type="title"/>
          </p:nvPr>
        </p:nvSpPr>
        <p:spPr>
          <a:xfrm>
            <a:off x="457199" y="676656"/>
            <a:ext cx="4597559" cy="1487424"/>
          </a:xfrm>
        </p:spPr>
        <p:txBody>
          <a:bodyPr vert="horz" lIns="91440" tIns="45720" rIns="91440" bIns="45720" rtlCol="0" anchor="b">
            <a:normAutofit fontScale="90000"/>
          </a:bodyPr>
          <a:lstStyle/>
          <a:p>
            <a:r>
              <a:rPr lang="en-US" sz="5400" dirty="0"/>
              <a:t>PESTEL analysis of TM Lewin</a:t>
            </a:r>
          </a:p>
        </p:txBody>
      </p:sp>
      <p:pic>
        <p:nvPicPr>
          <p:cNvPr id="1026" name="Picture 2" descr="Marketing Theories – PESTEL Analysis">
            <a:extLst>
              <a:ext uri="{FF2B5EF4-FFF2-40B4-BE49-F238E27FC236}">
                <a16:creationId xmlns:a16="http://schemas.microsoft.com/office/drawing/2014/main" id="{30148C4A-A6C1-C156-3FA8-B1F3EC84711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528002" y="2407594"/>
            <a:ext cx="4634341" cy="34712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07CD92-4F4D-8794-3148-FE9842BC64C3}"/>
              </a:ext>
            </a:extLst>
          </p:cNvPr>
          <p:cNvSpPr txBox="1"/>
          <p:nvPr/>
        </p:nvSpPr>
        <p:spPr>
          <a:xfrm>
            <a:off x="313486" y="2274838"/>
            <a:ext cx="6101080" cy="5078313"/>
          </a:xfrm>
          <a:prstGeom prst="rect">
            <a:avLst/>
          </a:prstGeom>
          <a:noFill/>
        </p:spPr>
        <p:txBody>
          <a:bodyPr wrap="square">
            <a:spAutoFit/>
          </a:bodyPr>
          <a:lstStyle/>
          <a:p>
            <a:r>
              <a:rPr lang="en-US" dirty="0"/>
              <a:t>Political:</a:t>
            </a:r>
          </a:p>
          <a:p>
            <a:r>
              <a:rPr lang="en-GB" dirty="0"/>
              <a:t>TM Lewin has announced plans to close all 66 UK stores, with 600 jobs set to be lost in the process.</a:t>
            </a:r>
          </a:p>
          <a:p>
            <a:endParaRPr lang="en-GB" dirty="0"/>
          </a:p>
          <a:p>
            <a:r>
              <a:rPr lang="en-GB" dirty="0"/>
              <a:t>The iconic menswear brand, famous for its office clothes, is set to go online-only, after admitting its financial woes have been accelerated by the coronavirus pandemic.</a:t>
            </a:r>
            <a:endParaRPr lang="en-US" dirty="0"/>
          </a:p>
          <a:p>
            <a:endParaRPr lang="en-US" dirty="0"/>
          </a:p>
          <a:p>
            <a:endParaRPr lang="en-US" dirty="0"/>
          </a:p>
          <a:p>
            <a:r>
              <a:rPr lang="en-US" dirty="0"/>
              <a:t>Economical</a:t>
            </a:r>
          </a:p>
          <a:p>
            <a:endParaRPr lang="en-US" dirty="0"/>
          </a:p>
          <a:p>
            <a:r>
              <a:rPr lang="en-GB" dirty="0"/>
              <a:t>1938: Following Thomas Mayes Lewin’s retirement, the partnership with Geoffrey James Lewin was dissolved. The business continued operating as TM Lewin and Sons Ltd.</a:t>
            </a:r>
            <a:endParaRPr lang="en-US" dirty="0"/>
          </a:p>
          <a:p>
            <a:endParaRPr lang="en-US" dirty="0"/>
          </a:p>
          <a:p>
            <a:r>
              <a:rPr lang="en-US" dirty="0"/>
              <a:t>Social</a:t>
            </a:r>
          </a:p>
          <a:p>
            <a:endParaRPr lang="en-US" dirty="0"/>
          </a:p>
          <a:p>
            <a:endParaRPr lang="en-GB" dirty="0"/>
          </a:p>
        </p:txBody>
      </p:sp>
    </p:spTree>
    <p:extLst>
      <p:ext uri="{BB962C8B-B14F-4D97-AF65-F5344CB8AC3E}">
        <p14:creationId xmlns:p14="http://schemas.microsoft.com/office/powerpoint/2010/main" val="884937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dirty="0">
                <a:solidFill>
                  <a:schemeClr val="tx1"/>
                </a:solidFill>
              </a:endParaRPr>
            </a:p>
          </p:txBody>
        </p:sp>
        <p:sp>
          <p:nvSpPr>
            <p:cNvPr id="17" name="Freeform: Shape 16">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Oval 17">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D89B3D7-1C33-694E-2ABE-99608E5C124C}"/>
              </a:ext>
            </a:extLst>
          </p:cNvPr>
          <p:cNvSpPr>
            <a:spLocks noGrp="1"/>
          </p:cNvSpPr>
          <p:nvPr>
            <p:ph type="title"/>
          </p:nvPr>
        </p:nvSpPr>
        <p:spPr>
          <a:xfrm>
            <a:off x="457200" y="758952"/>
            <a:ext cx="5351843" cy="1325563"/>
          </a:xfrm>
        </p:spPr>
        <p:txBody>
          <a:bodyPr anchor="b">
            <a:normAutofit/>
          </a:bodyPr>
          <a:lstStyle/>
          <a:p>
            <a:endParaRPr lang="en-GB" dirty="0"/>
          </a:p>
        </p:txBody>
      </p:sp>
      <p:sp>
        <p:nvSpPr>
          <p:cNvPr id="3" name="Content Placeholder 2">
            <a:extLst>
              <a:ext uri="{FF2B5EF4-FFF2-40B4-BE49-F238E27FC236}">
                <a16:creationId xmlns:a16="http://schemas.microsoft.com/office/drawing/2014/main" id="{827F1470-C289-FF88-B44F-005007C58F50}"/>
              </a:ext>
            </a:extLst>
          </p:cNvPr>
          <p:cNvSpPr>
            <a:spLocks noGrp="1"/>
          </p:cNvSpPr>
          <p:nvPr>
            <p:ph idx="1"/>
          </p:nvPr>
        </p:nvSpPr>
        <p:spPr>
          <a:xfrm>
            <a:off x="457200" y="2286000"/>
            <a:ext cx="5351843" cy="3893799"/>
          </a:xfrm>
        </p:spPr>
        <p:txBody>
          <a:bodyPr>
            <a:normAutofit fontScale="85000" lnSpcReduction="20000"/>
          </a:bodyPr>
          <a:lstStyle/>
          <a:p>
            <a:r>
              <a:rPr lang="en-GB" sz="2400" b="1" dirty="0"/>
              <a:t>Technological</a:t>
            </a:r>
          </a:p>
          <a:p>
            <a:r>
              <a:rPr lang="en-GB" dirty="0"/>
              <a:t>Online shopping</a:t>
            </a:r>
          </a:p>
          <a:p>
            <a:r>
              <a:rPr lang="en-GB" dirty="0"/>
              <a:t>Drone Delivery for Consumer Good</a:t>
            </a:r>
          </a:p>
          <a:p>
            <a:endParaRPr lang="en-GB" dirty="0"/>
          </a:p>
          <a:p>
            <a:r>
              <a:rPr lang="en-GB" sz="2400" b="1" dirty="0"/>
              <a:t>Environmental</a:t>
            </a:r>
          </a:p>
          <a:p>
            <a:pPr marL="0" indent="0">
              <a:buNone/>
            </a:pPr>
            <a:r>
              <a:rPr lang="en-GB" dirty="0"/>
              <a:t>Around 600 workers will lose their jobs at TM Lewin as the shirtmaker said it would close all of its shops after taking a major hit during the coronavirus pandemic.</a:t>
            </a:r>
          </a:p>
          <a:p>
            <a:r>
              <a:rPr lang="en-GB" sz="2400" b="1" dirty="0"/>
              <a:t>Legal</a:t>
            </a:r>
          </a:p>
          <a:p>
            <a:r>
              <a:rPr lang="en-GB" dirty="0"/>
              <a:t>1903: The menswear retailer relocated to Jermyn Street in London. TM Lewin’s “coat shirt” was described as a “novel idea” in British magazine London Opinion and Today. TM Lewin developed a reputation for design and quality among London’s gentlemen.</a:t>
            </a:r>
          </a:p>
        </p:txBody>
      </p:sp>
      <p:pic>
        <p:nvPicPr>
          <p:cNvPr id="4" name="Picture 2" descr="Marketing Theories – PESTEL Analysis">
            <a:extLst>
              <a:ext uri="{FF2B5EF4-FFF2-40B4-BE49-F238E27FC236}">
                <a16:creationId xmlns:a16="http://schemas.microsoft.com/office/drawing/2014/main" id="{B47A6BDE-3F95-C728-8FF2-A96B63CC32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60768" y="2005972"/>
            <a:ext cx="3597147" cy="2694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47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0C9AB-D06F-BF4D-2CDA-7C16BA0C31DC}"/>
              </a:ext>
            </a:extLst>
          </p:cNvPr>
          <p:cNvSpPr>
            <a:spLocks noGrp="1"/>
          </p:cNvSpPr>
          <p:nvPr>
            <p:ph type="title"/>
          </p:nvPr>
        </p:nvSpPr>
        <p:spPr/>
        <p:txBody>
          <a:bodyPr/>
          <a:lstStyle/>
          <a:p>
            <a:r>
              <a:rPr lang="en-GB" dirty="0"/>
              <a:t>Fishbone Diagram of T M Lewin</a:t>
            </a:r>
          </a:p>
        </p:txBody>
      </p:sp>
      <p:sp>
        <p:nvSpPr>
          <p:cNvPr id="3" name="Content Placeholder 2">
            <a:extLst>
              <a:ext uri="{FF2B5EF4-FFF2-40B4-BE49-F238E27FC236}">
                <a16:creationId xmlns:a16="http://schemas.microsoft.com/office/drawing/2014/main" id="{361A829D-4D01-75F3-7A4A-6A28CBE3B64E}"/>
              </a:ext>
            </a:extLst>
          </p:cNvPr>
          <p:cNvSpPr>
            <a:spLocks noGrp="1"/>
          </p:cNvSpPr>
          <p:nvPr>
            <p:ph idx="1"/>
          </p:nvPr>
        </p:nvSpPr>
        <p:spPr/>
        <p:txBody>
          <a:bodyPr/>
          <a:lstStyle/>
          <a:p>
            <a:endParaRPr lang="en-GB" dirty="0"/>
          </a:p>
        </p:txBody>
      </p:sp>
      <p:pic>
        <p:nvPicPr>
          <p:cNvPr id="2050" name="Picture 2" descr="locwin_fishbone_fig4 - Life Science Training Institute">
            <a:extLst>
              <a:ext uri="{FF2B5EF4-FFF2-40B4-BE49-F238E27FC236}">
                <a16:creationId xmlns:a16="http://schemas.microsoft.com/office/drawing/2014/main" id="{E0327DED-A3BF-0542-C57E-9F0272259D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999" y="2096712"/>
            <a:ext cx="7843783" cy="4183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015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A9B0-9ECB-E280-558F-12C0BC6BF5A4}"/>
              </a:ext>
            </a:extLst>
          </p:cNvPr>
          <p:cNvSpPr>
            <a:spLocks noGrp="1"/>
          </p:cNvSpPr>
          <p:nvPr>
            <p:ph type="title"/>
          </p:nvPr>
        </p:nvSpPr>
        <p:spPr>
          <a:xfrm>
            <a:off x="457200" y="245263"/>
            <a:ext cx="7685037" cy="728132"/>
          </a:xfrm>
        </p:spPr>
        <p:txBody>
          <a:bodyPr/>
          <a:lstStyle/>
          <a:p>
            <a:r>
              <a:rPr lang="en-GB" dirty="0"/>
              <a:t>Solution offered</a:t>
            </a:r>
          </a:p>
        </p:txBody>
      </p:sp>
      <p:sp>
        <p:nvSpPr>
          <p:cNvPr id="3" name="Content Placeholder 2">
            <a:extLst>
              <a:ext uri="{FF2B5EF4-FFF2-40B4-BE49-F238E27FC236}">
                <a16:creationId xmlns:a16="http://schemas.microsoft.com/office/drawing/2014/main" id="{2EF2B1A6-67B4-C9F0-7653-47E7D6E1410B}"/>
              </a:ext>
            </a:extLst>
          </p:cNvPr>
          <p:cNvSpPr>
            <a:spLocks noGrp="1"/>
          </p:cNvSpPr>
          <p:nvPr>
            <p:ph idx="1"/>
          </p:nvPr>
        </p:nvSpPr>
        <p:spPr>
          <a:xfrm>
            <a:off x="172064" y="1123319"/>
            <a:ext cx="11508658" cy="4080250"/>
          </a:xfrm>
        </p:spPr>
        <p:txBody>
          <a:bodyPr>
            <a:noAutofit/>
          </a:bodyPr>
          <a:lstStyle/>
          <a:p>
            <a:r>
              <a:rPr lang="en-GB" sz="1600" b="1" u="sng" dirty="0"/>
              <a:t>Pandemic</a:t>
            </a:r>
          </a:p>
          <a:p>
            <a:r>
              <a:rPr lang="en-GB" sz="1600" dirty="0"/>
              <a:t>A pandemic is an epidemic of an infectious disease that has spread across a large region, for instance multiple continents or worldwide, affecting a ...</a:t>
            </a:r>
          </a:p>
          <a:p>
            <a:r>
              <a:rPr lang="en-GB" sz="1600" b="1" u="sng" dirty="0"/>
              <a:t>Inflation</a:t>
            </a:r>
            <a:endParaRPr lang="en-GB" sz="1600" u="sng" dirty="0"/>
          </a:p>
          <a:p>
            <a:r>
              <a:rPr lang="en-GB" sz="1600" dirty="0"/>
              <a:t>Inflation is the rate of increase in prices over a given period of time. Inflation is typically a broad measure, such as the overall increase in prices or the increase in the cost of living in a country.</a:t>
            </a:r>
          </a:p>
          <a:p>
            <a:endParaRPr lang="en-GB" sz="1600" dirty="0"/>
          </a:p>
          <a:p>
            <a:r>
              <a:rPr lang="en-GB" sz="1600" b="1" u="sng" dirty="0"/>
              <a:t>Work pattern changed</a:t>
            </a:r>
          </a:p>
          <a:p>
            <a:r>
              <a:rPr lang="en-GB" sz="1600" dirty="0"/>
              <a:t>Can an employer just change your work schedule UK?</a:t>
            </a:r>
          </a:p>
          <a:p>
            <a:r>
              <a:rPr lang="en-GB" sz="1600" dirty="0"/>
              <a:t>If your contract is clear and says that your employer can make the specific change that they want to make e.g. to vary or reduce your hours, then your employer may be able to make the change without your agreement. Although you may still have rights to protest the</a:t>
            </a:r>
          </a:p>
          <a:p>
            <a:endParaRPr lang="en-GB" sz="1600" dirty="0"/>
          </a:p>
          <a:p>
            <a:r>
              <a:rPr lang="en-GB" sz="1600" dirty="0"/>
              <a:t>Use modern sewing machines and sell more in online.</a:t>
            </a:r>
          </a:p>
          <a:p>
            <a:r>
              <a:rPr lang="en-GB" sz="1600" dirty="0"/>
              <a:t>Use modern sewing machines and sell more in online.</a:t>
            </a:r>
          </a:p>
          <a:p>
            <a:r>
              <a:rPr lang="en-GB" sz="1600" b="1" u="sng" dirty="0"/>
              <a:t>Supply chain issue.</a:t>
            </a:r>
          </a:p>
          <a:p>
            <a:r>
              <a:rPr lang="en-GB" sz="1600" dirty="0"/>
              <a:t>Understand the True Impact of Supply Chain Disruptions on Your Business—Read Now. Impact on Finance, Operations, Sales, Marketing, Procurement, Supply Chain, More. Cloud-Based Solutions. Improve Profitability. Digital Work Environment.</a:t>
            </a:r>
          </a:p>
        </p:txBody>
      </p:sp>
    </p:spTree>
    <p:extLst>
      <p:ext uri="{BB962C8B-B14F-4D97-AF65-F5344CB8AC3E}">
        <p14:creationId xmlns:p14="http://schemas.microsoft.com/office/powerpoint/2010/main" val="1581898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4E940-51CA-E008-2DBA-D270DDECD4C3}"/>
              </a:ext>
            </a:extLst>
          </p:cNvPr>
          <p:cNvSpPr>
            <a:spLocks noGrp="1"/>
          </p:cNvSpPr>
          <p:nvPr>
            <p:ph type="title"/>
          </p:nvPr>
        </p:nvSpPr>
        <p:spPr/>
        <p:txBody>
          <a:bodyPr/>
          <a:lstStyle/>
          <a:p>
            <a:r>
              <a:rPr lang="en-GB" dirty="0"/>
              <a:t>Solution offered</a:t>
            </a:r>
          </a:p>
        </p:txBody>
      </p:sp>
      <p:sp>
        <p:nvSpPr>
          <p:cNvPr id="3" name="Content Placeholder 2">
            <a:extLst>
              <a:ext uri="{FF2B5EF4-FFF2-40B4-BE49-F238E27FC236}">
                <a16:creationId xmlns:a16="http://schemas.microsoft.com/office/drawing/2014/main" id="{E9E38A8D-1B75-E020-D37B-8E6A5B069901}"/>
              </a:ext>
            </a:extLst>
          </p:cNvPr>
          <p:cNvSpPr>
            <a:spLocks noGrp="1"/>
          </p:cNvSpPr>
          <p:nvPr>
            <p:ph idx="1"/>
          </p:nvPr>
        </p:nvSpPr>
        <p:spPr/>
        <p:txBody>
          <a:bodyPr/>
          <a:lstStyle/>
          <a:p>
            <a:r>
              <a:rPr lang="en-GB" dirty="0"/>
              <a:t>Due to inflation people are switching to less expensive brands and so TM Lewin needs to switch to have wider market share.</a:t>
            </a:r>
          </a:p>
          <a:p>
            <a:r>
              <a:rPr lang="en-GB" dirty="0"/>
              <a:t>The work pattern changed and people are working more from home so TM Lewin needs to focus to diversify its production range and not mainly focusing on the office wares.</a:t>
            </a:r>
          </a:p>
          <a:p>
            <a:r>
              <a:rPr lang="en-GB" dirty="0"/>
              <a:t>Use modern sewing machines and sell more in online.</a:t>
            </a:r>
          </a:p>
          <a:p>
            <a:r>
              <a:rPr lang="en-GB" dirty="0"/>
              <a:t>Need to diversify suppliers and even need to move to outsourcing.</a:t>
            </a:r>
          </a:p>
          <a:p>
            <a:r>
              <a:rPr lang="en-GB" dirty="0"/>
              <a:t>They can even sell or rent out some of its outlet to resolve liquidity problem.</a:t>
            </a:r>
          </a:p>
        </p:txBody>
      </p:sp>
    </p:spTree>
    <p:extLst>
      <p:ext uri="{BB962C8B-B14F-4D97-AF65-F5344CB8AC3E}">
        <p14:creationId xmlns:p14="http://schemas.microsoft.com/office/powerpoint/2010/main" val="412273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708753-C7B2-8245-1353-440F8FE4FFC0}"/>
              </a:ext>
            </a:extLst>
          </p:cNvPr>
          <p:cNvSpPr>
            <a:spLocks noGrp="1"/>
          </p:cNvSpPr>
          <p:nvPr>
            <p:ph idx="1"/>
          </p:nvPr>
        </p:nvSpPr>
        <p:spPr>
          <a:xfrm>
            <a:off x="457200" y="2096713"/>
            <a:ext cx="8224684" cy="4080250"/>
          </a:xfrm>
        </p:spPr>
        <p:txBody>
          <a:bodyPr/>
          <a:lstStyle/>
          <a:p>
            <a:pPr algn="ctr"/>
            <a:r>
              <a:rPr lang="en-GB" sz="4000" dirty="0"/>
              <a:t>Thank you very much.</a:t>
            </a:r>
          </a:p>
          <a:p>
            <a:pPr algn="ctr"/>
            <a:r>
              <a:rPr lang="en-GB" sz="4000" dirty="0"/>
              <a:t>Please ask if you have any question</a:t>
            </a:r>
            <a:r>
              <a:rPr lang="en-GB" dirty="0"/>
              <a:t>.</a:t>
            </a:r>
          </a:p>
        </p:txBody>
      </p:sp>
    </p:spTree>
    <p:extLst>
      <p:ext uri="{BB962C8B-B14F-4D97-AF65-F5344CB8AC3E}">
        <p14:creationId xmlns:p14="http://schemas.microsoft.com/office/powerpoint/2010/main" val="1211173689"/>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otalTime>142</TotalTime>
  <Words>571</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vt:lpstr>
      <vt:lpstr>Gill Sans Nova</vt:lpstr>
      <vt:lpstr>TropicVTI</vt:lpstr>
      <vt:lpstr>Problem Solving and Decision Making(BMSW4004 BIRM)</vt:lpstr>
      <vt:lpstr>Introduction </vt:lpstr>
      <vt:lpstr>PESTEL analysis of TM Lewin</vt:lpstr>
      <vt:lpstr>PowerPoint Presentation</vt:lpstr>
      <vt:lpstr>Fishbone Diagram of T M Lewin</vt:lpstr>
      <vt:lpstr>Solution offered</vt:lpstr>
      <vt:lpstr>Solution offered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Muhammad Shabbir (2127503)</cp:lastModifiedBy>
  <cp:revision>12</cp:revision>
  <dcterms:created xsi:type="dcterms:W3CDTF">2019-10-16T03:03:10Z</dcterms:created>
  <dcterms:modified xsi:type="dcterms:W3CDTF">2022-11-04T17:05:38Z</dcterms:modified>
</cp:coreProperties>
</file>