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0" r:id="rId3"/>
    <p:sldId id="261" r:id="rId4"/>
    <p:sldId id="257" r:id="rId5"/>
    <p:sldId id="258" r:id="rId6"/>
    <p:sldId id="273" r:id="rId7"/>
    <p:sldId id="274" r:id="rId8"/>
    <p:sldId id="270" r:id="rId9"/>
    <p:sldId id="271" r:id="rId10"/>
    <p:sldId id="263" r:id="rId11"/>
    <p:sldId id="264" r:id="rId12"/>
    <p:sldId id="265" r:id="rId13"/>
    <p:sldId id="266" r:id="rId14"/>
    <p:sldId id="267" r:id="rId15"/>
    <p:sldId id="268" r:id="rId16"/>
    <p:sldId id="269" r:id="rId17"/>
    <p:sldId id="262" r:id="rId18"/>
    <p:sldId id="259"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45F5EE-DB05-40C2-8F35-F83A671A3405}" v="7" dt="2024-05-20T08:14:37.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94660"/>
  </p:normalViewPr>
  <p:slideViewPr>
    <p:cSldViewPr snapToGrid="0">
      <p:cViewPr varScale="1">
        <p:scale>
          <a:sx n="94" d="100"/>
          <a:sy n="94" d="100"/>
        </p:scale>
        <p:origin x="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D645F5EE-DB05-40C2-8F35-F83A671A3405}"/>
    <pc:docChg chg="undo custSel addSld modSld">
      <pc:chgData name="Helen Evans (Institute of Management and Health)" userId="d9a8b39e-a9d4-4d81-a719-001f6364ef6d" providerId="ADAL" clId="{D645F5EE-DB05-40C2-8F35-F83A671A3405}" dt="2024-05-20T08:15:51.507" v="596" actId="27636"/>
      <pc:docMkLst>
        <pc:docMk/>
      </pc:docMkLst>
      <pc:sldChg chg="modSp mod">
        <pc:chgData name="Helen Evans (Institute of Management and Health)" userId="d9a8b39e-a9d4-4d81-a719-001f6364ef6d" providerId="ADAL" clId="{D645F5EE-DB05-40C2-8F35-F83A671A3405}" dt="2024-05-20T07:39:44.364" v="382" actId="20577"/>
        <pc:sldMkLst>
          <pc:docMk/>
          <pc:sldMk cId="1612781879" sldId="256"/>
        </pc:sldMkLst>
        <pc:spChg chg="mod">
          <ac:chgData name="Helen Evans (Institute of Management and Health)" userId="d9a8b39e-a9d4-4d81-a719-001f6364ef6d" providerId="ADAL" clId="{D645F5EE-DB05-40C2-8F35-F83A671A3405}" dt="2024-05-20T07:39:35.027" v="359" actId="20577"/>
          <ac:spMkLst>
            <pc:docMk/>
            <pc:sldMk cId="1612781879" sldId="256"/>
            <ac:spMk id="2" creationId="{F31C0B60-A409-499A-83D9-284D718E320E}"/>
          </ac:spMkLst>
        </pc:spChg>
        <pc:spChg chg="mod">
          <ac:chgData name="Helen Evans (Institute of Management and Health)" userId="d9a8b39e-a9d4-4d81-a719-001f6364ef6d" providerId="ADAL" clId="{D645F5EE-DB05-40C2-8F35-F83A671A3405}" dt="2024-05-20T07:39:44.364" v="382" actId="20577"/>
          <ac:spMkLst>
            <pc:docMk/>
            <pc:sldMk cId="1612781879" sldId="256"/>
            <ac:spMk id="3" creationId="{AF9E2262-1DE9-4FA7-A000-EE994263F3FF}"/>
          </ac:spMkLst>
        </pc:spChg>
      </pc:sldChg>
      <pc:sldChg chg="modSp mod">
        <pc:chgData name="Helen Evans (Institute of Management and Health)" userId="d9a8b39e-a9d4-4d81-a719-001f6364ef6d" providerId="ADAL" clId="{D645F5EE-DB05-40C2-8F35-F83A671A3405}" dt="2024-05-20T07:42:28.506" v="431" actId="20577"/>
        <pc:sldMkLst>
          <pc:docMk/>
          <pc:sldMk cId="2193343874" sldId="262"/>
        </pc:sldMkLst>
        <pc:spChg chg="mod">
          <ac:chgData name="Helen Evans (Institute of Management and Health)" userId="d9a8b39e-a9d4-4d81-a719-001f6364ef6d" providerId="ADAL" clId="{D645F5EE-DB05-40C2-8F35-F83A671A3405}" dt="2024-05-20T07:42:28.506" v="431" actId="20577"/>
          <ac:spMkLst>
            <pc:docMk/>
            <pc:sldMk cId="2193343874" sldId="262"/>
            <ac:spMk id="2" creationId="{9B1F8787-AC83-43E7-9406-807E3A818B13}"/>
          </ac:spMkLst>
        </pc:spChg>
      </pc:sldChg>
      <pc:sldChg chg="addSp modSp mod">
        <pc:chgData name="Helen Evans (Institute of Management and Health)" userId="d9a8b39e-a9d4-4d81-a719-001f6364ef6d" providerId="ADAL" clId="{D645F5EE-DB05-40C2-8F35-F83A671A3405}" dt="2024-05-20T07:20:13.559" v="3" actId="255"/>
        <pc:sldMkLst>
          <pc:docMk/>
          <pc:sldMk cId="2730113696" sldId="264"/>
        </pc:sldMkLst>
        <pc:spChg chg="add mod">
          <ac:chgData name="Helen Evans (Institute of Management and Health)" userId="d9a8b39e-a9d4-4d81-a719-001f6364ef6d" providerId="ADAL" clId="{D645F5EE-DB05-40C2-8F35-F83A671A3405}" dt="2024-05-20T07:20:13.559" v="3" actId="255"/>
          <ac:spMkLst>
            <pc:docMk/>
            <pc:sldMk cId="2730113696" sldId="264"/>
            <ac:spMk id="14" creationId="{A6346508-0886-4344-99ED-5A0E1D1F20F9}"/>
          </ac:spMkLst>
        </pc:spChg>
      </pc:sldChg>
      <pc:sldChg chg="modSp new mod modNotesTx">
        <pc:chgData name="Helen Evans (Institute of Management and Health)" userId="d9a8b39e-a9d4-4d81-a719-001f6364ef6d" providerId="ADAL" clId="{D645F5EE-DB05-40C2-8F35-F83A671A3405}" dt="2024-05-20T07:42:43.229" v="433" actId="20577"/>
        <pc:sldMkLst>
          <pc:docMk/>
          <pc:sldMk cId="3318100936" sldId="265"/>
        </pc:sldMkLst>
        <pc:spChg chg="mod">
          <ac:chgData name="Helen Evans (Institute of Management and Health)" userId="d9a8b39e-a9d4-4d81-a719-001f6364ef6d" providerId="ADAL" clId="{D645F5EE-DB05-40C2-8F35-F83A671A3405}" dt="2024-05-20T07:42:43.229" v="433" actId="20577"/>
          <ac:spMkLst>
            <pc:docMk/>
            <pc:sldMk cId="3318100936" sldId="265"/>
            <ac:spMk id="2" creationId="{F0D18C66-E5A8-435C-B960-F0FDB54439EF}"/>
          </ac:spMkLst>
        </pc:spChg>
        <pc:spChg chg="mod">
          <ac:chgData name="Helen Evans (Institute of Management and Health)" userId="d9a8b39e-a9d4-4d81-a719-001f6364ef6d" providerId="ADAL" clId="{D645F5EE-DB05-40C2-8F35-F83A671A3405}" dt="2024-05-20T07:22:39.759" v="32" actId="3626"/>
          <ac:spMkLst>
            <pc:docMk/>
            <pc:sldMk cId="3318100936" sldId="265"/>
            <ac:spMk id="3" creationId="{22F50723-BE7B-4CC3-BEE4-0078D86753A9}"/>
          </ac:spMkLst>
        </pc:spChg>
      </pc:sldChg>
      <pc:sldChg chg="modSp new mod">
        <pc:chgData name="Helen Evans (Institute of Management and Health)" userId="d9a8b39e-a9d4-4d81-a719-001f6364ef6d" providerId="ADAL" clId="{D645F5EE-DB05-40C2-8F35-F83A671A3405}" dt="2024-05-20T07:23:59.198" v="77" actId="27636"/>
        <pc:sldMkLst>
          <pc:docMk/>
          <pc:sldMk cId="4132706860" sldId="266"/>
        </pc:sldMkLst>
        <pc:spChg chg="mod">
          <ac:chgData name="Helen Evans (Institute of Management and Health)" userId="d9a8b39e-a9d4-4d81-a719-001f6364ef6d" providerId="ADAL" clId="{D645F5EE-DB05-40C2-8F35-F83A671A3405}" dt="2024-05-20T07:23:51.072" v="75" actId="20577"/>
          <ac:spMkLst>
            <pc:docMk/>
            <pc:sldMk cId="4132706860" sldId="266"/>
            <ac:spMk id="2" creationId="{FBC26082-5E4C-472E-8EC4-6403C934138B}"/>
          </ac:spMkLst>
        </pc:spChg>
        <pc:spChg chg="mod">
          <ac:chgData name="Helen Evans (Institute of Management and Health)" userId="d9a8b39e-a9d4-4d81-a719-001f6364ef6d" providerId="ADAL" clId="{D645F5EE-DB05-40C2-8F35-F83A671A3405}" dt="2024-05-20T07:23:59.198" v="77" actId="27636"/>
          <ac:spMkLst>
            <pc:docMk/>
            <pc:sldMk cId="4132706860" sldId="266"/>
            <ac:spMk id="3" creationId="{1EC9C0EE-157E-4F5C-BB5F-411BF2B8DDEA}"/>
          </ac:spMkLst>
        </pc:spChg>
      </pc:sldChg>
      <pc:sldChg chg="modSp new mod">
        <pc:chgData name="Helen Evans (Institute of Management and Health)" userId="d9a8b39e-a9d4-4d81-a719-001f6364ef6d" providerId="ADAL" clId="{D645F5EE-DB05-40C2-8F35-F83A671A3405}" dt="2024-05-20T07:27:10.854" v="135" actId="20577"/>
        <pc:sldMkLst>
          <pc:docMk/>
          <pc:sldMk cId="1235553933" sldId="267"/>
        </pc:sldMkLst>
        <pc:spChg chg="mod">
          <ac:chgData name="Helen Evans (Institute of Management and Health)" userId="d9a8b39e-a9d4-4d81-a719-001f6364ef6d" providerId="ADAL" clId="{D645F5EE-DB05-40C2-8F35-F83A671A3405}" dt="2024-05-20T07:25:21.218" v="80" actId="20578"/>
          <ac:spMkLst>
            <pc:docMk/>
            <pc:sldMk cId="1235553933" sldId="267"/>
            <ac:spMk id="2" creationId="{E33FCD71-9CED-4F5B-92AF-466179A66725}"/>
          </ac:spMkLst>
        </pc:spChg>
        <pc:spChg chg="mod">
          <ac:chgData name="Helen Evans (Institute of Management and Health)" userId="d9a8b39e-a9d4-4d81-a719-001f6364ef6d" providerId="ADAL" clId="{D645F5EE-DB05-40C2-8F35-F83A671A3405}" dt="2024-05-20T07:27:10.854" v="135" actId="20577"/>
          <ac:spMkLst>
            <pc:docMk/>
            <pc:sldMk cId="1235553933" sldId="267"/>
            <ac:spMk id="3" creationId="{0B55918B-4558-49A9-A113-C1DBB169BCFE}"/>
          </ac:spMkLst>
        </pc:spChg>
      </pc:sldChg>
      <pc:sldChg chg="modSp new mod">
        <pc:chgData name="Helen Evans (Institute of Management and Health)" userId="d9a8b39e-a9d4-4d81-a719-001f6364ef6d" providerId="ADAL" clId="{D645F5EE-DB05-40C2-8F35-F83A671A3405}" dt="2024-05-20T07:30:38.306" v="262" actId="121"/>
        <pc:sldMkLst>
          <pc:docMk/>
          <pc:sldMk cId="2929038867" sldId="268"/>
        </pc:sldMkLst>
        <pc:spChg chg="mod">
          <ac:chgData name="Helen Evans (Institute of Management and Health)" userId="d9a8b39e-a9d4-4d81-a719-001f6364ef6d" providerId="ADAL" clId="{D645F5EE-DB05-40C2-8F35-F83A671A3405}" dt="2024-05-20T07:28:07.618" v="143" actId="20577"/>
          <ac:spMkLst>
            <pc:docMk/>
            <pc:sldMk cId="2929038867" sldId="268"/>
            <ac:spMk id="2" creationId="{09B9F370-82A2-4387-8B23-50F8D4063E43}"/>
          </ac:spMkLst>
        </pc:spChg>
        <pc:spChg chg="mod">
          <ac:chgData name="Helen Evans (Institute of Management and Health)" userId="d9a8b39e-a9d4-4d81-a719-001f6364ef6d" providerId="ADAL" clId="{D645F5EE-DB05-40C2-8F35-F83A671A3405}" dt="2024-05-20T07:30:38.306" v="262" actId="121"/>
          <ac:spMkLst>
            <pc:docMk/>
            <pc:sldMk cId="2929038867" sldId="268"/>
            <ac:spMk id="3" creationId="{2D4B7AC0-F9EF-4622-8944-8EC042645C89}"/>
          </ac:spMkLst>
        </pc:spChg>
      </pc:sldChg>
      <pc:sldChg chg="addSp delSp modSp new mod modClrScheme chgLayout">
        <pc:chgData name="Helen Evans (Institute of Management and Health)" userId="d9a8b39e-a9d4-4d81-a719-001f6364ef6d" providerId="ADAL" clId="{D645F5EE-DB05-40C2-8F35-F83A671A3405}" dt="2024-05-20T07:36:12.013" v="287" actId="404"/>
        <pc:sldMkLst>
          <pc:docMk/>
          <pc:sldMk cId="2206971746" sldId="269"/>
        </pc:sldMkLst>
        <pc:spChg chg="del">
          <ac:chgData name="Helen Evans (Institute of Management and Health)" userId="d9a8b39e-a9d4-4d81-a719-001f6364ef6d" providerId="ADAL" clId="{D645F5EE-DB05-40C2-8F35-F83A671A3405}" dt="2024-05-20T07:34:07.984" v="264" actId="700"/>
          <ac:spMkLst>
            <pc:docMk/>
            <pc:sldMk cId="2206971746" sldId="269"/>
            <ac:spMk id="2" creationId="{9E2E5163-420A-42DD-8A1C-EFF45B0918DF}"/>
          </ac:spMkLst>
        </pc:spChg>
        <pc:spChg chg="del">
          <ac:chgData name="Helen Evans (Institute of Management and Health)" userId="d9a8b39e-a9d4-4d81-a719-001f6364ef6d" providerId="ADAL" clId="{D645F5EE-DB05-40C2-8F35-F83A671A3405}" dt="2024-05-20T07:34:07.984" v="264" actId="700"/>
          <ac:spMkLst>
            <pc:docMk/>
            <pc:sldMk cId="2206971746" sldId="269"/>
            <ac:spMk id="3" creationId="{E6F0B2A7-3927-49FB-8395-8B7FD008FE8A}"/>
          </ac:spMkLst>
        </pc:spChg>
        <pc:spChg chg="add mod ord">
          <ac:chgData name="Helen Evans (Institute of Management and Health)" userId="d9a8b39e-a9d4-4d81-a719-001f6364ef6d" providerId="ADAL" clId="{D645F5EE-DB05-40C2-8F35-F83A671A3405}" dt="2024-05-20T07:36:12.013" v="287" actId="404"/>
          <ac:spMkLst>
            <pc:docMk/>
            <pc:sldMk cId="2206971746" sldId="269"/>
            <ac:spMk id="8" creationId="{D06B23CE-4050-44A1-8380-D30F4D3E2B55}"/>
          </ac:spMkLst>
        </pc:spChg>
        <pc:spChg chg="add mod ord">
          <ac:chgData name="Helen Evans (Institute of Management and Health)" userId="d9a8b39e-a9d4-4d81-a719-001f6364ef6d" providerId="ADAL" clId="{D645F5EE-DB05-40C2-8F35-F83A671A3405}" dt="2024-05-20T07:35:43.694" v="273" actId="700"/>
          <ac:spMkLst>
            <pc:docMk/>
            <pc:sldMk cId="2206971746" sldId="269"/>
            <ac:spMk id="9" creationId="{0A98A5A9-F040-4D5C-A198-3DC21CAE656A}"/>
          </ac:spMkLst>
        </pc:spChg>
        <pc:picChg chg="add del">
          <ac:chgData name="Helen Evans (Institute of Management and Health)" userId="d9a8b39e-a9d4-4d81-a719-001f6364ef6d" providerId="ADAL" clId="{D645F5EE-DB05-40C2-8F35-F83A671A3405}" dt="2024-05-20T07:34:17.149" v="266" actId="22"/>
          <ac:picMkLst>
            <pc:docMk/>
            <pc:sldMk cId="2206971746" sldId="269"/>
            <ac:picMk id="5" creationId="{5492C95D-183B-4AE6-803B-466828358D4B}"/>
          </ac:picMkLst>
        </pc:picChg>
        <pc:picChg chg="add mod modCrop">
          <ac:chgData name="Helen Evans (Institute of Management and Health)" userId="d9a8b39e-a9d4-4d81-a719-001f6364ef6d" providerId="ADAL" clId="{D645F5EE-DB05-40C2-8F35-F83A671A3405}" dt="2024-05-20T07:35:06.894" v="272" actId="18131"/>
          <ac:picMkLst>
            <pc:docMk/>
            <pc:sldMk cId="2206971746" sldId="269"/>
            <ac:picMk id="7" creationId="{E8E80DAE-7F28-4838-B898-148B29BF471D}"/>
          </ac:picMkLst>
        </pc:picChg>
      </pc:sldChg>
      <pc:sldChg chg="modSp new mod">
        <pc:chgData name="Helen Evans (Institute of Management and Health)" userId="d9a8b39e-a9d4-4d81-a719-001f6364ef6d" providerId="ADAL" clId="{D645F5EE-DB05-40C2-8F35-F83A671A3405}" dt="2024-05-20T07:38:29.655" v="314" actId="20577"/>
        <pc:sldMkLst>
          <pc:docMk/>
          <pc:sldMk cId="1246291015" sldId="270"/>
        </pc:sldMkLst>
        <pc:spChg chg="mod">
          <ac:chgData name="Helen Evans (Institute of Management and Health)" userId="d9a8b39e-a9d4-4d81-a719-001f6364ef6d" providerId="ADAL" clId="{D645F5EE-DB05-40C2-8F35-F83A671A3405}" dt="2024-05-20T07:38:24.142" v="313" actId="313"/>
          <ac:spMkLst>
            <pc:docMk/>
            <pc:sldMk cId="1246291015" sldId="270"/>
            <ac:spMk id="2" creationId="{E0939A3F-607B-4F1D-A59B-3D0D5A7D7400}"/>
          </ac:spMkLst>
        </pc:spChg>
        <pc:spChg chg="mod">
          <ac:chgData name="Helen Evans (Institute of Management and Health)" userId="d9a8b39e-a9d4-4d81-a719-001f6364ef6d" providerId="ADAL" clId="{D645F5EE-DB05-40C2-8F35-F83A671A3405}" dt="2024-05-20T07:38:29.655" v="314" actId="20577"/>
          <ac:spMkLst>
            <pc:docMk/>
            <pc:sldMk cId="1246291015" sldId="270"/>
            <ac:spMk id="3" creationId="{131A64DB-C2B5-4A4F-82E3-3FAD961FE5A0}"/>
          </ac:spMkLst>
        </pc:spChg>
      </pc:sldChg>
      <pc:sldChg chg="modSp new mod modNotesTx">
        <pc:chgData name="Helen Evans (Institute of Management and Health)" userId="d9a8b39e-a9d4-4d81-a719-001f6364ef6d" providerId="ADAL" clId="{D645F5EE-DB05-40C2-8F35-F83A671A3405}" dt="2024-05-20T07:41:13.119" v="406" actId="20577"/>
        <pc:sldMkLst>
          <pc:docMk/>
          <pc:sldMk cId="705095675" sldId="271"/>
        </pc:sldMkLst>
        <pc:spChg chg="mod">
          <ac:chgData name="Helen Evans (Institute of Management and Health)" userId="d9a8b39e-a9d4-4d81-a719-001f6364ef6d" providerId="ADAL" clId="{D645F5EE-DB05-40C2-8F35-F83A671A3405}" dt="2024-05-20T07:40:39.485" v="402" actId="20577"/>
          <ac:spMkLst>
            <pc:docMk/>
            <pc:sldMk cId="705095675" sldId="271"/>
            <ac:spMk id="2" creationId="{E9FA5AC1-ABFF-4187-A406-1FA8D0D3BAC8}"/>
          </ac:spMkLst>
        </pc:spChg>
        <pc:spChg chg="mod">
          <ac:chgData name="Helen Evans (Institute of Management and Health)" userId="d9a8b39e-a9d4-4d81-a719-001f6364ef6d" providerId="ADAL" clId="{D645F5EE-DB05-40C2-8F35-F83A671A3405}" dt="2024-05-20T07:41:13.119" v="406" actId="20577"/>
          <ac:spMkLst>
            <pc:docMk/>
            <pc:sldMk cId="705095675" sldId="271"/>
            <ac:spMk id="3" creationId="{29F8DFF1-FB06-4F3D-A108-848288961A35}"/>
          </ac:spMkLst>
        </pc:spChg>
      </pc:sldChg>
      <pc:sldChg chg="modSp new mod">
        <pc:chgData name="Helen Evans (Institute of Management and Health)" userId="d9a8b39e-a9d4-4d81-a719-001f6364ef6d" providerId="ADAL" clId="{D645F5EE-DB05-40C2-8F35-F83A671A3405}" dt="2024-05-20T07:46:04.888" v="532" actId="20577"/>
        <pc:sldMkLst>
          <pc:docMk/>
          <pc:sldMk cId="1936124128" sldId="272"/>
        </pc:sldMkLst>
        <pc:spChg chg="mod">
          <ac:chgData name="Helen Evans (Institute of Management and Health)" userId="d9a8b39e-a9d4-4d81-a719-001f6364ef6d" providerId="ADAL" clId="{D645F5EE-DB05-40C2-8F35-F83A671A3405}" dt="2024-05-20T07:43:18.534" v="441" actId="20577"/>
          <ac:spMkLst>
            <pc:docMk/>
            <pc:sldMk cId="1936124128" sldId="272"/>
            <ac:spMk id="2" creationId="{516A58C4-186A-44A9-BBCF-6BB2C288B774}"/>
          </ac:spMkLst>
        </pc:spChg>
        <pc:spChg chg="mod">
          <ac:chgData name="Helen Evans (Institute of Management and Health)" userId="d9a8b39e-a9d4-4d81-a719-001f6364ef6d" providerId="ADAL" clId="{D645F5EE-DB05-40C2-8F35-F83A671A3405}" dt="2024-05-20T07:46:04.888" v="532" actId="20577"/>
          <ac:spMkLst>
            <pc:docMk/>
            <pc:sldMk cId="1936124128" sldId="272"/>
            <ac:spMk id="3" creationId="{FC1915F6-3BBA-4874-995C-76301F4F2E9B}"/>
          </ac:spMkLst>
        </pc:spChg>
      </pc:sldChg>
      <pc:sldChg chg="addSp delSp modSp new mod">
        <pc:chgData name="Helen Evans (Institute of Management and Health)" userId="d9a8b39e-a9d4-4d81-a719-001f6364ef6d" providerId="ADAL" clId="{D645F5EE-DB05-40C2-8F35-F83A671A3405}" dt="2024-05-20T08:14:06.845" v="560" actId="5793"/>
        <pc:sldMkLst>
          <pc:docMk/>
          <pc:sldMk cId="4194927198" sldId="273"/>
        </pc:sldMkLst>
        <pc:spChg chg="mod">
          <ac:chgData name="Helen Evans (Institute of Management and Health)" userId="d9a8b39e-a9d4-4d81-a719-001f6364ef6d" providerId="ADAL" clId="{D645F5EE-DB05-40C2-8F35-F83A671A3405}" dt="2024-05-20T08:14:06.845" v="560" actId="5793"/>
          <ac:spMkLst>
            <pc:docMk/>
            <pc:sldMk cId="4194927198" sldId="273"/>
            <ac:spMk id="2" creationId="{4B10888D-8463-4E1E-B043-E5D5A431FEFF}"/>
          </ac:spMkLst>
        </pc:spChg>
        <pc:spChg chg="del">
          <ac:chgData name="Helen Evans (Institute of Management and Health)" userId="d9a8b39e-a9d4-4d81-a719-001f6364ef6d" providerId="ADAL" clId="{D645F5EE-DB05-40C2-8F35-F83A671A3405}" dt="2024-05-20T08:13:51.734" v="534" actId="22"/>
          <ac:spMkLst>
            <pc:docMk/>
            <pc:sldMk cId="4194927198" sldId="273"/>
            <ac:spMk id="3" creationId="{5B48319C-8D16-411B-9B15-88B2F3D8AA9C}"/>
          </ac:spMkLst>
        </pc:spChg>
        <pc:picChg chg="add mod ord">
          <ac:chgData name="Helen Evans (Institute of Management and Health)" userId="d9a8b39e-a9d4-4d81-a719-001f6364ef6d" providerId="ADAL" clId="{D645F5EE-DB05-40C2-8F35-F83A671A3405}" dt="2024-05-20T08:13:51.734" v="534" actId="22"/>
          <ac:picMkLst>
            <pc:docMk/>
            <pc:sldMk cId="4194927198" sldId="273"/>
            <ac:picMk id="5" creationId="{59A4AFD5-422B-4054-98EE-28E81EB7D26F}"/>
          </ac:picMkLst>
        </pc:picChg>
      </pc:sldChg>
      <pc:sldChg chg="modSp new mod">
        <pc:chgData name="Helen Evans (Institute of Management and Health)" userId="d9a8b39e-a9d4-4d81-a719-001f6364ef6d" providerId="ADAL" clId="{D645F5EE-DB05-40C2-8F35-F83A671A3405}" dt="2024-05-20T08:15:51.507" v="596" actId="27636"/>
        <pc:sldMkLst>
          <pc:docMk/>
          <pc:sldMk cId="3507796832" sldId="274"/>
        </pc:sldMkLst>
        <pc:spChg chg="mod">
          <ac:chgData name="Helen Evans (Institute of Management and Health)" userId="d9a8b39e-a9d4-4d81-a719-001f6364ef6d" providerId="ADAL" clId="{D645F5EE-DB05-40C2-8F35-F83A671A3405}" dt="2024-05-20T08:14:37.054" v="563" actId="20578"/>
          <ac:spMkLst>
            <pc:docMk/>
            <pc:sldMk cId="3507796832" sldId="274"/>
            <ac:spMk id="2" creationId="{DCED72FE-16E0-4CE8-8E38-8B97B04633CB}"/>
          </ac:spMkLst>
        </pc:spChg>
        <pc:spChg chg="mod">
          <ac:chgData name="Helen Evans (Institute of Management and Health)" userId="d9a8b39e-a9d4-4d81-a719-001f6364ef6d" providerId="ADAL" clId="{D645F5EE-DB05-40C2-8F35-F83A671A3405}" dt="2024-05-20T08:15:51.507" v="596" actId="27636"/>
          <ac:spMkLst>
            <pc:docMk/>
            <pc:sldMk cId="3507796832" sldId="274"/>
            <ac:spMk id="3" creationId="{2918F41D-4CC0-4ED4-9E56-94FDF292A3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D155EE-8D13-47E6-B029-00DBB495420D}" type="datetimeFigureOut">
              <a:rPr lang="en-GB" smtClean="0"/>
              <a:t>20/05/2024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99E59-AA1D-4AF2-92CA-BFA4C7FC231F}" type="slidenum">
              <a:rPr lang="en-GB" smtClean="0"/>
              <a:t>‹#›</a:t>
            </a:fld>
            <a:endParaRPr lang="en-GB"/>
          </a:p>
        </p:txBody>
      </p:sp>
    </p:spTree>
    <p:extLst>
      <p:ext uri="{BB962C8B-B14F-4D97-AF65-F5344CB8AC3E}">
        <p14:creationId xmlns:p14="http://schemas.microsoft.com/office/powerpoint/2010/main" val="28273938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Helvetica" panose="020B0604020202020204" pitchFamily="34" charset="0"/>
              </a:rPr>
              <a:t>In your dissertation you are expected to address and clarify the epistemology of your study, but you don’t have to go much into the details. You can do the following:</a:t>
            </a:r>
            <a:endParaRPr lang="en-GB" dirty="0"/>
          </a:p>
        </p:txBody>
      </p:sp>
      <p:sp>
        <p:nvSpPr>
          <p:cNvPr id="4" name="Slide Number Placeholder 3"/>
          <p:cNvSpPr>
            <a:spLocks noGrp="1"/>
          </p:cNvSpPr>
          <p:nvPr>
            <p:ph type="sldNum" sz="quarter" idx="5"/>
          </p:nvPr>
        </p:nvSpPr>
        <p:spPr/>
        <p:txBody>
          <a:bodyPr/>
          <a:lstStyle/>
          <a:p>
            <a:fld id="{3CF99E59-AA1D-4AF2-92CA-BFA4C7FC231F}" type="slidenum">
              <a:rPr lang="en-GB" smtClean="0"/>
              <a:t>9</a:t>
            </a:fld>
            <a:endParaRPr lang="en-GB"/>
          </a:p>
        </p:txBody>
      </p:sp>
    </p:spTree>
    <p:extLst>
      <p:ext uri="{BB962C8B-B14F-4D97-AF65-F5344CB8AC3E}">
        <p14:creationId xmlns:p14="http://schemas.microsoft.com/office/powerpoint/2010/main" val="402622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Helvetica" panose="020B0604020202020204" pitchFamily="34" charset="0"/>
              </a:rPr>
              <a:t>Pragmatist management researchers can be compared to architects. In the same way architects use whatever materials and methods needed to build the building they schemed in paper, pragmatists use whatever combination of methods necessary to find answers to research questions. At the same time, it has to be noted that pragmatists do not have to use multiple methods; rather they use method or combination of methods that advances a specific research in the best possible manner.</a:t>
            </a:r>
            <a:endParaRPr lang="en-GB" dirty="0"/>
          </a:p>
        </p:txBody>
      </p:sp>
      <p:sp>
        <p:nvSpPr>
          <p:cNvPr id="4" name="Slide Number Placeholder 3"/>
          <p:cNvSpPr>
            <a:spLocks noGrp="1"/>
          </p:cNvSpPr>
          <p:nvPr>
            <p:ph type="sldNum" sz="quarter" idx="5"/>
          </p:nvPr>
        </p:nvSpPr>
        <p:spPr/>
        <p:txBody>
          <a:bodyPr/>
          <a:lstStyle/>
          <a:p>
            <a:fld id="{3CF99E59-AA1D-4AF2-92CA-BFA4C7FC231F}" type="slidenum">
              <a:rPr lang="en-GB" smtClean="0"/>
              <a:t>10</a:t>
            </a:fld>
            <a:endParaRPr lang="en-GB"/>
          </a:p>
        </p:txBody>
      </p:sp>
    </p:spTree>
    <p:extLst>
      <p:ext uri="{BB962C8B-B14F-4D97-AF65-F5344CB8AC3E}">
        <p14:creationId xmlns:p14="http://schemas.microsoft.com/office/powerpoint/2010/main" val="169504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Helvetica" panose="020B0604020202020204" pitchFamily="34" charset="0"/>
              </a:rPr>
              <a:t>difficult to explain positivism research philosophy in a precise and succinct manner. This is because there are vast differences between settings in which positivism is used by researchers</a:t>
            </a:r>
            <a:endParaRPr lang="en-GB" dirty="0"/>
          </a:p>
        </p:txBody>
      </p:sp>
      <p:sp>
        <p:nvSpPr>
          <p:cNvPr id="4" name="Slide Number Placeholder 3"/>
          <p:cNvSpPr>
            <a:spLocks noGrp="1"/>
          </p:cNvSpPr>
          <p:nvPr>
            <p:ph type="sldNum" sz="quarter" idx="5"/>
          </p:nvPr>
        </p:nvSpPr>
        <p:spPr/>
        <p:txBody>
          <a:bodyPr/>
          <a:lstStyle/>
          <a:p>
            <a:fld id="{3CF99E59-AA1D-4AF2-92CA-BFA4C7FC231F}" type="slidenum">
              <a:rPr lang="en-GB" smtClean="0"/>
              <a:t>12</a:t>
            </a:fld>
            <a:endParaRPr lang="en-GB"/>
          </a:p>
        </p:txBody>
      </p:sp>
    </p:spTree>
    <p:extLst>
      <p:ext uri="{BB962C8B-B14F-4D97-AF65-F5344CB8AC3E}">
        <p14:creationId xmlns:p14="http://schemas.microsoft.com/office/powerpoint/2010/main" val="1474691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212529"/>
                </a:solidFill>
                <a:effectLst/>
                <a:latin typeface="Helvetica" panose="020B0604020202020204" pitchFamily="34" charset="0"/>
              </a:rPr>
              <a:t>Saunders, M., Lewis, P. &amp; Thornhill, A. (2012) “Research Methods for Business Students” 6</a:t>
            </a:r>
            <a:r>
              <a:rPr lang="en-GB" b="0" i="0" baseline="30000" dirty="0">
                <a:solidFill>
                  <a:srgbClr val="212529"/>
                </a:solidFill>
                <a:effectLst/>
                <a:latin typeface="Helvetica" panose="020B0604020202020204" pitchFamily="34" charset="0"/>
              </a:rPr>
              <a:t>th</a:t>
            </a:r>
            <a:r>
              <a:rPr lang="en-GB" b="0" i="0" dirty="0">
                <a:solidFill>
                  <a:srgbClr val="212529"/>
                </a:solidFill>
                <a:effectLst/>
                <a:latin typeface="Helvetica" panose="020B0604020202020204" pitchFamily="34" charset="0"/>
              </a:rPr>
              <a:t> edition, Pearson Education Limited</a:t>
            </a:r>
          </a:p>
          <a:p>
            <a:pPr algn="just"/>
            <a:r>
              <a:rPr lang="en-GB" b="0" i="0" dirty="0">
                <a:solidFill>
                  <a:srgbClr val="212529"/>
                </a:solidFill>
                <a:effectLst/>
                <a:latin typeface="Helvetica" panose="020B0604020202020204" pitchFamily="34" charset="0"/>
              </a:rPr>
              <a:t>Novikov, A.M. &amp;Novikov, D.A. (2013) “Research Methodology: From Philosophy of Science to Research Design” CRC Press</a:t>
            </a:r>
          </a:p>
          <a:p>
            <a:endParaRPr lang="en-GB" dirty="0"/>
          </a:p>
        </p:txBody>
      </p:sp>
      <p:sp>
        <p:nvSpPr>
          <p:cNvPr id="4" name="Slide Number Placeholder 3"/>
          <p:cNvSpPr>
            <a:spLocks noGrp="1"/>
          </p:cNvSpPr>
          <p:nvPr>
            <p:ph type="sldNum" sz="quarter" idx="5"/>
          </p:nvPr>
        </p:nvSpPr>
        <p:spPr/>
        <p:txBody>
          <a:bodyPr/>
          <a:lstStyle/>
          <a:p>
            <a:fld id="{3CF99E59-AA1D-4AF2-92CA-BFA4C7FC231F}" type="slidenum">
              <a:rPr lang="en-GB" smtClean="0"/>
              <a:t>15</a:t>
            </a:fld>
            <a:endParaRPr lang="en-GB"/>
          </a:p>
        </p:txBody>
      </p:sp>
    </p:spTree>
    <p:extLst>
      <p:ext uri="{BB962C8B-B14F-4D97-AF65-F5344CB8AC3E}">
        <p14:creationId xmlns:p14="http://schemas.microsoft.com/office/powerpoint/2010/main" val="3834075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99E59-AA1D-4AF2-92CA-BFA4C7FC231F}" type="slidenum">
              <a:rPr lang="en-GB" smtClean="0"/>
              <a:t>16</a:t>
            </a:fld>
            <a:endParaRPr lang="en-GB"/>
          </a:p>
        </p:txBody>
      </p:sp>
    </p:spTree>
    <p:extLst>
      <p:ext uri="{BB962C8B-B14F-4D97-AF65-F5344CB8AC3E}">
        <p14:creationId xmlns:p14="http://schemas.microsoft.com/office/powerpoint/2010/main" val="1974767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8E788F4-C04F-4EAE-8AC5-665CC02A5820}" type="datetimeFigureOut">
              <a:rPr lang="en-GB" smtClean="0"/>
              <a:t>20/05/2024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3870440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E788F4-C04F-4EAE-8AC5-665CC02A5820}" type="datetimeFigureOut">
              <a:rPr lang="en-GB" smtClean="0"/>
              <a:t>20/05/2024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287960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E788F4-C04F-4EAE-8AC5-665CC02A5820}" type="datetimeFigureOut">
              <a:rPr lang="en-GB" smtClean="0"/>
              <a:t>20/05/2024</a:t>
            </a:fld>
            <a:endParaRPr lang="en-GB"/>
          </a:p>
        </p:txBody>
      </p:sp>
      <p:sp>
        <p:nvSpPr>
          <p:cNvPr id="6" name="Slide Number Placeholder 5"/>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3988064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E788F4-C04F-4EAE-8AC5-665CC02A5820}" type="datetimeFigureOut">
              <a:rPr lang="en-GB" smtClean="0"/>
              <a:t>20/05/2024</a:t>
            </a:fld>
            <a:endParaRPr lang="en-GB"/>
          </a:p>
        </p:txBody>
      </p:sp>
      <p:sp>
        <p:nvSpPr>
          <p:cNvPr id="7" name="Slide Number Placeholder 6"/>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1405164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E788F4-C04F-4EAE-8AC5-665CC02A5820}" type="datetimeFigureOut">
              <a:rPr lang="en-GB" smtClean="0"/>
              <a:t>20/05/2024</a:t>
            </a:fld>
            <a:endParaRPr lang="en-GB"/>
          </a:p>
        </p:txBody>
      </p:sp>
      <p:sp>
        <p:nvSpPr>
          <p:cNvPr id="9" name="Slide Number Placeholder 8"/>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1531121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E788F4-C04F-4EAE-8AC5-665CC02A5820}" type="datetimeFigureOut">
              <a:rPr lang="en-GB" smtClean="0"/>
              <a:t>20/05/2024</a:t>
            </a:fld>
            <a:endParaRPr lang="en-GB"/>
          </a:p>
        </p:txBody>
      </p:sp>
      <p:sp>
        <p:nvSpPr>
          <p:cNvPr id="5" name="Slide Number Placeholder 4"/>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3510514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E788F4-C04F-4EAE-8AC5-665CC02A5820}" type="datetimeFigureOut">
              <a:rPr lang="en-GB" smtClean="0"/>
              <a:t>20/05/2024</a:t>
            </a:fld>
            <a:endParaRPr lang="en-GB"/>
          </a:p>
        </p:txBody>
      </p:sp>
      <p:sp>
        <p:nvSpPr>
          <p:cNvPr id="4" name="Slide Number Placeholder 3"/>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2500336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E788F4-C04F-4EAE-8AC5-665CC02A5820}" type="datetimeFigureOut">
              <a:rPr lang="en-GB" smtClean="0"/>
              <a:t>20/05/2024</a:t>
            </a:fld>
            <a:endParaRPr lang="en-GB"/>
          </a:p>
        </p:txBody>
      </p:sp>
      <p:sp>
        <p:nvSpPr>
          <p:cNvPr id="7" name="Slide Number Placeholder 6"/>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1190875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E788F4-C04F-4EAE-8AC5-665CC02A5820}" type="datetimeFigureOut">
              <a:rPr lang="en-GB" smtClean="0"/>
              <a:t>20/05/2024</a:t>
            </a:fld>
            <a:endParaRPr lang="en-GB"/>
          </a:p>
        </p:txBody>
      </p:sp>
      <p:sp>
        <p:nvSpPr>
          <p:cNvPr id="7" name="Slide Number Placeholder 6"/>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1283905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E788F4-C04F-4EAE-8AC5-665CC02A5820}" type="datetimeFigureOut">
              <a:rPr lang="en-GB" smtClean="0"/>
              <a:t>20/05/2024</a:t>
            </a:fld>
            <a:endParaRPr lang="en-GB"/>
          </a:p>
        </p:txBody>
      </p:sp>
      <p:sp>
        <p:nvSpPr>
          <p:cNvPr id="6" name="Slide Number Placeholder 5"/>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332829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E788F4-C04F-4EAE-8AC5-665CC02A5820}" type="datetimeFigureOut">
              <a:rPr lang="en-GB" smtClean="0"/>
              <a:t>20/05/2024</a:t>
            </a:fld>
            <a:endParaRPr lang="en-GB"/>
          </a:p>
        </p:txBody>
      </p:sp>
      <p:sp>
        <p:nvSpPr>
          <p:cNvPr id="6" name="Slide Number Placeholder 5"/>
          <p:cNvSpPr>
            <a:spLocks noGrp="1"/>
          </p:cNvSpPr>
          <p:nvPr>
            <p:ph type="sldNum" sz="quarter" idx="12"/>
          </p:nvPr>
        </p:nvSpPr>
        <p:spPr/>
        <p:txBody>
          <a:bodyPr/>
          <a:lstStyle/>
          <a:p>
            <a:fld id="{8DA2F52D-B4BB-4142-9D9F-50826F9E7FB2}" type="slidenum">
              <a:rPr lang="en-GB" smtClean="0"/>
              <a:t>‹#›</a:t>
            </a:fld>
            <a:endParaRPr lang="en-GB"/>
          </a:p>
        </p:txBody>
      </p:sp>
    </p:spTree>
    <p:extLst>
      <p:ext uri="{BB962C8B-B14F-4D97-AF65-F5344CB8AC3E}">
        <p14:creationId xmlns:p14="http://schemas.microsoft.com/office/powerpoint/2010/main" val="1839475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8E788F4-C04F-4EAE-8AC5-665CC02A5820}" type="datetimeFigureOut">
              <a:rPr lang="en-GB" smtClean="0"/>
              <a:t>20/05/2024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A2F52D-B4BB-4142-9D9F-50826F9E7FB2}" type="slidenum">
              <a:rPr lang="en-GB" smtClean="0"/>
              <a:t>‹#›</a:t>
            </a:fld>
            <a:endParaRPr lang="en-GB"/>
          </a:p>
        </p:txBody>
      </p:sp>
    </p:spTree>
    <p:extLst>
      <p:ext uri="{BB962C8B-B14F-4D97-AF65-F5344CB8AC3E}">
        <p14:creationId xmlns:p14="http://schemas.microsoft.com/office/powerpoint/2010/main" val="10356382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research-methodology.net/research-philosophy/realis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research-methodology.net/research-philosophy/epistom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C0B60-A409-499A-83D9-284D718E320E}"/>
              </a:ext>
            </a:extLst>
          </p:cNvPr>
          <p:cNvSpPr>
            <a:spLocks noGrp="1"/>
          </p:cNvSpPr>
          <p:nvPr>
            <p:ph type="ctrTitle"/>
          </p:nvPr>
        </p:nvSpPr>
        <p:spPr/>
        <p:txBody>
          <a:bodyPr/>
          <a:lstStyle/>
          <a:p>
            <a:r>
              <a:rPr lang="en-GB" dirty="0"/>
              <a:t>Research methods</a:t>
            </a:r>
          </a:p>
        </p:txBody>
      </p:sp>
      <p:sp>
        <p:nvSpPr>
          <p:cNvPr id="3" name="Subtitle 2">
            <a:extLst>
              <a:ext uri="{FF2B5EF4-FFF2-40B4-BE49-F238E27FC236}">
                <a16:creationId xmlns:a16="http://schemas.microsoft.com/office/drawing/2014/main" id="{AF9E2262-1DE9-4FA7-A000-EE994263F3FF}"/>
              </a:ext>
            </a:extLst>
          </p:cNvPr>
          <p:cNvSpPr>
            <a:spLocks noGrp="1"/>
          </p:cNvSpPr>
          <p:nvPr>
            <p:ph type="subTitle" idx="1"/>
          </p:nvPr>
        </p:nvSpPr>
        <p:spPr/>
        <p:txBody>
          <a:bodyPr/>
          <a:lstStyle/>
          <a:p>
            <a:r>
              <a:rPr lang="en-GB" dirty="0"/>
              <a:t>Meaning and Examples </a:t>
            </a:r>
          </a:p>
        </p:txBody>
      </p:sp>
    </p:spTree>
    <p:extLst>
      <p:ext uri="{BB962C8B-B14F-4D97-AF65-F5344CB8AC3E}">
        <p14:creationId xmlns:p14="http://schemas.microsoft.com/office/powerpoint/2010/main" val="1612781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9254-5E6B-47E5-B6CB-F4C34AC2AFD9}"/>
              </a:ext>
            </a:extLst>
          </p:cNvPr>
          <p:cNvSpPr>
            <a:spLocks noGrp="1"/>
          </p:cNvSpPr>
          <p:nvPr>
            <p:ph type="title"/>
          </p:nvPr>
        </p:nvSpPr>
        <p:spPr/>
        <p:txBody>
          <a:bodyPr/>
          <a:lstStyle/>
          <a:p>
            <a:r>
              <a:rPr lang="en-GB" b="0" i="0" dirty="0">
                <a:solidFill>
                  <a:srgbClr val="212529"/>
                </a:solidFill>
                <a:effectLst/>
                <a:latin typeface="Helvetica" panose="020B0604020202020204" pitchFamily="34" charset="0"/>
              </a:rPr>
              <a:t>Research philosophy</a:t>
            </a:r>
            <a:endParaRPr lang="en-GB" dirty="0"/>
          </a:p>
        </p:txBody>
      </p:sp>
      <p:sp>
        <p:nvSpPr>
          <p:cNvPr id="3" name="Content Placeholder 2">
            <a:extLst>
              <a:ext uri="{FF2B5EF4-FFF2-40B4-BE49-F238E27FC236}">
                <a16:creationId xmlns:a16="http://schemas.microsoft.com/office/drawing/2014/main" id="{5BEC8ACC-636A-45F5-A2BC-6F3F3DCBD72F}"/>
              </a:ext>
            </a:extLst>
          </p:cNvPr>
          <p:cNvSpPr>
            <a:spLocks noGrp="1"/>
          </p:cNvSpPr>
          <p:nvPr>
            <p:ph idx="1"/>
          </p:nvPr>
        </p:nvSpPr>
        <p:spPr/>
        <p:txBody>
          <a:bodyPr/>
          <a:lstStyle/>
          <a:p>
            <a:pPr marL="0" indent="0" algn="ctr">
              <a:buNone/>
            </a:pPr>
            <a:r>
              <a:rPr lang="en-GB" b="0" i="0" dirty="0">
                <a:solidFill>
                  <a:srgbClr val="212529"/>
                </a:solidFill>
                <a:effectLst/>
                <a:latin typeface="Helvetica" panose="020B0604020202020204" pitchFamily="34" charset="0"/>
              </a:rPr>
              <a:t>Deals with the source, nature and development of knowledge. In simple terms, research philosophy is belief about the ways in which data about a phenomenon should be collected, analysed and used.</a:t>
            </a:r>
            <a:endParaRPr lang="en-GB" dirty="0"/>
          </a:p>
        </p:txBody>
      </p:sp>
    </p:spTree>
    <p:extLst>
      <p:ext uri="{BB962C8B-B14F-4D97-AF65-F5344CB8AC3E}">
        <p14:creationId xmlns:p14="http://schemas.microsoft.com/office/powerpoint/2010/main" val="998158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65FA8-0760-4CB5-8BB4-8ECF4A46D385}"/>
              </a:ext>
            </a:extLst>
          </p:cNvPr>
          <p:cNvSpPr>
            <a:spLocks noGrp="1"/>
          </p:cNvSpPr>
          <p:nvPr>
            <p:ph type="title"/>
          </p:nvPr>
        </p:nvSpPr>
        <p:spPr/>
        <p:txBody>
          <a:bodyPr>
            <a:normAutofit fontScale="90000"/>
          </a:bodyPr>
          <a:lstStyle/>
          <a:p>
            <a:r>
              <a:rPr lang="en-GB" dirty="0">
                <a:solidFill>
                  <a:srgbClr val="212529"/>
                </a:solidFill>
                <a:latin typeface="Helvetica" panose="020B0604020202020204" pitchFamily="34" charset="0"/>
              </a:rPr>
              <a:t>T</a:t>
            </a:r>
            <a:r>
              <a:rPr lang="en-GB" b="0" i="0" dirty="0">
                <a:solidFill>
                  <a:srgbClr val="212529"/>
                </a:solidFill>
                <a:effectLst/>
                <a:latin typeface="Helvetica" panose="020B0604020202020204" pitchFamily="34" charset="0"/>
              </a:rPr>
              <a:t>hree functions</a:t>
            </a:r>
            <a:br>
              <a:rPr lang="en-GB" b="0" i="0" dirty="0">
                <a:solidFill>
                  <a:srgbClr val="212529"/>
                </a:solidFill>
                <a:effectLst/>
                <a:latin typeface="Helvetica" panose="020B0604020202020204" pitchFamily="34" charset="0"/>
              </a:rPr>
            </a:br>
            <a:endParaRPr lang="en-GB" dirty="0"/>
          </a:p>
        </p:txBody>
      </p:sp>
      <p:sp>
        <p:nvSpPr>
          <p:cNvPr id="3" name="Content Placeholder 2">
            <a:extLst>
              <a:ext uri="{FF2B5EF4-FFF2-40B4-BE49-F238E27FC236}">
                <a16:creationId xmlns:a16="http://schemas.microsoft.com/office/drawing/2014/main" id="{5BC681B3-BBAC-4560-A3A9-5CD3A0BABFA9}"/>
              </a:ext>
            </a:extLst>
          </p:cNvPr>
          <p:cNvSpPr>
            <a:spLocks noGrp="1"/>
          </p:cNvSpPr>
          <p:nvPr>
            <p:ph idx="1"/>
          </p:nvPr>
        </p:nvSpPr>
        <p:spPr/>
        <p:txBody>
          <a:bodyPr>
            <a:normAutofit fontScale="85000" lnSpcReduction="20000"/>
          </a:bodyPr>
          <a:lstStyle/>
          <a:p>
            <a:pPr algn="just"/>
            <a:r>
              <a:rPr lang="en-GB" b="1" i="0" dirty="0">
                <a:solidFill>
                  <a:srgbClr val="212529"/>
                </a:solidFill>
                <a:effectLst/>
                <a:latin typeface="Helvetica" panose="020B0604020202020204" pitchFamily="34" charset="0"/>
              </a:rPr>
              <a:t>1. Demystifying</a:t>
            </a:r>
            <a:r>
              <a:rPr lang="en-GB" b="0" i="0" dirty="0">
                <a:solidFill>
                  <a:srgbClr val="212529"/>
                </a:solidFill>
                <a:effectLst/>
                <a:latin typeface="Helvetica" panose="020B0604020202020204" pitchFamily="34" charset="0"/>
              </a:rPr>
              <a:t>: Exposing, criticising and explaining the unsustainable assumptions, inconsistencies and confusions these may contain</a:t>
            </a:r>
          </a:p>
          <a:p>
            <a:pPr algn="just"/>
            <a:r>
              <a:rPr lang="en-GB" b="1" i="0" dirty="0">
                <a:solidFill>
                  <a:srgbClr val="212529"/>
                </a:solidFill>
                <a:effectLst/>
                <a:latin typeface="Helvetica" panose="020B0604020202020204" pitchFamily="34" charset="0"/>
              </a:rPr>
              <a:t>2. Informing</a:t>
            </a:r>
            <a:r>
              <a:rPr lang="en-GB" b="0" i="0" dirty="0">
                <a:solidFill>
                  <a:srgbClr val="212529"/>
                </a:solidFill>
                <a:effectLst/>
                <a:latin typeface="Helvetica" panose="020B0604020202020204" pitchFamily="34" charset="0"/>
              </a:rPr>
              <a:t>: Helping researchers to understand where they stand in the wider field of knowledge-producing activities, and helping to make them aware of potentialities they might explore.</a:t>
            </a:r>
          </a:p>
          <a:p>
            <a:pPr algn="just"/>
            <a:r>
              <a:rPr lang="en-GB" b="1" i="0" dirty="0">
                <a:solidFill>
                  <a:srgbClr val="212529"/>
                </a:solidFill>
                <a:effectLst/>
                <a:latin typeface="Helvetica" panose="020B0604020202020204" pitchFamily="34" charset="0"/>
              </a:rPr>
              <a:t>3. Method-facilitating</a:t>
            </a:r>
            <a:r>
              <a:rPr lang="en-GB" b="0" i="0" dirty="0">
                <a:solidFill>
                  <a:srgbClr val="212529"/>
                </a:solidFill>
                <a:effectLst/>
                <a:latin typeface="Helvetica" panose="020B0604020202020204" pitchFamily="34" charset="0"/>
              </a:rPr>
              <a:t>: Dissecting and better understanding the methods which economists or, more generally, scientists do, or could, use, and thereby to refine the methods on offer and/or to clarify their conditions of usage.</a:t>
            </a:r>
          </a:p>
          <a:p>
            <a:endParaRPr lang="en-GB" dirty="0"/>
          </a:p>
        </p:txBody>
      </p:sp>
    </p:spTree>
    <p:extLst>
      <p:ext uri="{BB962C8B-B14F-4D97-AF65-F5344CB8AC3E}">
        <p14:creationId xmlns:p14="http://schemas.microsoft.com/office/powerpoint/2010/main" val="2396973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0D31-96FC-469A-99FE-FEB732404D6A}"/>
              </a:ext>
            </a:extLst>
          </p:cNvPr>
          <p:cNvSpPr>
            <a:spLocks noGrp="1"/>
          </p:cNvSpPr>
          <p:nvPr>
            <p:ph type="title"/>
          </p:nvPr>
        </p:nvSpPr>
        <p:spPr/>
        <p:txBody>
          <a:bodyPr/>
          <a:lstStyle/>
          <a:p>
            <a:r>
              <a:rPr lang="en-GB" dirty="0"/>
              <a:t>Axiology  </a:t>
            </a:r>
          </a:p>
        </p:txBody>
      </p:sp>
      <p:sp>
        <p:nvSpPr>
          <p:cNvPr id="3" name="Content Placeholder 2">
            <a:extLst>
              <a:ext uri="{FF2B5EF4-FFF2-40B4-BE49-F238E27FC236}">
                <a16:creationId xmlns:a16="http://schemas.microsoft.com/office/drawing/2014/main" id="{F5205ADA-282B-4D6A-A919-08BC42B1F11A}"/>
              </a:ext>
            </a:extLst>
          </p:cNvPr>
          <p:cNvSpPr>
            <a:spLocks noGrp="1"/>
          </p:cNvSpPr>
          <p:nvPr>
            <p:ph idx="1"/>
          </p:nvPr>
        </p:nvSpPr>
        <p:spPr/>
        <p:txBody>
          <a:bodyPr>
            <a:normAutofit fontScale="70000" lnSpcReduction="20000"/>
          </a:bodyPr>
          <a:lstStyle/>
          <a:p>
            <a:pPr algn="l"/>
            <a:r>
              <a:rPr lang="en-GB" b="0" i="0" dirty="0">
                <a:solidFill>
                  <a:srgbClr val="212529"/>
                </a:solidFill>
                <a:effectLst/>
                <a:latin typeface="Helvetica" panose="020B0604020202020204" pitchFamily="34" charset="0"/>
              </a:rPr>
              <a:t>Axiology is a branch </a:t>
            </a:r>
            <a:r>
              <a:rPr lang="en-GB" b="0" i="0" dirty="0">
                <a:effectLst/>
                <a:latin typeface="Helvetica" panose="020B0604020202020204" pitchFamily="34" charset="0"/>
              </a:rPr>
              <a:t>of </a:t>
            </a:r>
            <a:r>
              <a:rPr lang="en-GB" b="0" i="0" u="none" strike="noStrike" dirty="0">
                <a:effectLst/>
                <a:latin typeface="Helvetica" panose="020B0604020202020204" pitchFamily="34" charset="0"/>
              </a:rPr>
              <a:t>philosophy</a:t>
            </a:r>
            <a:r>
              <a:rPr lang="en-GB" b="0" i="0" dirty="0">
                <a:effectLst/>
                <a:latin typeface="Helvetica" panose="020B0604020202020204" pitchFamily="34" charset="0"/>
              </a:rPr>
              <a:t> </a:t>
            </a:r>
            <a:r>
              <a:rPr lang="en-GB" b="0" i="0" dirty="0">
                <a:solidFill>
                  <a:srgbClr val="212529"/>
                </a:solidFill>
                <a:effectLst/>
                <a:latin typeface="Helvetica" panose="020B0604020202020204" pitchFamily="34" charset="0"/>
              </a:rPr>
              <a:t>that studies judgements about the value. </a:t>
            </a:r>
          </a:p>
          <a:p>
            <a:pPr algn="l"/>
            <a:r>
              <a:rPr lang="en-GB" b="0" i="0" dirty="0">
                <a:solidFill>
                  <a:srgbClr val="212529"/>
                </a:solidFill>
                <a:effectLst/>
                <a:latin typeface="Helvetica" panose="020B0604020202020204" pitchFamily="34" charset="0"/>
              </a:rPr>
              <a:t>The term axiology is derived from the Greek and means ‘value’ or ‘worth’. </a:t>
            </a:r>
          </a:p>
          <a:p>
            <a:pPr algn="l"/>
            <a:r>
              <a:rPr lang="en-GB" b="0" i="0" dirty="0">
                <a:solidFill>
                  <a:srgbClr val="212529"/>
                </a:solidFill>
                <a:effectLst/>
                <a:latin typeface="Helvetica" panose="020B0604020202020204" pitchFamily="34" charset="0"/>
              </a:rPr>
              <a:t>Axiology is engaged with assessment of the role of researcher’s own value on all stages of the </a:t>
            </a:r>
            <a:r>
              <a:rPr lang="en-GB" b="0" i="0" u="none" strike="noStrike" dirty="0">
                <a:effectLst/>
                <a:latin typeface="Helvetica" panose="020B0604020202020204" pitchFamily="34" charset="0"/>
              </a:rPr>
              <a:t>research process </a:t>
            </a:r>
            <a:r>
              <a:rPr lang="en-GB" b="0" i="0" dirty="0">
                <a:effectLst/>
                <a:latin typeface="Helvetica" panose="020B0604020202020204" pitchFamily="34" charset="0"/>
              </a:rPr>
              <a:t>It </a:t>
            </a:r>
            <a:r>
              <a:rPr lang="en-GB" b="0" i="0" dirty="0">
                <a:solidFill>
                  <a:srgbClr val="212529"/>
                </a:solidFill>
                <a:effectLst/>
                <a:latin typeface="Helvetica" panose="020B0604020202020204" pitchFamily="34" charset="0"/>
              </a:rPr>
              <a:t>is a relatively recent addition to the area of research philosophy.</a:t>
            </a:r>
          </a:p>
          <a:p>
            <a:pPr algn="l"/>
            <a:r>
              <a:rPr lang="en-GB" b="0" i="0" dirty="0">
                <a:solidFill>
                  <a:srgbClr val="212529"/>
                </a:solidFill>
                <a:effectLst/>
                <a:latin typeface="Helvetica" panose="020B0604020202020204" pitchFamily="34" charset="0"/>
              </a:rPr>
              <a:t>Axiology primarily refers to the ‘aims’ of the research. This branch of the research philosophy attempts to clarify if you are trying to explain or predict the world, or are you only seeking to understand it.</a:t>
            </a:r>
            <a:r>
              <a:rPr lang="en-GB" b="0" i="0" u="none" strike="noStrike" dirty="0">
                <a:solidFill>
                  <a:srgbClr val="428BCA"/>
                </a:solidFill>
                <a:effectLst/>
                <a:latin typeface="Helvetica" panose="020B0604020202020204" pitchFamily="34" charset="0"/>
              </a:rPr>
              <a:t> </a:t>
            </a:r>
          </a:p>
          <a:p>
            <a:pPr algn="l"/>
            <a:r>
              <a:rPr lang="en-GB" b="0" i="0" dirty="0">
                <a:solidFill>
                  <a:srgbClr val="212529"/>
                </a:solidFill>
                <a:effectLst/>
                <a:latin typeface="Helvetica" panose="020B0604020202020204" pitchFamily="34" charset="0"/>
              </a:rPr>
              <a:t>In simple terms, axiology focuses on what do you value in your research. This is important because your values affect how you conduct your research and what do you value in your research findings.</a:t>
            </a:r>
          </a:p>
          <a:p>
            <a:endParaRPr lang="en-GB" dirty="0"/>
          </a:p>
        </p:txBody>
      </p:sp>
    </p:spTree>
    <p:extLst>
      <p:ext uri="{BB962C8B-B14F-4D97-AF65-F5344CB8AC3E}">
        <p14:creationId xmlns:p14="http://schemas.microsoft.com/office/powerpoint/2010/main" val="1052125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CAA1A-C5B7-4DB3-BB97-31AF8E3932A9}"/>
              </a:ext>
            </a:extLst>
          </p:cNvPr>
          <p:cNvSpPr>
            <a:spLocks noGrp="1"/>
          </p:cNvSpPr>
          <p:nvPr>
            <p:ph type="title"/>
          </p:nvPr>
        </p:nvSpPr>
        <p:spPr/>
        <p:txBody>
          <a:bodyPr/>
          <a:lstStyle/>
          <a:p>
            <a:r>
              <a:rPr lang="en-GB" dirty="0"/>
              <a:t>Axiology </a:t>
            </a:r>
          </a:p>
        </p:txBody>
      </p:sp>
      <p:pic>
        <p:nvPicPr>
          <p:cNvPr id="5" name="Content Placeholder 4">
            <a:extLst>
              <a:ext uri="{FF2B5EF4-FFF2-40B4-BE49-F238E27FC236}">
                <a16:creationId xmlns:a16="http://schemas.microsoft.com/office/drawing/2014/main" id="{EBF3BB6F-684C-4C40-9354-01FCAAF0637B}"/>
              </a:ext>
            </a:extLst>
          </p:cNvPr>
          <p:cNvPicPr>
            <a:picLocks noGrp="1" noChangeAspect="1"/>
          </p:cNvPicPr>
          <p:nvPr>
            <p:ph idx="1"/>
          </p:nvPr>
        </p:nvPicPr>
        <p:blipFill>
          <a:blip r:embed="rId2"/>
          <a:stretch>
            <a:fillRect/>
          </a:stretch>
        </p:blipFill>
        <p:spPr>
          <a:xfrm>
            <a:off x="2970264" y="1600200"/>
            <a:ext cx="6251471" cy="3916363"/>
          </a:xfrm>
        </p:spPr>
      </p:pic>
    </p:spTree>
    <p:extLst>
      <p:ext uri="{BB962C8B-B14F-4D97-AF65-F5344CB8AC3E}">
        <p14:creationId xmlns:p14="http://schemas.microsoft.com/office/powerpoint/2010/main" val="148158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0888D-8463-4E1E-B043-E5D5A431FEFF}"/>
              </a:ext>
            </a:extLst>
          </p:cNvPr>
          <p:cNvSpPr>
            <a:spLocks noGrp="1"/>
          </p:cNvSpPr>
          <p:nvPr>
            <p:ph type="title"/>
          </p:nvPr>
        </p:nvSpPr>
        <p:spPr/>
        <p:txBody>
          <a:bodyPr/>
          <a:lstStyle/>
          <a:p>
            <a:r>
              <a:rPr lang="en-GB" dirty="0"/>
              <a:t>Ontology – application </a:t>
            </a:r>
          </a:p>
        </p:txBody>
      </p:sp>
      <p:pic>
        <p:nvPicPr>
          <p:cNvPr id="5" name="Content Placeholder 4">
            <a:extLst>
              <a:ext uri="{FF2B5EF4-FFF2-40B4-BE49-F238E27FC236}">
                <a16:creationId xmlns:a16="http://schemas.microsoft.com/office/drawing/2014/main" id="{59A4AFD5-422B-4054-98EE-28E81EB7D26F}"/>
              </a:ext>
            </a:extLst>
          </p:cNvPr>
          <p:cNvPicPr>
            <a:picLocks noGrp="1" noChangeAspect="1"/>
          </p:cNvPicPr>
          <p:nvPr>
            <p:ph idx="1"/>
          </p:nvPr>
        </p:nvPicPr>
        <p:blipFill>
          <a:blip r:embed="rId2"/>
          <a:stretch>
            <a:fillRect/>
          </a:stretch>
        </p:blipFill>
        <p:spPr>
          <a:xfrm>
            <a:off x="2497111" y="1600200"/>
            <a:ext cx="7197777" cy="3916363"/>
          </a:xfrm>
        </p:spPr>
      </p:pic>
    </p:spTree>
    <p:extLst>
      <p:ext uri="{BB962C8B-B14F-4D97-AF65-F5344CB8AC3E}">
        <p14:creationId xmlns:p14="http://schemas.microsoft.com/office/powerpoint/2010/main" val="4194927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D72FE-16E0-4CE8-8E38-8B97B04633CB}"/>
              </a:ext>
            </a:extLst>
          </p:cNvPr>
          <p:cNvSpPr>
            <a:spLocks noGrp="1"/>
          </p:cNvSpPr>
          <p:nvPr>
            <p:ph type="title"/>
          </p:nvPr>
        </p:nvSpPr>
        <p:spPr/>
        <p:txBody>
          <a:bodyPr/>
          <a:lstStyle/>
          <a:p>
            <a:r>
              <a:rPr lang="en-GB" dirty="0">
                <a:solidFill>
                  <a:srgbClr val="212529"/>
                </a:solidFill>
                <a:latin typeface="Helvetica" panose="020B0604020202020204" pitchFamily="34" charset="0"/>
              </a:rPr>
              <a:t>Ontology</a:t>
            </a:r>
            <a:endParaRPr lang="en-GB" dirty="0"/>
          </a:p>
        </p:txBody>
      </p:sp>
      <p:sp>
        <p:nvSpPr>
          <p:cNvPr id="3" name="Content Placeholder 2">
            <a:extLst>
              <a:ext uri="{FF2B5EF4-FFF2-40B4-BE49-F238E27FC236}">
                <a16:creationId xmlns:a16="http://schemas.microsoft.com/office/drawing/2014/main" id="{2918F41D-4CC0-4ED4-9E56-94FDF292A32F}"/>
              </a:ext>
            </a:extLst>
          </p:cNvPr>
          <p:cNvSpPr>
            <a:spLocks noGrp="1"/>
          </p:cNvSpPr>
          <p:nvPr>
            <p:ph idx="1"/>
          </p:nvPr>
        </p:nvSpPr>
        <p:spPr/>
        <p:txBody>
          <a:bodyPr>
            <a:normAutofit fontScale="92500" lnSpcReduction="20000"/>
          </a:bodyPr>
          <a:lstStyle/>
          <a:p>
            <a:r>
              <a:rPr lang="en-GB" b="0" i="0" dirty="0">
                <a:solidFill>
                  <a:srgbClr val="212529"/>
                </a:solidFill>
                <a:effectLst/>
                <a:latin typeface="Helvetica" panose="020B0604020202020204" pitchFamily="34" charset="0"/>
              </a:rPr>
              <a:t>Ontology and </a:t>
            </a:r>
            <a:r>
              <a:rPr lang="en-GB" b="0" i="0" u="none" strike="noStrike" dirty="0">
                <a:effectLst/>
                <a:latin typeface="Helvetica" panose="020B0604020202020204" pitchFamily="34" charset="0"/>
              </a:rPr>
              <a:t>epistemology</a:t>
            </a:r>
            <a:r>
              <a:rPr lang="en-GB" b="0" i="0" dirty="0">
                <a:effectLst/>
                <a:latin typeface="Helvetica" panose="020B0604020202020204" pitchFamily="34" charset="0"/>
              </a:rPr>
              <a:t> are two different ways of viewing the </a:t>
            </a:r>
            <a:r>
              <a:rPr lang="en-GB" b="0" i="0" u="none" strike="noStrike" dirty="0">
                <a:effectLst/>
                <a:latin typeface="Helvetica" panose="020B0604020202020204" pitchFamily="34" charset="0"/>
              </a:rPr>
              <a:t>research philosophy</a:t>
            </a:r>
            <a:r>
              <a:rPr lang="en-GB" b="0" i="0" dirty="0">
                <a:solidFill>
                  <a:srgbClr val="212529"/>
                </a:solidFill>
                <a:effectLst/>
                <a:latin typeface="Helvetica" panose="020B0604020202020204" pitchFamily="34" charset="0"/>
              </a:rPr>
              <a:t>.  </a:t>
            </a:r>
          </a:p>
          <a:p>
            <a:r>
              <a:rPr lang="en-GB" b="0" i="0" dirty="0">
                <a:solidFill>
                  <a:srgbClr val="212529"/>
                </a:solidFill>
                <a:effectLst/>
                <a:latin typeface="Helvetica" panose="020B0604020202020204" pitchFamily="34" charset="0"/>
              </a:rPr>
              <a:t>Ontology in business research can be defined as “the science or study of being”</a:t>
            </a:r>
            <a:r>
              <a:rPr lang="en-GB" b="0" i="0" u="none" strike="noStrike" dirty="0">
                <a:solidFill>
                  <a:srgbClr val="428BCA"/>
                </a:solidFill>
                <a:effectLst/>
                <a:latin typeface="Helvetica" panose="020B0604020202020204" pitchFamily="34" charset="0"/>
              </a:rPr>
              <a:t> </a:t>
            </a:r>
          </a:p>
          <a:p>
            <a:r>
              <a:rPr lang="en-GB" dirty="0">
                <a:latin typeface="Helvetica" panose="020B0604020202020204" pitchFamily="34" charset="0"/>
              </a:rPr>
              <a:t>D</a:t>
            </a:r>
            <a:r>
              <a:rPr lang="en-GB" b="0" i="0" dirty="0">
                <a:solidFill>
                  <a:srgbClr val="212529"/>
                </a:solidFill>
                <a:effectLst/>
                <a:latin typeface="Helvetica" panose="020B0604020202020204" pitchFamily="34" charset="0"/>
              </a:rPr>
              <a:t>eals with the nature of reality. Ontology is a system of belief that reflects an interpretation of an individual about what constitutes a fact</a:t>
            </a:r>
            <a:r>
              <a:rPr lang="en-GB" b="0" i="0">
                <a:solidFill>
                  <a:srgbClr val="212529"/>
                </a:solidFill>
                <a:effectLst/>
                <a:latin typeface="Helvetica" panose="020B0604020202020204" pitchFamily="34" charset="0"/>
              </a:rPr>
              <a:t>. </a:t>
            </a:r>
          </a:p>
          <a:p>
            <a:r>
              <a:rPr lang="en-GB" b="0" i="0">
                <a:solidFill>
                  <a:srgbClr val="212529"/>
                </a:solidFill>
                <a:effectLst/>
                <a:latin typeface="Helvetica" panose="020B0604020202020204" pitchFamily="34" charset="0"/>
              </a:rPr>
              <a:t>In </a:t>
            </a:r>
            <a:r>
              <a:rPr lang="en-GB" b="0" i="0" dirty="0">
                <a:solidFill>
                  <a:srgbClr val="212529"/>
                </a:solidFill>
                <a:effectLst/>
                <a:latin typeface="Helvetica" panose="020B0604020202020204" pitchFamily="34" charset="0"/>
              </a:rPr>
              <a:t>simple terms, ontology is associated with what we consider as reality.</a:t>
            </a:r>
            <a:endParaRPr lang="en-GB" dirty="0"/>
          </a:p>
        </p:txBody>
      </p:sp>
    </p:spTree>
    <p:extLst>
      <p:ext uri="{BB962C8B-B14F-4D97-AF65-F5344CB8AC3E}">
        <p14:creationId xmlns:p14="http://schemas.microsoft.com/office/powerpoint/2010/main" val="3507796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9A3F-607B-4F1D-A59B-3D0D5A7D7400}"/>
              </a:ext>
            </a:extLst>
          </p:cNvPr>
          <p:cNvSpPr>
            <a:spLocks noGrp="1"/>
          </p:cNvSpPr>
          <p:nvPr>
            <p:ph type="title"/>
          </p:nvPr>
        </p:nvSpPr>
        <p:spPr/>
        <p:txBody>
          <a:bodyPr/>
          <a:lstStyle/>
          <a:p>
            <a:r>
              <a:rPr lang="en-GB" dirty="0"/>
              <a:t>Epistemology </a:t>
            </a:r>
          </a:p>
        </p:txBody>
      </p:sp>
      <p:sp>
        <p:nvSpPr>
          <p:cNvPr id="3" name="Content Placeholder 2">
            <a:extLst>
              <a:ext uri="{FF2B5EF4-FFF2-40B4-BE49-F238E27FC236}">
                <a16:creationId xmlns:a16="http://schemas.microsoft.com/office/drawing/2014/main" id="{131A64DB-C2B5-4A4F-82E3-3FAD961FE5A0}"/>
              </a:ext>
            </a:extLst>
          </p:cNvPr>
          <p:cNvSpPr>
            <a:spLocks noGrp="1"/>
          </p:cNvSpPr>
          <p:nvPr>
            <p:ph idx="1"/>
          </p:nvPr>
        </p:nvSpPr>
        <p:spPr/>
        <p:txBody>
          <a:bodyPr>
            <a:normAutofit fontScale="70000" lnSpcReduction="20000"/>
          </a:bodyPr>
          <a:lstStyle/>
          <a:p>
            <a:pPr algn="just">
              <a:buFont typeface="Arial" panose="020B0604020202020204" pitchFamily="34" charset="0"/>
              <a:buChar char="•"/>
            </a:pPr>
            <a:r>
              <a:rPr lang="en-GB" b="0" i="0" dirty="0">
                <a:solidFill>
                  <a:srgbClr val="212529"/>
                </a:solidFill>
                <a:effectLst/>
                <a:latin typeface="Helvetica" panose="020B0604020202020204" pitchFamily="34" charset="0"/>
              </a:rPr>
              <a:t>What is knowledge? Do we have knowledge? How we can gain knowledge?</a:t>
            </a:r>
          </a:p>
          <a:p>
            <a:endParaRPr lang="en-GB" dirty="0"/>
          </a:p>
          <a:p>
            <a:pPr algn="just">
              <a:buFont typeface="+mj-lt"/>
              <a:buAutoNum type="arabicPeriod"/>
            </a:pPr>
            <a:r>
              <a:rPr lang="en-GB" b="1" dirty="0">
                <a:solidFill>
                  <a:srgbClr val="212529"/>
                </a:solidFill>
                <a:latin typeface="Helvetica" panose="020B0604020202020204" pitchFamily="34" charset="0"/>
              </a:rPr>
              <a:t>I</a:t>
            </a:r>
            <a:r>
              <a:rPr lang="en-GB" b="1" i="0" dirty="0">
                <a:solidFill>
                  <a:srgbClr val="212529"/>
                </a:solidFill>
                <a:effectLst/>
                <a:latin typeface="Helvetica" panose="020B0604020202020204" pitchFamily="34" charset="0"/>
              </a:rPr>
              <a:t>ntuitive knowledge </a:t>
            </a:r>
            <a:r>
              <a:rPr lang="en-GB" b="0" i="0" dirty="0">
                <a:solidFill>
                  <a:srgbClr val="212529"/>
                </a:solidFill>
                <a:effectLst/>
                <a:latin typeface="Helvetica" panose="020B0604020202020204" pitchFamily="34" charset="0"/>
              </a:rPr>
              <a:t>is based on intuition, faith, beliefs etc. Human feelings play greater role in intuitive knowledge compared to reliance on facts.</a:t>
            </a:r>
          </a:p>
          <a:p>
            <a:pPr algn="just">
              <a:buFont typeface="+mj-lt"/>
              <a:buAutoNum type="arabicPeriod"/>
            </a:pPr>
            <a:r>
              <a:rPr lang="en-GB" b="1" i="0" dirty="0">
                <a:solidFill>
                  <a:srgbClr val="212529"/>
                </a:solidFill>
                <a:effectLst/>
                <a:latin typeface="Helvetica" panose="020B0604020202020204" pitchFamily="34" charset="0"/>
              </a:rPr>
              <a:t>Authoritarian knowledge </a:t>
            </a:r>
            <a:r>
              <a:rPr lang="en-GB" b="0" i="0" dirty="0">
                <a:solidFill>
                  <a:srgbClr val="212529"/>
                </a:solidFill>
                <a:effectLst/>
                <a:latin typeface="Helvetica" panose="020B0604020202020204" pitchFamily="34" charset="0"/>
              </a:rPr>
              <a:t>relies on information that has been obtained from books, research papers, experts, supreme powers etc.</a:t>
            </a:r>
          </a:p>
          <a:p>
            <a:pPr algn="just">
              <a:buFont typeface="+mj-lt"/>
              <a:buAutoNum type="arabicPeriod" startAt="3"/>
            </a:pPr>
            <a:r>
              <a:rPr lang="en-GB" b="1" i="0" dirty="0">
                <a:solidFill>
                  <a:srgbClr val="212529"/>
                </a:solidFill>
                <a:effectLst/>
                <a:latin typeface="Helvetica" panose="020B0604020202020204" pitchFamily="34" charset="0"/>
              </a:rPr>
              <a:t>Logical knowledge </a:t>
            </a:r>
            <a:r>
              <a:rPr lang="en-GB" b="0" i="0" dirty="0">
                <a:solidFill>
                  <a:srgbClr val="212529"/>
                </a:solidFill>
                <a:effectLst/>
                <a:latin typeface="Helvetica" panose="020B0604020202020204" pitchFamily="34" charset="0"/>
              </a:rPr>
              <a:t>is a creation of new knowledge through the application of logical reasoning.</a:t>
            </a:r>
          </a:p>
          <a:p>
            <a:pPr algn="just">
              <a:buFont typeface="+mj-lt"/>
              <a:buAutoNum type="arabicPeriod" startAt="4"/>
            </a:pPr>
            <a:r>
              <a:rPr lang="en-GB" b="1" i="0" dirty="0">
                <a:solidFill>
                  <a:srgbClr val="212529"/>
                </a:solidFill>
                <a:effectLst/>
                <a:latin typeface="Helvetica" panose="020B0604020202020204" pitchFamily="34" charset="0"/>
              </a:rPr>
              <a:t>Empirical knowledge </a:t>
            </a:r>
            <a:r>
              <a:rPr lang="en-GB" b="0" i="0" dirty="0">
                <a:solidFill>
                  <a:srgbClr val="212529"/>
                </a:solidFill>
                <a:effectLst/>
                <a:latin typeface="Helvetica" panose="020B0604020202020204" pitchFamily="34" charset="0"/>
              </a:rPr>
              <a:t>relies on objective facts that have been established and can be demonstrated.</a:t>
            </a:r>
          </a:p>
          <a:p>
            <a:endParaRPr lang="en-GB" dirty="0"/>
          </a:p>
        </p:txBody>
      </p:sp>
    </p:spTree>
    <p:extLst>
      <p:ext uri="{BB962C8B-B14F-4D97-AF65-F5344CB8AC3E}">
        <p14:creationId xmlns:p14="http://schemas.microsoft.com/office/powerpoint/2010/main" val="1246291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A5AC1-ABFF-4187-A406-1FA8D0D3BAC8}"/>
              </a:ext>
            </a:extLst>
          </p:cNvPr>
          <p:cNvSpPr>
            <a:spLocks noGrp="1"/>
          </p:cNvSpPr>
          <p:nvPr>
            <p:ph type="title"/>
          </p:nvPr>
        </p:nvSpPr>
        <p:spPr/>
        <p:txBody>
          <a:bodyPr/>
          <a:lstStyle/>
          <a:p>
            <a:r>
              <a:rPr lang="en-GB" dirty="0"/>
              <a:t>Approaches</a:t>
            </a:r>
          </a:p>
        </p:txBody>
      </p:sp>
      <p:sp>
        <p:nvSpPr>
          <p:cNvPr id="3" name="Content Placeholder 2">
            <a:extLst>
              <a:ext uri="{FF2B5EF4-FFF2-40B4-BE49-F238E27FC236}">
                <a16:creationId xmlns:a16="http://schemas.microsoft.com/office/drawing/2014/main" id="{29F8DFF1-FB06-4F3D-A108-848288961A35}"/>
              </a:ext>
            </a:extLst>
          </p:cNvPr>
          <p:cNvSpPr>
            <a:spLocks noGrp="1"/>
          </p:cNvSpPr>
          <p:nvPr>
            <p:ph idx="1"/>
          </p:nvPr>
        </p:nvSpPr>
        <p:spPr/>
        <p:txBody>
          <a:bodyPr>
            <a:normAutofit fontScale="70000" lnSpcReduction="20000"/>
          </a:bodyPr>
          <a:lstStyle/>
          <a:p>
            <a:pPr algn="just"/>
            <a:r>
              <a:rPr lang="en-GB" b="0" i="0" dirty="0">
                <a:solidFill>
                  <a:srgbClr val="212529"/>
                </a:solidFill>
                <a:effectLst/>
                <a:latin typeface="Helvetica" panose="020B0604020202020204" pitchFamily="34" charset="0"/>
              </a:rPr>
              <a:t> 1.If you are writing a dissertation for an undergraduate, bachelor-level level, you need to provide a definition of epistemology. If you are writing an MBA/MA dissertation or a PhD thesis you need to provide several definitions by referring to relevant sources and specify the definition you adapt for your study.</a:t>
            </a:r>
          </a:p>
          <a:p>
            <a:pPr algn="just"/>
            <a:r>
              <a:rPr lang="en-GB" b="0" i="0" dirty="0">
                <a:solidFill>
                  <a:srgbClr val="212529"/>
                </a:solidFill>
                <a:effectLst/>
                <a:latin typeface="Helvetica" panose="020B0604020202020204" pitchFamily="34" charset="0"/>
              </a:rPr>
              <a:t>2. You need to discuss what is accepted and what is not accepted as knowledge in your research. It is important to justify your arguments by referring to your research aim and objectives.</a:t>
            </a:r>
          </a:p>
          <a:p>
            <a:pPr algn="just"/>
            <a:r>
              <a:rPr lang="en-GB" b="0" i="0" dirty="0">
                <a:solidFill>
                  <a:srgbClr val="212529"/>
                </a:solidFill>
                <a:effectLst/>
                <a:latin typeface="Helvetica" panose="020B0604020202020204" pitchFamily="34" charset="0"/>
              </a:rPr>
              <a:t>3. You have to specify research philosophy and research methods that correspond to your chosen epistemology. For example, if you only accept observable phenomena based on data and facts as knowledge, your research philosophy would be positivism. Alternatively, if you consider subjective meanings and non-quantifiable data as knowledge, you would have to follow interpretivism research philosophy.</a:t>
            </a:r>
          </a:p>
          <a:p>
            <a:endParaRPr lang="en-GB" dirty="0"/>
          </a:p>
        </p:txBody>
      </p:sp>
    </p:spTree>
    <p:extLst>
      <p:ext uri="{BB962C8B-B14F-4D97-AF65-F5344CB8AC3E}">
        <p14:creationId xmlns:p14="http://schemas.microsoft.com/office/powerpoint/2010/main" val="705095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7A19F-5EDD-495F-98E3-D6A0DF533C6B}"/>
              </a:ext>
            </a:extLst>
          </p:cNvPr>
          <p:cNvSpPr>
            <a:spLocks noGrp="1"/>
          </p:cNvSpPr>
          <p:nvPr>
            <p:ph type="title"/>
          </p:nvPr>
        </p:nvSpPr>
        <p:spPr/>
        <p:txBody>
          <a:bodyPr/>
          <a:lstStyle/>
          <a:p>
            <a:r>
              <a:rPr lang="en-GB" dirty="0">
                <a:solidFill>
                  <a:srgbClr val="212529"/>
                </a:solidFill>
                <a:latin typeface="Helvetica" panose="020B0604020202020204" pitchFamily="34" charset="0"/>
              </a:rPr>
              <a:t>Pragmatism</a:t>
            </a:r>
            <a:endParaRPr lang="en-GB" dirty="0"/>
          </a:p>
        </p:txBody>
      </p:sp>
      <p:sp>
        <p:nvSpPr>
          <p:cNvPr id="3" name="Content Placeholder 2">
            <a:extLst>
              <a:ext uri="{FF2B5EF4-FFF2-40B4-BE49-F238E27FC236}">
                <a16:creationId xmlns:a16="http://schemas.microsoft.com/office/drawing/2014/main" id="{620D9F48-B1C4-4CF9-9CF3-2328FDC626F4}"/>
              </a:ext>
            </a:extLst>
          </p:cNvPr>
          <p:cNvSpPr>
            <a:spLocks noGrp="1"/>
          </p:cNvSpPr>
          <p:nvPr>
            <p:ph idx="1"/>
          </p:nvPr>
        </p:nvSpPr>
        <p:spPr/>
        <p:txBody>
          <a:bodyPr/>
          <a:lstStyle/>
          <a:p>
            <a:r>
              <a:rPr lang="en-GB" b="0" i="0" dirty="0">
                <a:solidFill>
                  <a:srgbClr val="212529"/>
                </a:solidFill>
                <a:effectLst/>
                <a:latin typeface="Helvetica" panose="020B0604020202020204" pitchFamily="34" charset="0"/>
              </a:rPr>
              <a:t>research philosophy accepts concepts to be relevant only if they support action. Pragmatics “recognise that there are many different ways of interpreting the world and undertaking research, that no single point of view can ever give the entire picture and that there may be multiple realities”</a:t>
            </a:r>
            <a:endParaRPr lang="en-GB" dirty="0"/>
          </a:p>
        </p:txBody>
      </p:sp>
    </p:spTree>
    <p:extLst>
      <p:ext uri="{BB962C8B-B14F-4D97-AF65-F5344CB8AC3E}">
        <p14:creationId xmlns:p14="http://schemas.microsoft.com/office/powerpoint/2010/main" val="3158010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305139DB-37E0-4316-9ADD-101E0ED5B387}"/>
              </a:ext>
            </a:extLst>
          </p:cNvPr>
          <p:cNvPicPr>
            <a:picLocks noGrp="1" noChangeAspect="1"/>
          </p:cNvPicPr>
          <p:nvPr>
            <p:ph idx="1"/>
          </p:nvPr>
        </p:nvPicPr>
        <p:blipFill>
          <a:blip r:embed="rId2"/>
          <a:stretch>
            <a:fillRect/>
          </a:stretch>
        </p:blipFill>
        <p:spPr>
          <a:xfrm>
            <a:off x="203201" y="2426227"/>
            <a:ext cx="10972800" cy="2985348"/>
          </a:xfrm>
        </p:spPr>
      </p:pic>
      <p:sp>
        <p:nvSpPr>
          <p:cNvPr id="12" name="TextBox 11">
            <a:extLst>
              <a:ext uri="{FF2B5EF4-FFF2-40B4-BE49-F238E27FC236}">
                <a16:creationId xmlns:a16="http://schemas.microsoft.com/office/drawing/2014/main" id="{4C3ADBCA-BBA5-416F-91A6-5070B2F1AECC}"/>
              </a:ext>
            </a:extLst>
          </p:cNvPr>
          <p:cNvSpPr txBox="1"/>
          <p:nvPr/>
        </p:nvSpPr>
        <p:spPr>
          <a:xfrm>
            <a:off x="2661920" y="2003879"/>
            <a:ext cx="8148320" cy="369332"/>
          </a:xfrm>
          <a:prstGeom prst="rect">
            <a:avLst/>
          </a:prstGeom>
          <a:noFill/>
        </p:spPr>
        <p:txBody>
          <a:bodyPr wrap="square">
            <a:spAutoFit/>
          </a:bodyPr>
          <a:lstStyle/>
          <a:p>
            <a:r>
              <a:rPr lang="en-GB" dirty="0"/>
              <a:t>Pragmatism	Positivism	      Realism	Interpretivism</a:t>
            </a:r>
          </a:p>
        </p:txBody>
      </p:sp>
      <p:sp>
        <p:nvSpPr>
          <p:cNvPr id="14" name="TextBox 13">
            <a:extLst>
              <a:ext uri="{FF2B5EF4-FFF2-40B4-BE49-F238E27FC236}">
                <a16:creationId xmlns:a16="http://schemas.microsoft.com/office/drawing/2014/main" id="{A6346508-0886-4344-99ED-5A0E1D1F20F9}"/>
              </a:ext>
            </a:extLst>
          </p:cNvPr>
          <p:cNvSpPr txBox="1"/>
          <p:nvPr/>
        </p:nvSpPr>
        <p:spPr>
          <a:xfrm>
            <a:off x="1544320" y="5231322"/>
            <a:ext cx="10010987" cy="261610"/>
          </a:xfrm>
          <a:prstGeom prst="rect">
            <a:avLst/>
          </a:prstGeom>
          <a:noFill/>
        </p:spPr>
        <p:txBody>
          <a:bodyPr wrap="square">
            <a:spAutoFit/>
          </a:bodyPr>
          <a:lstStyle/>
          <a:p>
            <a:r>
              <a:rPr lang="en-GB" sz="1100" dirty="0"/>
              <a:t>Table adapted from Saunders, M., Lewis, P. &amp; Thornhill, A. (2012) “Research Methods for Business Students” 6th edition, Pearson Education Limited</a:t>
            </a:r>
          </a:p>
        </p:txBody>
      </p:sp>
    </p:spTree>
    <p:extLst>
      <p:ext uri="{BB962C8B-B14F-4D97-AF65-F5344CB8AC3E}">
        <p14:creationId xmlns:p14="http://schemas.microsoft.com/office/powerpoint/2010/main" val="2730113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8C66-E5A8-435C-B960-F0FDB54439EF}"/>
              </a:ext>
            </a:extLst>
          </p:cNvPr>
          <p:cNvSpPr>
            <a:spLocks noGrp="1"/>
          </p:cNvSpPr>
          <p:nvPr>
            <p:ph type="title"/>
          </p:nvPr>
        </p:nvSpPr>
        <p:spPr/>
        <p:txBody>
          <a:bodyPr/>
          <a:lstStyle/>
          <a:p>
            <a:r>
              <a:rPr lang="en-GB" dirty="0">
                <a:solidFill>
                  <a:srgbClr val="212529"/>
                </a:solidFill>
                <a:latin typeface="Helvetica" panose="020B0604020202020204" pitchFamily="34" charset="0"/>
              </a:rPr>
              <a:t> Positivism </a:t>
            </a:r>
            <a:endParaRPr lang="en-GB" dirty="0"/>
          </a:p>
        </p:txBody>
      </p:sp>
      <p:sp>
        <p:nvSpPr>
          <p:cNvPr id="3" name="Content Placeholder 2">
            <a:extLst>
              <a:ext uri="{FF2B5EF4-FFF2-40B4-BE49-F238E27FC236}">
                <a16:creationId xmlns:a16="http://schemas.microsoft.com/office/drawing/2014/main" id="{22F50723-BE7B-4CC3-BEE4-0078D86753A9}"/>
              </a:ext>
            </a:extLst>
          </p:cNvPr>
          <p:cNvSpPr>
            <a:spLocks noGrp="1"/>
          </p:cNvSpPr>
          <p:nvPr>
            <p:ph idx="1"/>
          </p:nvPr>
        </p:nvSpPr>
        <p:spPr/>
        <p:txBody>
          <a:bodyPr>
            <a:normAutofit fontScale="92500" lnSpcReduction="20000"/>
          </a:bodyPr>
          <a:lstStyle/>
          <a:p>
            <a:r>
              <a:rPr lang="en-GB" b="0" i="0" dirty="0">
                <a:solidFill>
                  <a:srgbClr val="212529"/>
                </a:solidFill>
                <a:effectLst/>
                <a:latin typeface="Helvetica" panose="020B0604020202020204" pitchFamily="34" charset="0"/>
              </a:rPr>
              <a:t>Adheres to the view that only “factual” knowledge gained through</a:t>
            </a:r>
            <a:r>
              <a:rPr lang="en-GB" b="0" i="0" dirty="0">
                <a:effectLst/>
                <a:latin typeface="Helvetica" panose="020B0604020202020204" pitchFamily="34" charset="0"/>
              </a:rPr>
              <a:t> </a:t>
            </a:r>
            <a:r>
              <a:rPr lang="en-GB" b="0" i="0" u="none" strike="noStrike" dirty="0">
                <a:effectLst/>
                <a:latin typeface="Helvetica" panose="020B0604020202020204" pitchFamily="34" charset="0"/>
              </a:rPr>
              <a:t>observation</a:t>
            </a:r>
            <a:r>
              <a:rPr lang="en-GB" b="0" i="0" dirty="0">
                <a:effectLst/>
                <a:latin typeface="Helvetica" panose="020B0604020202020204" pitchFamily="34" charset="0"/>
              </a:rPr>
              <a:t> (the senses), including measurement, is trustworthy. </a:t>
            </a:r>
          </a:p>
          <a:p>
            <a:r>
              <a:rPr lang="en-GB" b="0" i="0" dirty="0">
                <a:effectLst/>
                <a:latin typeface="Helvetica" panose="020B0604020202020204" pitchFamily="34" charset="0"/>
              </a:rPr>
              <a:t>In positivism studies the role of the researcher is limited to </a:t>
            </a:r>
            <a:r>
              <a:rPr lang="en-GB" b="0" i="0" u="none" strike="noStrike" dirty="0">
                <a:effectLst/>
                <a:latin typeface="Helvetica" panose="020B0604020202020204" pitchFamily="34" charset="0"/>
              </a:rPr>
              <a:t>data collection</a:t>
            </a:r>
            <a:r>
              <a:rPr lang="en-GB" b="0" i="0" dirty="0">
                <a:effectLst/>
                <a:latin typeface="Helvetica" panose="020B0604020202020204" pitchFamily="34" charset="0"/>
              </a:rPr>
              <a:t> and </a:t>
            </a:r>
            <a:r>
              <a:rPr lang="en-GB" b="0" i="0" u="none" strike="noStrike" dirty="0">
                <a:effectLst/>
                <a:latin typeface="Helvetica" panose="020B0604020202020204" pitchFamily="34" charset="0"/>
              </a:rPr>
              <a:t>interpretation</a:t>
            </a:r>
            <a:r>
              <a:rPr lang="en-GB" b="0" i="0" dirty="0">
                <a:effectLst/>
                <a:latin typeface="Helvetica" panose="020B0604020202020204" pitchFamily="34" charset="0"/>
              </a:rPr>
              <a:t>  in an objective way. </a:t>
            </a:r>
          </a:p>
          <a:p>
            <a:r>
              <a:rPr lang="en-GB" b="0" i="0" dirty="0">
                <a:effectLst/>
                <a:latin typeface="Helvetica" panose="020B0604020202020204" pitchFamily="34" charset="0"/>
              </a:rPr>
              <a:t>In other words, the researcher is an objective analyst and she distances herself from personal values in </a:t>
            </a:r>
            <a:r>
              <a:rPr lang="en-GB" b="0" i="0" dirty="0">
                <a:solidFill>
                  <a:srgbClr val="212529"/>
                </a:solidFill>
                <a:effectLst/>
                <a:latin typeface="Helvetica" panose="020B0604020202020204" pitchFamily="34" charset="0"/>
              </a:rPr>
              <a:t>conducting the study. In these types of studies research findings are usually observable and quantifiable.</a:t>
            </a:r>
            <a:endParaRPr lang="en-GB" dirty="0"/>
          </a:p>
        </p:txBody>
      </p:sp>
    </p:spTree>
    <p:extLst>
      <p:ext uri="{BB962C8B-B14F-4D97-AF65-F5344CB8AC3E}">
        <p14:creationId xmlns:p14="http://schemas.microsoft.com/office/powerpoint/2010/main" val="3318100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6082-5E4C-472E-8EC4-6403C934138B}"/>
              </a:ext>
            </a:extLst>
          </p:cNvPr>
          <p:cNvSpPr>
            <a:spLocks noGrp="1"/>
          </p:cNvSpPr>
          <p:nvPr>
            <p:ph type="title"/>
          </p:nvPr>
        </p:nvSpPr>
        <p:spPr/>
        <p:txBody>
          <a:bodyPr/>
          <a:lstStyle/>
          <a:p>
            <a:r>
              <a:rPr lang="en-GB" dirty="0"/>
              <a:t>Positivism Examples </a:t>
            </a:r>
          </a:p>
        </p:txBody>
      </p:sp>
      <p:sp>
        <p:nvSpPr>
          <p:cNvPr id="3" name="Content Placeholder 2">
            <a:extLst>
              <a:ext uri="{FF2B5EF4-FFF2-40B4-BE49-F238E27FC236}">
                <a16:creationId xmlns:a16="http://schemas.microsoft.com/office/drawing/2014/main" id="{1EC9C0EE-157E-4F5C-BB5F-411BF2B8DDEA}"/>
              </a:ext>
            </a:extLst>
          </p:cNvPr>
          <p:cNvSpPr>
            <a:spLocks noGrp="1"/>
          </p:cNvSpPr>
          <p:nvPr>
            <p:ph idx="1"/>
          </p:nvPr>
        </p:nvSpPr>
        <p:spPr/>
        <p:txBody>
          <a:bodyPr>
            <a:normAutofit/>
          </a:bodyPr>
          <a:lstStyle/>
          <a:p>
            <a:pPr algn="just"/>
            <a:r>
              <a:rPr lang="en-GB" b="0" i="0" dirty="0">
                <a:solidFill>
                  <a:srgbClr val="212529"/>
                </a:solidFill>
                <a:effectLst/>
                <a:latin typeface="Helvetica" panose="020B0604020202020204" pitchFamily="34" charset="0"/>
              </a:rPr>
              <a:t>The following are a few examples for studies that adhere to positivism research philosophy:</a:t>
            </a:r>
          </a:p>
          <a:p>
            <a:pPr lvl="1" algn="just">
              <a:buFont typeface="Arial" panose="020B0604020202020204" pitchFamily="34" charset="0"/>
              <a:buChar char="•"/>
            </a:pPr>
            <a:r>
              <a:rPr lang="en-GB" b="0" i="0" dirty="0">
                <a:solidFill>
                  <a:srgbClr val="212529"/>
                </a:solidFill>
                <a:effectLst/>
                <a:latin typeface="Helvetica" panose="020B0604020202020204" pitchFamily="34" charset="0"/>
              </a:rPr>
              <a:t>A study into the impact of COVID-19 pandemic on the equity of fashion brands in North America.</a:t>
            </a:r>
          </a:p>
          <a:p>
            <a:pPr lvl="1" algn="just">
              <a:buFont typeface="Arial" panose="020B0604020202020204" pitchFamily="34" charset="0"/>
              <a:buChar char="•"/>
            </a:pPr>
            <a:r>
              <a:rPr lang="en-GB" b="0" i="0" dirty="0">
                <a:solidFill>
                  <a:srgbClr val="212529"/>
                </a:solidFill>
                <a:effectLst/>
                <a:latin typeface="Helvetica" panose="020B0604020202020204" pitchFamily="34" charset="0"/>
              </a:rPr>
              <a:t>An analysis of effects of foreign direct investment in information technology industry on GDP growth in</a:t>
            </a:r>
          </a:p>
          <a:p>
            <a:pPr lvl="1" algn="just">
              <a:buFont typeface="Arial" panose="020B0604020202020204" pitchFamily="34" charset="0"/>
              <a:buChar char="•"/>
            </a:pPr>
            <a:r>
              <a:rPr lang="en-GB" b="0" i="0" dirty="0">
                <a:solidFill>
                  <a:srgbClr val="212529"/>
                </a:solidFill>
                <a:effectLst/>
                <a:latin typeface="Helvetica" panose="020B0604020202020204" pitchFamily="34" charset="0"/>
              </a:rPr>
              <a:t>A study of relationship between diffusion of innovation of mobile applications and saturation of applications in</a:t>
            </a:r>
          </a:p>
          <a:p>
            <a:endParaRPr lang="en-GB" dirty="0"/>
          </a:p>
        </p:txBody>
      </p:sp>
    </p:spTree>
    <p:extLst>
      <p:ext uri="{BB962C8B-B14F-4D97-AF65-F5344CB8AC3E}">
        <p14:creationId xmlns:p14="http://schemas.microsoft.com/office/powerpoint/2010/main" val="4132706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FCD71-9CED-4F5B-92AF-466179A66725}"/>
              </a:ext>
            </a:extLst>
          </p:cNvPr>
          <p:cNvSpPr>
            <a:spLocks noGrp="1"/>
          </p:cNvSpPr>
          <p:nvPr>
            <p:ph type="title"/>
          </p:nvPr>
        </p:nvSpPr>
        <p:spPr/>
        <p:txBody>
          <a:bodyPr/>
          <a:lstStyle/>
          <a:p>
            <a:r>
              <a:rPr lang="en-GB" dirty="0">
                <a:solidFill>
                  <a:srgbClr val="212529"/>
                </a:solidFill>
                <a:latin typeface="Helvetica" panose="020B0604020202020204" pitchFamily="34" charset="0"/>
              </a:rPr>
              <a:t>Realism</a:t>
            </a:r>
            <a:endParaRPr lang="en-GB" dirty="0"/>
          </a:p>
        </p:txBody>
      </p:sp>
      <p:sp>
        <p:nvSpPr>
          <p:cNvPr id="3" name="Content Placeholder 2">
            <a:extLst>
              <a:ext uri="{FF2B5EF4-FFF2-40B4-BE49-F238E27FC236}">
                <a16:creationId xmlns:a16="http://schemas.microsoft.com/office/drawing/2014/main" id="{0B55918B-4558-49A9-A113-C1DBB169BCFE}"/>
              </a:ext>
            </a:extLst>
          </p:cNvPr>
          <p:cNvSpPr>
            <a:spLocks noGrp="1"/>
          </p:cNvSpPr>
          <p:nvPr>
            <p:ph idx="1"/>
          </p:nvPr>
        </p:nvSpPr>
        <p:spPr/>
        <p:txBody>
          <a:bodyPr>
            <a:normAutofit fontScale="85000" lnSpcReduction="10000"/>
          </a:bodyPr>
          <a:lstStyle/>
          <a:p>
            <a:r>
              <a:rPr lang="en-GB" dirty="0">
                <a:solidFill>
                  <a:srgbClr val="212529"/>
                </a:solidFill>
                <a:latin typeface="Helvetica" panose="020B0604020202020204" pitchFamily="34" charset="0"/>
              </a:rPr>
              <a:t>R</a:t>
            </a:r>
            <a:r>
              <a:rPr lang="en-GB" b="0" i="0" dirty="0">
                <a:solidFill>
                  <a:srgbClr val="212529"/>
                </a:solidFill>
                <a:effectLst/>
                <a:latin typeface="Helvetica" panose="020B0604020202020204" pitchFamily="34" charset="0"/>
              </a:rPr>
              <a:t>elies on the idea of independence of reality from the human mind. </a:t>
            </a:r>
          </a:p>
          <a:p>
            <a:r>
              <a:rPr lang="en-GB" b="0" i="0" dirty="0">
                <a:solidFill>
                  <a:srgbClr val="212529"/>
                </a:solidFill>
                <a:effectLst/>
                <a:latin typeface="Helvetica" panose="020B0604020202020204" pitchFamily="34" charset="0"/>
              </a:rPr>
              <a:t>This philosophy is based on the assumption of a scientific approach to the development of knowledge.   Realism can be divided into two groups: direct and critical.</a:t>
            </a:r>
          </a:p>
          <a:p>
            <a:r>
              <a:rPr lang="en-GB" b="0" i="0" dirty="0">
                <a:solidFill>
                  <a:srgbClr val="212529"/>
                </a:solidFill>
                <a:effectLst/>
                <a:latin typeface="Helvetica" panose="020B0604020202020204" pitchFamily="34" charset="0"/>
              </a:rPr>
              <a:t>There is a consensus among researchers that critical realist is more popular and appropriate than direct realist approach due to its ability to capture the fuller picture when studying a phenomenon.</a:t>
            </a:r>
          </a:p>
          <a:p>
            <a:r>
              <a:rPr lang="en-GB" dirty="0">
                <a:solidFill>
                  <a:srgbClr val="212529"/>
                </a:solidFill>
                <a:latin typeface="Helvetica" panose="020B0604020202020204" pitchFamily="34" charset="0"/>
              </a:rPr>
              <a:t>See here for example- </a:t>
            </a:r>
            <a:endParaRPr lang="en-GB" b="0" i="0" dirty="0">
              <a:solidFill>
                <a:srgbClr val="212529"/>
              </a:solidFill>
              <a:effectLst/>
              <a:latin typeface="Helvetica" panose="020B0604020202020204" pitchFamily="34" charset="0"/>
            </a:endParaRPr>
          </a:p>
          <a:p>
            <a:r>
              <a:rPr lang="en-GB" dirty="0">
                <a:hlinkClick r:id="rId2"/>
              </a:rPr>
              <a:t>Realism Research Philosophy - Research-Methodology</a:t>
            </a:r>
            <a:endParaRPr lang="en-GB" b="0" i="0" dirty="0">
              <a:solidFill>
                <a:srgbClr val="212529"/>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1235553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9F370-82A2-4387-8B23-50F8D4063E43}"/>
              </a:ext>
            </a:extLst>
          </p:cNvPr>
          <p:cNvSpPr>
            <a:spLocks noGrp="1"/>
          </p:cNvSpPr>
          <p:nvPr>
            <p:ph type="title"/>
          </p:nvPr>
        </p:nvSpPr>
        <p:spPr/>
        <p:txBody>
          <a:bodyPr>
            <a:normAutofit fontScale="90000"/>
          </a:bodyPr>
          <a:lstStyle/>
          <a:p>
            <a:r>
              <a:rPr lang="en-GB" dirty="0">
                <a:solidFill>
                  <a:srgbClr val="212529"/>
                </a:solidFill>
                <a:latin typeface="Helvetica" panose="020B0604020202020204" pitchFamily="34" charset="0"/>
              </a:rPr>
              <a:t>Realism direct and critical.</a:t>
            </a:r>
            <a:br>
              <a:rPr lang="en-GB" dirty="0">
                <a:solidFill>
                  <a:srgbClr val="212529"/>
                </a:solidFill>
                <a:latin typeface="Helvetica" panose="020B0604020202020204" pitchFamily="34" charset="0"/>
              </a:rPr>
            </a:br>
            <a:endParaRPr lang="en-GB" dirty="0"/>
          </a:p>
        </p:txBody>
      </p:sp>
      <p:sp>
        <p:nvSpPr>
          <p:cNvPr id="3" name="Content Placeholder 2">
            <a:extLst>
              <a:ext uri="{FF2B5EF4-FFF2-40B4-BE49-F238E27FC236}">
                <a16:creationId xmlns:a16="http://schemas.microsoft.com/office/drawing/2014/main" id="{2D4B7AC0-F9EF-4622-8944-8EC042645C89}"/>
              </a:ext>
            </a:extLst>
          </p:cNvPr>
          <p:cNvSpPr>
            <a:spLocks noGrp="1"/>
          </p:cNvSpPr>
          <p:nvPr>
            <p:ph idx="1"/>
          </p:nvPr>
        </p:nvSpPr>
        <p:spPr/>
        <p:txBody>
          <a:bodyPr>
            <a:normAutofit fontScale="92500" lnSpcReduction="20000"/>
          </a:bodyPr>
          <a:lstStyle/>
          <a:p>
            <a:pPr algn="just"/>
            <a:r>
              <a:rPr lang="en-GB" b="1" i="0" dirty="0">
                <a:solidFill>
                  <a:srgbClr val="212529"/>
                </a:solidFill>
                <a:effectLst/>
                <a:latin typeface="Helvetica" panose="020B0604020202020204" pitchFamily="34" charset="0"/>
              </a:rPr>
              <a:t>Direct realism, </a:t>
            </a:r>
            <a:r>
              <a:rPr lang="en-GB" b="0" i="0" dirty="0">
                <a:solidFill>
                  <a:srgbClr val="212529"/>
                </a:solidFill>
                <a:effectLst/>
                <a:latin typeface="Helvetica" panose="020B0604020202020204" pitchFamily="34" charset="0"/>
              </a:rPr>
              <a:t>also known as naive realism, can be described as “what you see is what you get”. In other words, direct realism portrays the world through personal human senses. </a:t>
            </a:r>
            <a:r>
              <a:rPr lang="en-GB" sz="2600" dirty="0">
                <a:solidFill>
                  <a:srgbClr val="212529"/>
                </a:solidFill>
                <a:latin typeface="Helvetica" panose="020B0604020202020204" pitchFamily="34" charset="0"/>
              </a:rPr>
              <a:t>Saunders et al (2012)</a:t>
            </a:r>
            <a:endParaRPr lang="en-GB" sz="2600" b="0" i="0" dirty="0">
              <a:solidFill>
                <a:srgbClr val="212529"/>
              </a:solidFill>
              <a:effectLst/>
              <a:latin typeface="Helvetica" panose="020B0604020202020204" pitchFamily="34" charset="0"/>
            </a:endParaRPr>
          </a:p>
          <a:p>
            <a:pPr algn="just"/>
            <a:r>
              <a:rPr lang="en-GB" b="1" i="0" dirty="0">
                <a:solidFill>
                  <a:srgbClr val="212529"/>
                </a:solidFill>
                <a:effectLst/>
                <a:latin typeface="Helvetica" panose="020B0604020202020204" pitchFamily="34" charset="0"/>
              </a:rPr>
              <a:t>Critical realism, </a:t>
            </a:r>
            <a:r>
              <a:rPr lang="en-GB" b="0" i="0" dirty="0">
                <a:solidFill>
                  <a:srgbClr val="212529"/>
                </a:solidFill>
                <a:effectLst/>
                <a:latin typeface="Helvetica" panose="020B0604020202020204" pitchFamily="34" charset="0"/>
              </a:rPr>
              <a:t>on the other hand, argues that humans do experience the sensations and images of the real world. According to critical realism, sensations and images of the real world can be deceptive and they usually do not portray the real world.</a:t>
            </a:r>
          </a:p>
          <a:p>
            <a:pPr marL="0" indent="0" algn="r">
              <a:buNone/>
            </a:pPr>
            <a:r>
              <a:rPr lang="en-GB" sz="2600" dirty="0">
                <a:solidFill>
                  <a:srgbClr val="212529"/>
                </a:solidFill>
                <a:latin typeface="Helvetica" panose="020B0604020202020204" pitchFamily="34" charset="0"/>
              </a:rPr>
              <a:t>Novikov &amp; Novikov (2013)</a:t>
            </a:r>
            <a:endParaRPr lang="en-GB" sz="2600" b="0" i="0" dirty="0">
              <a:solidFill>
                <a:srgbClr val="212529"/>
              </a:solidFill>
              <a:effectLst/>
              <a:latin typeface="Helvetica" panose="020B0604020202020204" pitchFamily="34" charset="0"/>
            </a:endParaRPr>
          </a:p>
          <a:p>
            <a:pPr algn="just"/>
            <a:endParaRPr lang="en-GB" b="0" i="0" dirty="0">
              <a:solidFill>
                <a:srgbClr val="428BCA"/>
              </a:solidFill>
              <a:effectLst/>
              <a:latin typeface="Helvetica" panose="020B0604020202020204" pitchFamily="34" charset="0"/>
            </a:endParaRPr>
          </a:p>
          <a:p>
            <a:pPr algn="just"/>
            <a:endParaRPr lang="en-GB" b="0" i="0" dirty="0">
              <a:solidFill>
                <a:srgbClr val="212529"/>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2929038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8E80DAE-7F28-4838-B898-148B29BF471D}"/>
              </a:ext>
            </a:extLst>
          </p:cNvPr>
          <p:cNvPicPr>
            <a:picLocks noChangeAspect="1"/>
          </p:cNvPicPr>
          <p:nvPr/>
        </p:nvPicPr>
        <p:blipFill rotWithShape="1">
          <a:blip r:embed="rId3"/>
          <a:srcRect l="-9762" t="-29969" r="-19599" b="3609"/>
          <a:stretch/>
        </p:blipFill>
        <p:spPr>
          <a:xfrm>
            <a:off x="291253" y="152116"/>
            <a:ext cx="11758508" cy="6174177"/>
          </a:xfrm>
          <a:prstGeom prst="rect">
            <a:avLst/>
          </a:prstGeom>
        </p:spPr>
      </p:pic>
      <p:sp>
        <p:nvSpPr>
          <p:cNvPr id="8" name="Title 7">
            <a:extLst>
              <a:ext uri="{FF2B5EF4-FFF2-40B4-BE49-F238E27FC236}">
                <a16:creationId xmlns:a16="http://schemas.microsoft.com/office/drawing/2014/main" id="{D06B23CE-4050-44A1-8380-D30F4D3E2B55}"/>
              </a:ext>
            </a:extLst>
          </p:cNvPr>
          <p:cNvSpPr>
            <a:spLocks noGrp="1"/>
          </p:cNvSpPr>
          <p:nvPr>
            <p:ph type="title"/>
          </p:nvPr>
        </p:nvSpPr>
        <p:spPr/>
        <p:txBody>
          <a:bodyPr>
            <a:noAutofit/>
          </a:bodyPr>
          <a:lstStyle/>
          <a:p>
            <a:r>
              <a:rPr lang="en-GB" sz="3200" dirty="0"/>
              <a:t>Ontology, epistemology, axiology and research methods associated with critical realism research philosophy</a:t>
            </a:r>
          </a:p>
        </p:txBody>
      </p:sp>
      <p:sp>
        <p:nvSpPr>
          <p:cNvPr id="9" name="Content Placeholder 8">
            <a:extLst>
              <a:ext uri="{FF2B5EF4-FFF2-40B4-BE49-F238E27FC236}">
                <a16:creationId xmlns:a16="http://schemas.microsoft.com/office/drawing/2014/main" id="{0A98A5A9-F040-4D5C-A198-3DC21CAE656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06971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8787-AC83-43E7-9406-807E3A818B13}"/>
              </a:ext>
            </a:extLst>
          </p:cNvPr>
          <p:cNvSpPr>
            <a:spLocks noGrp="1"/>
          </p:cNvSpPr>
          <p:nvPr>
            <p:ph type="title"/>
          </p:nvPr>
        </p:nvSpPr>
        <p:spPr/>
        <p:txBody>
          <a:bodyPr/>
          <a:lstStyle/>
          <a:p>
            <a:r>
              <a:rPr lang="en-GB" dirty="0"/>
              <a:t>Lets break it down … </a:t>
            </a:r>
          </a:p>
        </p:txBody>
      </p:sp>
      <p:pic>
        <p:nvPicPr>
          <p:cNvPr id="5" name="Content Placeholder 4">
            <a:extLst>
              <a:ext uri="{FF2B5EF4-FFF2-40B4-BE49-F238E27FC236}">
                <a16:creationId xmlns:a16="http://schemas.microsoft.com/office/drawing/2014/main" id="{50D16D1A-671C-4AF2-BFA5-BDC02BE9430E}"/>
              </a:ext>
            </a:extLst>
          </p:cNvPr>
          <p:cNvPicPr>
            <a:picLocks noGrp="1" noChangeAspect="1"/>
          </p:cNvPicPr>
          <p:nvPr>
            <p:ph idx="1"/>
          </p:nvPr>
        </p:nvPicPr>
        <p:blipFill>
          <a:blip r:embed="rId2"/>
          <a:stretch>
            <a:fillRect/>
          </a:stretch>
        </p:blipFill>
        <p:spPr>
          <a:xfrm>
            <a:off x="609600" y="2037901"/>
            <a:ext cx="10972800" cy="3040960"/>
          </a:xfrm>
        </p:spPr>
      </p:pic>
    </p:spTree>
    <p:extLst>
      <p:ext uri="{BB962C8B-B14F-4D97-AF65-F5344CB8AC3E}">
        <p14:creationId xmlns:p14="http://schemas.microsoft.com/office/powerpoint/2010/main" val="2193343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E1CD5-A4C0-4825-8ADB-21718DF4179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endParaRPr lang="en-US" sz="3200" kern="1200">
              <a:solidFill>
                <a:schemeClr val="bg1"/>
              </a:solidFill>
              <a:latin typeface="+mj-lt"/>
              <a:ea typeface="+mj-ea"/>
              <a:cs typeface="+mj-cs"/>
            </a:endParaRPr>
          </a:p>
        </p:txBody>
      </p:sp>
      <p:pic>
        <p:nvPicPr>
          <p:cNvPr id="5" name="Content Placeholder 4">
            <a:extLst>
              <a:ext uri="{FF2B5EF4-FFF2-40B4-BE49-F238E27FC236}">
                <a16:creationId xmlns:a16="http://schemas.microsoft.com/office/drawing/2014/main" id="{4A87CBEA-1797-45B7-971F-426632DE5D34}"/>
              </a:ext>
            </a:extLst>
          </p:cNvPr>
          <p:cNvPicPr>
            <a:picLocks noGrp="1" noChangeAspect="1"/>
          </p:cNvPicPr>
          <p:nvPr>
            <p:ph idx="1"/>
          </p:nvPr>
        </p:nvPicPr>
        <p:blipFill>
          <a:blip r:embed="rId2"/>
          <a:stretch>
            <a:fillRect/>
          </a:stretch>
        </p:blipFill>
        <p:spPr>
          <a:xfrm>
            <a:off x="1319696" y="1675227"/>
            <a:ext cx="9552607" cy="4394199"/>
          </a:xfrm>
          <a:prstGeom prst="rect">
            <a:avLst/>
          </a:prstGeom>
        </p:spPr>
      </p:pic>
    </p:spTree>
    <p:extLst>
      <p:ext uri="{BB962C8B-B14F-4D97-AF65-F5344CB8AC3E}">
        <p14:creationId xmlns:p14="http://schemas.microsoft.com/office/powerpoint/2010/main" val="37937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A58C4-186A-44A9-BBCF-6BB2C288B774}"/>
              </a:ext>
            </a:extLst>
          </p:cNvPr>
          <p:cNvSpPr>
            <a:spLocks noGrp="1"/>
          </p:cNvSpPr>
          <p:nvPr>
            <p:ph type="title"/>
          </p:nvPr>
        </p:nvSpPr>
        <p:spPr/>
        <p:txBody>
          <a:bodyPr/>
          <a:lstStyle/>
          <a:p>
            <a:r>
              <a:rPr lang="en-GB" dirty="0"/>
              <a:t>Source </a:t>
            </a:r>
          </a:p>
        </p:txBody>
      </p:sp>
      <p:sp>
        <p:nvSpPr>
          <p:cNvPr id="3" name="Content Placeholder 2">
            <a:extLst>
              <a:ext uri="{FF2B5EF4-FFF2-40B4-BE49-F238E27FC236}">
                <a16:creationId xmlns:a16="http://schemas.microsoft.com/office/drawing/2014/main" id="{FC1915F6-3BBA-4874-995C-76301F4F2E9B}"/>
              </a:ext>
            </a:extLst>
          </p:cNvPr>
          <p:cNvSpPr>
            <a:spLocks noGrp="1"/>
          </p:cNvSpPr>
          <p:nvPr>
            <p:ph idx="1"/>
          </p:nvPr>
        </p:nvSpPr>
        <p:spPr/>
        <p:txBody>
          <a:bodyPr>
            <a:normAutofit fontScale="92500" lnSpcReduction="10000"/>
          </a:bodyPr>
          <a:lstStyle/>
          <a:p>
            <a:r>
              <a:rPr lang="en-GB" dirty="0"/>
              <a:t>Adapted from Business Research Methodology, </a:t>
            </a:r>
            <a:r>
              <a:rPr lang="en-GB" dirty="0">
                <a:hlinkClick r:id="rId2">
                  <a:extLst>
                    <a:ext uri="{A12FA001-AC4F-418D-AE19-62706E023703}">
                      <ahyp:hlinkClr xmlns:ahyp="http://schemas.microsoft.com/office/drawing/2018/hyperlinkcolor" val="tx"/>
                    </a:ext>
                  </a:extLst>
                </a:hlinkClick>
              </a:rPr>
              <a:t>Epistemology - Research-Methodology</a:t>
            </a:r>
            <a:r>
              <a:rPr lang="en-GB" dirty="0"/>
              <a:t> [Accessed 19/05/23]</a:t>
            </a:r>
          </a:p>
          <a:p>
            <a:r>
              <a:rPr lang="en-GB" b="0" i="0" dirty="0">
                <a:solidFill>
                  <a:srgbClr val="212529"/>
                </a:solidFill>
                <a:effectLst/>
                <a:latin typeface="Helvetica" panose="020B0604020202020204" pitchFamily="34" charset="0"/>
              </a:rPr>
              <a:t>Saunders, M., Lewis, P. &amp; Thornhill, A. (2012) “Research Methods for Business Students” 6</a:t>
            </a:r>
            <a:r>
              <a:rPr lang="en-GB" b="0" i="0" baseline="30000" dirty="0">
                <a:solidFill>
                  <a:srgbClr val="212529"/>
                </a:solidFill>
                <a:effectLst/>
                <a:latin typeface="Helvetica" panose="020B0604020202020204" pitchFamily="34" charset="0"/>
              </a:rPr>
              <a:t>th</a:t>
            </a:r>
            <a:r>
              <a:rPr lang="en-GB" b="0" i="0" dirty="0">
                <a:solidFill>
                  <a:srgbClr val="212529"/>
                </a:solidFill>
                <a:effectLst/>
                <a:latin typeface="Helvetica" panose="020B0604020202020204" pitchFamily="34" charset="0"/>
              </a:rPr>
              <a:t> edition, Pearson Education Ltd</a:t>
            </a:r>
          </a:p>
          <a:p>
            <a:r>
              <a:rPr lang="en-GB" b="0" i="0" dirty="0" err="1">
                <a:solidFill>
                  <a:srgbClr val="212529"/>
                </a:solidFill>
                <a:effectLst/>
                <a:latin typeface="Helvetica" panose="020B0604020202020204" pitchFamily="34" charset="0"/>
              </a:rPr>
              <a:t>Hallebone</a:t>
            </a:r>
            <a:r>
              <a:rPr lang="en-GB" b="0" i="0" dirty="0">
                <a:solidFill>
                  <a:srgbClr val="212529"/>
                </a:solidFill>
                <a:effectLst/>
                <a:latin typeface="Helvetica" panose="020B0604020202020204" pitchFamily="34" charset="0"/>
              </a:rPr>
              <a:t>, E. &amp;         Priest, J. (2009) “Business and Management Research: Paradigms and Practices” Palgrave Macmillan</a:t>
            </a:r>
          </a:p>
          <a:p>
            <a:endParaRPr lang="en-GB" dirty="0"/>
          </a:p>
        </p:txBody>
      </p:sp>
    </p:spTree>
    <p:extLst>
      <p:ext uri="{BB962C8B-B14F-4D97-AF65-F5344CB8AC3E}">
        <p14:creationId xmlns:p14="http://schemas.microsoft.com/office/powerpoint/2010/main" val="193612412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1324</Words>
  <Application>Microsoft Office PowerPoint</Application>
  <PresentationFormat>Widescreen</PresentationFormat>
  <Paragraphs>72</Paragraphs>
  <Slides>19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Calibri</vt:lpstr>
      <vt:lpstr>Helvetica</vt:lpstr>
      <vt:lpstr>UWTSD</vt:lpstr>
      <vt:lpstr>Research methods</vt:lpstr>
      <vt:lpstr>Research philosophy</vt:lpstr>
      <vt:lpstr>Three functions </vt:lpstr>
      <vt:lpstr>Axiology  </vt:lpstr>
      <vt:lpstr>Axiology </vt:lpstr>
      <vt:lpstr>Ontology – application </vt:lpstr>
      <vt:lpstr>Ontology</vt:lpstr>
      <vt:lpstr>Epistemology </vt:lpstr>
      <vt:lpstr>Approaches</vt:lpstr>
      <vt:lpstr>Pragmatism</vt:lpstr>
      <vt:lpstr>PowerPoint Presentation</vt:lpstr>
      <vt:lpstr> Positivism </vt:lpstr>
      <vt:lpstr>Positivism Examples </vt:lpstr>
      <vt:lpstr>Realism</vt:lpstr>
      <vt:lpstr>Realism direct and critical. </vt:lpstr>
      <vt:lpstr>Ontology, epistemology, axiology and research methods associated with critical realism research philosophy</vt:lpstr>
      <vt:lpstr>Lets break it down … </vt:lpstr>
      <vt:lpstr>PowerPoint Presentation</vt:lpstr>
      <vt:lpstr>Source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2</cp:revision>
  <dcterms:created xsi:type="dcterms:W3CDTF">2024-05-20T07:06:05Z</dcterms:created>
  <dcterms:modified xsi:type="dcterms:W3CDTF">2024-05-20T08:16:00Z</dcterms:modified>
</cp:coreProperties>
</file>