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5"/>
  </p:notesMasterIdLst>
  <p:handoutMasterIdLst>
    <p:handoutMasterId r:id="rId16"/>
  </p:handoutMasterIdLst>
  <p:sldIdLst>
    <p:sldId id="256" r:id="rId5"/>
    <p:sldId id="259" r:id="rId6"/>
    <p:sldId id="258" r:id="rId7"/>
    <p:sldId id="263" r:id="rId8"/>
    <p:sldId id="262" r:id="rId9"/>
    <p:sldId id="261" r:id="rId10"/>
    <p:sldId id="266" r:id="rId11"/>
    <p:sldId id="260" r:id="rId12"/>
    <p:sldId id="265"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0704" autoAdjust="0"/>
  </p:normalViewPr>
  <p:slideViewPr>
    <p:cSldViewPr snapToGrid="0">
      <p:cViewPr varScale="1">
        <p:scale>
          <a:sx n="80" d="100"/>
          <a:sy n="80" d="100"/>
        </p:scale>
        <p:origin x="60" y="15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5/11/2023</a:t>
            </a:fld>
            <a:endParaRPr lang="en-US" dirty="0"/>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dirty="0"/>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5/11/2023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dirty="0"/>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spc="150" baseline="0"/>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pic>
        <p:nvPicPr>
          <p:cNvPr id="8" name="Graphic 7">
            <a:extLst>
              <a:ext uri="{FF2B5EF4-FFF2-40B4-BE49-F238E27FC236}">
                <a16:creationId xmlns:a16="http://schemas.microsoft.com/office/drawing/2014/main" id="{A04F1E16-9A84-4D0E-9706-79C396AF6AE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500" y="2924175"/>
            <a:ext cx="2895600" cy="2519363"/>
          </a:xfrm>
        </p:spPr>
        <p:txBody>
          <a:bodyPr>
            <a:normAutofit/>
          </a:bodyPr>
          <a:lstStyle>
            <a:lvl1pPr marL="0" indent="0">
              <a:lnSpc>
                <a:spcPct val="150000"/>
              </a:lnSpc>
              <a:buNone/>
              <a:defRPr sz="1400">
                <a:solidFill>
                  <a:schemeClr val="bg1"/>
                </a:solidFill>
              </a:defRPr>
            </a:lvl1pPr>
            <a:lvl2pPr marL="457200" indent="0">
              <a:lnSpc>
                <a:spcPct val="150000"/>
              </a:lnSpc>
              <a:buNone/>
              <a:defRPr sz="1400">
                <a:solidFill>
                  <a:schemeClr val="bg1"/>
                </a:solidFill>
              </a:defRPr>
            </a:lvl2pPr>
            <a:lvl3pPr marL="914400" indent="0">
              <a:lnSpc>
                <a:spcPct val="150000"/>
              </a:lnSpc>
              <a:buNone/>
              <a:defRPr sz="1400">
                <a:solidFill>
                  <a:schemeClr val="bg1"/>
                </a:solidFill>
              </a:defRPr>
            </a:lvl3pPr>
            <a:lvl4pPr marL="1371600" indent="0">
              <a:lnSpc>
                <a:spcPct val="150000"/>
              </a:lnSpc>
              <a:buNone/>
              <a:defRPr sz="1400">
                <a:solidFill>
                  <a:schemeClr val="bg1"/>
                </a:solidFill>
              </a:defRPr>
            </a:lvl4pPr>
            <a:lvl5pPr marL="1828800" indent="0">
              <a:lnSpc>
                <a:spcPct val="150000"/>
              </a:lnSpc>
              <a:buNone/>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82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11EBF9-6826-475B-8079-C11128991BAE}"/>
              </a:ext>
            </a:extLst>
          </p:cNvPr>
          <p:cNvSpPr>
            <a:spLocks noGrp="1"/>
          </p:cNvSpPr>
          <p:nvPr>
            <p:ph type="dt" sz="half" idx="10"/>
          </p:nvPr>
        </p:nvSpPr>
        <p:spPr>
          <a:xfrm>
            <a:off x="838200" y="6356350"/>
            <a:ext cx="1219200"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3FB726A3-DF54-47D2-8C3A-34FD43A19E8E}"/>
              </a:ext>
            </a:extLst>
          </p:cNvPr>
          <p:cNvSpPr>
            <a:spLocks noGrp="1"/>
          </p:cNvSpPr>
          <p:nvPr>
            <p:ph type="ftr" sz="quarter" idx="11"/>
          </p:nvPr>
        </p:nvSpPr>
        <p:spPr>
          <a:xfrm>
            <a:off x="2463800" y="6356350"/>
            <a:ext cx="3479800"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D0CD125A-4493-4967-9146-841D0EF3BC63}"/>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7" name="Group 6">
            <a:extLst>
              <a:ext uri="{FF2B5EF4-FFF2-40B4-BE49-F238E27FC236}">
                <a16:creationId xmlns:a16="http://schemas.microsoft.com/office/drawing/2014/main" id="{D7A1CF8B-3479-49A3-A30E-2F2ECE962075}"/>
              </a:ext>
            </a:extLst>
          </p:cNvPr>
          <p:cNvGrpSpPr/>
          <p:nvPr userDrawn="1"/>
        </p:nvGrpSpPr>
        <p:grpSpPr>
          <a:xfrm>
            <a:off x="6953250" y="-25401"/>
            <a:ext cx="5238750" cy="6902451"/>
            <a:chOff x="6953250" y="-25401"/>
            <a:chExt cx="5238750" cy="6902451"/>
          </a:xfrm>
        </p:grpSpPr>
        <p:cxnSp>
          <p:nvCxnSpPr>
            <p:cNvPr id="14" name="Straight Connector 13">
              <a:extLst>
                <a:ext uri="{FF2B5EF4-FFF2-40B4-BE49-F238E27FC236}">
                  <a16:creationId xmlns:a16="http://schemas.microsoft.com/office/drawing/2014/main" id="{49FBD260-5143-4B12-B9F8-33E48D548909}"/>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userDrawn="1"/>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49735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148840"/>
            <a:ext cx="4179570" cy="1715531"/>
          </a:xfrm>
        </p:spPr>
        <p:txBody>
          <a:bodyPr anchor="b">
            <a:noAutofit/>
          </a:bodyPr>
          <a:lstStyle>
            <a:lvl1pPr algn="l">
              <a:defRPr sz="36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991350" y="3962003"/>
            <a:ext cx="4179570" cy="365125"/>
          </a:xfrm>
        </p:spPr>
        <p:txBody>
          <a:bodyPr>
            <a:normAutofit/>
          </a:bodyPr>
          <a:lstStyle>
            <a:lvl1pPr marL="0" indent="0" algn="l">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269951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111608"/>
            <a:ext cx="10515600" cy="3744912"/>
          </a:xfrm>
        </p:spPr>
        <p:txBody>
          <a:bodyPr/>
          <a:lstStyle/>
          <a:p>
            <a:r>
              <a:rPr lang="en-US"/>
              <a:t>Click icon to add chart</a:t>
            </a:r>
            <a:endParaRPr lang="en-US" dirty="0"/>
          </a:p>
        </p:txBody>
      </p:sp>
    </p:spTree>
    <p:extLst>
      <p:ext uri="{BB962C8B-B14F-4D97-AF65-F5344CB8AC3E}">
        <p14:creationId xmlns:p14="http://schemas.microsoft.com/office/powerpoint/2010/main" val="1485277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744913"/>
          </a:xfrm>
        </p:spPr>
        <p:txBody>
          <a:bodyPr/>
          <a:lstStyle/>
          <a:p>
            <a:r>
              <a:rPr lang="en-US"/>
              <a:t>Click icon to add table</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4657724" y="2809875"/>
            <a:ext cx="6696075" cy="1909763"/>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10" name="Subtitle 2">
            <a:extLst>
              <a:ext uri="{FF2B5EF4-FFF2-40B4-BE49-F238E27FC236}">
                <a16:creationId xmlns:a16="http://schemas.microsoft.com/office/drawing/2014/main" id="{104828DA-5EC5-4A00-9A7B-CD9668EF24D1}"/>
              </a:ext>
            </a:extLst>
          </p:cNvPr>
          <p:cNvSpPr>
            <a:spLocks noGrp="1"/>
          </p:cNvSpPr>
          <p:nvPr>
            <p:ph type="subTitle" idx="1"/>
          </p:nvPr>
        </p:nvSpPr>
        <p:spPr>
          <a:xfrm>
            <a:off x="4657725" y="5028803"/>
            <a:ext cx="6696074" cy="365125"/>
          </a:xfrm>
        </p:spPr>
        <p:txBody>
          <a:bodyPr anchor="b">
            <a:normAutofit/>
          </a:bodyPr>
          <a:lstStyle>
            <a:lvl1pPr marL="0" indent="0" algn="l">
              <a:buNone/>
              <a:defRPr sz="160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 name="Date Placeholder 2">
            <a:extLst>
              <a:ext uri="{FF2B5EF4-FFF2-40B4-BE49-F238E27FC236}">
                <a16:creationId xmlns:a16="http://schemas.microsoft.com/office/drawing/2014/main" id="{D9303E9A-96BC-4283-A6E1-5948AEB119F4}"/>
              </a:ext>
            </a:extLst>
          </p:cNvPr>
          <p:cNvSpPr>
            <a:spLocks noGrp="1"/>
          </p:cNvSpPr>
          <p:nvPr>
            <p:ph type="dt" sz="half" idx="10"/>
          </p:nvPr>
        </p:nvSpPr>
        <p:spPr>
          <a:xfrm>
            <a:off x="4676774" y="6356350"/>
            <a:ext cx="1695450"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45A19C49-052B-4D3E-B227-1D787463CE96}"/>
              </a:ext>
            </a:extLst>
          </p:cNvPr>
          <p:cNvSpPr>
            <a:spLocks noGrp="1"/>
          </p:cNvSpPr>
          <p:nvPr>
            <p:ph type="ftr" sz="quarter" idx="11"/>
          </p:nvPr>
        </p:nvSpPr>
        <p:spPr>
          <a:xfrm>
            <a:off x="6743699" y="6356350"/>
            <a:ext cx="2543175" cy="365125"/>
          </a:xfrm>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4E5E724A-95F0-41B6-A77E-EDD067272C27}"/>
              </a:ext>
            </a:extLst>
          </p:cNvPr>
          <p:cNvSpPr>
            <a:spLocks noGrp="1"/>
          </p:cNvSpPr>
          <p:nvPr>
            <p:ph type="sldNum" sz="quarter" idx="12"/>
          </p:nvPr>
        </p:nvSpPr>
        <p:spPr>
          <a:xfrm>
            <a:off x="9658350" y="6356350"/>
            <a:ext cx="1695450" cy="365125"/>
          </a:xfrm>
        </p:spPr>
        <p:txBody>
          <a:bodyPr/>
          <a:lstStyle>
            <a:lvl1pPr>
              <a:defRPr sz="900"/>
            </a:lvl1pPr>
          </a:lstStyle>
          <a:p>
            <a:fld id="{A49DFD55-3C28-40EF-9E31-A92D2E4017FF}" type="slidenum">
              <a:rPr lang="en-US" smtClean="0"/>
              <a:pPr/>
              <a:t>‹#›</a:t>
            </a:fld>
            <a:endParaRPr lang="en-US" dirty="0"/>
          </a:p>
        </p:txBody>
      </p:sp>
      <p:cxnSp>
        <p:nvCxnSpPr>
          <p:cNvPr id="9" name="Straight Connector 8">
            <a:extLst>
              <a:ext uri="{FF2B5EF4-FFF2-40B4-BE49-F238E27FC236}">
                <a16:creationId xmlns:a16="http://schemas.microsoft.com/office/drawing/2014/main" id="{BDAC7E4E-FE06-4E90-8107-6B543E5515ED}"/>
              </a:ext>
              <a:ext uri="{C183D7F6-B498-43B3-948B-1728B52AA6E4}">
                <adec:decorative xmlns:adec="http://schemas.microsoft.com/office/drawing/2017/decorative" val="1"/>
              </a:ext>
            </a:extLst>
          </p:cNvPr>
          <p:cNvCxnSpPr/>
          <p:nvPr userDrawn="1"/>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3065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28568"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578300" y="5084524"/>
            <a:ext cx="233081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068964"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488845" y="5084524"/>
            <a:ext cx="231770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4" name="Group 3">
            <a:extLst>
              <a:ext uri="{FF2B5EF4-FFF2-40B4-BE49-F238E27FC236}">
                <a16:creationId xmlns:a16="http://schemas.microsoft.com/office/drawing/2014/main" id="{73C911F2-9041-416A-B83C-F23B354E063B}"/>
              </a:ext>
              <a:ext uri="{C183D7F6-B498-43B3-948B-1728B52AA6E4}">
                <adec:decorative xmlns:adec="http://schemas.microsoft.com/office/drawing/2017/decorative" val="1"/>
              </a:ext>
            </a:extLst>
          </p:cNvPr>
          <p:cNvGrpSpPr/>
          <p:nvPr userDrawn="1"/>
        </p:nvGrpSpPr>
        <p:grpSpPr>
          <a:xfrm>
            <a:off x="7334250" y="0"/>
            <a:ext cx="4857750" cy="1724025"/>
            <a:chOff x="7334250" y="0"/>
            <a:chExt cx="4857750" cy="1724025"/>
          </a:xfrm>
        </p:grpSpPr>
        <p:cxnSp>
          <p:nvCxnSpPr>
            <p:cNvPr id="10" name="Straight Connector 9">
              <a:extLst>
                <a:ext uri="{FF2B5EF4-FFF2-40B4-BE49-F238E27FC236}">
                  <a16:creationId xmlns:a16="http://schemas.microsoft.com/office/drawing/2014/main" id="{4E4B72DA-52CB-4D39-A342-8857B4D959B2}"/>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51227852"/>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Slide 8 People">
    <p:bg>
      <p:bgPr>
        <a:solidFill>
          <a:schemeClr val="bg1"/>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87AAB93-862D-455E-9E73-3D0DAEFDEDB4}"/>
              </a:ext>
              <a:ext uri="{C183D7F6-B498-43B3-948B-1728B52AA6E4}">
                <adec:decorative xmlns:adec="http://schemas.microsoft.com/office/drawing/2017/decorative" val="1"/>
              </a:ext>
            </a:extLst>
          </p:cNvPr>
          <p:cNvGrpSpPr/>
          <p:nvPr userDrawn="1"/>
        </p:nvGrpSpPr>
        <p:grpSpPr>
          <a:xfrm>
            <a:off x="0" y="473953"/>
            <a:ext cx="12192000" cy="5621336"/>
            <a:chOff x="0" y="473953"/>
            <a:chExt cx="12192000" cy="5621336"/>
          </a:xfrm>
        </p:grpSpPr>
        <p:pic>
          <p:nvPicPr>
            <p:cNvPr id="13" name="Graphic 12">
              <a:extLst>
                <a:ext uri="{FF2B5EF4-FFF2-40B4-BE49-F238E27FC236}">
                  <a16:creationId xmlns:a16="http://schemas.microsoft.com/office/drawing/2014/main" id="{B0DFD584-E5CF-41EF-B51E-679CE22DDF9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grp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gn="l">
              <a:lnSpc>
                <a:spcPct val="100000"/>
              </a:lnSpc>
              <a:buFont typeface="Arial" panose="020B0604020202020204" pitchFamily="34" charset="0"/>
              <a:buNone/>
              <a:defRPr sz="900">
                <a:solidFill>
                  <a:sysClr val="windowText" lastClr="000000"/>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500168"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49262"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32" name="Picture Placeholder 10">
            <a:extLst>
              <a:ext uri="{FF2B5EF4-FFF2-40B4-BE49-F238E27FC236}">
                <a16:creationId xmlns:a16="http://schemas.microsoft.com/office/drawing/2014/main" id="{1938DB4D-239F-4E8E-8802-0470B0131189}"/>
              </a:ext>
            </a:extLst>
          </p:cNvPr>
          <p:cNvSpPr>
            <a:spLocks noGrp="1"/>
          </p:cNvSpPr>
          <p:nvPr>
            <p:ph type="pic" sz="quarter" idx="37"/>
          </p:nvPr>
        </p:nvSpPr>
        <p:spPr>
          <a:xfrm>
            <a:off x="665558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355" y="3654378"/>
            <a:ext cx="2105135"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095999" y="3809747"/>
            <a:ext cx="2299855"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4480" y="3809747"/>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500168"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849262"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33" name="Picture Placeholder 10">
            <a:extLst>
              <a:ext uri="{FF2B5EF4-FFF2-40B4-BE49-F238E27FC236}">
                <a16:creationId xmlns:a16="http://schemas.microsoft.com/office/drawing/2014/main" id="{E029C5CA-EDDA-4BF9-9051-8B09E98EE1E2}"/>
              </a:ext>
            </a:extLst>
          </p:cNvPr>
          <p:cNvSpPr>
            <a:spLocks noGrp="1"/>
          </p:cNvSpPr>
          <p:nvPr>
            <p:ph type="pic" sz="quarter" idx="38"/>
          </p:nvPr>
        </p:nvSpPr>
        <p:spPr>
          <a:xfrm>
            <a:off x="665558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339926" y="5668583"/>
            <a:ext cx="1813474"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744480" y="5668583"/>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85712064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786F69D-D4FA-4075-A7EC-8D31A184F630}"/>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0" name="Straight Connector 9">
              <a:extLst>
                <a:ext uri="{FF2B5EF4-FFF2-40B4-BE49-F238E27FC236}">
                  <a16:creationId xmlns:a16="http://schemas.microsoft.com/office/drawing/2014/main" id="{66988B2D-0240-4256-8268-4B9FF1E72363}"/>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11375"/>
            <a:ext cx="10515600" cy="3744913"/>
          </a:xfrm>
        </p:spPr>
        <p:txBody>
          <a:bodyPr/>
          <a:lstStyle/>
          <a:p>
            <a:r>
              <a:rPr lang="en-US"/>
              <a:t>Click icon to add SmartArt graphic</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6831155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p:nvPr>
        </p:nvSpPr>
        <p:spPr>
          <a:xfrm>
            <a:off x="166074" y="1507772"/>
            <a:ext cx="2141764" cy="514350"/>
          </a:xfrm>
        </p:spPr>
        <p:txBody>
          <a:bodyPr anchor="ctr">
            <a:normAutofit/>
          </a:bodyPr>
          <a:lstStyle>
            <a:lvl1pPr marL="0" indent="0" algn="r">
              <a:buNone/>
              <a:defRPr sz="2000"/>
            </a:lvl1pPr>
          </a:lstStyle>
          <a:p>
            <a:pPr lvl="0"/>
            <a:r>
              <a:rPr lang="en-US"/>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p:nvPr>
        </p:nvSpPr>
        <p:spPr>
          <a:xfrm>
            <a:off x="732131" y="2584097"/>
            <a:ext cx="2141764" cy="514350"/>
          </a:xfrm>
        </p:spPr>
        <p:txBody>
          <a:bodyPr anchor="ctr">
            <a:normAutofit/>
          </a:bodyPr>
          <a:lstStyle>
            <a:lvl1pPr marL="0" indent="0" algn="r">
              <a:buNone/>
              <a:defRPr sz="200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p:nvPr>
        </p:nvSpPr>
        <p:spPr>
          <a:xfrm>
            <a:off x="1338556" y="3660422"/>
            <a:ext cx="2141764" cy="514350"/>
          </a:xfrm>
        </p:spPr>
        <p:txBody>
          <a:bodyPr anchor="ctr">
            <a:normAutofit/>
          </a:bodyPr>
          <a:lstStyle>
            <a:lvl1pPr marL="0" indent="0" algn="r">
              <a:buNone/>
              <a:defRPr sz="200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p:nvPr>
        </p:nvSpPr>
        <p:spPr>
          <a:xfrm>
            <a:off x="1922756" y="4736748"/>
            <a:ext cx="2141764" cy="514350"/>
          </a:xfrm>
        </p:spPr>
        <p:txBody>
          <a:bodyPr anchor="ctr">
            <a:normAutofit/>
          </a:bodyPr>
          <a:lstStyle>
            <a:lvl1pPr marL="0" indent="0" algn="r">
              <a:buNone/>
              <a:defRPr sz="200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6" y="1613528"/>
            <a:ext cx="5102680" cy="1010842"/>
          </a:xfrm>
        </p:spPr>
        <p:txBody>
          <a:bodyPr anchor="t">
            <a:normAutofit/>
          </a:bodyPr>
          <a:lstStyle>
            <a:lvl1pPr marL="0" indent="0" algn="l">
              <a:lnSpc>
                <a:spcPct val="100000"/>
              </a:lnSpc>
              <a:buNone/>
              <a:defRPr sz="1400" spc="50" baseline="0"/>
            </a:lvl1pPr>
          </a:lstStyle>
          <a:p>
            <a:pPr lvl="0"/>
            <a:r>
              <a:rPr lang="en-US" dirty="0"/>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9" y="268256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8" y="375539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80" y="4824430"/>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749143" y="6356350"/>
            <a:ext cx="3775981" cy="365125"/>
          </a:xfrm>
        </p:spPr>
        <p:txBody>
          <a:bodyPr/>
          <a:lstStyle>
            <a:lvl1pPr>
              <a:defRPr sz="900"/>
            </a:lvl1pPr>
          </a:lstStyle>
          <a:p>
            <a:r>
              <a:rPr lang="en-US" dirty="0"/>
              <a:t>PRESENTATION TITLE</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A49DFD55-3C28-40EF-9E31-A92D2E4017FF}" type="slidenum">
              <a:rPr lang="en-US" smtClean="0"/>
              <a:pPr/>
              <a:t>‹#›</a:t>
            </a:fld>
            <a:endParaRPr lang="en-US" dirty="0"/>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userDrawn="1"/>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userDrawn="1"/>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userDrawn="1"/>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userDrawn="1"/>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165259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2432451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10" name="Group 9">
            <a:extLst>
              <a:ext uri="{FF2B5EF4-FFF2-40B4-BE49-F238E27FC236}">
                <a16:creationId xmlns:a16="http://schemas.microsoft.com/office/drawing/2014/main" id="{B2368EF4-1233-48C7-8DB5-75844BFCD594}"/>
              </a:ext>
              <a:ext uri="{C183D7F6-B498-43B3-948B-1728B52AA6E4}">
                <adec:decorative xmlns:adec="http://schemas.microsoft.com/office/drawing/2017/decorative" val="1"/>
              </a:ext>
            </a:extLst>
          </p:cNvPr>
          <p:cNvGrpSpPr/>
          <p:nvPr userDrawn="1"/>
        </p:nvGrpSpPr>
        <p:grpSpPr>
          <a:xfrm>
            <a:off x="0" y="0"/>
            <a:ext cx="2238376" cy="3105150"/>
            <a:chOff x="0" y="0"/>
            <a:chExt cx="2238376" cy="3105150"/>
          </a:xfrm>
        </p:grpSpPr>
        <p:cxnSp>
          <p:nvCxnSpPr>
            <p:cNvPr id="16" name="Straight Connector 15">
              <a:extLst>
                <a:ext uri="{FF2B5EF4-FFF2-40B4-BE49-F238E27FC236}">
                  <a16:creationId xmlns:a16="http://schemas.microsoft.com/office/drawing/2014/main" id="{463D7850-C2A6-43CE-BBE4-8E81A0A593BF}"/>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18896713"/>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4" name="Group 3">
            <a:extLst>
              <a:ext uri="{FF2B5EF4-FFF2-40B4-BE49-F238E27FC236}">
                <a16:creationId xmlns:a16="http://schemas.microsoft.com/office/drawing/2014/main" id="{D74AA03A-263D-4B5F-B05B-7D6923A9A4D3}"/>
              </a:ext>
            </a:extLst>
          </p:cNvPr>
          <p:cNvGrpSpPr/>
          <p:nvPr userDrawn="1"/>
        </p:nvGrpSpPr>
        <p:grpSpPr>
          <a:xfrm>
            <a:off x="0" y="0"/>
            <a:ext cx="4762501" cy="5186363"/>
            <a:chOff x="0" y="0"/>
            <a:chExt cx="4762501" cy="5186363"/>
          </a:xfrm>
        </p:grpSpPr>
        <p:cxnSp>
          <p:nvCxnSpPr>
            <p:cNvPr id="23" name="Straight Connector 22">
              <a:extLst>
                <a:ext uri="{FF2B5EF4-FFF2-40B4-BE49-F238E27FC236}">
                  <a16:creationId xmlns:a16="http://schemas.microsoft.com/office/drawing/2014/main" id="{D87F08D6-2CA7-4A5A-BE34-07113DCA535D}"/>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PRESENTATION TITLE</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17780591"/>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1371997"/>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29114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dirty="0"/>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1" r:id="rId4"/>
    <p:sldLayoutId id="2147483666" r:id="rId5"/>
    <p:sldLayoutId id="2147483667" r:id="rId6"/>
    <p:sldLayoutId id="2147483654" r:id="rId7"/>
    <p:sldLayoutId id="2147483663" r:id="rId8"/>
    <p:sldLayoutId id="2147483662" r:id="rId9"/>
    <p:sldLayoutId id="2147483668" r:id="rId10"/>
    <p:sldLayoutId id="2147483652" r:id="rId11"/>
    <p:sldLayoutId id="2147483653" r:id="rId12"/>
    <p:sldLayoutId id="2147483660" r:id="rId13"/>
    <p:sldLayoutId id="2147483664" r:id="rId14"/>
    <p:sldLayoutId id="2147483665" r:id="rId15"/>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75451-6A4B-484B-9ED1-353CCE25B0F4}"/>
              </a:ext>
            </a:extLst>
          </p:cNvPr>
          <p:cNvSpPr>
            <a:spLocks noGrp="1"/>
          </p:cNvSpPr>
          <p:nvPr>
            <p:ph type="ctrTitle"/>
          </p:nvPr>
        </p:nvSpPr>
        <p:spPr>
          <a:xfrm>
            <a:off x="3291840" y="4275812"/>
            <a:ext cx="8900160" cy="2180645"/>
          </a:xfrm>
        </p:spPr>
        <p:txBody>
          <a:bodyPr/>
          <a:lstStyle/>
          <a:p>
            <a:r>
              <a:rPr lang="en-GB" sz="2400" dirty="0">
                <a:effectLst/>
                <a:latin typeface="Calibri" panose="020F0502020204030204" pitchFamily="34" charset="0"/>
                <a:ea typeface="Times New Roman" panose="02020603050405020304" pitchFamily="18" charset="0"/>
                <a:cs typeface="Calibri" panose="020F0502020204030204" pitchFamily="34" charset="0"/>
              </a:rPr>
              <a:t>Establish the motives for taking part in an outdoor adventurous activity for an individual, considering any impact the Covid19 pandemic may have had in relation to this. </a:t>
            </a:r>
            <a:endParaRPr lang="en-US" sz="4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8605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FB98B7FF-739C-A879-631D-80005C99F857}"/>
              </a:ext>
            </a:extLst>
          </p:cNvPr>
          <p:cNvSpPr txBox="1"/>
          <p:nvPr/>
        </p:nvSpPr>
        <p:spPr>
          <a:xfrm>
            <a:off x="222637" y="405516"/>
            <a:ext cx="7211833" cy="984885"/>
          </a:xfrm>
          <a:prstGeom prst="rect">
            <a:avLst/>
          </a:prstGeom>
          <a:noFill/>
        </p:spPr>
        <p:txBody>
          <a:bodyPr wrap="square" rtlCol="0">
            <a:spAutoFit/>
          </a:bodyPr>
          <a:lstStyle/>
          <a:p>
            <a:r>
              <a:rPr lang="en-GB" sz="4000" dirty="0"/>
              <a:t>Introduction</a:t>
            </a:r>
          </a:p>
          <a:p>
            <a:endParaRPr lang="en-GB" dirty="0"/>
          </a:p>
        </p:txBody>
      </p:sp>
      <p:sp>
        <p:nvSpPr>
          <p:cNvPr id="20" name="TextBox 19">
            <a:extLst>
              <a:ext uri="{FF2B5EF4-FFF2-40B4-BE49-F238E27FC236}">
                <a16:creationId xmlns:a16="http://schemas.microsoft.com/office/drawing/2014/main" id="{F662C37E-3D5E-BEEE-186F-90D72A10F017}"/>
              </a:ext>
            </a:extLst>
          </p:cNvPr>
          <p:cNvSpPr txBox="1"/>
          <p:nvPr/>
        </p:nvSpPr>
        <p:spPr>
          <a:xfrm>
            <a:off x="429369" y="1390401"/>
            <a:ext cx="8436333" cy="3785652"/>
          </a:xfrm>
          <a:prstGeom prst="rect">
            <a:avLst/>
          </a:prstGeom>
          <a:noFill/>
        </p:spPr>
        <p:txBody>
          <a:bodyPr wrap="square" rtlCol="0">
            <a:spAutoFit/>
          </a:bodyPr>
          <a:lstStyle/>
          <a:p>
            <a:r>
              <a:rPr lang="en-GB" sz="2000" dirty="0"/>
              <a:t>This presentation explores the motivations of someone who partakes in outdoor adventurous activities and what there main motivations are and try to link them with relevant research and theories that explain motivation to partake in these types of activities. </a:t>
            </a:r>
          </a:p>
          <a:p>
            <a:endParaRPr lang="en-GB" sz="2000" dirty="0"/>
          </a:p>
          <a:p>
            <a:r>
              <a:rPr lang="en-GB" sz="2000" dirty="0"/>
              <a:t>The participant I interviewed was a friend of mine that surfs professionally and competes in competitions around the world. He is a 23 year old male that has been surfing since he was around four or 5 and has competed pretty much all of his life in surfing. He has a level 2 ISA surf coaching qualifications and when he isn’t away competing works in a local surf school. He has done some other outdoor adventurous activities along side surfing like climbing and mountain biking.</a:t>
            </a:r>
          </a:p>
        </p:txBody>
      </p:sp>
    </p:spTree>
    <p:extLst>
      <p:ext uri="{BB962C8B-B14F-4D97-AF65-F5344CB8AC3E}">
        <p14:creationId xmlns:p14="http://schemas.microsoft.com/office/powerpoint/2010/main" val="177675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9E0A17-6320-6ABB-AAC4-B56F316A802A}"/>
              </a:ext>
            </a:extLst>
          </p:cNvPr>
          <p:cNvSpPr txBox="1"/>
          <p:nvPr/>
        </p:nvSpPr>
        <p:spPr>
          <a:xfrm>
            <a:off x="270345" y="302148"/>
            <a:ext cx="8309113" cy="646331"/>
          </a:xfrm>
          <a:prstGeom prst="rect">
            <a:avLst/>
          </a:prstGeom>
          <a:noFill/>
        </p:spPr>
        <p:txBody>
          <a:bodyPr wrap="square" rtlCol="0">
            <a:spAutoFit/>
          </a:bodyPr>
          <a:lstStyle/>
          <a:p>
            <a:r>
              <a:rPr lang="en-GB" sz="3600" dirty="0"/>
              <a:t>Surfing</a:t>
            </a:r>
            <a:r>
              <a:rPr lang="en-GB" dirty="0"/>
              <a:t> </a:t>
            </a:r>
          </a:p>
        </p:txBody>
      </p:sp>
      <p:sp>
        <p:nvSpPr>
          <p:cNvPr id="4" name="TextBox 3">
            <a:extLst>
              <a:ext uri="{FF2B5EF4-FFF2-40B4-BE49-F238E27FC236}">
                <a16:creationId xmlns:a16="http://schemas.microsoft.com/office/drawing/2014/main" id="{B79AA781-25A0-888F-38CA-0F7E54C2C17C}"/>
              </a:ext>
            </a:extLst>
          </p:cNvPr>
          <p:cNvSpPr txBox="1"/>
          <p:nvPr/>
        </p:nvSpPr>
        <p:spPr>
          <a:xfrm>
            <a:off x="174929" y="1160890"/>
            <a:ext cx="7975158" cy="3139321"/>
          </a:xfrm>
          <a:prstGeom prst="rect">
            <a:avLst/>
          </a:prstGeom>
          <a:noFill/>
        </p:spPr>
        <p:txBody>
          <a:bodyPr wrap="square" rtlCol="0">
            <a:spAutoFit/>
          </a:bodyPr>
          <a:lstStyle/>
          <a:p>
            <a:r>
              <a:rPr lang="en-GB" dirty="0">
                <a:cs typeface="Calibri" panose="020F0502020204030204" pitchFamily="34" charset="0"/>
              </a:rPr>
              <a:t>Surfing is a sport that involves riding along the face of a wave while balancing on a surfboard, many people around the world enjoy this as a hobby and partake regularly. Surfing is an outdoor adventurous sport with people surfing a variety o styles of waves in all sorts of locations around the world. </a:t>
            </a:r>
            <a:r>
              <a:rPr lang="en-US" b="0" i="0" dirty="0">
                <a:effectLst/>
                <a:cs typeface="Calibri" panose="020F0502020204030204" pitchFamily="34" charset="0"/>
              </a:rPr>
              <a:t>Many people find surfing to be a fun and exciting activity that provides a rush of adrenaline and a sense of freedom as well as Surfing can provide a great workout, as it involves paddling, balance, and coordination, all of which help to improve overall fitness. These in combination for me at least make it a very appealing sport being able to become fitter and stronger while enjoying myself. Along side all this surfing as a whole is a very sociable sport with communities gathering around local spots and forming clubs.</a:t>
            </a:r>
            <a:endParaRPr lang="en-GB" dirty="0">
              <a:cs typeface="Calibri" panose="020F0502020204030204" pitchFamily="34" charset="0"/>
            </a:endParaRPr>
          </a:p>
        </p:txBody>
      </p:sp>
      <p:sp>
        <p:nvSpPr>
          <p:cNvPr id="5" name="TextBox 4">
            <a:extLst>
              <a:ext uri="{FF2B5EF4-FFF2-40B4-BE49-F238E27FC236}">
                <a16:creationId xmlns:a16="http://schemas.microsoft.com/office/drawing/2014/main" id="{E62F4861-6D01-B804-5C89-8449DADBBE67}"/>
              </a:ext>
            </a:extLst>
          </p:cNvPr>
          <p:cNvSpPr txBox="1"/>
          <p:nvPr/>
        </p:nvSpPr>
        <p:spPr>
          <a:xfrm>
            <a:off x="5547360" y="4628135"/>
            <a:ext cx="5918421" cy="1477328"/>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The participant in my study is a very high level surfer competing on a international scale and regularly competing in local competitions, surfing at that sort of a level is more about the mastery of the sport, perfecting technique and learning new skills.</a:t>
            </a:r>
          </a:p>
        </p:txBody>
      </p:sp>
      <p:pic>
        <p:nvPicPr>
          <p:cNvPr id="1026" name="Picture 2" descr="Top 10 Best Welsh Surf Spots - Active-Traveller">
            <a:extLst>
              <a:ext uri="{FF2B5EF4-FFF2-40B4-BE49-F238E27FC236}">
                <a16:creationId xmlns:a16="http://schemas.microsoft.com/office/drawing/2014/main" id="{EDBB4E02-61BC-C3E3-4564-12A31C1B04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0648" y="1491201"/>
            <a:ext cx="3478197" cy="230952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itish Surfing awarded £1.35 million in Olympic funding - Surfing England">
            <a:extLst>
              <a:ext uri="{FF2B5EF4-FFF2-40B4-BE49-F238E27FC236}">
                <a16:creationId xmlns:a16="http://schemas.microsoft.com/office/drawing/2014/main" id="{AABB636F-F44D-EE7D-3DC8-84870B1E73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2290" y="4377195"/>
            <a:ext cx="3353145" cy="2206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7054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FB98B7FF-739C-A879-631D-80005C99F857}"/>
              </a:ext>
            </a:extLst>
          </p:cNvPr>
          <p:cNvSpPr txBox="1"/>
          <p:nvPr/>
        </p:nvSpPr>
        <p:spPr>
          <a:xfrm>
            <a:off x="135173" y="250915"/>
            <a:ext cx="7211833" cy="369332"/>
          </a:xfrm>
          <a:prstGeom prst="rect">
            <a:avLst/>
          </a:prstGeom>
          <a:noFill/>
        </p:spPr>
        <p:txBody>
          <a:bodyPr wrap="square" rtlCol="0">
            <a:spAutoFit/>
          </a:bodyPr>
          <a:lstStyle/>
          <a:p>
            <a:r>
              <a:rPr lang="en-GB" dirty="0"/>
              <a:t>The results of the interview and the motivations  </a:t>
            </a:r>
          </a:p>
        </p:txBody>
      </p:sp>
      <p:sp>
        <p:nvSpPr>
          <p:cNvPr id="2" name="TextBox 1">
            <a:extLst>
              <a:ext uri="{FF2B5EF4-FFF2-40B4-BE49-F238E27FC236}">
                <a16:creationId xmlns:a16="http://schemas.microsoft.com/office/drawing/2014/main" id="{544CF847-83CF-520E-FDBE-E2447F00B89F}"/>
              </a:ext>
            </a:extLst>
          </p:cNvPr>
          <p:cNvSpPr txBox="1"/>
          <p:nvPr/>
        </p:nvSpPr>
        <p:spPr>
          <a:xfrm>
            <a:off x="1645920" y="919030"/>
            <a:ext cx="5414838" cy="923330"/>
          </a:xfrm>
          <a:prstGeom prst="rect">
            <a:avLst/>
          </a:prstGeom>
          <a:noFill/>
        </p:spPr>
        <p:txBody>
          <a:bodyPr wrap="square" rtlCol="0">
            <a:spAutoFit/>
          </a:bodyPr>
          <a:lstStyle/>
          <a:p>
            <a:r>
              <a:rPr lang="en-GB" dirty="0"/>
              <a:t>There where 5 main motivations that came apparent; competition, progression, social, enjoyment and the versatility of the sport  </a:t>
            </a:r>
          </a:p>
        </p:txBody>
      </p:sp>
      <p:sp>
        <p:nvSpPr>
          <p:cNvPr id="3" name="TextBox 2">
            <a:extLst>
              <a:ext uri="{FF2B5EF4-FFF2-40B4-BE49-F238E27FC236}">
                <a16:creationId xmlns:a16="http://schemas.microsoft.com/office/drawing/2014/main" id="{9DC3B11F-20A3-4A6A-AAB7-67777A3450A5}"/>
              </a:ext>
            </a:extLst>
          </p:cNvPr>
          <p:cNvSpPr txBox="1"/>
          <p:nvPr/>
        </p:nvSpPr>
        <p:spPr>
          <a:xfrm>
            <a:off x="6689697" y="1578988"/>
            <a:ext cx="5200153" cy="6370975"/>
          </a:xfrm>
          <a:prstGeom prst="rect">
            <a:avLst/>
          </a:prstGeom>
          <a:noFill/>
        </p:spPr>
        <p:txBody>
          <a:bodyPr wrap="square" rtlCol="0">
            <a:spAutoFit/>
          </a:bodyPr>
          <a:lstStyle/>
          <a:p>
            <a:r>
              <a:rPr lang="en-GB" dirty="0"/>
              <a:t>The social aspect</a:t>
            </a:r>
          </a:p>
          <a:p>
            <a:endParaRPr lang="en-GB" dirty="0"/>
          </a:p>
          <a:p>
            <a:r>
              <a:rPr lang="en-GB" dirty="0"/>
              <a:t>Surfing is a very sociable sport with many communities forming at surf sports and something regularly done in groups instead of solo. </a:t>
            </a:r>
          </a:p>
          <a:p>
            <a:endParaRPr lang="en-GB" dirty="0"/>
          </a:p>
          <a:p>
            <a:r>
              <a:rPr lang="en-GB" sz="1400" dirty="0"/>
              <a:t>‘’</a:t>
            </a:r>
            <a:r>
              <a:rPr lang="en-GB" sz="1400" dirty="0">
                <a:effectLst/>
                <a:ea typeface="Times New Roman" panose="02020603050405020304" pitchFamily="18" charset="0"/>
              </a:rPr>
              <a:t>I definitely prefer surfing with my mates cause it means you can have a laugh and chat while you wait for waves and you want to surf better with your mates there in a </a:t>
            </a:r>
            <a:r>
              <a:rPr lang="en-GB" sz="1400" dirty="0" err="1">
                <a:effectLst/>
                <a:ea typeface="Times New Roman" panose="02020603050405020304" pitchFamily="18" charset="0"/>
              </a:rPr>
              <a:t>sorta</a:t>
            </a:r>
            <a:r>
              <a:rPr lang="en-GB" sz="1400" dirty="0">
                <a:effectLst/>
                <a:ea typeface="Times New Roman" panose="02020603050405020304" pitchFamily="18" charset="0"/>
              </a:rPr>
              <a:t> show off way.’’</a:t>
            </a:r>
          </a:p>
          <a:p>
            <a:endParaRPr lang="en-GB" sz="1400" dirty="0">
              <a:effectLst/>
              <a:ea typeface="Times New Roman" panose="02020603050405020304" pitchFamily="18" charset="0"/>
            </a:endParaRPr>
          </a:p>
          <a:p>
            <a:r>
              <a:rPr lang="en-GB" dirty="0">
                <a:ea typeface="Times New Roman" panose="02020603050405020304" pitchFamily="18" charset="0"/>
              </a:rPr>
              <a:t>A big motivation for many surfers is the social aspect as it’s a fairly risky sport many people wont surf alone and even If you don’t come to a beach with friends you’d still speak and socialise with the other surfers in the water even if you don’t know them.</a:t>
            </a:r>
          </a:p>
          <a:p>
            <a:endParaRPr lang="en-GB" dirty="0">
              <a:effectLst/>
              <a:ea typeface="Times New Roman" panose="02020603050405020304" pitchFamily="18" charset="0"/>
            </a:endParaRPr>
          </a:p>
          <a:p>
            <a:endParaRPr lang="en-GB" dirty="0">
              <a:effectLst/>
              <a:ea typeface="Times New Roman" panose="02020603050405020304" pitchFamily="18" charset="0"/>
            </a:endParaRPr>
          </a:p>
          <a:p>
            <a:endParaRPr lang="en-GB" sz="1400" dirty="0">
              <a:ea typeface="Times New Roman" panose="02020603050405020304" pitchFamily="18" charset="0"/>
            </a:endParaRPr>
          </a:p>
          <a:p>
            <a:endParaRPr lang="en-GB" sz="1400" dirty="0">
              <a:effectLst/>
              <a:ea typeface="Times New Roman" panose="02020603050405020304" pitchFamily="18" charset="0"/>
            </a:endParaRPr>
          </a:p>
          <a:p>
            <a:r>
              <a:rPr lang="en-GB" dirty="0"/>
              <a:t> </a:t>
            </a:r>
          </a:p>
          <a:p>
            <a:endParaRPr lang="en-GB" dirty="0"/>
          </a:p>
          <a:p>
            <a:endParaRPr lang="en-GB" dirty="0">
              <a:solidFill>
                <a:srgbClr val="374151"/>
              </a:solidFill>
              <a:latin typeface="Söhne"/>
            </a:endParaRPr>
          </a:p>
          <a:p>
            <a:endParaRPr lang="en-GB" dirty="0"/>
          </a:p>
        </p:txBody>
      </p:sp>
      <p:sp>
        <p:nvSpPr>
          <p:cNvPr id="8" name="TextBox 7">
            <a:extLst>
              <a:ext uri="{FF2B5EF4-FFF2-40B4-BE49-F238E27FC236}">
                <a16:creationId xmlns:a16="http://schemas.microsoft.com/office/drawing/2014/main" id="{25482A61-20B1-38AD-E37A-7A522ADB63AF}"/>
              </a:ext>
            </a:extLst>
          </p:cNvPr>
          <p:cNvSpPr txBox="1"/>
          <p:nvPr/>
        </p:nvSpPr>
        <p:spPr>
          <a:xfrm>
            <a:off x="302150" y="2014934"/>
            <a:ext cx="6050942" cy="5293757"/>
          </a:xfrm>
          <a:prstGeom prst="rect">
            <a:avLst/>
          </a:prstGeom>
          <a:noFill/>
        </p:spPr>
        <p:txBody>
          <a:bodyPr wrap="square" rtlCol="0">
            <a:spAutoFit/>
          </a:bodyPr>
          <a:lstStyle/>
          <a:p>
            <a:r>
              <a:rPr lang="en-GB" dirty="0"/>
              <a:t>Versatility</a:t>
            </a:r>
          </a:p>
          <a:p>
            <a:endParaRPr lang="en-GB" dirty="0"/>
          </a:p>
          <a:p>
            <a:r>
              <a:rPr lang="en-GB" dirty="0"/>
              <a:t>Surfing is a very versatile sport with my types of surfing like shortboarding, longboarding and even knee boarding. On top of that then you can surf very aggressively trying big turns one after the other in a competition style or just cruise and play about on the waves depending on the conditions and what you want to do. This keeps motivation up as it doesn’t restrict you too only being able to surf a certain way.  As shown by the answer to question 8 by being able to break away from the norm allows him to enjoy surfing even when the conditions don’t allow for comp style surfing.</a:t>
            </a:r>
          </a:p>
          <a:p>
            <a:endParaRPr lang="en-GB" dirty="0"/>
          </a:p>
          <a:p>
            <a:r>
              <a:rPr lang="en-GB" dirty="0"/>
              <a:t> </a:t>
            </a:r>
            <a:r>
              <a:rPr lang="en-GB" sz="1600" dirty="0"/>
              <a:t>‘’</a:t>
            </a:r>
            <a:r>
              <a:rPr lang="en-GB" sz="1600" dirty="0">
                <a:effectLst/>
                <a:latin typeface="Times New Roman" panose="02020603050405020304" pitchFamily="18" charset="0"/>
                <a:ea typeface="Times New Roman" panose="02020603050405020304" pitchFamily="18" charset="0"/>
              </a:rPr>
              <a:t>There’s a element of relaxation to surfing and even if the waves are too small to properly surf I can take a longboard out and just go for a cruise enjoying the time spent in the water’’</a:t>
            </a:r>
            <a:endParaRPr lang="en-GB" sz="1600" dirty="0"/>
          </a:p>
          <a:p>
            <a:endParaRPr lang="en-GB" dirty="0"/>
          </a:p>
          <a:p>
            <a:endParaRPr lang="en-GB" dirty="0"/>
          </a:p>
        </p:txBody>
      </p:sp>
    </p:spTree>
    <p:extLst>
      <p:ext uri="{BB962C8B-B14F-4D97-AF65-F5344CB8AC3E}">
        <p14:creationId xmlns:p14="http://schemas.microsoft.com/office/powerpoint/2010/main" val="4073703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FB98B7FF-739C-A879-631D-80005C99F857}"/>
              </a:ext>
            </a:extLst>
          </p:cNvPr>
          <p:cNvSpPr txBox="1"/>
          <p:nvPr/>
        </p:nvSpPr>
        <p:spPr>
          <a:xfrm>
            <a:off x="2647784" y="138010"/>
            <a:ext cx="7211833" cy="646331"/>
          </a:xfrm>
          <a:prstGeom prst="rect">
            <a:avLst/>
          </a:prstGeom>
          <a:noFill/>
        </p:spPr>
        <p:txBody>
          <a:bodyPr wrap="square" rtlCol="0">
            <a:spAutoFit/>
          </a:bodyPr>
          <a:lstStyle/>
          <a:p>
            <a:r>
              <a:rPr lang="en-GB" dirty="0"/>
              <a:t>The results of the interview and the motivations </a:t>
            </a:r>
          </a:p>
          <a:p>
            <a:endParaRPr lang="en-GB" dirty="0"/>
          </a:p>
        </p:txBody>
      </p:sp>
      <p:sp>
        <p:nvSpPr>
          <p:cNvPr id="3" name="TextBox 2">
            <a:extLst>
              <a:ext uri="{FF2B5EF4-FFF2-40B4-BE49-F238E27FC236}">
                <a16:creationId xmlns:a16="http://schemas.microsoft.com/office/drawing/2014/main" id="{60CE5E5D-43F3-E364-5488-2A6E13A8390A}"/>
              </a:ext>
            </a:extLst>
          </p:cNvPr>
          <p:cNvSpPr txBox="1"/>
          <p:nvPr/>
        </p:nvSpPr>
        <p:spPr>
          <a:xfrm>
            <a:off x="101379" y="278296"/>
            <a:ext cx="6291469" cy="4139595"/>
          </a:xfrm>
          <a:prstGeom prst="rect">
            <a:avLst/>
          </a:prstGeom>
          <a:noFill/>
        </p:spPr>
        <p:txBody>
          <a:bodyPr wrap="square">
            <a:spAutoFit/>
          </a:bodyPr>
          <a:lstStyle/>
          <a:p>
            <a:r>
              <a:rPr lang="en-GB" sz="1600" dirty="0"/>
              <a:t>Competition </a:t>
            </a:r>
          </a:p>
          <a:p>
            <a:endParaRPr lang="en-GB" sz="1600" dirty="0"/>
          </a:p>
          <a:p>
            <a:r>
              <a:rPr lang="en-GB" sz="1500" dirty="0"/>
              <a:t>Competition is a big part of the reason why the participant takes part in this activity and is one of his main motivators. As he competes at such a high level its competition that continually motivates him to try harder.  </a:t>
            </a:r>
          </a:p>
          <a:p>
            <a:endParaRPr lang="en-GB" sz="1500" dirty="0"/>
          </a:p>
          <a:p>
            <a:r>
              <a:rPr lang="en-US" sz="1500" b="0" i="0" dirty="0">
                <a:effectLst/>
              </a:rPr>
              <a:t>Michael Jordan once said "I play to win, whether during practice or a real game. And I will not let anything get in the way of me and my competitive enthusiasm to win." </a:t>
            </a:r>
            <a:r>
              <a:rPr lang="en-GB" sz="1500" b="0" i="0" dirty="0">
                <a:effectLst/>
              </a:rPr>
              <a:t>this highlights the impact competition has on motivation and as shown by the questions answered below competition plays a big part in his motivation from a professional level to messing around with his friends.</a:t>
            </a:r>
          </a:p>
          <a:p>
            <a:endParaRPr lang="en-GB" sz="1500" b="0" i="0" dirty="0">
              <a:effectLst/>
            </a:endParaRPr>
          </a:p>
          <a:p>
            <a:r>
              <a:rPr lang="en-US" sz="1600" b="0" i="0" dirty="0">
                <a:solidFill>
                  <a:srgbClr val="202124"/>
                </a:solidFill>
                <a:effectLst/>
                <a:latin typeface="Google Sans"/>
              </a:rPr>
              <a:t>‘’Competition motivation theory is </a:t>
            </a:r>
            <a:r>
              <a:rPr lang="en-US" sz="1600" b="0" i="0" dirty="0">
                <a:solidFill>
                  <a:srgbClr val="040C28"/>
                </a:solidFill>
                <a:effectLst/>
                <a:latin typeface="Google Sans"/>
              </a:rPr>
              <a:t>the idea that we perform better when we compete with others</a:t>
            </a:r>
            <a:r>
              <a:rPr lang="en-US" sz="1600" b="0" i="0" dirty="0">
                <a:solidFill>
                  <a:srgbClr val="202124"/>
                </a:solidFill>
                <a:effectLst/>
                <a:latin typeface="Google Sans"/>
              </a:rPr>
              <a:t>. Put simply, competition drives results.’’ (</a:t>
            </a:r>
            <a:r>
              <a:rPr lang="en-US" sz="1600" b="0" i="0" dirty="0" err="1">
                <a:solidFill>
                  <a:srgbClr val="202124"/>
                </a:solidFill>
                <a:effectLst/>
                <a:latin typeface="Google Sans"/>
              </a:rPr>
              <a:t>Gionta</a:t>
            </a:r>
            <a:r>
              <a:rPr lang="en-US" sz="1600" dirty="0">
                <a:solidFill>
                  <a:srgbClr val="202124"/>
                </a:solidFill>
                <a:latin typeface="Google Sans"/>
              </a:rPr>
              <a:t>, 2020)</a:t>
            </a:r>
            <a:endParaRPr lang="en-GB" sz="1500" b="0" i="0" dirty="0">
              <a:effectLst/>
            </a:endParaRPr>
          </a:p>
          <a:p>
            <a:endParaRPr lang="en-GB" dirty="0">
              <a:solidFill>
                <a:srgbClr val="374151"/>
              </a:solidFill>
              <a:latin typeface="Söhne"/>
            </a:endParaRPr>
          </a:p>
        </p:txBody>
      </p:sp>
      <p:pic>
        <p:nvPicPr>
          <p:cNvPr id="4" name="Picture 3">
            <a:extLst>
              <a:ext uri="{FF2B5EF4-FFF2-40B4-BE49-F238E27FC236}">
                <a16:creationId xmlns:a16="http://schemas.microsoft.com/office/drawing/2014/main" id="{0325B3B4-48AD-90D8-DE31-1C4C2F623CF1}"/>
              </a:ext>
            </a:extLst>
          </p:cNvPr>
          <p:cNvPicPr>
            <a:picLocks noChangeAspect="1"/>
          </p:cNvPicPr>
          <p:nvPr/>
        </p:nvPicPr>
        <p:blipFill>
          <a:blip r:embed="rId2"/>
          <a:stretch>
            <a:fillRect/>
          </a:stretch>
        </p:blipFill>
        <p:spPr>
          <a:xfrm>
            <a:off x="1073426" y="4171670"/>
            <a:ext cx="3864335" cy="2313222"/>
          </a:xfrm>
          <a:prstGeom prst="rect">
            <a:avLst/>
          </a:prstGeom>
        </p:spPr>
      </p:pic>
      <p:sp>
        <p:nvSpPr>
          <p:cNvPr id="5" name="TextBox 4">
            <a:extLst>
              <a:ext uri="{FF2B5EF4-FFF2-40B4-BE49-F238E27FC236}">
                <a16:creationId xmlns:a16="http://schemas.microsoft.com/office/drawing/2014/main" id="{3C260084-6CC3-ED78-A5EE-146C90DF7D2F}"/>
              </a:ext>
            </a:extLst>
          </p:cNvPr>
          <p:cNvSpPr txBox="1"/>
          <p:nvPr/>
        </p:nvSpPr>
        <p:spPr>
          <a:xfrm>
            <a:off x="6798365" y="784341"/>
            <a:ext cx="4858247" cy="2585323"/>
          </a:xfrm>
          <a:prstGeom prst="rect">
            <a:avLst/>
          </a:prstGeom>
          <a:noFill/>
        </p:spPr>
        <p:txBody>
          <a:bodyPr wrap="square" rtlCol="0">
            <a:spAutoFit/>
          </a:bodyPr>
          <a:lstStyle/>
          <a:p>
            <a:r>
              <a:rPr lang="en-GB" dirty="0"/>
              <a:t>Fun and enjoyment </a:t>
            </a:r>
          </a:p>
          <a:p>
            <a:endParaRPr lang="en-GB" dirty="0"/>
          </a:p>
          <a:p>
            <a:r>
              <a:rPr lang="en-GB" dirty="0"/>
              <a:t>Enjoying and finding surfing fun was a big motivation to taking apart in surfing. In the interview many of the questions where aimed at fun and enjoyment and many of the answers said that he really enjoyed surfing and found it fun</a:t>
            </a:r>
          </a:p>
          <a:p>
            <a:endParaRPr lang="en-GB" dirty="0"/>
          </a:p>
        </p:txBody>
      </p:sp>
      <p:sp>
        <p:nvSpPr>
          <p:cNvPr id="6" name="TextBox 5">
            <a:extLst>
              <a:ext uri="{FF2B5EF4-FFF2-40B4-BE49-F238E27FC236}">
                <a16:creationId xmlns:a16="http://schemas.microsoft.com/office/drawing/2014/main" id="{0AC089D4-EF2D-041D-9E29-8F5E8B41A4B4}"/>
              </a:ext>
            </a:extLst>
          </p:cNvPr>
          <p:cNvSpPr txBox="1"/>
          <p:nvPr/>
        </p:nvSpPr>
        <p:spPr>
          <a:xfrm>
            <a:off x="6392848" y="3737113"/>
            <a:ext cx="5637475" cy="2308324"/>
          </a:xfrm>
          <a:prstGeom prst="rect">
            <a:avLst/>
          </a:prstGeom>
          <a:noFill/>
        </p:spPr>
        <p:txBody>
          <a:bodyPr wrap="square" rtlCol="0">
            <a:spAutoFit/>
          </a:bodyPr>
          <a:lstStyle/>
          <a:p>
            <a:r>
              <a:rPr lang="en-GB" dirty="0"/>
              <a:t>Progression </a:t>
            </a:r>
          </a:p>
          <a:p>
            <a:r>
              <a:rPr lang="en-GB" dirty="0"/>
              <a:t> </a:t>
            </a:r>
          </a:p>
          <a:p>
            <a:r>
              <a:rPr lang="en-GB" dirty="0"/>
              <a:t>Progression in a sport is a big motivator for most people, progressing in a sport you enjoy is a lot of peoples motivators for regularly taking part in the activity. Especially as competition goes hand in hand with surfing progression is key to being able to compete better.</a:t>
            </a:r>
          </a:p>
        </p:txBody>
      </p:sp>
    </p:spTree>
    <p:extLst>
      <p:ext uri="{BB962C8B-B14F-4D97-AF65-F5344CB8AC3E}">
        <p14:creationId xmlns:p14="http://schemas.microsoft.com/office/powerpoint/2010/main" val="1709277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FB98B7FF-739C-A879-631D-80005C99F857}"/>
              </a:ext>
            </a:extLst>
          </p:cNvPr>
          <p:cNvSpPr txBox="1"/>
          <p:nvPr/>
        </p:nvSpPr>
        <p:spPr>
          <a:xfrm>
            <a:off x="4055165" y="23467"/>
            <a:ext cx="7211833" cy="738664"/>
          </a:xfrm>
          <a:prstGeom prst="rect">
            <a:avLst/>
          </a:prstGeom>
          <a:noFill/>
        </p:spPr>
        <p:txBody>
          <a:bodyPr wrap="square" rtlCol="0">
            <a:spAutoFit/>
          </a:bodyPr>
          <a:lstStyle/>
          <a:p>
            <a:r>
              <a:rPr lang="en-GB" sz="2400" dirty="0"/>
              <a:t>Evaluate</a:t>
            </a:r>
          </a:p>
          <a:p>
            <a:endParaRPr lang="en-GB" dirty="0"/>
          </a:p>
        </p:txBody>
      </p:sp>
      <p:sp>
        <p:nvSpPr>
          <p:cNvPr id="2" name="TextBox 1">
            <a:extLst>
              <a:ext uri="{FF2B5EF4-FFF2-40B4-BE49-F238E27FC236}">
                <a16:creationId xmlns:a16="http://schemas.microsoft.com/office/drawing/2014/main" id="{AF43F169-1B5F-351F-F5BF-F10D81B22BA2}"/>
              </a:ext>
            </a:extLst>
          </p:cNvPr>
          <p:cNvSpPr txBox="1"/>
          <p:nvPr/>
        </p:nvSpPr>
        <p:spPr>
          <a:xfrm>
            <a:off x="143123" y="652007"/>
            <a:ext cx="5263764" cy="2031325"/>
          </a:xfrm>
          <a:prstGeom prst="rect">
            <a:avLst/>
          </a:prstGeom>
          <a:noFill/>
        </p:spPr>
        <p:txBody>
          <a:bodyPr wrap="square" rtlCol="0">
            <a:spAutoFit/>
          </a:bodyPr>
          <a:lstStyle/>
          <a:p>
            <a:r>
              <a:rPr lang="en-GB" dirty="0"/>
              <a:t>After reviewing the interview for the motivations the top 3 I picked out to speak about in more detail with the use of past research.</a:t>
            </a:r>
          </a:p>
          <a:p>
            <a:endParaRPr lang="en-GB" dirty="0"/>
          </a:p>
          <a:p>
            <a:r>
              <a:rPr lang="en-GB" dirty="0"/>
              <a:t>This research helps us understand the interviewees answers and whether they add up with the research on motivations In these areas.</a:t>
            </a:r>
          </a:p>
        </p:txBody>
      </p:sp>
      <p:sp>
        <p:nvSpPr>
          <p:cNvPr id="3" name="TextBox 2">
            <a:extLst>
              <a:ext uri="{FF2B5EF4-FFF2-40B4-BE49-F238E27FC236}">
                <a16:creationId xmlns:a16="http://schemas.microsoft.com/office/drawing/2014/main" id="{C7C05A08-2961-787D-BF5B-3392C0E5B2C0}"/>
              </a:ext>
            </a:extLst>
          </p:cNvPr>
          <p:cNvSpPr txBox="1"/>
          <p:nvPr/>
        </p:nvSpPr>
        <p:spPr>
          <a:xfrm>
            <a:off x="842838" y="2771114"/>
            <a:ext cx="5136543" cy="369332"/>
          </a:xfrm>
          <a:prstGeom prst="rect">
            <a:avLst/>
          </a:prstGeom>
          <a:noFill/>
        </p:spPr>
        <p:txBody>
          <a:bodyPr wrap="square" rtlCol="0">
            <a:spAutoFit/>
          </a:bodyPr>
          <a:lstStyle/>
          <a:p>
            <a:r>
              <a:rPr lang="en-GB" b="1" dirty="0"/>
              <a:t>One of the biggest motivators was competition.</a:t>
            </a:r>
          </a:p>
        </p:txBody>
      </p:sp>
      <p:sp>
        <p:nvSpPr>
          <p:cNvPr id="6" name="TextBox 5">
            <a:extLst>
              <a:ext uri="{FF2B5EF4-FFF2-40B4-BE49-F238E27FC236}">
                <a16:creationId xmlns:a16="http://schemas.microsoft.com/office/drawing/2014/main" id="{D6731F24-61E2-1B3C-BB83-B4CC79EAE3BA}"/>
              </a:ext>
            </a:extLst>
          </p:cNvPr>
          <p:cNvSpPr txBox="1"/>
          <p:nvPr/>
        </p:nvSpPr>
        <p:spPr>
          <a:xfrm>
            <a:off x="5913121" y="550302"/>
            <a:ext cx="6135756" cy="923330"/>
          </a:xfrm>
          <a:prstGeom prst="rect">
            <a:avLst/>
          </a:prstGeom>
          <a:noFill/>
        </p:spPr>
        <p:txBody>
          <a:bodyPr wrap="square" rtlCol="0">
            <a:spAutoFit/>
          </a:bodyPr>
          <a:lstStyle/>
          <a:p>
            <a:r>
              <a:rPr lang="en-GB" sz="1700" b="1" dirty="0"/>
              <a:t>The social side of surfing was one of the main motivators.</a:t>
            </a:r>
          </a:p>
          <a:p>
            <a:endParaRPr lang="en-GB" dirty="0"/>
          </a:p>
          <a:p>
            <a:r>
              <a:rPr lang="en-GB" dirty="0"/>
              <a:t> </a:t>
            </a:r>
          </a:p>
        </p:txBody>
      </p:sp>
      <p:sp>
        <p:nvSpPr>
          <p:cNvPr id="7" name="TextBox 6">
            <a:extLst>
              <a:ext uri="{FF2B5EF4-FFF2-40B4-BE49-F238E27FC236}">
                <a16:creationId xmlns:a16="http://schemas.microsoft.com/office/drawing/2014/main" id="{9EAD1034-B098-9FB3-9316-AE7980197624}"/>
              </a:ext>
            </a:extLst>
          </p:cNvPr>
          <p:cNvSpPr txBox="1"/>
          <p:nvPr/>
        </p:nvSpPr>
        <p:spPr>
          <a:xfrm>
            <a:off x="5891917" y="893074"/>
            <a:ext cx="4789337" cy="646331"/>
          </a:xfrm>
          <a:prstGeom prst="rect">
            <a:avLst/>
          </a:prstGeom>
          <a:noFill/>
        </p:spPr>
        <p:txBody>
          <a:bodyPr wrap="square" rtlCol="0">
            <a:spAutoFit/>
          </a:bodyPr>
          <a:lstStyle/>
          <a:p>
            <a:r>
              <a:rPr lang="en-GB" dirty="0"/>
              <a:t>‘</a:t>
            </a:r>
            <a:r>
              <a:rPr lang="en-GB" sz="1700" dirty="0"/>
              <a:t>’Bonding between strangers can take place’’ (Hignett et al..., 2017)</a:t>
            </a:r>
          </a:p>
        </p:txBody>
      </p:sp>
      <p:sp>
        <p:nvSpPr>
          <p:cNvPr id="8" name="TextBox 7">
            <a:extLst>
              <a:ext uri="{FF2B5EF4-FFF2-40B4-BE49-F238E27FC236}">
                <a16:creationId xmlns:a16="http://schemas.microsoft.com/office/drawing/2014/main" id="{020047B3-8886-4311-17E0-05095234DBB9}"/>
              </a:ext>
            </a:extLst>
          </p:cNvPr>
          <p:cNvSpPr txBox="1"/>
          <p:nvPr/>
        </p:nvSpPr>
        <p:spPr>
          <a:xfrm>
            <a:off x="166976" y="3212327"/>
            <a:ext cx="3045350" cy="646331"/>
          </a:xfrm>
          <a:prstGeom prst="rect">
            <a:avLst/>
          </a:prstGeom>
          <a:noFill/>
        </p:spPr>
        <p:txBody>
          <a:bodyPr wrap="square" rtlCol="0">
            <a:spAutoFit/>
          </a:bodyPr>
          <a:lstStyle/>
          <a:p>
            <a:r>
              <a:rPr lang="en-GB" b="0" i="0" dirty="0">
                <a:solidFill>
                  <a:srgbClr val="000000"/>
                </a:solidFill>
                <a:effectLst/>
                <a:latin typeface="Roboto" panose="02000000000000000000" pitchFamily="2" charset="0"/>
              </a:rPr>
              <a:t>‘</a:t>
            </a:r>
            <a:r>
              <a:rPr lang="en-GB" b="0" i="0" dirty="0">
                <a:solidFill>
                  <a:srgbClr val="000000"/>
                </a:solidFill>
                <a:effectLst/>
              </a:rPr>
              <a:t>’Competition drives results’’ (</a:t>
            </a:r>
            <a:r>
              <a:rPr lang="en-GB" b="0" i="0" dirty="0" err="1">
                <a:solidFill>
                  <a:srgbClr val="000000"/>
                </a:solidFill>
                <a:effectLst/>
              </a:rPr>
              <a:t>Gionta</a:t>
            </a:r>
            <a:r>
              <a:rPr lang="en-GB" b="0" i="0" dirty="0">
                <a:solidFill>
                  <a:srgbClr val="000000"/>
                </a:solidFill>
                <a:effectLst/>
              </a:rPr>
              <a:t>, 2020)</a:t>
            </a:r>
            <a:endParaRPr lang="en-GB" dirty="0"/>
          </a:p>
        </p:txBody>
      </p:sp>
      <p:sp>
        <p:nvSpPr>
          <p:cNvPr id="9" name="TextBox 8">
            <a:extLst>
              <a:ext uri="{FF2B5EF4-FFF2-40B4-BE49-F238E27FC236}">
                <a16:creationId xmlns:a16="http://schemas.microsoft.com/office/drawing/2014/main" id="{6732852C-72B2-F5B9-5A24-88946F807323}"/>
              </a:ext>
            </a:extLst>
          </p:cNvPr>
          <p:cNvSpPr txBox="1"/>
          <p:nvPr/>
        </p:nvSpPr>
        <p:spPr>
          <a:xfrm>
            <a:off x="1892411" y="3581413"/>
            <a:ext cx="3729161" cy="1477328"/>
          </a:xfrm>
          <a:prstGeom prst="rect">
            <a:avLst/>
          </a:prstGeom>
          <a:noFill/>
        </p:spPr>
        <p:txBody>
          <a:bodyPr wrap="square" rtlCol="0">
            <a:spAutoFit/>
          </a:bodyPr>
          <a:lstStyle/>
          <a:p>
            <a:r>
              <a:rPr lang="en-US" b="0" i="0" dirty="0">
                <a:solidFill>
                  <a:srgbClr val="040C28"/>
                </a:solidFill>
                <a:effectLst/>
                <a:latin typeface="Google Sans"/>
              </a:rPr>
              <a:t>‘</a:t>
            </a:r>
            <a:r>
              <a:rPr lang="en-US" b="0" i="0" dirty="0">
                <a:solidFill>
                  <a:srgbClr val="040C28"/>
                </a:solidFill>
                <a:effectLst/>
              </a:rPr>
              <a:t>’Competition allows them to satisfy the need to win</a:t>
            </a:r>
            <a:r>
              <a:rPr lang="en-US" b="0" i="0" dirty="0">
                <a:solidFill>
                  <a:srgbClr val="202124"/>
                </a:solidFill>
                <a:effectLst/>
              </a:rPr>
              <a:t>, competition provides the opportunity or reason for improving their performance.’’ (Franken, Brown. </a:t>
            </a:r>
            <a:r>
              <a:rPr lang="en-US" dirty="0">
                <a:solidFill>
                  <a:srgbClr val="202124"/>
                </a:solidFill>
              </a:rPr>
              <a:t>1995)</a:t>
            </a:r>
            <a:endParaRPr lang="en-GB" dirty="0"/>
          </a:p>
        </p:txBody>
      </p:sp>
      <p:sp>
        <p:nvSpPr>
          <p:cNvPr id="10" name="TextBox 9">
            <a:extLst>
              <a:ext uri="{FF2B5EF4-FFF2-40B4-BE49-F238E27FC236}">
                <a16:creationId xmlns:a16="http://schemas.microsoft.com/office/drawing/2014/main" id="{71DB0A63-549C-7799-0AD7-1B6864B77395}"/>
              </a:ext>
            </a:extLst>
          </p:cNvPr>
          <p:cNvSpPr txBox="1"/>
          <p:nvPr/>
        </p:nvSpPr>
        <p:spPr>
          <a:xfrm>
            <a:off x="143123" y="5109287"/>
            <a:ext cx="5033176" cy="1200329"/>
          </a:xfrm>
          <a:prstGeom prst="rect">
            <a:avLst/>
          </a:prstGeom>
          <a:noFill/>
        </p:spPr>
        <p:txBody>
          <a:bodyPr wrap="square" rtlCol="0">
            <a:spAutoFit/>
          </a:bodyPr>
          <a:lstStyle/>
          <a:p>
            <a:r>
              <a:rPr lang="en-US" dirty="0"/>
              <a:t>‘’Competitiveness has also been shown to increase physical motivation, such as motivation to practice a sport,, (Frederick-</a:t>
            </a:r>
            <a:r>
              <a:rPr lang="en-US" dirty="0" err="1"/>
              <a:t>Recascino</a:t>
            </a:r>
            <a:r>
              <a:rPr lang="en-US" dirty="0"/>
              <a:t> and Schuster-Smith, 2003).</a:t>
            </a:r>
            <a:endParaRPr lang="en-GB" dirty="0"/>
          </a:p>
        </p:txBody>
      </p:sp>
      <p:sp>
        <p:nvSpPr>
          <p:cNvPr id="4" name="TextBox 3">
            <a:extLst>
              <a:ext uri="{FF2B5EF4-FFF2-40B4-BE49-F238E27FC236}">
                <a16:creationId xmlns:a16="http://schemas.microsoft.com/office/drawing/2014/main" id="{F5C75F3A-11EE-AD91-23AA-2ABFBCDEA9CC}"/>
              </a:ext>
            </a:extLst>
          </p:cNvPr>
          <p:cNvSpPr txBox="1"/>
          <p:nvPr/>
        </p:nvSpPr>
        <p:spPr>
          <a:xfrm>
            <a:off x="8675538" y="1225426"/>
            <a:ext cx="3449538" cy="1438855"/>
          </a:xfrm>
          <a:prstGeom prst="rect">
            <a:avLst/>
          </a:prstGeom>
          <a:noFill/>
        </p:spPr>
        <p:txBody>
          <a:bodyPr wrap="square" rtlCol="0">
            <a:spAutoFit/>
          </a:bodyPr>
          <a:lstStyle/>
          <a:p>
            <a:r>
              <a:rPr lang="en-US" sz="1700" b="0" i="0" dirty="0">
                <a:solidFill>
                  <a:srgbClr val="282828"/>
                </a:solidFill>
                <a:effectLst/>
              </a:rPr>
              <a:t>‘’Having a strong social identity with a sport is positively associated with motivation to continue participation in sport’’ (Murray et al…, 2022)</a:t>
            </a:r>
            <a:endParaRPr lang="en-GB" sz="1700" dirty="0"/>
          </a:p>
        </p:txBody>
      </p:sp>
      <p:cxnSp>
        <p:nvCxnSpPr>
          <p:cNvPr id="11" name="Straight Connector 10">
            <a:extLst>
              <a:ext uri="{FF2B5EF4-FFF2-40B4-BE49-F238E27FC236}">
                <a16:creationId xmlns:a16="http://schemas.microsoft.com/office/drawing/2014/main" id="{E60739B6-FE33-2907-76DA-9025B7AF88AA}"/>
              </a:ext>
            </a:extLst>
          </p:cNvPr>
          <p:cNvCxnSpPr/>
          <p:nvPr/>
        </p:nvCxnSpPr>
        <p:spPr>
          <a:xfrm>
            <a:off x="5836258" y="63609"/>
            <a:ext cx="55659" cy="6615487"/>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CDF8DE1A-6F22-13F4-3C2B-CFB4BC62D32D}"/>
              </a:ext>
            </a:extLst>
          </p:cNvPr>
          <p:cNvCxnSpPr/>
          <p:nvPr/>
        </p:nvCxnSpPr>
        <p:spPr>
          <a:xfrm flipH="1">
            <a:off x="0" y="2683332"/>
            <a:ext cx="5864087" cy="0"/>
          </a:xfrm>
          <a:prstGeom prst="line">
            <a:avLst/>
          </a:prstGeom>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36F6862F-0275-8CA0-5D2A-BA14C5350D9F}"/>
              </a:ext>
            </a:extLst>
          </p:cNvPr>
          <p:cNvSpPr txBox="1"/>
          <p:nvPr/>
        </p:nvSpPr>
        <p:spPr>
          <a:xfrm>
            <a:off x="5849511" y="1539405"/>
            <a:ext cx="2753802" cy="1661993"/>
          </a:xfrm>
          <a:prstGeom prst="rect">
            <a:avLst/>
          </a:prstGeom>
          <a:noFill/>
        </p:spPr>
        <p:txBody>
          <a:bodyPr wrap="square" rtlCol="0">
            <a:spAutoFit/>
          </a:bodyPr>
          <a:lstStyle/>
          <a:p>
            <a:r>
              <a:rPr lang="en-US" sz="1700" b="0" i="0" dirty="0">
                <a:solidFill>
                  <a:srgbClr val="202124"/>
                </a:solidFill>
                <a:effectLst/>
                <a:latin typeface="Google Sans"/>
              </a:rPr>
              <a:t>‘’participants frequently report social reasons for their involvement in sport such as </a:t>
            </a:r>
            <a:r>
              <a:rPr lang="en-US" sz="1700" b="0" i="0" dirty="0">
                <a:solidFill>
                  <a:srgbClr val="040C28"/>
                </a:solidFill>
                <a:effectLst/>
                <a:latin typeface="Google Sans"/>
              </a:rPr>
              <a:t>wanting to be part of a team or to be with friends</a:t>
            </a:r>
            <a:r>
              <a:rPr lang="en-US" sz="1700" b="0" i="0" dirty="0">
                <a:solidFill>
                  <a:srgbClr val="202124"/>
                </a:solidFill>
                <a:effectLst/>
                <a:latin typeface="Google Sans"/>
              </a:rPr>
              <a:t>’’ (Allen, 2003)</a:t>
            </a:r>
            <a:endParaRPr lang="en-GB" sz="1700" dirty="0"/>
          </a:p>
        </p:txBody>
      </p:sp>
      <p:cxnSp>
        <p:nvCxnSpPr>
          <p:cNvPr id="16" name="Straight Connector 15">
            <a:extLst>
              <a:ext uri="{FF2B5EF4-FFF2-40B4-BE49-F238E27FC236}">
                <a16:creationId xmlns:a16="http://schemas.microsoft.com/office/drawing/2014/main" id="{7E0EFB96-BB7C-BB41-E4B1-1B5AB0EE8866}"/>
              </a:ext>
            </a:extLst>
          </p:cNvPr>
          <p:cNvCxnSpPr/>
          <p:nvPr/>
        </p:nvCxnSpPr>
        <p:spPr>
          <a:xfrm>
            <a:off x="5836258" y="3260034"/>
            <a:ext cx="6327913" cy="0"/>
          </a:xfrm>
          <a:prstGeom prst="line">
            <a:avLst/>
          </a:prstGeom>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B31AC582-83CB-87E6-37AE-3B2C1B265C42}"/>
              </a:ext>
            </a:extLst>
          </p:cNvPr>
          <p:cNvSpPr txBox="1"/>
          <p:nvPr/>
        </p:nvSpPr>
        <p:spPr>
          <a:xfrm>
            <a:off x="6551876" y="3289025"/>
            <a:ext cx="5184251" cy="584775"/>
          </a:xfrm>
          <a:prstGeom prst="rect">
            <a:avLst/>
          </a:prstGeom>
          <a:noFill/>
        </p:spPr>
        <p:txBody>
          <a:bodyPr wrap="square" rtlCol="0">
            <a:spAutoFit/>
          </a:bodyPr>
          <a:lstStyle/>
          <a:p>
            <a:r>
              <a:rPr lang="en-GB" sz="1600" b="1" dirty="0"/>
              <a:t>Progression is a big motivator for surfing as it goes very hand in hand with competition </a:t>
            </a:r>
          </a:p>
        </p:txBody>
      </p:sp>
      <p:sp>
        <p:nvSpPr>
          <p:cNvPr id="18" name="TextBox 17">
            <a:extLst>
              <a:ext uri="{FF2B5EF4-FFF2-40B4-BE49-F238E27FC236}">
                <a16:creationId xmlns:a16="http://schemas.microsoft.com/office/drawing/2014/main" id="{9788BA2A-135B-2C52-2F1B-0290668A16D3}"/>
              </a:ext>
            </a:extLst>
          </p:cNvPr>
          <p:cNvSpPr txBox="1"/>
          <p:nvPr/>
        </p:nvSpPr>
        <p:spPr>
          <a:xfrm>
            <a:off x="5913121" y="3827667"/>
            <a:ext cx="4238045" cy="877163"/>
          </a:xfrm>
          <a:prstGeom prst="rect">
            <a:avLst/>
          </a:prstGeom>
          <a:noFill/>
        </p:spPr>
        <p:txBody>
          <a:bodyPr wrap="square" rtlCol="0">
            <a:spAutoFit/>
          </a:bodyPr>
          <a:lstStyle/>
          <a:p>
            <a:r>
              <a:rPr lang="en-GB" sz="1700" dirty="0"/>
              <a:t>‘’More intrinsic motivation and rewards from improving in a dangerous activity.’’ (</a:t>
            </a:r>
            <a:r>
              <a:rPr lang="en-GB" sz="1700" dirty="0" err="1"/>
              <a:t>Trimop</a:t>
            </a:r>
            <a:r>
              <a:rPr lang="en-GB" sz="1700" dirty="0"/>
              <a:t>, </a:t>
            </a:r>
            <a:r>
              <a:rPr lang="en-GB" sz="1700" dirty="0" err="1"/>
              <a:t>Zckerman</a:t>
            </a:r>
            <a:r>
              <a:rPr lang="en-GB" sz="1700" dirty="0"/>
              <a:t>. 1994)</a:t>
            </a:r>
          </a:p>
        </p:txBody>
      </p:sp>
      <p:sp>
        <p:nvSpPr>
          <p:cNvPr id="20" name="TextBox 19">
            <a:extLst>
              <a:ext uri="{FF2B5EF4-FFF2-40B4-BE49-F238E27FC236}">
                <a16:creationId xmlns:a16="http://schemas.microsoft.com/office/drawing/2014/main" id="{858E3BA6-09DA-0F02-C97A-24B0D5CAEB2A}"/>
              </a:ext>
            </a:extLst>
          </p:cNvPr>
          <p:cNvSpPr txBox="1"/>
          <p:nvPr/>
        </p:nvSpPr>
        <p:spPr>
          <a:xfrm>
            <a:off x="9146652" y="4412442"/>
            <a:ext cx="3069203" cy="877163"/>
          </a:xfrm>
          <a:prstGeom prst="rect">
            <a:avLst/>
          </a:prstGeom>
          <a:noFill/>
        </p:spPr>
        <p:txBody>
          <a:bodyPr wrap="square" rtlCol="0">
            <a:spAutoFit/>
          </a:bodyPr>
          <a:lstStyle/>
          <a:p>
            <a:r>
              <a:rPr lang="en-US" sz="1700" i="0" dirty="0">
                <a:effectLst/>
              </a:rPr>
              <a:t>‘’Goal setting in sports provides focus, maintains high motivation’’ (Webber, 2023)</a:t>
            </a:r>
            <a:endParaRPr lang="en-GB" sz="1700" dirty="0"/>
          </a:p>
        </p:txBody>
      </p:sp>
      <p:sp>
        <p:nvSpPr>
          <p:cNvPr id="21" name="TextBox 20">
            <a:extLst>
              <a:ext uri="{FF2B5EF4-FFF2-40B4-BE49-F238E27FC236}">
                <a16:creationId xmlns:a16="http://schemas.microsoft.com/office/drawing/2014/main" id="{47DE8CEF-0DDA-494B-5FDC-B42EF4A4C15B}"/>
              </a:ext>
            </a:extLst>
          </p:cNvPr>
          <p:cNvSpPr txBox="1"/>
          <p:nvPr/>
        </p:nvSpPr>
        <p:spPr>
          <a:xfrm>
            <a:off x="5979382" y="5249021"/>
            <a:ext cx="4238044" cy="1400383"/>
          </a:xfrm>
          <a:prstGeom prst="rect">
            <a:avLst/>
          </a:prstGeom>
          <a:noFill/>
        </p:spPr>
        <p:txBody>
          <a:bodyPr wrap="square" rtlCol="0">
            <a:spAutoFit/>
          </a:bodyPr>
          <a:lstStyle/>
          <a:p>
            <a:r>
              <a:rPr lang="en-US" sz="1700" b="0" i="0" dirty="0">
                <a:effectLst/>
              </a:rPr>
              <a:t>‘’Highly successful athletes, tend to be more intrinsically motivated by setting themselves as a standard of excellence and focusing on individual improvement’’ (Berger, 2020)</a:t>
            </a:r>
            <a:endParaRPr lang="en-GB" sz="1700" dirty="0"/>
          </a:p>
        </p:txBody>
      </p:sp>
    </p:spTree>
    <p:extLst>
      <p:ext uri="{BB962C8B-B14F-4D97-AF65-F5344CB8AC3E}">
        <p14:creationId xmlns:p14="http://schemas.microsoft.com/office/powerpoint/2010/main" val="1833283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FB98B7FF-739C-A879-631D-80005C99F857}"/>
              </a:ext>
            </a:extLst>
          </p:cNvPr>
          <p:cNvSpPr txBox="1"/>
          <p:nvPr/>
        </p:nvSpPr>
        <p:spPr>
          <a:xfrm>
            <a:off x="341907" y="310100"/>
            <a:ext cx="7211833" cy="646331"/>
          </a:xfrm>
          <a:prstGeom prst="rect">
            <a:avLst/>
          </a:prstGeom>
          <a:noFill/>
        </p:spPr>
        <p:txBody>
          <a:bodyPr wrap="square" rtlCol="0">
            <a:spAutoFit/>
          </a:bodyPr>
          <a:lstStyle/>
          <a:p>
            <a:r>
              <a:rPr lang="en-GB" dirty="0"/>
              <a:t>Behavioural Change Theory</a:t>
            </a:r>
          </a:p>
          <a:p>
            <a:endParaRPr lang="en-GB" dirty="0"/>
          </a:p>
        </p:txBody>
      </p:sp>
      <p:sp>
        <p:nvSpPr>
          <p:cNvPr id="2" name="TextBox 1">
            <a:extLst>
              <a:ext uri="{FF2B5EF4-FFF2-40B4-BE49-F238E27FC236}">
                <a16:creationId xmlns:a16="http://schemas.microsoft.com/office/drawing/2014/main" id="{5325E599-63C6-9B82-39A9-51277177048A}"/>
              </a:ext>
            </a:extLst>
          </p:cNvPr>
          <p:cNvSpPr txBox="1"/>
          <p:nvPr/>
        </p:nvSpPr>
        <p:spPr>
          <a:xfrm>
            <a:off x="341907" y="811033"/>
            <a:ext cx="6758608" cy="3139321"/>
          </a:xfrm>
          <a:prstGeom prst="rect">
            <a:avLst/>
          </a:prstGeom>
          <a:noFill/>
        </p:spPr>
        <p:txBody>
          <a:bodyPr wrap="square" rtlCol="0">
            <a:spAutoFit/>
          </a:bodyPr>
          <a:lstStyle/>
          <a:p>
            <a:r>
              <a:rPr lang="en-US" b="0" i="0" dirty="0">
                <a:effectLst/>
              </a:rPr>
              <a:t>Behavioral Change Theory is a psychological framework that explains how individuals can change their behavior by understanding the factors that motivate them to act. The theory suggests that behavior change occurs in a series of stages, and that successful behavior change requires addressing the unique motivations and barriers that individuals face. This concept is similar too the self determination theory as it can be used to understand motivation and adherence and proposes that behavioral regulation towards an activity</a:t>
            </a:r>
          </a:p>
          <a:p>
            <a:endParaRPr lang="en-US" dirty="0"/>
          </a:p>
          <a:p>
            <a:endParaRPr lang="en-GB" dirty="0"/>
          </a:p>
        </p:txBody>
      </p:sp>
      <p:sp>
        <p:nvSpPr>
          <p:cNvPr id="3" name="TextBox 2">
            <a:extLst>
              <a:ext uri="{FF2B5EF4-FFF2-40B4-BE49-F238E27FC236}">
                <a16:creationId xmlns:a16="http://schemas.microsoft.com/office/drawing/2014/main" id="{9AA583D1-7E52-474A-6B43-9D36539B35E6}"/>
              </a:ext>
            </a:extLst>
          </p:cNvPr>
          <p:cNvSpPr txBox="1"/>
          <p:nvPr/>
        </p:nvSpPr>
        <p:spPr>
          <a:xfrm>
            <a:off x="3856382" y="4015642"/>
            <a:ext cx="7863840" cy="2031325"/>
          </a:xfrm>
          <a:prstGeom prst="rect">
            <a:avLst/>
          </a:prstGeom>
          <a:noFill/>
        </p:spPr>
        <p:txBody>
          <a:bodyPr wrap="square" rtlCol="0">
            <a:spAutoFit/>
          </a:bodyPr>
          <a:lstStyle/>
          <a:p>
            <a:r>
              <a:rPr lang="en-GB" dirty="0"/>
              <a:t>With the interview results it was very obvious that competition and progression of his skills and ability in surfing where his main driving factors by looking at behavioural change theory you can see how he has pushed and motivated himself to become better at the sport, meaning he is partaking more often. Although he probably doesn’t realise he is doing it he is addressing the motivations and barriers that help or hinder him unconsciously.</a:t>
            </a:r>
          </a:p>
        </p:txBody>
      </p:sp>
      <p:pic>
        <p:nvPicPr>
          <p:cNvPr id="1026" name="Picture 2" descr="Self-Determination Theory of Motivation - Center for Community Health &amp;  Prevention - University of Rochester Medical Center">
            <a:extLst>
              <a:ext uri="{FF2B5EF4-FFF2-40B4-BE49-F238E27FC236}">
                <a16:creationId xmlns:a16="http://schemas.microsoft.com/office/drawing/2014/main" id="{E5308993-3426-F5FE-11B5-0D5262310C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754601"/>
            <a:ext cx="3837783" cy="255340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Transtheoretical Model (Stages of Change)">
            <a:extLst>
              <a:ext uri="{FF2B5EF4-FFF2-40B4-BE49-F238E27FC236}">
                <a16:creationId xmlns:a16="http://schemas.microsoft.com/office/drawing/2014/main" id="{71F8C19A-FEE2-3EA5-DE1B-5BF9F01BE5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9792" y="704861"/>
            <a:ext cx="3836131" cy="2666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1993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FB98B7FF-739C-A879-631D-80005C99F857}"/>
              </a:ext>
            </a:extLst>
          </p:cNvPr>
          <p:cNvSpPr txBox="1"/>
          <p:nvPr/>
        </p:nvSpPr>
        <p:spPr>
          <a:xfrm>
            <a:off x="151075" y="429370"/>
            <a:ext cx="7211833" cy="369332"/>
          </a:xfrm>
          <a:prstGeom prst="rect">
            <a:avLst/>
          </a:prstGeom>
          <a:noFill/>
        </p:spPr>
        <p:txBody>
          <a:bodyPr wrap="square" rtlCol="0">
            <a:spAutoFit/>
          </a:bodyPr>
          <a:lstStyle/>
          <a:p>
            <a:r>
              <a:rPr lang="en-GB" sz="1800" dirty="0">
                <a:effectLst/>
                <a:latin typeface="Arial" panose="020B0604020202020204" pitchFamily="34" charset="0"/>
                <a:ea typeface="Times New Roman" panose="02020603050405020304" pitchFamily="18" charset="0"/>
              </a:rPr>
              <a:t>Explanation of the practical implications for your findings</a:t>
            </a:r>
            <a:endParaRPr lang="en-GB" dirty="0"/>
          </a:p>
        </p:txBody>
      </p:sp>
      <p:sp>
        <p:nvSpPr>
          <p:cNvPr id="2" name="TextBox 1">
            <a:extLst>
              <a:ext uri="{FF2B5EF4-FFF2-40B4-BE49-F238E27FC236}">
                <a16:creationId xmlns:a16="http://schemas.microsoft.com/office/drawing/2014/main" id="{B5873C5D-D2C1-8343-AE19-FF848729C0F2}"/>
              </a:ext>
            </a:extLst>
          </p:cNvPr>
          <p:cNvSpPr txBox="1"/>
          <p:nvPr/>
        </p:nvSpPr>
        <p:spPr>
          <a:xfrm>
            <a:off x="349858" y="1423284"/>
            <a:ext cx="7458323" cy="4801314"/>
          </a:xfrm>
          <a:prstGeom prst="rect">
            <a:avLst/>
          </a:prstGeom>
          <a:noFill/>
        </p:spPr>
        <p:txBody>
          <a:bodyPr wrap="square" rtlCol="0">
            <a:spAutoFit/>
          </a:bodyPr>
          <a:lstStyle/>
          <a:p>
            <a:r>
              <a:rPr lang="en-GB" dirty="0"/>
              <a:t>Knowing that competition and progression are the main motivations to his consistent participation in this outdoor adventurous activity by using a theory like the behavioural change theory you can help him understand what his motivators are and why, by doing this you can help overcome any potential barriers or just maintain the current level of motivation to partake in this sport. </a:t>
            </a:r>
          </a:p>
          <a:p>
            <a:endParaRPr lang="en-GB" dirty="0"/>
          </a:p>
          <a:p>
            <a:r>
              <a:rPr lang="en-GB" dirty="0"/>
              <a:t>By understanding what motivates us we can use these to our advantage on the days that you feel unmotivated, if you really enjoy taking part in a sport for the social aspect by purposely planning a day with your friends doing it you can motivate yourself to partake or if you know you have a competition upcoming you can motivate yourself to go train for the purpose of being ready for the competition.</a:t>
            </a:r>
          </a:p>
          <a:p>
            <a:endParaRPr lang="en-GB" dirty="0"/>
          </a:p>
          <a:p>
            <a:r>
              <a:rPr lang="en-US" dirty="0"/>
              <a:t>‘’Understanding motivation gives us many valuable insights into human nature. It explains why we set goals, strive for achievement and power’’(Souders, 2019)</a:t>
            </a:r>
            <a:endParaRPr lang="en-GB" dirty="0"/>
          </a:p>
        </p:txBody>
      </p:sp>
      <p:pic>
        <p:nvPicPr>
          <p:cNvPr id="2050" name="Picture 2" descr="David Goggins &quot;Who's Gonna Carry The Boats?!&quot; - YouTube">
            <a:extLst>
              <a:ext uri="{FF2B5EF4-FFF2-40B4-BE49-F238E27FC236}">
                <a16:creationId xmlns:a16="http://schemas.microsoft.com/office/drawing/2014/main" id="{7169A99F-2364-214D-9BF6-AD6EE209CF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5157" y="2563798"/>
            <a:ext cx="3866985" cy="2175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4117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FB98B7FF-739C-A879-631D-80005C99F857}"/>
              </a:ext>
            </a:extLst>
          </p:cNvPr>
          <p:cNvSpPr txBox="1"/>
          <p:nvPr/>
        </p:nvSpPr>
        <p:spPr>
          <a:xfrm>
            <a:off x="3832528" y="357808"/>
            <a:ext cx="7211833" cy="800219"/>
          </a:xfrm>
          <a:prstGeom prst="rect">
            <a:avLst/>
          </a:prstGeom>
          <a:noFill/>
        </p:spPr>
        <p:txBody>
          <a:bodyPr wrap="square" rtlCol="0">
            <a:spAutoFit/>
          </a:bodyPr>
          <a:lstStyle/>
          <a:p>
            <a:r>
              <a:rPr lang="en-GB" sz="2800" dirty="0"/>
              <a:t>The next steps </a:t>
            </a:r>
          </a:p>
          <a:p>
            <a:endParaRPr lang="en-GB" dirty="0"/>
          </a:p>
        </p:txBody>
      </p:sp>
      <p:sp>
        <p:nvSpPr>
          <p:cNvPr id="2" name="TextBox 1">
            <a:extLst>
              <a:ext uri="{FF2B5EF4-FFF2-40B4-BE49-F238E27FC236}">
                <a16:creationId xmlns:a16="http://schemas.microsoft.com/office/drawing/2014/main" id="{B760E348-1C4A-038F-6D7F-FE639B322558}"/>
              </a:ext>
            </a:extLst>
          </p:cNvPr>
          <p:cNvSpPr txBox="1"/>
          <p:nvPr/>
        </p:nvSpPr>
        <p:spPr>
          <a:xfrm>
            <a:off x="365759" y="1038544"/>
            <a:ext cx="6933537" cy="1200329"/>
          </a:xfrm>
          <a:prstGeom prst="rect">
            <a:avLst/>
          </a:prstGeom>
          <a:noFill/>
        </p:spPr>
        <p:txBody>
          <a:bodyPr wrap="square" rtlCol="0">
            <a:spAutoFit/>
          </a:bodyPr>
          <a:lstStyle/>
          <a:p>
            <a:r>
              <a:rPr lang="en-GB" dirty="0"/>
              <a:t>By understating the motivations of people that take part in these types of activities can help us get people who would not be keen to partake in these activities to give it a go or to help motivate people that are already taking part become more consistent. </a:t>
            </a:r>
          </a:p>
        </p:txBody>
      </p:sp>
      <p:sp>
        <p:nvSpPr>
          <p:cNvPr id="3" name="TextBox 2">
            <a:extLst>
              <a:ext uri="{FF2B5EF4-FFF2-40B4-BE49-F238E27FC236}">
                <a16:creationId xmlns:a16="http://schemas.microsoft.com/office/drawing/2014/main" id="{70E34877-F85C-0CBA-9A32-40B33AD66A67}"/>
              </a:ext>
            </a:extLst>
          </p:cNvPr>
          <p:cNvSpPr txBox="1"/>
          <p:nvPr/>
        </p:nvSpPr>
        <p:spPr>
          <a:xfrm>
            <a:off x="638755" y="3108428"/>
            <a:ext cx="4325509" cy="1754326"/>
          </a:xfrm>
          <a:prstGeom prst="rect">
            <a:avLst/>
          </a:prstGeom>
          <a:noFill/>
        </p:spPr>
        <p:txBody>
          <a:bodyPr wrap="square" rtlCol="0">
            <a:spAutoFit/>
          </a:bodyPr>
          <a:lstStyle/>
          <a:p>
            <a:r>
              <a:rPr lang="en-GB" dirty="0"/>
              <a:t>Many companies are out there trying to  make outdoor adventurous activities more accessible to everyone, by using these motivations you can market it better and will find it easier to convince people to partake.</a:t>
            </a:r>
          </a:p>
        </p:txBody>
      </p:sp>
      <p:sp>
        <p:nvSpPr>
          <p:cNvPr id="4" name="TextBox 3">
            <a:extLst>
              <a:ext uri="{FF2B5EF4-FFF2-40B4-BE49-F238E27FC236}">
                <a16:creationId xmlns:a16="http://schemas.microsoft.com/office/drawing/2014/main" id="{6AA9852A-E148-B097-896D-2FB30E6451AA}"/>
              </a:ext>
            </a:extLst>
          </p:cNvPr>
          <p:cNvSpPr txBox="1"/>
          <p:nvPr/>
        </p:nvSpPr>
        <p:spPr>
          <a:xfrm>
            <a:off x="5899867" y="2777849"/>
            <a:ext cx="5311472" cy="1200329"/>
          </a:xfrm>
          <a:prstGeom prst="rect">
            <a:avLst/>
          </a:prstGeom>
          <a:noFill/>
        </p:spPr>
        <p:txBody>
          <a:bodyPr wrap="square" rtlCol="0">
            <a:spAutoFit/>
          </a:bodyPr>
          <a:lstStyle/>
          <a:p>
            <a:r>
              <a:rPr lang="en-GB" dirty="0"/>
              <a:t>By working with schools and communities you can help keep children in education by partaking in outdoor adventurous activities through schools and community outreach programs.  </a:t>
            </a:r>
          </a:p>
        </p:txBody>
      </p:sp>
      <p:sp>
        <p:nvSpPr>
          <p:cNvPr id="5" name="TextBox 4">
            <a:extLst>
              <a:ext uri="{FF2B5EF4-FFF2-40B4-BE49-F238E27FC236}">
                <a16:creationId xmlns:a16="http://schemas.microsoft.com/office/drawing/2014/main" id="{FDB4AE36-FF66-7855-5137-9FA9B32EC5A0}"/>
              </a:ext>
            </a:extLst>
          </p:cNvPr>
          <p:cNvSpPr txBox="1"/>
          <p:nvPr/>
        </p:nvSpPr>
        <p:spPr>
          <a:xfrm>
            <a:off x="4492486" y="4930298"/>
            <a:ext cx="6933537" cy="923330"/>
          </a:xfrm>
          <a:prstGeom prst="rect">
            <a:avLst/>
          </a:prstGeom>
          <a:noFill/>
        </p:spPr>
        <p:txBody>
          <a:bodyPr wrap="square" rtlCol="0">
            <a:spAutoFit/>
          </a:bodyPr>
          <a:lstStyle/>
          <a:p>
            <a:r>
              <a:rPr lang="en-GB" dirty="0"/>
              <a:t>Organise more social events for these sports to increase the social motivations, group activities and clubs can help retain people as consistent participants </a:t>
            </a:r>
          </a:p>
        </p:txBody>
      </p:sp>
    </p:spTree>
    <p:extLst>
      <p:ext uri="{BB962C8B-B14F-4D97-AF65-F5344CB8AC3E}">
        <p14:creationId xmlns:p14="http://schemas.microsoft.com/office/powerpoint/2010/main" val="1586096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31AA8-0CB4-7F53-7D9E-8751E508EEEF}"/>
              </a:ext>
            </a:extLst>
          </p:cNvPr>
          <p:cNvSpPr>
            <a:spLocks noGrp="1"/>
          </p:cNvSpPr>
          <p:nvPr>
            <p:ph type="title"/>
          </p:nvPr>
        </p:nvSpPr>
        <p:spPr>
          <a:xfrm>
            <a:off x="0" y="-159661"/>
            <a:ext cx="10515600" cy="1325563"/>
          </a:xfrm>
        </p:spPr>
        <p:txBody>
          <a:bodyPr/>
          <a:lstStyle/>
          <a:p>
            <a:r>
              <a:rPr lang="en-GB" dirty="0"/>
              <a:t>References </a:t>
            </a:r>
          </a:p>
        </p:txBody>
      </p:sp>
      <p:sp>
        <p:nvSpPr>
          <p:cNvPr id="4" name="Date Placeholder 3">
            <a:extLst>
              <a:ext uri="{FF2B5EF4-FFF2-40B4-BE49-F238E27FC236}">
                <a16:creationId xmlns:a16="http://schemas.microsoft.com/office/drawing/2014/main" id="{F7E748A0-729E-1E28-B721-95C0B5CAA2E7}"/>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35E1F18E-8576-FE80-A3EC-823A4975FA84}"/>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971B5586-F7CA-338D-285D-A85E8DDF1136}"/>
              </a:ext>
            </a:extLst>
          </p:cNvPr>
          <p:cNvSpPr>
            <a:spLocks noGrp="1"/>
          </p:cNvSpPr>
          <p:nvPr>
            <p:ph type="sldNum" sz="quarter" idx="12"/>
          </p:nvPr>
        </p:nvSpPr>
        <p:spPr/>
        <p:txBody>
          <a:bodyPr/>
          <a:lstStyle/>
          <a:p>
            <a:fld id="{A49DFD55-3C28-40EF-9E31-A92D2E4017FF}" type="slidenum">
              <a:rPr lang="en-US" smtClean="0"/>
              <a:pPr/>
              <a:t>10</a:t>
            </a:fld>
            <a:endParaRPr lang="en-US" dirty="0"/>
          </a:p>
        </p:txBody>
      </p:sp>
      <p:sp>
        <p:nvSpPr>
          <p:cNvPr id="7" name="TextBox 6">
            <a:extLst>
              <a:ext uri="{FF2B5EF4-FFF2-40B4-BE49-F238E27FC236}">
                <a16:creationId xmlns:a16="http://schemas.microsoft.com/office/drawing/2014/main" id="{D390FAA8-9C7F-1BA9-1599-4E63A6AA6CD6}"/>
              </a:ext>
            </a:extLst>
          </p:cNvPr>
          <p:cNvSpPr txBox="1"/>
          <p:nvPr/>
        </p:nvSpPr>
        <p:spPr>
          <a:xfrm>
            <a:off x="647037" y="686000"/>
            <a:ext cx="10786607" cy="6278642"/>
          </a:xfrm>
          <a:prstGeom prst="rect">
            <a:avLst/>
          </a:prstGeom>
          <a:noFill/>
        </p:spPr>
        <p:txBody>
          <a:bodyPr wrap="square" rtlCol="0">
            <a:spAutoFit/>
          </a:bodyPr>
          <a:lstStyle/>
          <a:p>
            <a:r>
              <a:rPr lang="en-US" sz="1200" b="0" i="0" dirty="0">
                <a:effectLst/>
              </a:rPr>
              <a:t>Frederick-</a:t>
            </a:r>
            <a:r>
              <a:rPr lang="en-US" sz="1200" b="0" i="0" dirty="0" err="1">
                <a:effectLst/>
              </a:rPr>
              <a:t>Recascino</a:t>
            </a:r>
            <a:r>
              <a:rPr lang="en-US" sz="1200" b="0" i="0" dirty="0">
                <a:effectLst/>
              </a:rPr>
              <a:t> C. M., Schuster-Smith H. (2003). Competition and intrinsic motivation in physical activity: a comparison of two groups. </a:t>
            </a:r>
            <a:r>
              <a:rPr lang="en-US" sz="1200" b="0" i="1" dirty="0">
                <a:effectLst/>
              </a:rPr>
              <a:t>J. Sport </a:t>
            </a:r>
            <a:r>
              <a:rPr lang="en-US" sz="1200" b="0" i="1" dirty="0" err="1">
                <a:effectLst/>
              </a:rPr>
              <a:t>Behav</a:t>
            </a:r>
            <a:r>
              <a:rPr lang="en-US" sz="1200" b="0" i="1" dirty="0">
                <a:effectLst/>
              </a:rPr>
              <a:t>.</a:t>
            </a:r>
            <a:r>
              <a:rPr lang="en-US" sz="1200" b="0" i="0" dirty="0">
                <a:effectLst/>
              </a:rPr>
              <a:t> 26, 240–254. </a:t>
            </a:r>
          </a:p>
          <a:p>
            <a:endParaRPr lang="en-US" sz="1200" b="0" i="0" dirty="0">
              <a:effectLst/>
            </a:endParaRPr>
          </a:p>
          <a:p>
            <a:r>
              <a:rPr lang="en-US" sz="1200" b="0" i="0" dirty="0" err="1">
                <a:effectLst/>
              </a:rPr>
              <a:t>Trimop</a:t>
            </a:r>
            <a:r>
              <a:rPr lang="en-US" sz="1200" dirty="0"/>
              <a:t>. R (1994) The Psychology of risk taking behavior. 1</a:t>
            </a:r>
            <a:r>
              <a:rPr lang="en-US" sz="1200" baseline="30000" dirty="0"/>
              <a:t>st</a:t>
            </a:r>
            <a:r>
              <a:rPr lang="en-US" sz="1200" dirty="0"/>
              <a:t> ed. North holland: Elseiver</a:t>
            </a:r>
          </a:p>
          <a:p>
            <a:endParaRPr lang="en-US" sz="1200" b="0" i="0" dirty="0">
              <a:effectLst/>
            </a:endParaRPr>
          </a:p>
          <a:p>
            <a:r>
              <a:rPr lang="en-US" sz="1200" b="0" i="0" dirty="0">
                <a:effectLst/>
              </a:rPr>
              <a:t>Allen, J. B., 2003. Social Motivation in Youth Sport. Journal of Sport and Exercise Psychology, 25(4).</a:t>
            </a:r>
          </a:p>
          <a:p>
            <a:endParaRPr lang="en-US" sz="1200" dirty="0"/>
          </a:p>
          <a:p>
            <a:r>
              <a:rPr lang="en-US" sz="1200" b="0" i="0" dirty="0">
                <a:effectLst/>
              </a:rPr>
              <a:t>Berger, M., 2020. What Motivates Successful Athletes. [Online] </a:t>
            </a:r>
          </a:p>
          <a:p>
            <a:r>
              <a:rPr lang="en-US" sz="1200" b="0" i="0" dirty="0">
                <a:effectLst/>
              </a:rPr>
              <a:t>Available at: https://www.trainingpeaks.com/blog/what-motivates-successful-athletes/</a:t>
            </a:r>
          </a:p>
          <a:p>
            <a:r>
              <a:rPr lang="en-US" sz="1200" b="0" i="0" dirty="0">
                <a:effectLst/>
              </a:rPr>
              <a:t>[Accessed 05 2023].</a:t>
            </a:r>
          </a:p>
          <a:p>
            <a:endParaRPr lang="en-US" sz="1200" b="0" i="0" dirty="0">
              <a:effectLst/>
            </a:endParaRPr>
          </a:p>
          <a:p>
            <a:r>
              <a:rPr lang="en-US" sz="1200" b="0" i="0" dirty="0" err="1">
                <a:effectLst/>
              </a:rPr>
              <a:t>Gionta</a:t>
            </a:r>
            <a:r>
              <a:rPr lang="en-US" sz="1200" b="0" i="0" dirty="0">
                <a:effectLst/>
              </a:rPr>
              <a:t>, D., 2020. COMPETITION MOTIVATION THEORY. [Online] </a:t>
            </a:r>
          </a:p>
          <a:p>
            <a:r>
              <a:rPr lang="en-US" sz="1200" b="0" i="0" dirty="0">
                <a:effectLst/>
              </a:rPr>
              <a:t>Available at: https://buffalonickelcrossfit.com/competition-motivation-theory/#:~:text=Competition%20motivation%20theory%20is%20the,Put%20simply%2C%20competition%20drives%20results.</a:t>
            </a:r>
          </a:p>
          <a:p>
            <a:r>
              <a:rPr lang="en-US" sz="1200" b="0" i="0" dirty="0">
                <a:effectLst/>
              </a:rPr>
              <a:t>[Accessed 05 2023].</a:t>
            </a:r>
          </a:p>
          <a:p>
            <a:endParaRPr lang="en-US" sz="1200" b="0" i="0" dirty="0">
              <a:effectLst/>
            </a:endParaRPr>
          </a:p>
          <a:p>
            <a:r>
              <a:rPr lang="en-US" sz="1200" b="0" i="0" dirty="0">
                <a:effectLst/>
              </a:rPr>
              <a:t>Robert E. Franken, D. J. B., 1995. Why do people like competition? The motivation for winning, putting forth effort, improving one's performance, performing well, being instrumental, and expressing forceful/aggressive behavior,. Science Direct, 19(2), pp. 175-184.</a:t>
            </a:r>
          </a:p>
          <a:p>
            <a:endParaRPr lang="en-US" sz="1200" b="0" i="0" dirty="0">
              <a:effectLst/>
            </a:endParaRPr>
          </a:p>
          <a:p>
            <a:r>
              <a:rPr lang="en-US" sz="1200" b="0" i="0" dirty="0">
                <a:effectLst/>
              </a:rPr>
              <a:t>Ross M. Murray, A. K. a. C. M. S., 2022. Understanding Girls' Motivation to Participate in Sport: The Effects of Social Identity and Physical Self-Concept, Toronto: Faculty of Kinesiology and Physical Education, University of Toronto,.</a:t>
            </a:r>
          </a:p>
          <a:p>
            <a:endParaRPr lang="en-US" sz="1200" b="0" i="0" dirty="0">
              <a:effectLst/>
            </a:endParaRPr>
          </a:p>
          <a:p>
            <a:r>
              <a:rPr lang="en-US" sz="1200" b="0" i="0" dirty="0">
                <a:effectLst/>
              </a:rPr>
              <a:t>Sounders, B., 2019. The Vital Importance and Benefits of Motivation. [Online] </a:t>
            </a:r>
          </a:p>
          <a:p>
            <a:r>
              <a:rPr lang="en-US" sz="1200" b="0" i="0" dirty="0">
                <a:effectLst/>
              </a:rPr>
              <a:t>Available at: https://positivepsychology.com/benefits-motivation/#:~:text=Understanding%20motivation%20gives%20us%20many,fear%2C%20anger%2C%20and%20compassion.</a:t>
            </a:r>
          </a:p>
          <a:p>
            <a:r>
              <a:rPr lang="en-US" sz="1200" b="0" i="0" dirty="0">
                <a:effectLst/>
              </a:rPr>
              <a:t>[Accessed 05 2023].</a:t>
            </a:r>
          </a:p>
          <a:p>
            <a:endParaRPr lang="en-US" sz="1200" b="0" i="0" dirty="0">
              <a:effectLst/>
            </a:endParaRPr>
          </a:p>
          <a:p>
            <a:r>
              <a:rPr lang="en-US" sz="1200" b="0" i="0" dirty="0">
                <a:effectLst/>
              </a:rPr>
              <a:t>Webber, D., 2023. Goal Setting in Sport. [Online] </a:t>
            </a:r>
          </a:p>
          <a:p>
            <a:r>
              <a:rPr lang="en-US" sz="1200" b="0" i="0" dirty="0">
                <a:effectLst/>
              </a:rPr>
              <a:t>Available at: https://webber-nutrition.co.uk/goal-setting-in-sport/</a:t>
            </a:r>
          </a:p>
          <a:p>
            <a:r>
              <a:rPr lang="en-US" sz="1200" b="0" i="0" dirty="0">
                <a:effectLst/>
              </a:rPr>
              <a:t>[Accessed 05 2023].</a:t>
            </a:r>
          </a:p>
          <a:p>
            <a:endParaRPr lang="en-US" sz="1200" b="0" i="0" dirty="0">
              <a:solidFill>
                <a:srgbClr val="212121"/>
              </a:solidFill>
              <a:effectLst/>
              <a:latin typeface="Cambria" panose="02040503050406030204" pitchFamily="18" charset="0"/>
            </a:endParaRPr>
          </a:p>
          <a:p>
            <a:endParaRPr lang="en-US" sz="1200" b="0" i="0" dirty="0">
              <a:solidFill>
                <a:srgbClr val="212121"/>
              </a:solidFill>
              <a:effectLst/>
              <a:latin typeface="Cambria" panose="02040503050406030204" pitchFamily="18" charset="0"/>
            </a:endParaRPr>
          </a:p>
          <a:p>
            <a:endParaRPr lang="en-GB" dirty="0"/>
          </a:p>
        </p:txBody>
      </p:sp>
    </p:spTree>
    <p:extLst>
      <p:ext uri="{BB962C8B-B14F-4D97-AF65-F5344CB8AC3E}">
        <p14:creationId xmlns:p14="http://schemas.microsoft.com/office/powerpoint/2010/main" val="2152879432"/>
      </p:ext>
    </p:extLst>
  </p:cSld>
  <p:clrMapOvr>
    <a:masterClrMapping/>
  </p:clrMapOvr>
</p:sld>
</file>

<file path=ppt/theme/theme1.xml><?xml version="1.0" encoding="utf-8"?>
<a:theme xmlns:a="http://schemas.openxmlformats.org/drawingml/2006/main" name="Office Them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Presentation_tm67328976_Win32_LW_SL_v3" id="{B5A5B451-F186-4F05-917D-430247B33515}" vid="{C0610F80-F57F-4E6B-A096-3AEBDD5FC5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C43685-694E-4579-B109-3C418D49DA6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0FD6FE22-81A0-4500-AFD0-342D21BB9A2C}">
  <ds:schemaRefs>
    <ds:schemaRef ds:uri="http://schemas.microsoft.com/sharepoint/v3/contenttype/forms"/>
  </ds:schemaRefs>
</ds:datastoreItem>
</file>

<file path=customXml/itemProps3.xml><?xml version="1.0" encoding="utf-8"?>
<ds:datastoreItem xmlns:ds="http://schemas.openxmlformats.org/officeDocument/2006/customXml" ds:itemID="{CC96B61E-1B64-430F-934F-7D1B900280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{B1E4C722-4774-48A1-851A-FD852585D4C9}tf67328976_win32</Template>
  <TotalTime>0</TotalTime>
  <Words>2040</Words>
  <Application>Microsoft Office PowerPoint</Application>
  <PresentationFormat>Widescreen</PresentationFormat>
  <Paragraphs>104</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Google Sans</vt:lpstr>
      <vt:lpstr>Söhne</vt:lpstr>
      <vt:lpstr>Arial</vt:lpstr>
      <vt:lpstr>Calibri</vt:lpstr>
      <vt:lpstr>Cambria</vt:lpstr>
      <vt:lpstr>Roboto</vt:lpstr>
      <vt:lpstr>Tenorite</vt:lpstr>
      <vt:lpstr>Times New Roman</vt:lpstr>
      <vt:lpstr>Office Theme</vt:lpstr>
      <vt:lpstr>Establish the motives for taking part in an outdoor adventurous activity for an individual, considering any impact the Covid19 pandemic may have had in relation to this.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Establish the motives for taking part in an outdoor adventurous activity for an individual, considering any impact the Covid19 pandemic may have had in relation to this. </dc:title>
  <dc:creator>Morgan Davies (2009354)</dc:creator>
  <cp:lastModifiedBy>Morgan Davies (2009354)</cp:lastModifiedBy>
  <cp:revision>6</cp:revision>
  <dcterms:created xsi:type="dcterms:W3CDTF">2023-05-04T13:25:09Z</dcterms:created>
  <dcterms:modified xsi:type="dcterms:W3CDTF">2023-05-12T10:57:57Z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