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  <p:sldMasterId id="2147483827" r:id="rId2"/>
  </p:sldMasterIdLst>
  <p:notesMasterIdLst>
    <p:notesMasterId r:id="rId15"/>
  </p:notesMasterIdLst>
  <p:sldIdLst>
    <p:sldId id="264" r:id="rId3"/>
    <p:sldId id="256" r:id="rId4"/>
    <p:sldId id="257" r:id="rId5"/>
    <p:sldId id="258" r:id="rId6"/>
    <p:sldId id="269" r:id="rId7"/>
    <p:sldId id="260" r:id="rId8"/>
    <p:sldId id="267" r:id="rId9"/>
    <p:sldId id="268" r:id="rId10"/>
    <p:sldId id="263" r:id="rId11"/>
    <p:sldId id="265" r:id="rId12"/>
    <p:sldId id="266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9298A0-6478-4F28-8F64-8973C7E359E2}" v="240" dt="2026-02-15T10:26:09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71" autoAdjust="0"/>
  </p:normalViewPr>
  <p:slideViewPr>
    <p:cSldViewPr snapToGrid="0">
      <p:cViewPr varScale="1">
        <p:scale>
          <a:sx n="93" d="100"/>
          <a:sy n="93" d="100"/>
        </p:scale>
        <p:origin x="92" y="136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8.xml"/><Relationship Id="rId1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A1DB95-0DA9-4D02-8E75-0290F726C71B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D76FE40-2F35-4C4B-AC4B-DF0465201FA5}">
      <dgm:prSet/>
      <dgm:spPr/>
      <dgm:t>
        <a:bodyPr/>
        <a:lstStyle/>
        <a:p>
          <a:r>
            <a:rPr lang="en-GB" b="1"/>
            <a:t>Root Problem</a:t>
          </a:r>
          <a:endParaRPr lang="en-US"/>
        </a:p>
      </dgm:t>
    </dgm:pt>
    <dgm:pt modelId="{3DDCF1AD-8FDC-44A0-AE0A-2570D49A5258}" type="parTrans" cxnId="{67CEEE0B-5304-49E9-9953-BD202ECB2CB4}">
      <dgm:prSet/>
      <dgm:spPr/>
      <dgm:t>
        <a:bodyPr/>
        <a:lstStyle/>
        <a:p>
          <a:endParaRPr lang="en-US"/>
        </a:p>
      </dgm:t>
    </dgm:pt>
    <dgm:pt modelId="{9655E1C4-F120-4FD0-A6DD-58898911A8E0}" type="sibTrans" cxnId="{67CEEE0B-5304-49E9-9953-BD202ECB2CB4}">
      <dgm:prSet/>
      <dgm:spPr/>
      <dgm:t>
        <a:bodyPr/>
        <a:lstStyle/>
        <a:p>
          <a:endParaRPr lang="en-US"/>
        </a:p>
      </dgm:t>
    </dgm:pt>
    <dgm:pt modelId="{32F4A4C1-2D45-46B6-8AF9-A083061719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30% decline in in-store sales</a:t>
          </a:r>
          <a:endParaRPr lang="en-US" dirty="0"/>
        </a:p>
      </dgm:t>
    </dgm:pt>
    <dgm:pt modelId="{BC7E31C1-E38D-4FA3-8EDE-6AE1378FDA5B}" type="parTrans" cxnId="{7BAC6A7E-5977-4782-AD73-F94038A45101}">
      <dgm:prSet/>
      <dgm:spPr/>
      <dgm:t>
        <a:bodyPr/>
        <a:lstStyle/>
        <a:p>
          <a:endParaRPr lang="en-US"/>
        </a:p>
      </dgm:t>
    </dgm:pt>
    <dgm:pt modelId="{F0EB51BE-1118-4B8C-ABDB-4B6113D69C75}" type="sibTrans" cxnId="{7BAC6A7E-5977-4782-AD73-F94038A45101}">
      <dgm:prSet/>
      <dgm:spPr/>
      <dgm:t>
        <a:bodyPr/>
        <a:lstStyle/>
        <a:p>
          <a:endParaRPr lang="en-US"/>
        </a:p>
      </dgm:t>
    </dgm:pt>
    <dgm:pt modelId="{83448C78-0597-4715-95BC-C488C8F66C3E}">
      <dgm:prSet/>
      <dgm:spPr/>
      <dgm:t>
        <a:bodyPr/>
        <a:lstStyle/>
        <a:p>
          <a:r>
            <a:rPr lang="en-GB" b="1" dirty="0"/>
            <a:t>External Factors</a:t>
          </a:r>
          <a:endParaRPr lang="en-US" dirty="0"/>
        </a:p>
      </dgm:t>
    </dgm:pt>
    <dgm:pt modelId="{533BBBF7-7078-40EB-BAE8-B8B4B49CF210}" type="parTrans" cxnId="{D31425D5-23E4-4711-B9E4-CAD86FA55DDF}">
      <dgm:prSet/>
      <dgm:spPr/>
      <dgm:t>
        <a:bodyPr/>
        <a:lstStyle/>
        <a:p>
          <a:endParaRPr lang="en-US"/>
        </a:p>
      </dgm:t>
    </dgm:pt>
    <dgm:pt modelId="{23481947-E686-4084-964B-C5A3F7A13096}" type="sibTrans" cxnId="{D31425D5-23E4-4711-B9E4-CAD86FA55DDF}">
      <dgm:prSet/>
      <dgm:spPr/>
      <dgm:t>
        <a:bodyPr/>
        <a:lstStyle/>
        <a:p>
          <a:endParaRPr lang="en-US"/>
        </a:p>
      </dgm:t>
    </dgm:pt>
    <dgm:pt modelId="{116EA3E8-C925-4729-9066-4FEE1B75F2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Reduced high street footfall</a:t>
          </a:r>
          <a:endParaRPr lang="en-US" dirty="0"/>
        </a:p>
      </dgm:t>
    </dgm:pt>
    <dgm:pt modelId="{1DF878ED-131B-4B65-9BFD-05548B5C7710}" type="parTrans" cxnId="{D0E187A5-0244-4B28-91A1-0A177CAC94FF}">
      <dgm:prSet/>
      <dgm:spPr/>
      <dgm:t>
        <a:bodyPr/>
        <a:lstStyle/>
        <a:p>
          <a:endParaRPr lang="en-US"/>
        </a:p>
      </dgm:t>
    </dgm:pt>
    <dgm:pt modelId="{A90C19A2-9555-403A-9BEF-31EE0AB23A7E}" type="sibTrans" cxnId="{D0E187A5-0244-4B28-91A1-0A177CAC94FF}">
      <dgm:prSet/>
      <dgm:spPr/>
      <dgm:t>
        <a:bodyPr/>
        <a:lstStyle/>
        <a:p>
          <a:endParaRPr lang="en-US"/>
        </a:p>
      </dgm:t>
    </dgm:pt>
    <dgm:pt modelId="{388944E2-5E44-48E9-8268-7A9BC348FD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Strong Competition </a:t>
          </a:r>
          <a:endParaRPr lang="en-US" dirty="0"/>
        </a:p>
      </dgm:t>
    </dgm:pt>
    <dgm:pt modelId="{B4145F3F-EB75-4EE2-8DE5-7575FB7B955C}" type="parTrans" cxnId="{C650983C-7989-4DA5-BB11-55FEEEEB40B2}">
      <dgm:prSet/>
      <dgm:spPr/>
      <dgm:t>
        <a:bodyPr/>
        <a:lstStyle/>
        <a:p>
          <a:endParaRPr lang="en-US"/>
        </a:p>
      </dgm:t>
    </dgm:pt>
    <dgm:pt modelId="{AB2E5A6F-7A32-401A-A389-210F9813B3F1}" type="sibTrans" cxnId="{C650983C-7989-4DA5-BB11-55FEEEEB40B2}">
      <dgm:prSet/>
      <dgm:spPr/>
      <dgm:t>
        <a:bodyPr/>
        <a:lstStyle/>
        <a:p>
          <a:endParaRPr lang="en-US"/>
        </a:p>
      </dgm:t>
    </dgm:pt>
    <dgm:pt modelId="{7F21CEE0-7537-4906-BB0E-0E64981F1C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Rising costs/Flowers/Eco friendly packaging</a:t>
          </a:r>
          <a:endParaRPr lang="en-US"/>
        </a:p>
      </dgm:t>
    </dgm:pt>
    <dgm:pt modelId="{A3215826-C08B-4D01-80F6-FFBB64BDFADC}" type="parTrans" cxnId="{1917F0B4-3457-487C-80E9-5ADD5C643848}">
      <dgm:prSet/>
      <dgm:spPr/>
      <dgm:t>
        <a:bodyPr/>
        <a:lstStyle/>
        <a:p>
          <a:endParaRPr lang="en-US"/>
        </a:p>
      </dgm:t>
    </dgm:pt>
    <dgm:pt modelId="{25C6D369-9C8D-45E3-A192-C2996ABCCA5B}" type="sibTrans" cxnId="{1917F0B4-3457-487C-80E9-5ADD5C643848}">
      <dgm:prSet/>
      <dgm:spPr/>
      <dgm:t>
        <a:bodyPr/>
        <a:lstStyle/>
        <a:p>
          <a:endParaRPr lang="en-US"/>
        </a:p>
      </dgm:t>
    </dgm:pt>
    <dgm:pt modelId="{702831D9-CBEF-49AD-9E7A-EF389573FD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Shift to online buying</a:t>
          </a:r>
          <a:endParaRPr lang="en-US"/>
        </a:p>
      </dgm:t>
    </dgm:pt>
    <dgm:pt modelId="{315ECC63-5B01-49A0-AE08-7A05DD4264C8}" type="parTrans" cxnId="{1B0B5E1C-9B83-4E32-B111-98EE6B76AE6D}">
      <dgm:prSet/>
      <dgm:spPr/>
      <dgm:t>
        <a:bodyPr/>
        <a:lstStyle/>
        <a:p>
          <a:endParaRPr lang="en-US"/>
        </a:p>
      </dgm:t>
    </dgm:pt>
    <dgm:pt modelId="{E0C900E1-5BB9-45EE-8A13-74DD526DE0DB}" type="sibTrans" cxnId="{1B0B5E1C-9B83-4E32-B111-98EE6B76AE6D}">
      <dgm:prSet/>
      <dgm:spPr/>
      <dgm:t>
        <a:bodyPr/>
        <a:lstStyle/>
        <a:p>
          <a:endParaRPr lang="en-US"/>
        </a:p>
      </dgm:t>
    </dgm:pt>
    <dgm:pt modelId="{EC46403D-912E-462D-A394-225D8A3DFBEC}">
      <dgm:prSet/>
      <dgm:spPr/>
      <dgm:t>
        <a:bodyPr/>
        <a:lstStyle/>
        <a:p>
          <a:r>
            <a:rPr lang="en-GB" b="1"/>
            <a:t>Internal Factors</a:t>
          </a:r>
          <a:endParaRPr lang="en-US"/>
        </a:p>
      </dgm:t>
    </dgm:pt>
    <dgm:pt modelId="{733B2C5A-9C4E-4821-939D-0795E294BA3D}" type="parTrans" cxnId="{5765ECA8-4854-4514-84D5-F3EC68A2B542}">
      <dgm:prSet/>
      <dgm:spPr/>
      <dgm:t>
        <a:bodyPr/>
        <a:lstStyle/>
        <a:p>
          <a:endParaRPr lang="en-US"/>
        </a:p>
      </dgm:t>
    </dgm:pt>
    <dgm:pt modelId="{139027CF-80BE-40D6-9937-3AFF30F7BC63}" type="sibTrans" cxnId="{5765ECA8-4854-4514-84D5-F3EC68A2B542}">
      <dgm:prSet/>
      <dgm:spPr/>
      <dgm:t>
        <a:bodyPr/>
        <a:lstStyle/>
        <a:p>
          <a:endParaRPr lang="en-US"/>
        </a:p>
      </dgm:t>
    </dgm:pt>
    <dgm:pt modelId="{BB4FBBE1-FCDE-4E99-AE6E-5AC5031174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Outdated website</a:t>
          </a:r>
          <a:endParaRPr lang="en-US"/>
        </a:p>
      </dgm:t>
    </dgm:pt>
    <dgm:pt modelId="{CB6B80AC-CAC3-48E6-A1E1-4143064708F6}" type="parTrans" cxnId="{6D615D85-37D0-4DC2-93BF-525AC73EA71E}">
      <dgm:prSet/>
      <dgm:spPr/>
      <dgm:t>
        <a:bodyPr/>
        <a:lstStyle/>
        <a:p>
          <a:endParaRPr lang="en-US"/>
        </a:p>
      </dgm:t>
    </dgm:pt>
    <dgm:pt modelId="{63C30253-77D2-47E4-AD51-D2A04F6D8633}" type="sibTrans" cxnId="{6D615D85-37D0-4DC2-93BF-525AC73EA71E}">
      <dgm:prSet/>
      <dgm:spPr/>
      <dgm:t>
        <a:bodyPr/>
        <a:lstStyle/>
        <a:p>
          <a:endParaRPr lang="en-US"/>
        </a:p>
      </dgm:t>
    </dgm:pt>
    <dgm:pt modelId="{36C18876-9F91-4CB0-A7B6-4A1E587778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Weak digital marketing</a:t>
          </a:r>
          <a:endParaRPr lang="en-US"/>
        </a:p>
      </dgm:t>
    </dgm:pt>
    <dgm:pt modelId="{720C8677-80AE-4CF9-8DFE-AB2418A62911}" type="parTrans" cxnId="{960F31CE-A888-4FB2-9306-1E7BCB12C97C}">
      <dgm:prSet/>
      <dgm:spPr/>
      <dgm:t>
        <a:bodyPr/>
        <a:lstStyle/>
        <a:p>
          <a:endParaRPr lang="en-US"/>
        </a:p>
      </dgm:t>
    </dgm:pt>
    <dgm:pt modelId="{2F5BDF0E-A475-463F-AB80-32C52E7FAB75}" type="sibTrans" cxnId="{960F31CE-A888-4FB2-9306-1E7BCB12C97C}">
      <dgm:prSet/>
      <dgm:spPr/>
      <dgm:t>
        <a:bodyPr/>
        <a:lstStyle/>
        <a:p>
          <a:endParaRPr lang="en-US"/>
        </a:p>
      </dgm:t>
    </dgm:pt>
    <dgm:pt modelId="{2E9CB967-EDE3-4F1B-97A3-579AE54B41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Limited delivery flexibility</a:t>
          </a:r>
          <a:endParaRPr lang="en-US"/>
        </a:p>
      </dgm:t>
    </dgm:pt>
    <dgm:pt modelId="{67D496B6-877B-49D4-A4DD-DBF902C06430}" type="parTrans" cxnId="{AC485BEA-D378-4AF2-887B-25EE3178D3ED}">
      <dgm:prSet/>
      <dgm:spPr/>
      <dgm:t>
        <a:bodyPr/>
        <a:lstStyle/>
        <a:p>
          <a:endParaRPr lang="en-US"/>
        </a:p>
      </dgm:t>
    </dgm:pt>
    <dgm:pt modelId="{6677B8FD-4998-4006-8D25-0590AFF688D2}" type="sibTrans" cxnId="{AC485BEA-D378-4AF2-887B-25EE3178D3ED}">
      <dgm:prSet/>
      <dgm:spPr/>
      <dgm:t>
        <a:bodyPr/>
        <a:lstStyle/>
        <a:p>
          <a:endParaRPr lang="en-US"/>
        </a:p>
      </dgm:t>
    </dgm:pt>
    <dgm:pt modelId="{4089496A-09C3-4B24-B53A-549E77092454}">
      <dgm:prSet/>
      <dgm:spPr/>
      <dgm:t>
        <a:bodyPr/>
        <a:lstStyle/>
        <a:p>
          <a:r>
            <a:rPr lang="en-GB" b="1"/>
            <a:t>Level of control</a:t>
          </a:r>
          <a:endParaRPr lang="en-US"/>
        </a:p>
      </dgm:t>
    </dgm:pt>
    <dgm:pt modelId="{7FF3AB5E-92E9-4236-87E7-F96440E06FA7}" type="parTrans" cxnId="{37302478-6572-4C6B-A38B-DF491F59A762}">
      <dgm:prSet/>
      <dgm:spPr/>
      <dgm:t>
        <a:bodyPr/>
        <a:lstStyle/>
        <a:p>
          <a:endParaRPr lang="en-US"/>
        </a:p>
      </dgm:t>
    </dgm:pt>
    <dgm:pt modelId="{E360F519-F0EC-4F6D-BF6E-FEAD2581EA9F}" type="sibTrans" cxnId="{37302478-6572-4C6B-A38B-DF491F59A762}">
      <dgm:prSet/>
      <dgm:spPr/>
      <dgm:t>
        <a:bodyPr/>
        <a:lstStyle/>
        <a:p>
          <a:endParaRPr lang="en-US"/>
        </a:p>
      </dgm:t>
    </dgm:pt>
    <dgm:pt modelId="{20EBEF77-5308-42F7-BEC7-3CBC6A567C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External: Low e.g Rising costs, customer habits</a:t>
          </a:r>
          <a:endParaRPr lang="en-US"/>
        </a:p>
      </dgm:t>
    </dgm:pt>
    <dgm:pt modelId="{A449858F-52E3-457D-B9C9-38B0129D8242}" type="parTrans" cxnId="{3698631D-AE8C-41F3-AE01-EC619321F0A1}">
      <dgm:prSet/>
      <dgm:spPr/>
      <dgm:t>
        <a:bodyPr/>
        <a:lstStyle/>
        <a:p>
          <a:endParaRPr lang="en-US"/>
        </a:p>
      </dgm:t>
    </dgm:pt>
    <dgm:pt modelId="{46C31797-4FA2-4625-9973-FC6B5F021C2E}" type="sibTrans" cxnId="{3698631D-AE8C-41F3-AE01-EC619321F0A1}">
      <dgm:prSet/>
      <dgm:spPr/>
      <dgm:t>
        <a:bodyPr/>
        <a:lstStyle/>
        <a:p>
          <a:endParaRPr lang="en-US"/>
        </a:p>
      </dgm:t>
    </dgm:pt>
    <dgm:pt modelId="{A34F1D08-2D84-487D-8A13-B33BB5ED43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Internal: High e.g Website/Marketing</a:t>
          </a:r>
          <a:endParaRPr lang="en-US"/>
        </a:p>
      </dgm:t>
    </dgm:pt>
    <dgm:pt modelId="{D5C191F2-142C-4BE7-8592-2A678178CF36}" type="parTrans" cxnId="{C33FBE39-70F1-46E1-826B-83486C0C599F}">
      <dgm:prSet/>
      <dgm:spPr/>
      <dgm:t>
        <a:bodyPr/>
        <a:lstStyle/>
        <a:p>
          <a:endParaRPr lang="en-US"/>
        </a:p>
      </dgm:t>
    </dgm:pt>
    <dgm:pt modelId="{EC3958E1-0873-4A7E-AC5F-CB01FDDC4EB8}" type="sibTrans" cxnId="{C33FBE39-70F1-46E1-826B-83486C0C599F}">
      <dgm:prSet/>
      <dgm:spPr/>
      <dgm:t>
        <a:bodyPr/>
        <a:lstStyle/>
        <a:p>
          <a:endParaRPr lang="en-US"/>
        </a:p>
      </dgm:t>
    </dgm:pt>
    <dgm:pt modelId="{A685FF00-6D5D-476E-829B-AFE92A33BAFC}" type="pres">
      <dgm:prSet presAssocID="{F6A1DB95-0DA9-4D02-8E75-0290F726C71B}" presName="Name0" presStyleCnt="0">
        <dgm:presLayoutVars>
          <dgm:dir/>
          <dgm:animLvl val="lvl"/>
          <dgm:resizeHandles val="exact"/>
        </dgm:presLayoutVars>
      </dgm:prSet>
      <dgm:spPr/>
    </dgm:pt>
    <dgm:pt modelId="{036B5244-41DE-4A4E-8AB4-70251B27B926}" type="pres">
      <dgm:prSet presAssocID="{2D76FE40-2F35-4C4B-AC4B-DF0465201FA5}" presName="composite" presStyleCnt="0"/>
      <dgm:spPr/>
    </dgm:pt>
    <dgm:pt modelId="{900E64FD-B175-4C79-B85E-861180878273}" type="pres">
      <dgm:prSet presAssocID="{2D76FE40-2F35-4C4B-AC4B-DF0465201FA5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2B925B8-0A84-4AA8-8E4A-06A700658C35}" type="pres">
      <dgm:prSet presAssocID="{2D76FE40-2F35-4C4B-AC4B-DF0465201FA5}" presName="desTx" presStyleLbl="revTx" presStyleIdx="0" presStyleCnt="4">
        <dgm:presLayoutVars>
          <dgm:bulletEnabled val="1"/>
        </dgm:presLayoutVars>
      </dgm:prSet>
      <dgm:spPr/>
    </dgm:pt>
    <dgm:pt modelId="{E0690662-F420-47D4-A3EF-6BE996386AD0}" type="pres">
      <dgm:prSet presAssocID="{9655E1C4-F120-4FD0-A6DD-58898911A8E0}" presName="space" presStyleCnt="0"/>
      <dgm:spPr/>
    </dgm:pt>
    <dgm:pt modelId="{116EC7C3-CA29-444C-AB9A-21114397607F}" type="pres">
      <dgm:prSet presAssocID="{83448C78-0597-4715-95BC-C488C8F66C3E}" presName="composite" presStyleCnt="0"/>
      <dgm:spPr/>
    </dgm:pt>
    <dgm:pt modelId="{55A3EDE6-3B8C-4AE8-8F0C-66E2C03685BE}" type="pres">
      <dgm:prSet presAssocID="{83448C78-0597-4715-95BC-C488C8F66C3E}" presName="par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EC5B1E6-EFCE-4128-AC24-92363B88ED67}" type="pres">
      <dgm:prSet presAssocID="{83448C78-0597-4715-95BC-C488C8F66C3E}" presName="desTx" presStyleLbl="revTx" presStyleIdx="1" presStyleCnt="4">
        <dgm:presLayoutVars>
          <dgm:bulletEnabled val="1"/>
        </dgm:presLayoutVars>
      </dgm:prSet>
      <dgm:spPr/>
    </dgm:pt>
    <dgm:pt modelId="{C7E93C1E-CDF9-4651-B261-3B9048BB7055}" type="pres">
      <dgm:prSet presAssocID="{23481947-E686-4084-964B-C5A3F7A13096}" presName="space" presStyleCnt="0"/>
      <dgm:spPr/>
    </dgm:pt>
    <dgm:pt modelId="{D577ED32-31D3-4886-91AA-1C1E93262565}" type="pres">
      <dgm:prSet presAssocID="{EC46403D-912E-462D-A394-225D8A3DFBEC}" presName="composite" presStyleCnt="0"/>
      <dgm:spPr/>
    </dgm:pt>
    <dgm:pt modelId="{C2A172E1-6C26-40C7-9B01-44392E9ACB75}" type="pres">
      <dgm:prSet presAssocID="{EC46403D-912E-462D-A394-225D8A3DFBEC}" presName="par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EFEC687-9CE7-4CCE-AD59-400601DBAB88}" type="pres">
      <dgm:prSet presAssocID="{EC46403D-912E-462D-A394-225D8A3DFBEC}" presName="desTx" presStyleLbl="revTx" presStyleIdx="2" presStyleCnt="4">
        <dgm:presLayoutVars>
          <dgm:bulletEnabled val="1"/>
        </dgm:presLayoutVars>
      </dgm:prSet>
      <dgm:spPr/>
    </dgm:pt>
    <dgm:pt modelId="{339762BE-299E-4AD4-8EFB-E4000FA4DF16}" type="pres">
      <dgm:prSet presAssocID="{139027CF-80BE-40D6-9937-3AFF30F7BC63}" presName="space" presStyleCnt="0"/>
      <dgm:spPr/>
    </dgm:pt>
    <dgm:pt modelId="{28FEFA71-DCED-47D0-84A8-D27ACB9E88A6}" type="pres">
      <dgm:prSet presAssocID="{4089496A-09C3-4B24-B53A-549E77092454}" presName="composite" presStyleCnt="0"/>
      <dgm:spPr/>
    </dgm:pt>
    <dgm:pt modelId="{D80BEF7C-E622-4330-8B5C-2B7D392D098D}" type="pres">
      <dgm:prSet presAssocID="{4089496A-09C3-4B24-B53A-549E77092454}" presName="par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671C20B3-BCDC-49E9-BFE2-321140B59E07}" type="pres">
      <dgm:prSet presAssocID="{4089496A-09C3-4B24-B53A-549E77092454}" presName="desTx" presStyleLbl="revTx" presStyleIdx="3" presStyleCnt="4">
        <dgm:presLayoutVars>
          <dgm:bulletEnabled val="1"/>
        </dgm:presLayoutVars>
      </dgm:prSet>
      <dgm:spPr/>
    </dgm:pt>
  </dgm:ptLst>
  <dgm:cxnLst>
    <dgm:cxn modelId="{3CFA8500-CF6B-46F4-89C5-F932035BC4AC}" type="presOf" srcId="{EC46403D-912E-462D-A394-225D8A3DFBEC}" destId="{C2A172E1-6C26-40C7-9B01-44392E9ACB75}" srcOrd="0" destOrd="0" presId="urn:microsoft.com/office/officeart/2005/8/layout/chevron1"/>
    <dgm:cxn modelId="{67CEEE0B-5304-49E9-9953-BD202ECB2CB4}" srcId="{F6A1DB95-0DA9-4D02-8E75-0290F726C71B}" destId="{2D76FE40-2F35-4C4B-AC4B-DF0465201FA5}" srcOrd="0" destOrd="0" parTransId="{3DDCF1AD-8FDC-44A0-AE0A-2570D49A5258}" sibTransId="{9655E1C4-F120-4FD0-A6DD-58898911A8E0}"/>
    <dgm:cxn modelId="{1B0B5E1C-9B83-4E32-B111-98EE6B76AE6D}" srcId="{83448C78-0597-4715-95BC-C488C8F66C3E}" destId="{702831D9-CBEF-49AD-9E7A-EF389573FD9B}" srcOrd="3" destOrd="0" parTransId="{315ECC63-5B01-49A0-AE08-7A05DD4264C8}" sibTransId="{E0C900E1-5BB9-45EE-8A13-74DD526DE0DB}"/>
    <dgm:cxn modelId="{3698631D-AE8C-41F3-AE01-EC619321F0A1}" srcId="{4089496A-09C3-4B24-B53A-549E77092454}" destId="{20EBEF77-5308-42F7-BEC7-3CBC6A567C17}" srcOrd="0" destOrd="0" parTransId="{A449858F-52E3-457D-B9C9-38B0129D8242}" sibTransId="{46C31797-4FA2-4625-9973-FC6B5F021C2E}"/>
    <dgm:cxn modelId="{BA682335-6A33-4D75-B3D8-7F581BD05249}" type="presOf" srcId="{2D76FE40-2F35-4C4B-AC4B-DF0465201FA5}" destId="{900E64FD-B175-4C79-B85E-861180878273}" srcOrd="0" destOrd="0" presId="urn:microsoft.com/office/officeart/2005/8/layout/chevron1"/>
    <dgm:cxn modelId="{C33FBE39-70F1-46E1-826B-83486C0C599F}" srcId="{4089496A-09C3-4B24-B53A-549E77092454}" destId="{A34F1D08-2D84-487D-8A13-B33BB5ED43D3}" srcOrd="1" destOrd="0" parTransId="{D5C191F2-142C-4BE7-8592-2A678178CF36}" sibTransId="{EC3958E1-0873-4A7E-AC5F-CB01FDDC4EB8}"/>
    <dgm:cxn modelId="{C650983C-7989-4DA5-BB11-55FEEEEB40B2}" srcId="{83448C78-0597-4715-95BC-C488C8F66C3E}" destId="{388944E2-5E44-48E9-8268-7A9BC348FD84}" srcOrd="1" destOrd="0" parTransId="{B4145F3F-EB75-4EE2-8DE5-7575FB7B955C}" sibTransId="{AB2E5A6F-7A32-401A-A389-210F9813B3F1}"/>
    <dgm:cxn modelId="{C3A15E54-F120-43A9-9ADD-7465126BE63D}" type="presOf" srcId="{A34F1D08-2D84-487D-8A13-B33BB5ED43D3}" destId="{671C20B3-BCDC-49E9-BFE2-321140B59E07}" srcOrd="0" destOrd="1" presId="urn:microsoft.com/office/officeart/2005/8/layout/chevron1"/>
    <dgm:cxn modelId="{0C83A454-A3FF-4582-806D-8A5B5A44B358}" type="presOf" srcId="{20EBEF77-5308-42F7-BEC7-3CBC6A567C17}" destId="{671C20B3-BCDC-49E9-BFE2-321140B59E07}" srcOrd="0" destOrd="0" presId="urn:microsoft.com/office/officeart/2005/8/layout/chevron1"/>
    <dgm:cxn modelId="{824C1056-7E23-43B3-BE05-A819D43A11E6}" type="presOf" srcId="{F6A1DB95-0DA9-4D02-8E75-0290F726C71B}" destId="{A685FF00-6D5D-476E-829B-AFE92A33BAFC}" srcOrd="0" destOrd="0" presId="urn:microsoft.com/office/officeart/2005/8/layout/chevron1"/>
    <dgm:cxn modelId="{37302478-6572-4C6B-A38B-DF491F59A762}" srcId="{F6A1DB95-0DA9-4D02-8E75-0290F726C71B}" destId="{4089496A-09C3-4B24-B53A-549E77092454}" srcOrd="3" destOrd="0" parTransId="{7FF3AB5E-92E9-4236-87E7-F96440E06FA7}" sibTransId="{E360F519-F0EC-4F6D-BF6E-FEAD2581EA9F}"/>
    <dgm:cxn modelId="{D4D03758-01B2-44AF-9D13-8823EA021674}" type="presOf" srcId="{83448C78-0597-4715-95BC-C488C8F66C3E}" destId="{55A3EDE6-3B8C-4AE8-8F0C-66E2C03685BE}" srcOrd="0" destOrd="0" presId="urn:microsoft.com/office/officeart/2005/8/layout/chevron1"/>
    <dgm:cxn modelId="{972DDD58-3B4E-48E8-B31F-B717884094C3}" type="presOf" srcId="{116EA3E8-C925-4729-9066-4FEE1B75F2A8}" destId="{AEC5B1E6-EFCE-4128-AC24-92363B88ED67}" srcOrd="0" destOrd="0" presId="urn:microsoft.com/office/officeart/2005/8/layout/chevron1"/>
    <dgm:cxn modelId="{7BAC6A7E-5977-4782-AD73-F94038A45101}" srcId="{2D76FE40-2F35-4C4B-AC4B-DF0465201FA5}" destId="{32F4A4C1-2D45-46B6-8AF9-A08306171957}" srcOrd="0" destOrd="0" parTransId="{BC7E31C1-E38D-4FA3-8EDE-6AE1378FDA5B}" sibTransId="{F0EB51BE-1118-4B8C-ABDB-4B6113D69C75}"/>
    <dgm:cxn modelId="{6D615D85-37D0-4DC2-93BF-525AC73EA71E}" srcId="{EC46403D-912E-462D-A394-225D8A3DFBEC}" destId="{BB4FBBE1-FCDE-4E99-AE6E-5AC5031174AA}" srcOrd="0" destOrd="0" parTransId="{CB6B80AC-CAC3-48E6-A1E1-4143064708F6}" sibTransId="{63C30253-77D2-47E4-AD51-D2A04F6D8633}"/>
    <dgm:cxn modelId="{04409D89-7DAC-4344-92C2-6C8BFEC21098}" type="presOf" srcId="{7F21CEE0-7537-4906-BB0E-0E64981F1CF1}" destId="{AEC5B1E6-EFCE-4128-AC24-92363B88ED67}" srcOrd="0" destOrd="2" presId="urn:microsoft.com/office/officeart/2005/8/layout/chevron1"/>
    <dgm:cxn modelId="{F57EBB8B-6622-4EA3-9822-408E2465607C}" type="presOf" srcId="{2E9CB967-EDE3-4F1B-97A3-579AE54B41B9}" destId="{FEFEC687-9CE7-4CCE-AD59-400601DBAB88}" srcOrd="0" destOrd="2" presId="urn:microsoft.com/office/officeart/2005/8/layout/chevron1"/>
    <dgm:cxn modelId="{B70169A5-DE68-4424-8552-33ED5E0C268A}" type="presOf" srcId="{BB4FBBE1-FCDE-4E99-AE6E-5AC5031174AA}" destId="{FEFEC687-9CE7-4CCE-AD59-400601DBAB88}" srcOrd="0" destOrd="0" presId="urn:microsoft.com/office/officeart/2005/8/layout/chevron1"/>
    <dgm:cxn modelId="{D0E187A5-0244-4B28-91A1-0A177CAC94FF}" srcId="{83448C78-0597-4715-95BC-C488C8F66C3E}" destId="{116EA3E8-C925-4729-9066-4FEE1B75F2A8}" srcOrd="0" destOrd="0" parTransId="{1DF878ED-131B-4B65-9BFD-05548B5C7710}" sibTransId="{A90C19A2-9555-403A-9BEF-31EE0AB23A7E}"/>
    <dgm:cxn modelId="{5765ECA8-4854-4514-84D5-F3EC68A2B542}" srcId="{F6A1DB95-0DA9-4D02-8E75-0290F726C71B}" destId="{EC46403D-912E-462D-A394-225D8A3DFBEC}" srcOrd="2" destOrd="0" parTransId="{733B2C5A-9C4E-4821-939D-0795E294BA3D}" sibTransId="{139027CF-80BE-40D6-9937-3AFF30F7BC63}"/>
    <dgm:cxn modelId="{1917F0B4-3457-487C-80E9-5ADD5C643848}" srcId="{83448C78-0597-4715-95BC-C488C8F66C3E}" destId="{7F21CEE0-7537-4906-BB0E-0E64981F1CF1}" srcOrd="2" destOrd="0" parTransId="{A3215826-C08B-4D01-80F6-FFBB64BDFADC}" sibTransId="{25C6D369-9C8D-45E3-A192-C2996ABCCA5B}"/>
    <dgm:cxn modelId="{1EC7BCC2-A1B6-46BB-99EC-45AFEC1DEA00}" type="presOf" srcId="{702831D9-CBEF-49AD-9E7A-EF389573FD9B}" destId="{AEC5B1E6-EFCE-4128-AC24-92363B88ED67}" srcOrd="0" destOrd="3" presId="urn:microsoft.com/office/officeart/2005/8/layout/chevron1"/>
    <dgm:cxn modelId="{960F31CE-A888-4FB2-9306-1E7BCB12C97C}" srcId="{EC46403D-912E-462D-A394-225D8A3DFBEC}" destId="{36C18876-9F91-4CB0-A7B6-4A1E5877781A}" srcOrd="1" destOrd="0" parTransId="{720C8677-80AE-4CF9-8DFE-AB2418A62911}" sibTransId="{2F5BDF0E-A475-463F-AB80-32C52E7FAB75}"/>
    <dgm:cxn modelId="{C8F9C0D1-6A7C-44A0-B24F-1A1C3E2886FF}" type="presOf" srcId="{4089496A-09C3-4B24-B53A-549E77092454}" destId="{D80BEF7C-E622-4330-8B5C-2B7D392D098D}" srcOrd="0" destOrd="0" presId="urn:microsoft.com/office/officeart/2005/8/layout/chevron1"/>
    <dgm:cxn modelId="{D31425D5-23E4-4711-B9E4-CAD86FA55DDF}" srcId="{F6A1DB95-0DA9-4D02-8E75-0290F726C71B}" destId="{83448C78-0597-4715-95BC-C488C8F66C3E}" srcOrd="1" destOrd="0" parTransId="{533BBBF7-7078-40EB-BAE8-B8B4B49CF210}" sibTransId="{23481947-E686-4084-964B-C5A3F7A13096}"/>
    <dgm:cxn modelId="{F74DB5E7-13EF-40AF-858B-0555838B2523}" type="presOf" srcId="{36C18876-9F91-4CB0-A7B6-4A1E5877781A}" destId="{FEFEC687-9CE7-4CCE-AD59-400601DBAB88}" srcOrd="0" destOrd="1" presId="urn:microsoft.com/office/officeart/2005/8/layout/chevron1"/>
    <dgm:cxn modelId="{AC485BEA-D378-4AF2-887B-25EE3178D3ED}" srcId="{EC46403D-912E-462D-A394-225D8A3DFBEC}" destId="{2E9CB967-EDE3-4F1B-97A3-579AE54B41B9}" srcOrd="2" destOrd="0" parTransId="{67D496B6-877B-49D4-A4DD-DBF902C06430}" sibTransId="{6677B8FD-4998-4006-8D25-0590AFF688D2}"/>
    <dgm:cxn modelId="{C9C530EC-BCDE-4C5C-8DE9-2B8F7127753E}" type="presOf" srcId="{32F4A4C1-2D45-46B6-8AF9-A08306171957}" destId="{22B925B8-0A84-4AA8-8E4A-06A700658C35}" srcOrd="0" destOrd="0" presId="urn:microsoft.com/office/officeart/2005/8/layout/chevron1"/>
    <dgm:cxn modelId="{4EF898F8-B989-4735-B51F-FF55162D650B}" type="presOf" srcId="{388944E2-5E44-48E9-8268-7A9BC348FD84}" destId="{AEC5B1E6-EFCE-4128-AC24-92363B88ED67}" srcOrd="0" destOrd="1" presId="urn:microsoft.com/office/officeart/2005/8/layout/chevron1"/>
    <dgm:cxn modelId="{7C16B056-8221-442E-9A64-936A9D02FE6F}" type="presParOf" srcId="{A685FF00-6D5D-476E-829B-AFE92A33BAFC}" destId="{036B5244-41DE-4A4E-8AB4-70251B27B926}" srcOrd="0" destOrd="0" presId="urn:microsoft.com/office/officeart/2005/8/layout/chevron1"/>
    <dgm:cxn modelId="{4F460266-A875-45FD-95C7-2B029235134B}" type="presParOf" srcId="{036B5244-41DE-4A4E-8AB4-70251B27B926}" destId="{900E64FD-B175-4C79-B85E-861180878273}" srcOrd="0" destOrd="0" presId="urn:microsoft.com/office/officeart/2005/8/layout/chevron1"/>
    <dgm:cxn modelId="{779A7693-1295-4577-8759-59481504A8B1}" type="presParOf" srcId="{036B5244-41DE-4A4E-8AB4-70251B27B926}" destId="{22B925B8-0A84-4AA8-8E4A-06A700658C35}" srcOrd="1" destOrd="0" presId="urn:microsoft.com/office/officeart/2005/8/layout/chevron1"/>
    <dgm:cxn modelId="{FDD7CD1C-847B-40EF-AF23-9AB4895E22A7}" type="presParOf" srcId="{A685FF00-6D5D-476E-829B-AFE92A33BAFC}" destId="{E0690662-F420-47D4-A3EF-6BE996386AD0}" srcOrd="1" destOrd="0" presId="urn:microsoft.com/office/officeart/2005/8/layout/chevron1"/>
    <dgm:cxn modelId="{4A62479B-2DAF-42F1-97F2-719B1F361058}" type="presParOf" srcId="{A685FF00-6D5D-476E-829B-AFE92A33BAFC}" destId="{116EC7C3-CA29-444C-AB9A-21114397607F}" srcOrd="2" destOrd="0" presId="urn:microsoft.com/office/officeart/2005/8/layout/chevron1"/>
    <dgm:cxn modelId="{FF202A19-B6DE-4CED-8CFF-93486739C5C8}" type="presParOf" srcId="{116EC7C3-CA29-444C-AB9A-21114397607F}" destId="{55A3EDE6-3B8C-4AE8-8F0C-66E2C03685BE}" srcOrd="0" destOrd="0" presId="urn:microsoft.com/office/officeart/2005/8/layout/chevron1"/>
    <dgm:cxn modelId="{A62F3F9C-8A80-4B3B-A118-717848A5F348}" type="presParOf" srcId="{116EC7C3-CA29-444C-AB9A-21114397607F}" destId="{AEC5B1E6-EFCE-4128-AC24-92363B88ED67}" srcOrd="1" destOrd="0" presId="urn:microsoft.com/office/officeart/2005/8/layout/chevron1"/>
    <dgm:cxn modelId="{8D5A72E5-5D75-4B3D-BE67-A6F411882FE1}" type="presParOf" srcId="{A685FF00-6D5D-476E-829B-AFE92A33BAFC}" destId="{C7E93C1E-CDF9-4651-B261-3B9048BB7055}" srcOrd="3" destOrd="0" presId="urn:microsoft.com/office/officeart/2005/8/layout/chevron1"/>
    <dgm:cxn modelId="{919DEBC2-EF64-464F-88DD-1645208825C0}" type="presParOf" srcId="{A685FF00-6D5D-476E-829B-AFE92A33BAFC}" destId="{D577ED32-31D3-4886-91AA-1C1E93262565}" srcOrd="4" destOrd="0" presId="urn:microsoft.com/office/officeart/2005/8/layout/chevron1"/>
    <dgm:cxn modelId="{C7D3A501-F43F-4AC4-AF15-934350B9B2C3}" type="presParOf" srcId="{D577ED32-31D3-4886-91AA-1C1E93262565}" destId="{C2A172E1-6C26-40C7-9B01-44392E9ACB75}" srcOrd="0" destOrd="0" presId="urn:microsoft.com/office/officeart/2005/8/layout/chevron1"/>
    <dgm:cxn modelId="{B6FC72A2-ED95-466F-AA2C-B5927482FAB4}" type="presParOf" srcId="{D577ED32-31D3-4886-91AA-1C1E93262565}" destId="{FEFEC687-9CE7-4CCE-AD59-400601DBAB88}" srcOrd="1" destOrd="0" presId="urn:microsoft.com/office/officeart/2005/8/layout/chevron1"/>
    <dgm:cxn modelId="{8765810C-103F-4ACB-8AC0-23923E7F4089}" type="presParOf" srcId="{A685FF00-6D5D-476E-829B-AFE92A33BAFC}" destId="{339762BE-299E-4AD4-8EFB-E4000FA4DF16}" srcOrd="5" destOrd="0" presId="urn:microsoft.com/office/officeart/2005/8/layout/chevron1"/>
    <dgm:cxn modelId="{2740FA39-A300-4CE8-9E91-D5EC7641688D}" type="presParOf" srcId="{A685FF00-6D5D-476E-829B-AFE92A33BAFC}" destId="{28FEFA71-DCED-47D0-84A8-D27ACB9E88A6}" srcOrd="6" destOrd="0" presId="urn:microsoft.com/office/officeart/2005/8/layout/chevron1"/>
    <dgm:cxn modelId="{4E9808D5-5421-4566-A827-9DBA5C97554C}" type="presParOf" srcId="{28FEFA71-DCED-47D0-84A8-D27ACB9E88A6}" destId="{D80BEF7C-E622-4330-8B5C-2B7D392D098D}" srcOrd="0" destOrd="0" presId="urn:microsoft.com/office/officeart/2005/8/layout/chevron1"/>
    <dgm:cxn modelId="{B6443CB1-6699-443C-828F-F945A5B29939}" type="presParOf" srcId="{28FEFA71-DCED-47D0-84A8-D27ACB9E88A6}" destId="{671C20B3-BCDC-49E9-BFE2-321140B59E07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33983A-2962-4B51-BC4D-DF28645E0CF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71A346-C69F-4491-B3BE-8E95FDFBC0DF}">
      <dgm:prSet/>
      <dgm:spPr/>
      <dgm:t>
        <a:bodyPr/>
        <a:lstStyle/>
        <a:p>
          <a:r>
            <a:rPr lang="en-GB" b="1" dirty="0"/>
            <a:t>What is PESTEL?</a:t>
          </a:r>
          <a:endParaRPr lang="en-US" dirty="0"/>
        </a:p>
      </dgm:t>
    </dgm:pt>
    <dgm:pt modelId="{CB8E88DD-1413-448F-B1A7-863FB5538885}" type="parTrans" cxnId="{2BD37E79-891E-4AE5-AAB3-319DD457B49F}">
      <dgm:prSet/>
      <dgm:spPr/>
      <dgm:t>
        <a:bodyPr/>
        <a:lstStyle/>
        <a:p>
          <a:endParaRPr lang="en-US"/>
        </a:p>
      </dgm:t>
    </dgm:pt>
    <dgm:pt modelId="{4E151106-8222-4C10-A64B-68B794FB1C25}" type="sibTrans" cxnId="{2BD37E79-891E-4AE5-AAB3-319DD457B49F}">
      <dgm:prSet/>
      <dgm:spPr/>
      <dgm:t>
        <a:bodyPr/>
        <a:lstStyle/>
        <a:p>
          <a:endParaRPr lang="en-US"/>
        </a:p>
      </dgm:t>
    </dgm:pt>
    <dgm:pt modelId="{4AF57D02-3193-4B42-9EB4-979D35868A3F}">
      <dgm:prSet/>
      <dgm:spPr/>
      <dgm:t>
        <a:bodyPr/>
        <a:lstStyle/>
        <a:p>
          <a:r>
            <a:rPr lang="en-GB" dirty="0"/>
            <a:t>Helps businesses understand opportunities and risks outside their control</a:t>
          </a:r>
          <a:endParaRPr lang="en-US" dirty="0"/>
        </a:p>
      </dgm:t>
    </dgm:pt>
    <dgm:pt modelId="{B591396E-EF7B-4939-8AAC-18418378A623}" type="parTrans" cxnId="{09244AF9-4373-4221-AF2F-46E2EC918DE3}">
      <dgm:prSet/>
      <dgm:spPr/>
      <dgm:t>
        <a:bodyPr/>
        <a:lstStyle/>
        <a:p>
          <a:endParaRPr lang="en-US"/>
        </a:p>
      </dgm:t>
    </dgm:pt>
    <dgm:pt modelId="{88B15A97-966B-48E6-B631-773DD400560B}" type="sibTrans" cxnId="{09244AF9-4373-4221-AF2F-46E2EC918DE3}">
      <dgm:prSet/>
      <dgm:spPr/>
      <dgm:t>
        <a:bodyPr/>
        <a:lstStyle/>
        <a:p>
          <a:endParaRPr lang="en-US"/>
        </a:p>
      </dgm:t>
    </dgm:pt>
    <dgm:pt modelId="{A5B4749C-4BC8-4D1D-8903-6759A35AAE49}">
      <dgm:prSet/>
      <dgm:spPr/>
      <dgm:t>
        <a:bodyPr/>
        <a:lstStyle/>
        <a:p>
          <a:r>
            <a:rPr lang="en-GB" b="1" dirty="0"/>
            <a:t>Why use it?</a:t>
          </a:r>
          <a:endParaRPr lang="en-US" dirty="0"/>
        </a:p>
      </dgm:t>
    </dgm:pt>
    <dgm:pt modelId="{9DFD322B-A265-454D-A1CA-0E01DAB77F21}" type="parTrans" cxnId="{7210552B-F317-4868-9725-F9A701896D8A}">
      <dgm:prSet/>
      <dgm:spPr/>
      <dgm:t>
        <a:bodyPr/>
        <a:lstStyle/>
        <a:p>
          <a:endParaRPr lang="en-US"/>
        </a:p>
      </dgm:t>
    </dgm:pt>
    <dgm:pt modelId="{DDB3DA52-EFD5-48C0-9D85-42849EC54E17}" type="sibTrans" cxnId="{7210552B-F317-4868-9725-F9A701896D8A}">
      <dgm:prSet/>
      <dgm:spPr/>
      <dgm:t>
        <a:bodyPr/>
        <a:lstStyle/>
        <a:p>
          <a:endParaRPr lang="en-US"/>
        </a:p>
      </dgm:t>
    </dgm:pt>
    <dgm:pt modelId="{60788E9C-8C20-48F8-BC30-085CFED066DF}">
      <dgm:prSet/>
      <dgm:spPr/>
      <dgm:t>
        <a:bodyPr/>
        <a:lstStyle/>
        <a:p>
          <a:r>
            <a:rPr lang="en-GB"/>
            <a:t>Spot opportunities and risks</a:t>
          </a:r>
          <a:endParaRPr lang="en-US"/>
        </a:p>
      </dgm:t>
    </dgm:pt>
    <dgm:pt modelId="{317980C5-0A47-451E-AED0-0022613CCFDC}" type="parTrans" cxnId="{AA92CDDA-6AD8-456F-A07D-28B00E046D2E}">
      <dgm:prSet/>
      <dgm:spPr/>
      <dgm:t>
        <a:bodyPr/>
        <a:lstStyle/>
        <a:p>
          <a:endParaRPr lang="en-US"/>
        </a:p>
      </dgm:t>
    </dgm:pt>
    <dgm:pt modelId="{0D532BBD-288A-440D-A195-0779AE38335C}" type="sibTrans" cxnId="{AA92CDDA-6AD8-456F-A07D-28B00E046D2E}">
      <dgm:prSet/>
      <dgm:spPr/>
      <dgm:t>
        <a:bodyPr/>
        <a:lstStyle/>
        <a:p>
          <a:endParaRPr lang="en-US"/>
        </a:p>
      </dgm:t>
    </dgm:pt>
    <dgm:pt modelId="{5833A46F-AA4C-4D30-98F9-1C3B62959D88}">
      <dgm:prSet/>
      <dgm:spPr/>
      <dgm:t>
        <a:bodyPr/>
        <a:lstStyle/>
        <a:p>
          <a:r>
            <a:rPr lang="en-GB" dirty="0"/>
            <a:t>Helps Businesses plan strategy </a:t>
          </a:r>
          <a:endParaRPr lang="en-US" dirty="0"/>
        </a:p>
      </dgm:t>
    </dgm:pt>
    <dgm:pt modelId="{7C927A0E-4BD0-4E16-B1C8-E1B366B7B2BA}" type="parTrans" cxnId="{4E7A4F54-3719-493D-9F1A-18F86409A794}">
      <dgm:prSet/>
      <dgm:spPr/>
      <dgm:t>
        <a:bodyPr/>
        <a:lstStyle/>
        <a:p>
          <a:endParaRPr lang="en-US"/>
        </a:p>
      </dgm:t>
    </dgm:pt>
    <dgm:pt modelId="{6E8133A5-422F-4C4E-85D3-7F1E645B6DA0}" type="sibTrans" cxnId="{4E7A4F54-3719-493D-9F1A-18F86409A794}">
      <dgm:prSet/>
      <dgm:spPr/>
      <dgm:t>
        <a:bodyPr/>
        <a:lstStyle/>
        <a:p>
          <a:endParaRPr lang="en-US"/>
        </a:p>
      </dgm:t>
    </dgm:pt>
    <dgm:pt modelId="{E47F08CD-C3A3-41CF-B565-936601053662}">
      <dgm:prSet/>
      <dgm:spPr/>
      <dgm:t>
        <a:bodyPr/>
        <a:lstStyle/>
        <a:p>
          <a:r>
            <a:rPr lang="en-GB" b="1"/>
            <a:t>Where/how used?</a:t>
          </a:r>
          <a:endParaRPr lang="en-US"/>
        </a:p>
      </dgm:t>
    </dgm:pt>
    <dgm:pt modelId="{4FF44B5F-4089-4415-8E8B-0C55AC008D05}" type="parTrans" cxnId="{5E9FA9E0-22AB-45D8-87E7-114D2104669B}">
      <dgm:prSet/>
      <dgm:spPr/>
      <dgm:t>
        <a:bodyPr/>
        <a:lstStyle/>
        <a:p>
          <a:endParaRPr lang="en-US"/>
        </a:p>
      </dgm:t>
    </dgm:pt>
    <dgm:pt modelId="{1F96FAC0-CDDB-4F59-A792-217601597B5C}" type="sibTrans" cxnId="{5E9FA9E0-22AB-45D8-87E7-114D2104669B}">
      <dgm:prSet/>
      <dgm:spPr/>
      <dgm:t>
        <a:bodyPr/>
        <a:lstStyle/>
        <a:p>
          <a:endParaRPr lang="en-US"/>
        </a:p>
      </dgm:t>
    </dgm:pt>
    <dgm:pt modelId="{72F0273C-E4CD-403C-88FF-1B2956052B42}">
      <dgm:prSet/>
      <dgm:spPr/>
      <dgm:t>
        <a:bodyPr/>
        <a:lstStyle/>
        <a:p>
          <a:r>
            <a:rPr lang="en-GB"/>
            <a:t>Strategy planning</a:t>
          </a:r>
          <a:endParaRPr lang="en-US"/>
        </a:p>
      </dgm:t>
    </dgm:pt>
    <dgm:pt modelId="{B8A5CC59-800D-43A2-880E-EC92C5FEF2D2}" type="parTrans" cxnId="{75CA8950-1FEE-4022-AB41-9CC626CAEB69}">
      <dgm:prSet/>
      <dgm:spPr/>
      <dgm:t>
        <a:bodyPr/>
        <a:lstStyle/>
        <a:p>
          <a:endParaRPr lang="en-US"/>
        </a:p>
      </dgm:t>
    </dgm:pt>
    <dgm:pt modelId="{473C389E-3B84-4C22-9609-1B199902E18C}" type="sibTrans" cxnId="{75CA8950-1FEE-4022-AB41-9CC626CAEB69}">
      <dgm:prSet/>
      <dgm:spPr/>
      <dgm:t>
        <a:bodyPr/>
        <a:lstStyle/>
        <a:p>
          <a:endParaRPr lang="en-US"/>
        </a:p>
      </dgm:t>
    </dgm:pt>
    <dgm:pt modelId="{ABB1AEA3-C12E-40B4-BB20-15BE515E4DD3}">
      <dgm:prSet/>
      <dgm:spPr/>
      <dgm:t>
        <a:bodyPr/>
        <a:lstStyle/>
        <a:p>
          <a:r>
            <a:rPr lang="en-GB"/>
            <a:t>Market analysis</a:t>
          </a:r>
          <a:endParaRPr lang="en-US"/>
        </a:p>
      </dgm:t>
    </dgm:pt>
    <dgm:pt modelId="{7B011306-1FCC-47B8-9480-C5CE9965CB50}" type="parTrans" cxnId="{A71B6884-AE52-4CF0-B34C-A30DE7A76ED6}">
      <dgm:prSet/>
      <dgm:spPr/>
      <dgm:t>
        <a:bodyPr/>
        <a:lstStyle/>
        <a:p>
          <a:endParaRPr lang="en-US"/>
        </a:p>
      </dgm:t>
    </dgm:pt>
    <dgm:pt modelId="{69354C99-6FED-4287-B5ED-E5CD5C09196B}" type="sibTrans" cxnId="{A71B6884-AE52-4CF0-B34C-A30DE7A76ED6}">
      <dgm:prSet/>
      <dgm:spPr/>
      <dgm:t>
        <a:bodyPr/>
        <a:lstStyle/>
        <a:p>
          <a:endParaRPr lang="en-US"/>
        </a:p>
      </dgm:t>
    </dgm:pt>
    <dgm:pt modelId="{2489F482-0C6D-4463-A7A9-F823DA327A3E}">
      <dgm:prSet/>
      <dgm:spPr/>
      <dgm:t>
        <a:bodyPr/>
        <a:lstStyle/>
        <a:p>
          <a:r>
            <a:rPr lang="en-GB"/>
            <a:t>International Business</a:t>
          </a:r>
          <a:endParaRPr lang="en-US"/>
        </a:p>
      </dgm:t>
    </dgm:pt>
    <dgm:pt modelId="{A319CB56-D422-44BA-89E0-EBFC7DDC3476}" type="parTrans" cxnId="{0430908B-8FDC-4418-9122-61A9B4C0F4E0}">
      <dgm:prSet/>
      <dgm:spPr/>
      <dgm:t>
        <a:bodyPr/>
        <a:lstStyle/>
        <a:p>
          <a:endParaRPr lang="en-US"/>
        </a:p>
      </dgm:t>
    </dgm:pt>
    <dgm:pt modelId="{FD05A2B7-B7CF-4471-9F45-DD249A28EC0C}" type="sibTrans" cxnId="{0430908B-8FDC-4418-9122-61A9B4C0F4E0}">
      <dgm:prSet/>
      <dgm:spPr/>
      <dgm:t>
        <a:bodyPr/>
        <a:lstStyle/>
        <a:p>
          <a:endParaRPr lang="en-US"/>
        </a:p>
      </dgm:t>
    </dgm:pt>
    <dgm:pt modelId="{7EC50188-AEA6-4A88-A30A-0B123FEDBC15}">
      <dgm:prSet/>
      <dgm:spPr/>
      <dgm:t>
        <a:bodyPr/>
        <a:lstStyle/>
        <a:p>
          <a:r>
            <a:rPr lang="en-GB" b="1" dirty="0"/>
            <a:t>Benefits:</a:t>
          </a:r>
          <a:endParaRPr lang="en-US" dirty="0"/>
        </a:p>
      </dgm:t>
    </dgm:pt>
    <dgm:pt modelId="{8338940C-A18F-4A8D-8139-B4E8E5CC4BC6}" type="parTrans" cxnId="{28E8F5FB-A492-4777-A84D-CFFC36D4B612}">
      <dgm:prSet/>
      <dgm:spPr/>
      <dgm:t>
        <a:bodyPr/>
        <a:lstStyle/>
        <a:p>
          <a:endParaRPr lang="en-US"/>
        </a:p>
      </dgm:t>
    </dgm:pt>
    <dgm:pt modelId="{D9D2BCE3-1B7E-420B-863B-38239BF722D6}" type="sibTrans" cxnId="{28E8F5FB-A492-4777-A84D-CFFC36D4B612}">
      <dgm:prSet/>
      <dgm:spPr/>
      <dgm:t>
        <a:bodyPr/>
        <a:lstStyle/>
        <a:p>
          <a:endParaRPr lang="en-US"/>
        </a:p>
      </dgm:t>
    </dgm:pt>
    <dgm:pt modelId="{893CFCA4-856E-4C70-AB0D-0DC1BC764CF2}">
      <dgm:prSet/>
      <dgm:spPr/>
      <dgm:t>
        <a:bodyPr/>
        <a:lstStyle/>
        <a:p>
          <a:r>
            <a:rPr lang="en-GB" dirty="0"/>
            <a:t>Simple/easy to follow</a:t>
          </a:r>
          <a:endParaRPr lang="en-US" dirty="0"/>
        </a:p>
      </dgm:t>
    </dgm:pt>
    <dgm:pt modelId="{1738E19E-5E13-48F5-8927-80B9CE998288}" type="parTrans" cxnId="{F27384F6-2C99-44BC-B910-7F9E45C1E367}">
      <dgm:prSet/>
      <dgm:spPr/>
      <dgm:t>
        <a:bodyPr/>
        <a:lstStyle/>
        <a:p>
          <a:endParaRPr lang="en-US"/>
        </a:p>
      </dgm:t>
    </dgm:pt>
    <dgm:pt modelId="{07F31D12-D974-4CC0-BFBF-8E72EB2678B1}" type="sibTrans" cxnId="{F27384F6-2C99-44BC-B910-7F9E45C1E367}">
      <dgm:prSet/>
      <dgm:spPr/>
      <dgm:t>
        <a:bodyPr/>
        <a:lstStyle/>
        <a:p>
          <a:endParaRPr lang="en-US"/>
        </a:p>
      </dgm:t>
    </dgm:pt>
    <dgm:pt modelId="{934C65AF-DC29-402F-B9A0-B05C1330A08C}">
      <dgm:prSet/>
      <dgm:spPr/>
      <dgm:t>
        <a:bodyPr/>
        <a:lstStyle/>
        <a:p>
          <a:r>
            <a:rPr lang="en-GB" dirty="0"/>
            <a:t>Helps identify threats and opportunities</a:t>
          </a:r>
          <a:endParaRPr lang="en-US" dirty="0"/>
        </a:p>
      </dgm:t>
    </dgm:pt>
    <dgm:pt modelId="{B2D4371B-F39A-4F40-979A-8126EBC51122}" type="parTrans" cxnId="{3E287651-F8F2-416B-8E7B-482FF2756101}">
      <dgm:prSet/>
      <dgm:spPr/>
      <dgm:t>
        <a:bodyPr/>
        <a:lstStyle/>
        <a:p>
          <a:endParaRPr lang="en-US"/>
        </a:p>
      </dgm:t>
    </dgm:pt>
    <dgm:pt modelId="{3000EA21-E05E-47FB-A965-8EF5AA274E5F}" type="sibTrans" cxnId="{3E287651-F8F2-416B-8E7B-482FF2756101}">
      <dgm:prSet/>
      <dgm:spPr/>
      <dgm:t>
        <a:bodyPr/>
        <a:lstStyle/>
        <a:p>
          <a:endParaRPr lang="en-US"/>
        </a:p>
      </dgm:t>
    </dgm:pt>
    <dgm:pt modelId="{F3851AE9-529C-477C-A2BE-E1585169288D}">
      <dgm:prSet/>
      <dgm:spPr/>
      <dgm:t>
        <a:bodyPr/>
        <a:lstStyle/>
        <a:p>
          <a:r>
            <a:rPr lang="en-GB" b="1" dirty="0"/>
            <a:t>Criticisms:</a:t>
          </a:r>
          <a:endParaRPr lang="en-US" dirty="0"/>
        </a:p>
      </dgm:t>
    </dgm:pt>
    <dgm:pt modelId="{E65F69DE-860B-4FA4-BA95-4F29E65E958F}" type="parTrans" cxnId="{2AAD5F54-3218-4A50-BD91-1A3C4466835C}">
      <dgm:prSet/>
      <dgm:spPr/>
      <dgm:t>
        <a:bodyPr/>
        <a:lstStyle/>
        <a:p>
          <a:endParaRPr lang="en-US"/>
        </a:p>
      </dgm:t>
    </dgm:pt>
    <dgm:pt modelId="{5DF2D58A-D72A-426D-8EFE-3FB07D23E2B2}" type="sibTrans" cxnId="{2AAD5F54-3218-4A50-BD91-1A3C4466835C}">
      <dgm:prSet/>
      <dgm:spPr/>
      <dgm:t>
        <a:bodyPr/>
        <a:lstStyle/>
        <a:p>
          <a:endParaRPr lang="en-US"/>
        </a:p>
      </dgm:t>
    </dgm:pt>
    <dgm:pt modelId="{9D58DF08-AFB7-492B-B21B-9687887352BE}">
      <dgm:prSet/>
      <dgm:spPr/>
      <dgm:t>
        <a:bodyPr/>
        <a:lstStyle/>
        <a:p>
          <a:r>
            <a:rPr lang="en-GB"/>
            <a:t>Snapshot only – can become outdated</a:t>
          </a:r>
          <a:endParaRPr lang="en-US"/>
        </a:p>
      </dgm:t>
    </dgm:pt>
    <dgm:pt modelId="{EF46E32B-15BF-4114-B3E1-7D7DDE364A09}" type="parTrans" cxnId="{3B9DD93E-E19C-4562-90D3-D6FEB2CD309E}">
      <dgm:prSet/>
      <dgm:spPr/>
      <dgm:t>
        <a:bodyPr/>
        <a:lstStyle/>
        <a:p>
          <a:endParaRPr lang="en-US"/>
        </a:p>
      </dgm:t>
    </dgm:pt>
    <dgm:pt modelId="{F05D4792-28FE-4311-9E86-98048F411F58}" type="sibTrans" cxnId="{3B9DD93E-E19C-4562-90D3-D6FEB2CD309E}">
      <dgm:prSet/>
      <dgm:spPr/>
      <dgm:t>
        <a:bodyPr/>
        <a:lstStyle/>
        <a:p>
          <a:endParaRPr lang="en-US"/>
        </a:p>
      </dgm:t>
    </dgm:pt>
    <dgm:pt modelId="{899D2C7C-422F-4F66-8B7E-DC90EFC465C5}">
      <dgm:prSet/>
      <dgm:spPr/>
      <dgm:t>
        <a:bodyPr/>
        <a:lstStyle/>
        <a:p>
          <a:r>
            <a:rPr lang="en-GB" dirty="0"/>
            <a:t>Focuses on external factors</a:t>
          </a:r>
          <a:endParaRPr lang="en-US" dirty="0"/>
        </a:p>
      </dgm:t>
    </dgm:pt>
    <dgm:pt modelId="{B8CD0DC5-9C16-4BE4-AA26-2624AA2182F5}" type="parTrans" cxnId="{DE300177-41A4-4039-9CEF-E741B1894BC1}">
      <dgm:prSet/>
      <dgm:spPr/>
      <dgm:t>
        <a:bodyPr/>
        <a:lstStyle/>
        <a:p>
          <a:endParaRPr lang="en-US"/>
        </a:p>
      </dgm:t>
    </dgm:pt>
    <dgm:pt modelId="{055C0C11-4FD7-40BE-85A2-08B7786C22AC}" type="sibTrans" cxnId="{DE300177-41A4-4039-9CEF-E741B1894BC1}">
      <dgm:prSet/>
      <dgm:spPr/>
      <dgm:t>
        <a:bodyPr/>
        <a:lstStyle/>
        <a:p>
          <a:endParaRPr lang="en-US"/>
        </a:p>
      </dgm:t>
    </dgm:pt>
    <dgm:pt modelId="{46A6D839-942C-4B96-ACB8-83BC2DF60E9F}">
      <dgm:prSet/>
      <dgm:spPr/>
      <dgm:t>
        <a:bodyPr/>
        <a:lstStyle/>
        <a:p>
          <a:r>
            <a:rPr lang="en-GB" dirty="0"/>
            <a:t>Tool to analyse external factors: Political, Economic, Social, Technological, Environmental, and Legal factors</a:t>
          </a:r>
          <a:endParaRPr lang="en-US" dirty="0"/>
        </a:p>
      </dgm:t>
    </dgm:pt>
    <dgm:pt modelId="{D180A777-D701-4CB8-94BE-42515964ED68}" type="parTrans" cxnId="{EB3F02C5-3EF1-4710-A6FC-042DCA7C60D2}">
      <dgm:prSet/>
      <dgm:spPr/>
      <dgm:t>
        <a:bodyPr/>
        <a:lstStyle/>
        <a:p>
          <a:endParaRPr lang="en-US"/>
        </a:p>
      </dgm:t>
    </dgm:pt>
    <dgm:pt modelId="{7C8FE440-EF8A-41A1-AD4F-6B8FAC6D64DC}" type="sibTrans" cxnId="{EB3F02C5-3EF1-4710-A6FC-042DCA7C60D2}">
      <dgm:prSet/>
      <dgm:spPr/>
      <dgm:t>
        <a:bodyPr/>
        <a:lstStyle/>
        <a:p>
          <a:endParaRPr lang="en-US"/>
        </a:p>
      </dgm:t>
    </dgm:pt>
    <dgm:pt modelId="{339F7D2F-9346-4B5D-AF0D-EA328DA9706A}">
      <dgm:prSet/>
      <dgm:spPr/>
      <dgm:t>
        <a:bodyPr/>
        <a:lstStyle/>
        <a:p>
          <a:r>
            <a:rPr lang="en-US" dirty="0"/>
            <a:t>Can plan for future</a:t>
          </a:r>
        </a:p>
      </dgm:t>
    </dgm:pt>
    <dgm:pt modelId="{04AA39EC-C5F0-44A7-9CF7-2B65AD7EAE3E}" type="parTrans" cxnId="{011D944B-3144-47FF-951D-50D2910BCFB8}">
      <dgm:prSet/>
      <dgm:spPr/>
      <dgm:t>
        <a:bodyPr/>
        <a:lstStyle/>
        <a:p>
          <a:endParaRPr lang="en-GB"/>
        </a:p>
      </dgm:t>
    </dgm:pt>
    <dgm:pt modelId="{89D66D8B-BD28-48E1-9D3C-197B1DC7AAF0}" type="sibTrans" cxnId="{011D944B-3144-47FF-951D-50D2910BCFB8}">
      <dgm:prSet/>
      <dgm:spPr/>
      <dgm:t>
        <a:bodyPr/>
        <a:lstStyle/>
        <a:p>
          <a:endParaRPr lang="en-GB"/>
        </a:p>
      </dgm:t>
    </dgm:pt>
    <dgm:pt modelId="{E4C87795-8638-49E6-B513-45DC7FD0D1B9}">
      <dgm:prSet/>
      <dgm:spPr/>
      <dgm:t>
        <a:bodyPr/>
        <a:lstStyle/>
        <a:p>
          <a:r>
            <a:rPr lang="en-GB" dirty="0"/>
            <a:t>Ignores internal strengths/weaknesses</a:t>
          </a:r>
          <a:endParaRPr lang="en-US" dirty="0"/>
        </a:p>
      </dgm:t>
    </dgm:pt>
    <dgm:pt modelId="{6774C4C3-FAE0-4321-9C43-315834D17A82}" type="parTrans" cxnId="{2DBD9943-9D4D-4B36-8127-AF93DB6119D0}">
      <dgm:prSet/>
      <dgm:spPr/>
      <dgm:t>
        <a:bodyPr/>
        <a:lstStyle/>
        <a:p>
          <a:endParaRPr lang="en-GB"/>
        </a:p>
      </dgm:t>
    </dgm:pt>
    <dgm:pt modelId="{5F5185A4-A308-4378-AF65-2C4E918C8169}" type="sibTrans" cxnId="{2DBD9943-9D4D-4B36-8127-AF93DB6119D0}">
      <dgm:prSet/>
      <dgm:spPr/>
      <dgm:t>
        <a:bodyPr/>
        <a:lstStyle/>
        <a:p>
          <a:endParaRPr lang="en-GB"/>
        </a:p>
      </dgm:t>
    </dgm:pt>
    <dgm:pt modelId="{93602545-8AAC-4DD1-B0C2-C8A7629ADA90}" type="pres">
      <dgm:prSet presAssocID="{8B33983A-2962-4B51-BC4D-DF28645E0CFA}" presName="diagram" presStyleCnt="0">
        <dgm:presLayoutVars>
          <dgm:dir/>
          <dgm:resizeHandles val="exact"/>
        </dgm:presLayoutVars>
      </dgm:prSet>
      <dgm:spPr/>
    </dgm:pt>
    <dgm:pt modelId="{E251C4CD-4B25-4E75-8BA6-17FA1C8795B4}" type="pres">
      <dgm:prSet presAssocID="{1471A346-C69F-4491-B3BE-8E95FDFBC0DF}" presName="node" presStyleLbl="node1" presStyleIdx="0" presStyleCnt="5">
        <dgm:presLayoutVars>
          <dgm:bulletEnabled val="1"/>
        </dgm:presLayoutVars>
      </dgm:prSet>
      <dgm:spPr/>
    </dgm:pt>
    <dgm:pt modelId="{309B2DA5-5012-4ADC-8633-68797AFF0D15}" type="pres">
      <dgm:prSet presAssocID="{4E151106-8222-4C10-A64B-68B794FB1C25}" presName="sibTrans" presStyleCnt="0"/>
      <dgm:spPr/>
    </dgm:pt>
    <dgm:pt modelId="{10154677-2B56-42B7-89F7-BB2214A9EE1D}" type="pres">
      <dgm:prSet presAssocID="{A5B4749C-4BC8-4D1D-8903-6759A35AAE49}" presName="node" presStyleLbl="node1" presStyleIdx="1" presStyleCnt="5">
        <dgm:presLayoutVars>
          <dgm:bulletEnabled val="1"/>
        </dgm:presLayoutVars>
      </dgm:prSet>
      <dgm:spPr/>
    </dgm:pt>
    <dgm:pt modelId="{2C75FA5A-1901-43B0-8D16-192CE6E20E69}" type="pres">
      <dgm:prSet presAssocID="{DDB3DA52-EFD5-48C0-9D85-42849EC54E17}" presName="sibTrans" presStyleCnt="0"/>
      <dgm:spPr/>
    </dgm:pt>
    <dgm:pt modelId="{1758AACD-2DC9-4724-AA37-D43D04A48F12}" type="pres">
      <dgm:prSet presAssocID="{E47F08CD-C3A3-41CF-B565-936601053662}" presName="node" presStyleLbl="node1" presStyleIdx="2" presStyleCnt="5">
        <dgm:presLayoutVars>
          <dgm:bulletEnabled val="1"/>
        </dgm:presLayoutVars>
      </dgm:prSet>
      <dgm:spPr/>
    </dgm:pt>
    <dgm:pt modelId="{40FBD987-2C34-420D-B938-BD645E77456D}" type="pres">
      <dgm:prSet presAssocID="{1F96FAC0-CDDB-4F59-A792-217601597B5C}" presName="sibTrans" presStyleCnt="0"/>
      <dgm:spPr/>
    </dgm:pt>
    <dgm:pt modelId="{5351AB56-8B3D-4B17-AF0D-575466CEA93B}" type="pres">
      <dgm:prSet presAssocID="{7EC50188-AEA6-4A88-A30A-0B123FEDBC15}" presName="node" presStyleLbl="node1" presStyleIdx="3" presStyleCnt="5">
        <dgm:presLayoutVars>
          <dgm:bulletEnabled val="1"/>
        </dgm:presLayoutVars>
      </dgm:prSet>
      <dgm:spPr/>
    </dgm:pt>
    <dgm:pt modelId="{C5BA40AD-62DB-4533-A9AB-7E00F8720F67}" type="pres">
      <dgm:prSet presAssocID="{D9D2BCE3-1B7E-420B-863B-38239BF722D6}" presName="sibTrans" presStyleCnt="0"/>
      <dgm:spPr/>
    </dgm:pt>
    <dgm:pt modelId="{A0C0FA92-264C-4494-ABC2-763965C1E66F}" type="pres">
      <dgm:prSet presAssocID="{F3851AE9-529C-477C-A2BE-E1585169288D}" presName="node" presStyleLbl="node1" presStyleIdx="4" presStyleCnt="5">
        <dgm:presLayoutVars>
          <dgm:bulletEnabled val="1"/>
        </dgm:presLayoutVars>
      </dgm:prSet>
      <dgm:spPr/>
    </dgm:pt>
  </dgm:ptLst>
  <dgm:cxnLst>
    <dgm:cxn modelId="{850A700B-FBBF-4642-9B6E-3487AC361D07}" type="presOf" srcId="{72F0273C-E4CD-403C-88FF-1B2956052B42}" destId="{1758AACD-2DC9-4724-AA37-D43D04A48F12}" srcOrd="0" destOrd="1" presId="urn:microsoft.com/office/officeart/2005/8/layout/default"/>
    <dgm:cxn modelId="{7535040C-1499-4016-96AC-99180E1441AC}" type="presOf" srcId="{4AF57D02-3193-4B42-9EB4-979D35868A3F}" destId="{E251C4CD-4B25-4E75-8BA6-17FA1C8795B4}" srcOrd="0" destOrd="1" presId="urn:microsoft.com/office/officeart/2005/8/layout/default"/>
    <dgm:cxn modelId="{A3438B11-89AB-4F49-B726-6E1B687FF1E3}" type="presOf" srcId="{899D2C7C-422F-4F66-8B7E-DC90EFC465C5}" destId="{A0C0FA92-264C-4494-ABC2-763965C1E66F}" srcOrd="0" destOrd="2" presId="urn:microsoft.com/office/officeart/2005/8/layout/default"/>
    <dgm:cxn modelId="{3431DD25-74AD-4DD2-95F7-1A7EAF201FE3}" type="presOf" srcId="{A5B4749C-4BC8-4D1D-8903-6759A35AAE49}" destId="{10154677-2B56-42B7-89F7-BB2214A9EE1D}" srcOrd="0" destOrd="0" presId="urn:microsoft.com/office/officeart/2005/8/layout/default"/>
    <dgm:cxn modelId="{7210552B-F317-4868-9725-F9A701896D8A}" srcId="{8B33983A-2962-4B51-BC4D-DF28645E0CFA}" destId="{A5B4749C-4BC8-4D1D-8903-6759A35AAE49}" srcOrd="1" destOrd="0" parTransId="{9DFD322B-A265-454D-A1CA-0E01DAB77F21}" sibTransId="{DDB3DA52-EFD5-48C0-9D85-42849EC54E17}"/>
    <dgm:cxn modelId="{3B9DD93E-E19C-4562-90D3-D6FEB2CD309E}" srcId="{F3851AE9-529C-477C-A2BE-E1585169288D}" destId="{9D58DF08-AFB7-492B-B21B-9687887352BE}" srcOrd="0" destOrd="0" parTransId="{EF46E32B-15BF-4114-B3E1-7D7DDE364A09}" sibTransId="{F05D4792-28FE-4311-9E86-98048F411F58}"/>
    <dgm:cxn modelId="{2DBD9943-9D4D-4B36-8127-AF93DB6119D0}" srcId="{F3851AE9-529C-477C-A2BE-E1585169288D}" destId="{E4C87795-8638-49E6-B513-45DC7FD0D1B9}" srcOrd="2" destOrd="0" parTransId="{6774C4C3-FAE0-4321-9C43-315834D17A82}" sibTransId="{5F5185A4-A308-4378-AF65-2C4E918C8169}"/>
    <dgm:cxn modelId="{17A60B66-DC35-4FF9-A1EE-94D6DF0B867F}" type="presOf" srcId="{9D58DF08-AFB7-492B-B21B-9687887352BE}" destId="{A0C0FA92-264C-4494-ABC2-763965C1E66F}" srcOrd="0" destOrd="1" presId="urn:microsoft.com/office/officeart/2005/8/layout/default"/>
    <dgm:cxn modelId="{4AB8324B-6408-4336-B71C-87734FC1B173}" type="presOf" srcId="{E4C87795-8638-49E6-B513-45DC7FD0D1B9}" destId="{A0C0FA92-264C-4494-ABC2-763965C1E66F}" srcOrd="0" destOrd="3" presId="urn:microsoft.com/office/officeart/2005/8/layout/default"/>
    <dgm:cxn modelId="{011D944B-3144-47FF-951D-50D2910BCFB8}" srcId="{7EC50188-AEA6-4A88-A30A-0B123FEDBC15}" destId="{339F7D2F-9346-4B5D-AF0D-EA328DA9706A}" srcOrd="2" destOrd="0" parTransId="{04AA39EC-C5F0-44A7-9CF7-2B65AD7EAE3E}" sibTransId="{89D66D8B-BD28-48E1-9D3C-197B1DC7AAF0}"/>
    <dgm:cxn modelId="{B187C14B-A120-471F-8EFC-61FECC91A253}" type="presOf" srcId="{8B33983A-2962-4B51-BC4D-DF28645E0CFA}" destId="{93602545-8AAC-4DD1-B0C2-C8A7629ADA90}" srcOrd="0" destOrd="0" presId="urn:microsoft.com/office/officeart/2005/8/layout/default"/>
    <dgm:cxn modelId="{921C646F-9F94-409D-9E91-EFBA1FA6D707}" type="presOf" srcId="{339F7D2F-9346-4B5D-AF0D-EA328DA9706A}" destId="{5351AB56-8B3D-4B17-AF0D-575466CEA93B}" srcOrd="0" destOrd="3" presId="urn:microsoft.com/office/officeart/2005/8/layout/default"/>
    <dgm:cxn modelId="{75CA8950-1FEE-4022-AB41-9CC626CAEB69}" srcId="{E47F08CD-C3A3-41CF-B565-936601053662}" destId="{72F0273C-E4CD-403C-88FF-1B2956052B42}" srcOrd="0" destOrd="0" parTransId="{B8A5CC59-800D-43A2-880E-EC92C5FEF2D2}" sibTransId="{473C389E-3B84-4C22-9609-1B199902E18C}"/>
    <dgm:cxn modelId="{3E287651-F8F2-416B-8E7B-482FF2756101}" srcId="{7EC50188-AEA6-4A88-A30A-0B123FEDBC15}" destId="{934C65AF-DC29-402F-B9A0-B05C1330A08C}" srcOrd="1" destOrd="0" parTransId="{B2D4371B-F39A-4F40-979A-8126EBC51122}" sibTransId="{3000EA21-E05E-47FB-A965-8EF5AA274E5F}"/>
    <dgm:cxn modelId="{2AAD5F54-3218-4A50-BD91-1A3C4466835C}" srcId="{8B33983A-2962-4B51-BC4D-DF28645E0CFA}" destId="{F3851AE9-529C-477C-A2BE-E1585169288D}" srcOrd="4" destOrd="0" parTransId="{E65F69DE-860B-4FA4-BA95-4F29E65E958F}" sibTransId="{5DF2D58A-D72A-426D-8EFE-3FB07D23E2B2}"/>
    <dgm:cxn modelId="{4E7A4F54-3719-493D-9F1A-18F86409A794}" srcId="{A5B4749C-4BC8-4D1D-8903-6759A35AAE49}" destId="{5833A46F-AA4C-4D30-98F9-1C3B62959D88}" srcOrd="1" destOrd="0" parTransId="{7C927A0E-4BD0-4E16-B1C8-E1B366B7B2BA}" sibTransId="{6E8133A5-422F-4C4E-85D3-7F1E645B6DA0}"/>
    <dgm:cxn modelId="{DE300177-41A4-4039-9CEF-E741B1894BC1}" srcId="{F3851AE9-529C-477C-A2BE-E1585169288D}" destId="{899D2C7C-422F-4F66-8B7E-DC90EFC465C5}" srcOrd="1" destOrd="0" parTransId="{B8CD0DC5-9C16-4BE4-AA26-2624AA2182F5}" sibTransId="{055C0C11-4FD7-40BE-85A2-08B7786C22AC}"/>
    <dgm:cxn modelId="{2BD37E79-891E-4AE5-AAB3-319DD457B49F}" srcId="{8B33983A-2962-4B51-BC4D-DF28645E0CFA}" destId="{1471A346-C69F-4491-B3BE-8E95FDFBC0DF}" srcOrd="0" destOrd="0" parTransId="{CB8E88DD-1413-448F-B1A7-863FB5538885}" sibTransId="{4E151106-8222-4C10-A64B-68B794FB1C25}"/>
    <dgm:cxn modelId="{1D47965A-2EDC-466E-9748-154FC47CF2B5}" type="presOf" srcId="{ABB1AEA3-C12E-40B4-BB20-15BE515E4DD3}" destId="{1758AACD-2DC9-4724-AA37-D43D04A48F12}" srcOrd="0" destOrd="2" presId="urn:microsoft.com/office/officeart/2005/8/layout/default"/>
    <dgm:cxn modelId="{A71B6884-AE52-4CF0-B34C-A30DE7A76ED6}" srcId="{E47F08CD-C3A3-41CF-B565-936601053662}" destId="{ABB1AEA3-C12E-40B4-BB20-15BE515E4DD3}" srcOrd="1" destOrd="0" parTransId="{7B011306-1FCC-47B8-9480-C5CE9965CB50}" sibTransId="{69354C99-6FED-4287-B5ED-E5CD5C09196B}"/>
    <dgm:cxn modelId="{0430908B-8FDC-4418-9122-61A9B4C0F4E0}" srcId="{E47F08CD-C3A3-41CF-B565-936601053662}" destId="{2489F482-0C6D-4463-A7A9-F823DA327A3E}" srcOrd="2" destOrd="0" parTransId="{A319CB56-D422-44BA-89E0-EBFC7DDC3476}" sibTransId="{FD05A2B7-B7CF-4471-9F45-DD249A28EC0C}"/>
    <dgm:cxn modelId="{9A647591-0B7E-4B60-B7E3-731855FD3B79}" type="presOf" srcId="{2489F482-0C6D-4463-A7A9-F823DA327A3E}" destId="{1758AACD-2DC9-4724-AA37-D43D04A48F12}" srcOrd="0" destOrd="3" presId="urn:microsoft.com/office/officeart/2005/8/layout/default"/>
    <dgm:cxn modelId="{809DFA9A-F92E-4526-9C91-3723CD2E3961}" type="presOf" srcId="{60788E9C-8C20-48F8-BC30-085CFED066DF}" destId="{10154677-2B56-42B7-89F7-BB2214A9EE1D}" srcOrd="0" destOrd="1" presId="urn:microsoft.com/office/officeart/2005/8/layout/default"/>
    <dgm:cxn modelId="{252331BB-F75C-4EB6-9BD1-D9CCA1432C76}" type="presOf" srcId="{1471A346-C69F-4491-B3BE-8E95FDFBC0DF}" destId="{E251C4CD-4B25-4E75-8BA6-17FA1C8795B4}" srcOrd="0" destOrd="0" presId="urn:microsoft.com/office/officeart/2005/8/layout/default"/>
    <dgm:cxn modelId="{93D2A3C0-AEDD-4FB6-907A-3BD33E29C96D}" type="presOf" srcId="{46A6D839-942C-4B96-ACB8-83BC2DF60E9F}" destId="{E251C4CD-4B25-4E75-8BA6-17FA1C8795B4}" srcOrd="0" destOrd="2" presId="urn:microsoft.com/office/officeart/2005/8/layout/default"/>
    <dgm:cxn modelId="{403CBAC4-B135-4295-9AE1-C036E77EB273}" type="presOf" srcId="{E47F08CD-C3A3-41CF-B565-936601053662}" destId="{1758AACD-2DC9-4724-AA37-D43D04A48F12}" srcOrd="0" destOrd="0" presId="urn:microsoft.com/office/officeart/2005/8/layout/default"/>
    <dgm:cxn modelId="{EB3F02C5-3EF1-4710-A6FC-042DCA7C60D2}" srcId="{1471A346-C69F-4491-B3BE-8E95FDFBC0DF}" destId="{46A6D839-942C-4B96-ACB8-83BC2DF60E9F}" srcOrd="1" destOrd="0" parTransId="{D180A777-D701-4CB8-94BE-42515964ED68}" sibTransId="{7C8FE440-EF8A-41A1-AD4F-6B8FAC6D64DC}"/>
    <dgm:cxn modelId="{06FB62CF-1FEB-4D81-A707-16427FFD78E3}" type="presOf" srcId="{893CFCA4-856E-4C70-AB0D-0DC1BC764CF2}" destId="{5351AB56-8B3D-4B17-AF0D-575466CEA93B}" srcOrd="0" destOrd="1" presId="urn:microsoft.com/office/officeart/2005/8/layout/default"/>
    <dgm:cxn modelId="{4D1411DA-8F38-48A1-B28B-2D9D5F4B905C}" type="presOf" srcId="{5833A46F-AA4C-4D30-98F9-1C3B62959D88}" destId="{10154677-2B56-42B7-89F7-BB2214A9EE1D}" srcOrd="0" destOrd="2" presId="urn:microsoft.com/office/officeart/2005/8/layout/default"/>
    <dgm:cxn modelId="{AA92CDDA-6AD8-456F-A07D-28B00E046D2E}" srcId="{A5B4749C-4BC8-4D1D-8903-6759A35AAE49}" destId="{60788E9C-8C20-48F8-BC30-085CFED066DF}" srcOrd="0" destOrd="0" parTransId="{317980C5-0A47-451E-AED0-0022613CCFDC}" sibTransId="{0D532BBD-288A-440D-A195-0779AE38335C}"/>
    <dgm:cxn modelId="{5E9FA9E0-22AB-45D8-87E7-114D2104669B}" srcId="{8B33983A-2962-4B51-BC4D-DF28645E0CFA}" destId="{E47F08CD-C3A3-41CF-B565-936601053662}" srcOrd="2" destOrd="0" parTransId="{4FF44B5F-4089-4415-8E8B-0C55AC008D05}" sibTransId="{1F96FAC0-CDDB-4F59-A792-217601597B5C}"/>
    <dgm:cxn modelId="{FF2C2BE4-9AAA-4705-B2BF-ECDEBDCED51C}" type="presOf" srcId="{7EC50188-AEA6-4A88-A30A-0B123FEDBC15}" destId="{5351AB56-8B3D-4B17-AF0D-575466CEA93B}" srcOrd="0" destOrd="0" presId="urn:microsoft.com/office/officeart/2005/8/layout/default"/>
    <dgm:cxn modelId="{17ABFEE6-D93F-4CE8-8BDB-F7EDB5848AE4}" type="presOf" srcId="{934C65AF-DC29-402F-B9A0-B05C1330A08C}" destId="{5351AB56-8B3D-4B17-AF0D-575466CEA93B}" srcOrd="0" destOrd="2" presId="urn:microsoft.com/office/officeart/2005/8/layout/default"/>
    <dgm:cxn modelId="{F27384F6-2C99-44BC-B910-7F9E45C1E367}" srcId="{7EC50188-AEA6-4A88-A30A-0B123FEDBC15}" destId="{893CFCA4-856E-4C70-AB0D-0DC1BC764CF2}" srcOrd="0" destOrd="0" parTransId="{1738E19E-5E13-48F5-8927-80B9CE998288}" sibTransId="{07F31D12-D974-4CC0-BFBF-8E72EB2678B1}"/>
    <dgm:cxn modelId="{09244AF9-4373-4221-AF2F-46E2EC918DE3}" srcId="{1471A346-C69F-4491-B3BE-8E95FDFBC0DF}" destId="{4AF57D02-3193-4B42-9EB4-979D35868A3F}" srcOrd="0" destOrd="0" parTransId="{B591396E-EF7B-4939-8AAC-18418378A623}" sibTransId="{88B15A97-966B-48E6-B631-773DD400560B}"/>
    <dgm:cxn modelId="{5AC7FCF9-CED3-456F-98C6-2877E923F03E}" type="presOf" srcId="{F3851AE9-529C-477C-A2BE-E1585169288D}" destId="{A0C0FA92-264C-4494-ABC2-763965C1E66F}" srcOrd="0" destOrd="0" presId="urn:microsoft.com/office/officeart/2005/8/layout/default"/>
    <dgm:cxn modelId="{28E8F5FB-A492-4777-A84D-CFFC36D4B612}" srcId="{8B33983A-2962-4B51-BC4D-DF28645E0CFA}" destId="{7EC50188-AEA6-4A88-A30A-0B123FEDBC15}" srcOrd="3" destOrd="0" parTransId="{8338940C-A18F-4A8D-8139-B4E8E5CC4BC6}" sibTransId="{D9D2BCE3-1B7E-420B-863B-38239BF722D6}"/>
    <dgm:cxn modelId="{FD526230-EFEA-4985-A00D-6735204994A8}" type="presParOf" srcId="{93602545-8AAC-4DD1-B0C2-C8A7629ADA90}" destId="{E251C4CD-4B25-4E75-8BA6-17FA1C8795B4}" srcOrd="0" destOrd="0" presId="urn:microsoft.com/office/officeart/2005/8/layout/default"/>
    <dgm:cxn modelId="{B57D66FF-8235-4042-B062-29B3036C2C31}" type="presParOf" srcId="{93602545-8AAC-4DD1-B0C2-C8A7629ADA90}" destId="{309B2DA5-5012-4ADC-8633-68797AFF0D15}" srcOrd="1" destOrd="0" presId="urn:microsoft.com/office/officeart/2005/8/layout/default"/>
    <dgm:cxn modelId="{E22E099D-CF67-4C1F-B4BC-E1A43F989CBF}" type="presParOf" srcId="{93602545-8AAC-4DD1-B0C2-C8A7629ADA90}" destId="{10154677-2B56-42B7-89F7-BB2214A9EE1D}" srcOrd="2" destOrd="0" presId="urn:microsoft.com/office/officeart/2005/8/layout/default"/>
    <dgm:cxn modelId="{E1878E33-8ACA-4EEF-9E7E-5589882D235A}" type="presParOf" srcId="{93602545-8AAC-4DD1-B0C2-C8A7629ADA90}" destId="{2C75FA5A-1901-43B0-8D16-192CE6E20E69}" srcOrd="3" destOrd="0" presId="urn:microsoft.com/office/officeart/2005/8/layout/default"/>
    <dgm:cxn modelId="{C7B590D7-3197-4412-BA59-B1565A937D95}" type="presParOf" srcId="{93602545-8AAC-4DD1-B0C2-C8A7629ADA90}" destId="{1758AACD-2DC9-4724-AA37-D43D04A48F12}" srcOrd="4" destOrd="0" presId="urn:microsoft.com/office/officeart/2005/8/layout/default"/>
    <dgm:cxn modelId="{BFE86933-4F67-4EDB-B7FC-B53FAAC2BAA2}" type="presParOf" srcId="{93602545-8AAC-4DD1-B0C2-C8A7629ADA90}" destId="{40FBD987-2C34-420D-B938-BD645E77456D}" srcOrd="5" destOrd="0" presId="urn:microsoft.com/office/officeart/2005/8/layout/default"/>
    <dgm:cxn modelId="{7FA69695-8679-405F-A046-9C3D6AD58670}" type="presParOf" srcId="{93602545-8AAC-4DD1-B0C2-C8A7629ADA90}" destId="{5351AB56-8B3D-4B17-AF0D-575466CEA93B}" srcOrd="6" destOrd="0" presId="urn:microsoft.com/office/officeart/2005/8/layout/default"/>
    <dgm:cxn modelId="{13ECD424-786F-46BB-9D6A-764F50DA8296}" type="presParOf" srcId="{93602545-8AAC-4DD1-B0C2-C8A7629ADA90}" destId="{C5BA40AD-62DB-4533-A9AB-7E00F8720F67}" srcOrd="7" destOrd="0" presId="urn:microsoft.com/office/officeart/2005/8/layout/default"/>
    <dgm:cxn modelId="{828207D0-83B2-434A-AD0B-E36F134A0437}" type="presParOf" srcId="{93602545-8AAC-4DD1-B0C2-C8A7629ADA90}" destId="{A0C0FA92-264C-4494-ABC2-763965C1E66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DE67CD-F38C-4261-89AB-4E23353778C7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89B537B-6125-4BD9-ADEC-DEA8975CA992}">
      <dgm:prSet/>
      <dgm:spPr/>
      <dgm:t>
        <a:bodyPr/>
        <a:lstStyle/>
        <a:p>
          <a:r>
            <a:rPr lang="en-GB" b="1"/>
            <a:t>Declining Foot Traffic: </a:t>
          </a:r>
          <a:r>
            <a:rPr lang="en-GB"/>
            <a:t>In-store sales down, online shopping rising</a:t>
          </a:r>
          <a:endParaRPr lang="en-US"/>
        </a:p>
      </dgm:t>
    </dgm:pt>
    <dgm:pt modelId="{1AB97C81-F689-491D-A7FE-EF67054F0036}" type="parTrans" cxnId="{31763507-8C60-448A-B32B-B13164FE0C49}">
      <dgm:prSet/>
      <dgm:spPr/>
      <dgm:t>
        <a:bodyPr/>
        <a:lstStyle/>
        <a:p>
          <a:endParaRPr lang="en-US"/>
        </a:p>
      </dgm:t>
    </dgm:pt>
    <dgm:pt modelId="{8367BDC5-B571-4C3A-9EFD-84960C1A37A7}" type="sibTrans" cxnId="{31763507-8C60-448A-B32B-B13164FE0C49}">
      <dgm:prSet/>
      <dgm:spPr/>
      <dgm:t>
        <a:bodyPr/>
        <a:lstStyle/>
        <a:p>
          <a:endParaRPr lang="en-US"/>
        </a:p>
      </dgm:t>
    </dgm:pt>
    <dgm:pt modelId="{29438A05-9ECF-4421-A544-188C50BF7E73}">
      <dgm:prSet/>
      <dgm:spPr/>
      <dgm:t>
        <a:bodyPr/>
        <a:lstStyle/>
        <a:p>
          <a:r>
            <a:rPr lang="en-GB"/>
            <a:t>2.   </a:t>
          </a:r>
          <a:r>
            <a:rPr lang="en-GB" b="1"/>
            <a:t>Rising Costs</a:t>
          </a:r>
          <a:r>
            <a:rPr lang="en-GB"/>
            <a:t>: Flowers &amp; Eco-packaging expensive, profit pressure</a:t>
          </a:r>
          <a:endParaRPr lang="en-US"/>
        </a:p>
      </dgm:t>
    </dgm:pt>
    <dgm:pt modelId="{EE8E207F-7CEC-47D9-B140-54A695E23A07}" type="parTrans" cxnId="{001D2CCD-25C3-468B-A8C9-3EAE49C0AEE6}">
      <dgm:prSet/>
      <dgm:spPr/>
      <dgm:t>
        <a:bodyPr/>
        <a:lstStyle/>
        <a:p>
          <a:endParaRPr lang="en-US"/>
        </a:p>
      </dgm:t>
    </dgm:pt>
    <dgm:pt modelId="{7F7A4101-372E-4C20-BBAB-08BC87B2462B}" type="sibTrans" cxnId="{001D2CCD-25C3-468B-A8C9-3EAE49C0AEE6}">
      <dgm:prSet/>
      <dgm:spPr/>
      <dgm:t>
        <a:bodyPr/>
        <a:lstStyle/>
        <a:p>
          <a:endParaRPr lang="en-US"/>
        </a:p>
      </dgm:t>
    </dgm:pt>
    <dgm:pt modelId="{2F35FC22-2144-4CB7-97BD-1FD6D39743BA}">
      <dgm:prSet/>
      <dgm:spPr/>
      <dgm:t>
        <a:bodyPr/>
        <a:lstStyle/>
        <a:p>
          <a:r>
            <a:rPr lang="en-GB"/>
            <a:t>3.   </a:t>
          </a:r>
          <a:r>
            <a:rPr lang="en-GB" b="1"/>
            <a:t>Digital Limitations: </a:t>
          </a:r>
          <a:r>
            <a:rPr lang="en-GB"/>
            <a:t>Website outdated, online orders low</a:t>
          </a:r>
          <a:endParaRPr lang="en-US"/>
        </a:p>
      </dgm:t>
    </dgm:pt>
    <dgm:pt modelId="{B1CFF67E-0C90-4D0C-AE19-1F3294908271}" type="parTrans" cxnId="{4FE7B1F6-B822-4C61-8CEB-748BD48E1323}">
      <dgm:prSet/>
      <dgm:spPr/>
      <dgm:t>
        <a:bodyPr/>
        <a:lstStyle/>
        <a:p>
          <a:endParaRPr lang="en-US"/>
        </a:p>
      </dgm:t>
    </dgm:pt>
    <dgm:pt modelId="{A641B537-2C7F-4DC5-A593-10732657733B}" type="sibTrans" cxnId="{4FE7B1F6-B822-4C61-8CEB-748BD48E1323}">
      <dgm:prSet/>
      <dgm:spPr/>
      <dgm:t>
        <a:bodyPr/>
        <a:lstStyle/>
        <a:p>
          <a:endParaRPr lang="en-US"/>
        </a:p>
      </dgm:t>
    </dgm:pt>
    <dgm:pt modelId="{06756955-238A-4FB9-B095-E96D05D2F977}">
      <dgm:prSet/>
      <dgm:spPr/>
      <dgm:t>
        <a:bodyPr/>
        <a:lstStyle/>
        <a:p>
          <a:r>
            <a:rPr lang="en-GB"/>
            <a:t>4.   </a:t>
          </a:r>
          <a:r>
            <a:rPr lang="en-GB" b="1"/>
            <a:t>Increased Competition: </a:t>
          </a:r>
          <a:r>
            <a:rPr lang="en-GB"/>
            <a:t>New local and national florists, convenience &amp; pricing</a:t>
          </a:r>
          <a:endParaRPr lang="en-US"/>
        </a:p>
      </dgm:t>
    </dgm:pt>
    <dgm:pt modelId="{7D77FD84-47BD-4801-AD4E-01F378E39142}" type="parTrans" cxnId="{46F629C7-77DE-4706-989B-64E047F6B6A7}">
      <dgm:prSet/>
      <dgm:spPr/>
      <dgm:t>
        <a:bodyPr/>
        <a:lstStyle/>
        <a:p>
          <a:endParaRPr lang="en-US"/>
        </a:p>
      </dgm:t>
    </dgm:pt>
    <dgm:pt modelId="{36578298-A767-4830-92E3-0934C66B3F81}" type="sibTrans" cxnId="{46F629C7-77DE-4706-989B-64E047F6B6A7}">
      <dgm:prSet/>
      <dgm:spPr/>
      <dgm:t>
        <a:bodyPr/>
        <a:lstStyle/>
        <a:p>
          <a:endParaRPr lang="en-US"/>
        </a:p>
      </dgm:t>
    </dgm:pt>
    <dgm:pt modelId="{84BFF7DD-992E-40A9-87EC-F37FF4C555CB}" type="pres">
      <dgm:prSet presAssocID="{C0DE67CD-F38C-4261-89AB-4E23353778C7}" presName="outerComposite" presStyleCnt="0">
        <dgm:presLayoutVars>
          <dgm:chMax val="5"/>
          <dgm:dir/>
          <dgm:resizeHandles val="exact"/>
        </dgm:presLayoutVars>
      </dgm:prSet>
      <dgm:spPr/>
    </dgm:pt>
    <dgm:pt modelId="{636B3E24-DB14-4C2A-9E00-34EA0919D17D}" type="pres">
      <dgm:prSet presAssocID="{C0DE67CD-F38C-4261-89AB-4E23353778C7}" presName="dummyMaxCanvas" presStyleCnt="0">
        <dgm:presLayoutVars/>
      </dgm:prSet>
      <dgm:spPr/>
    </dgm:pt>
    <dgm:pt modelId="{5A2284C7-6C93-40A1-879D-F47D3813BAAF}" type="pres">
      <dgm:prSet presAssocID="{C0DE67CD-F38C-4261-89AB-4E23353778C7}" presName="FourNodes_1" presStyleLbl="node1" presStyleIdx="0" presStyleCnt="4">
        <dgm:presLayoutVars>
          <dgm:bulletEnabled val="1"/>
        </dgm:presLayoutVars>
      </dgm:prSet>
      <dgm:spPr/>
    </dgm:pt>
    <dgm:pt modelId="{D42C7A55-E55B-4986-A6E6-372DD0DF2960}" type="pres">
      <dgm:prSet presAssocID="{C0DE67CD-F38C-4261-89AB-4E23353778C7}" presName="FourNodes_2" presStyleLbl="node1" presStyleIdx="1" presStyleCnt="4">
        <dgm:presLayoutVars>
          <dgm:bulletEnabled val="1"/>
        </dgm:presLayoutVars>
      </dgm:prSet>
      <dgm:spPr/>
    </dgm:pt>
    <dgm:pt modelId="{8D211ABE-13B4-41D0-8A1D-30468996DEDB}" type="pres">
      <dgm:prSet presAssocID="{C0DE67CD-F38C-4261-89AB-4E23353778C7}" presName="FourNodes_3" presStyleLbl="node1" presStyleIdx="2" presStyleCnt="4">
        <dgm:presLayoutVars>
          <dgm:bulletEnabled val="1"/>
        </dgm:presLayoutVars>
      </dgm:prSet>
      <dgm:spPr/>
    </dgm:pt>
    <dgm:pt modelId="{E4792762-7186-463A-9D8B-A4C72B1889B4}" type="pres">
      <dgm:prSet presAssocID="{C0DE67CD-F38C-4261-89AB-4E23353778C7}" presName="FourNodes_4" presStyleLbl="node1" presStyleIdx="3" presStyleCnt="4">
        <dgm:presLayoutVars>
          <dgm:bulletEnabled val="1"/>
        </dgm:presLayoutVars>
      </dgm:prSet>
      <dgm:spPr/>
    </dgm:pt>
    <dgm:pt modelId="{04938E07-DE43-42E4-88AE-A00B036F1F81}" type="pres">
      <dgm:prSet presAssocID="{C0DE67CD-F38C-4261-89AB-4E23353778C7}" presName="FourConn_1-2" presStyleLbl="fgAccFollowNode1" presStyleIdx="0" presStyleCnt="3">
        <dgm:presLayoutVars>
          <dgm:bulletEnabled val="1"/>
        </dgm:presLayoutVars>
      </dgm:prSet>
      <dgm:spPr/>
    </dgm:pt>
    <dgm:pt modelId="{44EC8DDA-0BA0-4F69-8B83-FD267468514C}" type="pres">
      <dgm:prSet presAssocID="{C0DE67CD-F38C-4261-89AB-4E23353778C7}" presName="FourConn_2-3" presStyleLbl="fgAccFollowNode1" presStyleIdx="1" presStyleCnt="3">
        <dgm:presLayoutVars>
          <dgm:bulletEnabled val="1"/>
        </dgm:presLayoutVars>
      </dgm:prSet>
      <dgm:spPr/>
    </dgm:pt>
    <dgm:pt modelId="{36B34595-F5C0-4458-9E30-5AE45532D38A}" type="pres">
      <dgm:prSet presAssocID="{C0DE67CD-F38C-4261-89AB-4E23353778C7}" presName="FourConn_3-4" presStyleLbl="fgAccFollowNode1" presStyleIdx="2" presStyleCnt="3">
        <dgm:presLayoutVars>
          <dgm:bulletEnabled val="1"/>
        </dgm:presLayoutVars>
      </dgm:prSet>
      <dgm:spPr/>
    </dgm:pt>
    <dgm:pt modelId="{7C703CF5-7C16-4E5E-9DFE-CBF3DDB91ED0}" type="pres">
      <dgm:prSet presAssocID="{C0DE67CD-F38C-4261-89AB-4E23353778C7}" presName="FourNodes_1_text" presStyleLbl="node1" presStyleIdx="3" presStyleCnt="4">
        <dgm:presLayoutVars>
          <dgm:bulletEnabled val="1"/>
        </dgm:presLayoutVars>
      </dgm:prSet>
      <dgm:spPr/>
    </dgm:pt>
    <dgm:pt modelId="{AFCB098A-0EC2-48CC-BCED-E2647BB9C31E}" type="pres">
      <dgm:prSet presAssocID="{C0DE67CD-F38C-4261-89AB-4E23353778C7}" presName="FourNodes_2_text" presStyleLbl="node1" presStyleIdx="3" presStyleCnt="4">
        <dgm:presLayoutVars>
          <dgm:bulletEnabled val="1"/>
        </dgm:presLayoutVars>
      </dgm:prSet>
      <dgm:spPr/>
    </dgm:pt>
    <dgm:pt modelId="{A01C610C-655E-4CD5-8A9D-442A7DD5AC74}" type="pres">
      <dgm:prSet presAssocID="{C0DE67CD-F38C-4261-89AB-4E23353778C7}" presName="FourNodes_3_text" presStyleLbl="node1" presStyleIdx="3" presStyleCnt="4">
        <dgm:presLayoutVars>
          <dgm:bulletEnabled val="1"/>
        </dgm:presLayoutVars>
      </dgm:prSet>
      <dgm:spPr/>
    </dgm:pt>
    <dgm:pt modelId="{C84E8F51-50C0-40BA-9488-A139B201ABF0}" type="pres">
      <dgm:prSet presAssocID="{C0DE67CD-F38C-4261-89AB-4E23353778C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1763507-8C60-448A-B32B-B13164FE0C49}" srcId="{C0DE67CD-F38C-4261-89AB-4E23353778C7}" destId="{289B537B-6125-4BD9-ADEC-DEA8975CA992}" srcOrd="0" destOrd="0" parTransId="{1AB97C81-F689-491D-A7FE-EF67054F0036}" sibTransId="{8367BDC5-B571-4C3A-9EFD-84960C1A37A7}"/>
    <dgm:cxn modelId="{FA0EEC17-DC23-4036-AFAC-8380628E56E1}" type="presOf" srcId="{06756955-238A-4FB9-B095-E96D05D2F977}" destId="{C84E8F51-50C0-40BA-9488-A139B201ABF0}" srcOrd="1" destOrd="0" presId="urn:microsoft.com/office/officeart/2005/8/layout/vProcess5"/>
    <dgm:cxn modelId="{B797296D-2874-4318-8461-38481B71B72A}" type="presOf" srcId="{7F7A4101-372E-4C20-BBAB-08BC87B2462B}" destId="{44EC8DDA-0BA0-4F69-8B83-FD267468514C}" srcOrd="0" destOrd="0" presId="urn:microsoft.com/office/officeart/2005/8/layout/vProcess5"/>
    <dgm:cxn modelId="{ADA9514E-0720-498A-9AC8-ACA3CFDBBC20}" type="presOf" srcId="{8367BDC5-B571-4C3A-9EFD-84960C1A37A7}" destId="{04938E07-DE43-42E4-88AE-A00B036F1F81}" srcOrd="0" destOrd="0" presId="urn:microsoft.com/office/officeart/2005/8/layout/vProcess5"/>
    <dgm:cxn modelId="{EBC5A850-2F76-42BE-9788-D0953D6B100F}" type="presOf" srcId="{29438A05-9ECF-4421-A544-188C50BF7E73}" destId="{D42C7A55-E55B-4986-A6E6-372DD0DF2960}" srcOrd="0" destOrd="0" presId="urn:microsoft.com/office/officeart/2005/8/layout/vProcess5"/>
    <dgm:cxn modelId="{506D0051-1B30-47F9-B2FC-CCF1CEDB3367}" type="presOf" srcId="{06756955-238A-4FB9-B095-E96D05D2F977}" destId="{E4792762-7186-463A-9D8B-A4C72B1889B4}" srcOrd="0" destOrd="0" presId="urn:microsoft.com/office/officeart/2005/8/layout/vProcess5"/>
    <dgm:cxn modelId="{7C4780AD-10A6-4988-9DD3-D2352340A9E5}" type="presOf" srcId="{289B537B-6125-4BD9-ADEC-DEA8975CA992}" destId="{7C703CF5-7C16-4E5E-9DFE-CBF3DDB91ED0}" srcOrd="1" destOrd="0" presId="urn:microsoft.com/office/officeart/2005/8/layout/vProcess5"/>
    <dgm:cxn modelId="{35AE3EAE-F9F8-4C6A-A7BF-3602BBBAD844}" type="presOf" srcId="{2F35FC22-2144-4CB7-97BD-1FD6D39743BA}" destId="{8D211ABE-13B4-41D0-8A1D-30468996DEDB}" srcOrd="0" destOrd="0" presId="urn:microsoft.com/office/officeart/2005/8/layout/vProcess5"/>
    <dgm:cxn modelId="{EB588AB1-AFD5-43A6-AC0F-7A797EADE72A}" type="presOf" srcId="{29438A05-9ECF-4421-A544-188C50BF7E73}" destId="{AFCB098A-0EC2-48CC-BCED-E2647BB9C31E}" srcOrd="1" destOrd="0" presId="urn:microsoft.com/office/officeart/2005/8/layout/vProcess5"/>
    <dgm:cxn modelId="{6880FBC1-E2C5-434B-B79A-820AAA24B19C}" type="presOf" srcId="{C0DE67CD-F38C-4261-89AB-4E23353778C7}" destId="{84BFF7DD-992E-40A9-87EC-F37FF4C555CB}" srcOrd="0" destOrd="0" presId="urn:microsoft.com/office/officeart/2005/8/layout/vProcess5"/>
    <dgm:cxn modelId="{46F629C7-77DE-4706-989B-64E047F6B6A7}" srcId="{C0DE67CD-F38C-4261-89AB-4E23353778C7}" destId="{06756955-238A-4FB9-B095-E96D05D2F977}" srcOrd="3" destOrd="0" parTransId="{7D77FD84-47BD-4801-AD4E-01F378E39142}" sibTransId="{36578298-A767-4830-92E3-0934C66B3F81}"/>
    <dgm:cxn modelId="{001D2CCD-25C3-468B-A8C9-3EAE49C0AEE6}" srcId="{C0DE67CD-F38C-4261-89AB-4E23353778C7}" destId="{29438A05-9ECF-4421-A544-188C50BF7E73}" srcOrd="1" destOrd="0" parTransId="{EE8E207F-7CEC-47D9-B140-54A695E23A07}" sibTransId="{7F7A4101-372E-4C20-BBAB-08BC87B2462B}"/>
    <dgm:cxn modelId="{FA2478D5-D1B7-41D3-A9E2-417884337931}" type="presOf" srcId="{2F35FC22-2144-4CB7-97BD-1FD6D39743BA}" destId="{A01C610C-655E-4CD5-8A9D-442A7DD5AC74}" srcOrd="1" destOrd="0" presId="urn:microsoft.com/office/officeart/2005/8/layout/vProcess5"/>
    <dgm:cxn modelId="{C5CA6BD8-111C-488D-A3BA-8852482FE615}" type="presOf" srcId="{289B537B-6125-4BD9-ADEC-DEA8975CA992}" destId="{5A2284C7-6C93-40A1-879D-F47D3813BAAF}" srcOrd="0" destOrd="0" presId="urn:microsoft.com/office/officeart/2005/8/layout/vProcess5"/>
    <dgm:cxn modelId="{DDF2D0F4-E615-486F-B70F-B12EAF35AD1D}" type="presOf" srcId="{A641B537-2C7F-4DC5-A593-10732657733B}" destId="{36B34595-F5C0-4458-9E30-5AE45532D38A}" srcOrd="0" destOrd="0" presId="urn:microsoft.com/office/officeart/2005/8/layout/vProcess5"/>
    <dgm:cxn modelId="{4FE7B1F6-B822-4C61-8CEB-748BD48E1323}" srcId="{C0DE67CD-F38C-4261-89AB-4E23353778C7}" destId="{2F35FC22-2144-4CB7-97BD-1FD6D39743BA}" srcOrd="2" destOrd="0" parTransId="{B1CFF67E-0C90-4D0C-AE19-1F3294908271}" sibTransId="{A641B537-2C7F-4DC5-A593-10732657733B}"/>
    <dgm:cxn modelId="{181DFA51-F45D-4387-8F86-45A5BCE82D83}" type="presParOf" srcId="{84BFF7DD-992E-40A9-87EC-F37FF4C555CB}" destId="{636B3E24-DB14-4C2A-9E00-34EA0919D17D}" srcOrd="0" destOrd="0" presId="urn:microsoft.com/office/officeart/2005/8/layout/vProcess5"/>
    <dgm:cxn modelId="{8302DAC3-961B-4E1F-8021-A9A99AB1B6FE}" type="presParOf" srcId="{84BFF7DD-992E-40A9-87EC-F37FF4C555CB}" destId="{5A2284C7-6C93-40A1-879D-F47D3813BAAF}" srcOrd="1" destOrd="0" presId="urn:microsoft.com/office/officeart/2005/8/layout/vProcess5"/>
    <dgm:cxn modelId="{3A74814D-357F-40A5-B0DB-B79EC14BA877}" type="presParOf" srcId="{84BFF7DD-992E-40A9-87EC-F37FF4C555CB}" destId="{D42C7A55-E55B-4986-A6E6-372DD0DF2960}" srcOrd="2" destOrd="0" presId="urn:microsoft.com/office/officeart/2005/8/layout/vProcess5"/>
    <dgm:cxn modelId="{87D6EE74-88BD-4BD7-A66C-09B384DF614E}" type="presParOf" srcId="{84BFF7DD-992E-40A9-87EC-F37FF4C555CB}" destId="{8D211ABE-13B4-41D0-8A1D-30468996DEDB}" srcOrd="3" destOrd="0" presId="urn:microsoft.com/office/officeart/2005/8/layout/vProcess5"/>
    <dgm:cxn modelId="{66F2955B-3EDB-4A5A-9078-3B51774FA9E3}" type="presParOf" srcId="{84BFF7DD-992E-40A9-87EC-F37FF4C555CB}" destId="{E4792762-7186-463A-9D8B-A4C72B1889B4}" srcOrd="4" destOrd="0" presId="urn:microsoft.com/office/officeart/2005/8/layout/vProcess5"/>
    <dgm:cxn modelId="{3358551B-1854-47AE-BC3D-99B15218E372}" type="presParOf" srcId="{84BFF7DD-992E-40A9-87EC-F37FF4C555CB}" destId="{04938E07-DE43-42E4-88AE-A00B036F1F81}" srcOrd="5" destOrd="0" presId="urn:microsoft.com/office/officeart/2005/8/layout/vProcess5"/>
    <dgm:cxn modelId="{7CB99F9E-51CD-4989-A069-2057856E7A53}" type="presParOf" srcId="{84BFF7DD-992E-40A9-87EC-F37FF4C555CB}" destId="{44EC8DDA-0BA0-4F69-8B83-FD267468514C}" srcOrd="6" destOrd="0" presId="urn:microsoft.com/office/officeart/2005/8/layout/vProcess5"/>
    <dgm:cxn modelId="{8ADE4C40-B987-4231-928B-2BB90EA6D9E0}" type="presParOf" srcId="{84BFF7DD-992E-40A9-87EC-F37FF4C555CB}" destId="{36B34595-F5C0-4458-9E30-5AE45532D38A}" srcOrd="7" destOrd="0" presId="urn:microsoft.com/office/officeart/2005/8/layout/vProcess5"/>
    <dgm:cxn modelId="{55A31791-3A0A-4396-A447-940A27F8E33B}" type="presParOf" srcId="{84BFF7DD-992E-40A9-87EC-F37FF4C555CB}" destId="{7C703CF5-7C16-4E5E-9DFE-CBF3DDB91ED0}" srcOrd="8" destOrd="0" presId="urn:microsoft.com/office/officeart/2005/8/layout/vProcess5"/>
    <dgm:cxn modelId="{0B3E1EFC-E2AC-402E-A544-FE37881EFE14}" type="presParOf" srcId="{84BFF7DD-992E-40A9-87EC-F37FF4C555CB}" destId="{AFCB098A-0EC2-48CC-BCED-E2647BB9C31E}" srcOrd="9" destOrd="0" presId="urn:microsoft.com/office/officeart/2005/8/layout/vProcess5"/>
    <dgm:cxn modelId="{91F6B73A-A439-4182-B269-A42B1E24A001}" type="presParOf" srcId="{84BFF7DD-992E-40A9-87EC-F37FF4C555CB}" destId="{A01C610C-655E-4CD5-8A9D-442A7DD5AC74}" srcOrd="10" destOrd="0" presId="urn:microsoft.com/office/officeart/2005/8/layout/vProcess5"/>
    <dgm:cxn modelId="{68BF6F50-A29A-4338-92FE-D38C43B03791}" type="presParOf" srcId="{84BFF7DD-992E-40A9-87EC-F37FF4C555CB}" destId="{C84E8F51-50C0-40BA-9488-A139B201ABF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E64FD-B175-4C79-B85E-861180878273}">
      <dsp:nvSpPr>
        <dsp:cNvPr id="0" name=""/>
        <dsp:cNvSpPr/>
      </dsp:nvSpPr>
      <dsp:spPr>
        <a:xfrm>
          <a:off x="5656" y="125500"/>
          <a:ext cx="2788071" cy="1026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Root Problem</a:t>
          </a:r>
          <a:endParaRPr lang="en-US" sz="1900" kern="1200"/>
        </a:p>
      </dsp:txBody>
      <dsp:txXfrm>
        <a:off x="518656" y="125500"/>
        <a:ext cx="1762071" cy="1026000"/>
      </dsp:txXfrm>
    </dsp:sp>
    <dsp:sp modelId="{22B925B8-0A84-4AA8-8E4A-06A700658C35}">
      <dsp:nvSpPr>
        <dsp:cNvPr id="0" name=""/>
        <dsp:cNvSpPr/>
      </dsp:nvSpPr>
      <dsp:spPr>
        <a:xfrm>
          <a:off x="5656" y="1279750"/>
          <a:ext cx="2230457" cy="254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30% decline in in-store sales</a:t>
          </a:r>
          <a:endParaRPr lang="en-US" sz="1900" kern="1200" dirty="0"/>
        </a:p>
      </dsp:txBody>
      <dsp:txXfrm>
        <a:off x="5656" y="1279750"/>
        <a:ext cx="2230457" cy="2543625"/>
      </dsp:txXfrm>
    </dsp:sp>
    <dsp:sp modelId="{55A3EDE6-3B8C-4AE8-8F0C-66E2C03685BE}">
      <dsp:nvSpPr>
        <dsp:cNvPr id="0" name=""/>
        <dsp:cNvSpPr/>
      </dsp:nvSpPr>
      <dsp:spPr>
        <a:xfrm>
          <a:off x="2577728" y="125500"/>
          <a:ext cx="2788071" cy="10260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External Factors</a:t>
          </a:r>
          <a:endParaRPr lang="en-US" sz="1900" kern="1200" dirty="0"/>
        </a:p>
      </dsp:txBody>
      <dsp:txXfrm>
        <a:off x="3090728" y="125500"/>
        <a:ext cx="1762071" cy="1026000"/>
      </dsp:txXfrm>
    </dsp:sp>
    <dsp:sp modelId="{AEC5B1E6-EFCE-4128-AC24-92363B88ED67}">
      <dsp:nvSpPr>
        <dsp:cNvPr id="0" name=""/>
        <dsp:cNvSpPr/>
      </dsp:nvSpPr>
      <dsp:spPr>
        <a:xfrm>
          <a:off x="2577728" y="1279750"/>
          <a:ext cx="2230457" cy="254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Reduced high street footfall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Strong Competition 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Rising costs/Flowers/Eco friendly packaging</a:t>
          </a:r>
          <a:endParaRPr lang="en-US" sz="1900" kern="120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Shift to online buying</a:t>
          </a:r>
          <a:endParaRPr lang="en-US" sz="1900" kern="1200"/>
        </a:p>
      </dsp:txBody>
      <dsp:txXfrm>
        <a:off x="2577728" y="1279750"/>
        <a:ext cx="2230457" cy="2543625"/>
      </dsp:txXfrm>
    </dsp:sp>
    <dsp:sp modelId="{C2A172E1-6C26-40C7-9B01-44392E9ACB75}">
      <dsp:nvSpPr>
        <dsp:cNvPr id="0" name=""/>
        <dsp:cNvSpPr/>
      </dsp:nvSpPr>
      <dsp:spPr>
        <a:xfrm>
          <a:off x="5149800" y="125500"/>
          <a:ext cx="2788071" cy="1026000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Internal Factors</a:t>
          </a:r>
          <a:endParaRPr lang="en-US" sz="1900" kern="1200"/>
        </a:p>
      </dsp:txBody>
      <dsp:txXfrm>
        <a:off x="5662800" y="125500"/>
        <a:ext cx="1762071" cy="1026000"/>
      </dsp:txXfrm>
    </dsp:sp>
    <dsp:sp modelId="{FEFEC687-9CE7-4CCE-AD59-400601DBAB88}">
      <dsp:nvSpPr>
        <dsp:cNvPr id="0" name=""/>
        <dsp:cNvSpPr/>
      </dsp:nvSpPr>
      <dsp:spPr>
        <a:xfrm>
          <a:off x="5149800" y="1279750"/>
          <a:ext cx="2230457" cy="254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Outdated website</a:t>
          </a:r>
          <a:endParaRPr lang="en-US" sz="1900" kern="120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Weak digital marketing</a:t>
          </a:r>
          <a:endParaRPr lang="en-US" sz="1900" kern="120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Limited delivery flexibility</a:t>
          </a:r>
          <a:endParaRPr lang="en-US" sz="1900" kern="1200"/>
        </a:p>
      </dsp:txBody>
      <dsp:txXfrm>
        <a:off x="5149800" y="1279750"/>
        <a:ext cx="2230457" cy="2543625"/>
      </dsp:txXfrm>
    </dsp:sp>
    <dsp:sp modelId="{D80BEF7C-E622-4330-8B5C-2B7D392D098D}">
      <dsp:nvSpPr>
        <dsp:cNvPr id="0" name=""/>
        <dsp:cNvSpPr/>
      </dsp:nvSpPr>
      <dsp:spPr>
        <a:xfrm>
          <a:off x="7721871" y="125500"/>
          <a:ext cx="2788071" cy="1026000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10" tIns="25337" rIns="25337" bIns="253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Level of control</a:t>
          </a:r>
          <a:endParaRPr lang="en-US" sz="1900" kern="1200"/>
        </a:p>
      </dsp:txBody>
      <dsp:txXfrm>
        <a:off x="8234871" y="125500"/>
        <a:ext cx="1762071" cy="1026000"/>
      </dsp:txXfrm>
    </dsp:sp>
    <dsp:sp modelId="{671C20B3-BCDC-49E9-BFE2-321140B59E07}">
      <dsp:nvSpPr>
        <dsp:cNvPr id="0" name=""/>
        <dsp:cNvSpPr/>
      </dsp:nvSpPr>
      <dsp:spPr>
        <a:xfrm>
          <a:off x="7721871" y="1279750"/>
          <a:ext cx="2230457" cy="254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External: Low e.g Rising costs, customer habits</a:t>
          </a:r>
          <a:endParaRPr lang="en-US" sz="1900" kern="120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Internal: High e.g Website/Marketing</a:t>
          </a:r>
          <a:endParaRPr lang="en-US" sz="1900" kern="1200"/>
        </a:p>
      </dsp:txBody>
      <dsp:txXfrm>
        <a:off x="7721871" y="1279750"/>
        <a:ext cx="2230457" cy="25436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51C4CD-4B25-4E75-8BA6-17FA1C8795B4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What is PESTEL?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Helps businesses understand opportunities and risks outside their control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Tool to analyse external factors: Political, Economic, Social, Technological, Environmental, and Legal factors</a:t>
          </a:r>
          <a:endParaRPr lang="en-US" sz="1400" kern="1200" dirty="0"/>
        </a:p>
      </dsp:txBody>
      <dsp:txXfrm>
        <a:off x="0" y="39687"/>
        <a:ext cx="3286125" cy="1971675"/>
      </dsp:txXfrm>
    </dsp:sp>
    <dsp:sp modelId="{10154677-2B56-42B7-89F7-BB2214A9EE1D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Why use it?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Spot opportunities and risks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Helps Businesses plan strategy </a:t>
          </a:r>
          <a:endParaRPr lang="en-US" sz="1400" kern="1200" dirty="0"/>
        </a:p>
      </dsp:txBody>
      <dsp:txXfrm>
        <a:off x="3614737" y="39687"/>
        <a:ext cx="3286125" cy="1971675"/>
      </dsp:txXfrm>
    </dsp:sp>
    <dsp:sp modelId="{1758AACD-2DC9-4724-AA37-D43D04A48F12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Where/how used?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Strategy planning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Market analysis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International Business</a:t>
          </a:r>
          <a:endParaRPr lang="en-US" sz="1400" kern="1200"/>
        </a:p>
      </dsp:txBody>
      <dsp:txXfrm>
        <a:off x="7229475" y="39687"/>
        <a:ext cx="3286125" cy="1971675"/>
      </dsp:txXfrm>
    </dsp:sp>
    <dsp:sp modelId="{5351AB56-8B3D-4B17-AF0D-575466CEA93B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Benefits: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Simple/easy to follow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Helps identify threats and opportunities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Can plan for future</a:t>
          </a:r>
        </a:p>
      </dsp:txBody>
      <dsp:txXfrm>
        <a:off x="1807368" y="2339975"/>
        <a:ext cx="3286125" cy="1971675"/>
      </dsp:txXfrm>
    </dsp:sp>
    <dsp:sp modelId="{A0C0FA92-264C-4494-ABC2-763965C1E66F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Criticisms: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Snapshot only – can become outdated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Focuses on external factors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Ignores internal strengths/weaknesses</a:t>
          </a:r>
          <a:endParaRPr lang="en-US" sz="1400" kern="1200" dirty="0"/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284C7-6C93-40A1-879D-F47D3813BAAF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Declining Foot Traffic: </a:t>
          </a:r>
          <a:r>
            <a:rPr lang="en-GB" sz="2500" kern="1200"/>
            <a:t>In-store sales down, online shopping rising</a:t>
          </a:r>
          <a:endParaRPr lang="en-US" sz="2500" kern="1200"/>
        </a:p>
      </dsp:txBody>
      <dsp:txXfrm>
        <a:off x="28038" y="28038"/>
        <a:ext cx="7298593" cy="901218"/>
      </dsp:txXfrm>
    </dsp:sp>
    <dsp:sp modelId="{D42C7A55-E55B-4986-A6E6-372DD0DF2960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  </a:t>
          </a:r>
          <a:r>
            <a:rPr lang="en-GB" sz="2500" b="1" kern="1200"/>
            <a:t>Rising Costs</a:t>
          </a:r>
          <a:r>
            <a:rPr lang="en-GB" sz="2500" kern="1200"/>
            <a:t>: Flowers &amp; Eco-packaging expensive, profit pressure</a:t>
          </a:r>
          <a:endParaRPr lang="en-US" sz="2500" kern="1200"/>
        </a:p>
      </dsp:txBody>
      <dsp:txXfrm>
        <a:off x="732583" y="1159385"/>
        <a:ext cx="7029617" cy="901218"/>
      </dsp:txXfrm>
    </dsp:sp>
    <dsp:sp modelId="{8D211ABE-13B4-41D0-8A1D-30468996DEDB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  </a:t>
          </a:r>
          <a:r>
            <a:rPr lang="en-GB" sz="2500" b="1" kern="1200"/>
            <a:t>Digital Limitations: </a:t>
          </a:r>
          <a:r>
            <a:rPr lang="en-GB" sz="2500" kern="1200"/>
            <a:t>Website outdated, online orders low</a:t>
          </a:r>
          <a:endParaRPr lang="en-US" sz="2500" kern="1200"/>
        </a:p>
      </dsp:txBody>
      <dsp:txXfrm>
        <a:off x="1426612" y="2290733"/>
        <a:ext cx="7040133" cy="901218"/>
      </dsp:txXfrm>
    </dsp:sp>
    <dsp:sp modelId="{E4792762-7186-463A-9D8B-A4C72B1889B4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4.   </a:t>
          </a:r>
          <a:r>
            <a:rPr lang="en-GB" sz="2500" b="1" kern="1200"/>
            <a:t>Increased Competition: </a:t>
          </a:r>
          <a:r>
            <a:rPr lang="en-GB" sz="2500" kern="1200"/>
            <a:t>New local and national florists, convenience &amp; pricing</a:t>
          </a:r>
          <a:endParaRPr lang="en-US" sz="2500" kern="1200"/>
        </a:p>
      </dsp:txBody>
      <dsp:txXfrm>
        <a:off x="2131157" y="3422081"/>
        <a:ext cx="7029617" cy="901218"/>
      </dsp:txXfrm>
    </dsp:sp>
    <dsp:sp modelId="{04938E07-DE43-42E4-88AE-A00B036F1F81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44EC8DDA-0BA0-4F69-8B83-FD267468514C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36B34595-F5C0-4458-9E30-5AE45532D38A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3F624-3242-4256-91BE-CBD7DAD537FF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E9170F-8883-46FA-AFEA-483F0F23D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82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E9170F-8883-46FA-AFEA-483F0F23DF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252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E9170F-8883-46FA-AFEA-483F0F23DF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08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3B46B-7D0E-0D05-FF71-0AA475F804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7E7B2A-509D-3158-6E13-C8D24178DF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23715-0208-E680-838A-2665FEFC6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61C75-3BAD-CCD9-4351-A4BBF8788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C4D10-5851-83A0-0AEC-E2FE410ED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982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CA808-AAFE-4FC3-8760-9E7585D23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0A029-0189-02BA-F0D8-8FEE00869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86921-7DF3-C425-BD76-CCEC435E7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25782-F556-B471-63A5-579CBBCEB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2E604-D6D8-3993-51D4-EFC9D28DC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583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46824-9A3B-6480-D136-CCE3DC62B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B6647C-83F1-0A61-8865-9411A2736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E311B-B1AF-076A-6CC2-3441093DE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6B6A0-182D-C362-2DBF-8A186FC18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95BBB4-B360-24AC-1EA1-92FA00413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23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283C1-C002-BD4D-172D-ED22CE12B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710E9-FCE3-4788-5A2F-F3E1914351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2861A4-4029-F1FC-3F69-67539F1BB3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0FD43E-3B9A-DD81-DE38-DAE328B40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1343C8-41D0-1A26-1702-1838E9367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D15040-FA87-6D3F-C20A-45F11B944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F5201-F3A9-8286-A2E5-2BB35FB22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B3FEBF-E6D3-82C7-E7DD-ECB4D4ADB4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1A5CD0-C26F-761C-7ED7-36B4E6BF9A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C8462-1BEA-565A-7628-E664AB4D38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6B363E-466F-8F15-DE03-C899AF6824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F5D71C-61B8-3EED-E5A8-78E3C3011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17B21C-297F-2698-7552-E9DB5CE4F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9804DF-8324-A37F-8758-511F39F95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783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BF356-F584-00E2-2BA1-855904E98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5E576D-7373-FEF0-4488-CE8CE4C11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74E3FD-5AEA-3FE5-F0BC-C109C54DF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DE22C-EB44-0EA6-AC2A-D6A5A13E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36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BA1DE-D6A6-02D9-F000-0F85CC49E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D66A56-C19E-032C-269C-FF31B34A4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4B6B29-3DD0-A6E5-3ED6-925F1AC58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304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8F908-DEAA-3BCD-ACE2-9D90AC8A1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FBF74-3751-6C7D-9226-D1730C6B7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6F6E20-9A1F-A95E-9B95-66FBA73C53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0FBE8-7F20-2358-E0F0-63910E533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92938D-0F0F-F789-DE7E-2397A11B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E4CB46-A6A1-0882-DE57-A5739C476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509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12E4D-751F-D67F-9C25-05761CEE7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A0EB17-E6F1-D903-D563-2A6183E876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8B1F7B-C868-E377-FE22-D0A634DD22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4092A-B25D-93FD-D879-51EA87901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85256-5641-B9C9-7347-2AD891DC5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AD6BA-1391-6541-CD5F-B1C1F8EE5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00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6A505-599E-2659-4630-253F48C84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0A56C7-31DA-20F5-AF60-69C1F2B2FC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1AC4C-055F-57D4-627B-3B12912DD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8930F-42C9-A2DA-ED57-17C5B1B17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8CEF7-D01A-877F-65C8-97F9AAACD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481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95FAD2-7817-B8C2-E60D-67A8C8C870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A58E65-16E2-4C07-B796-95E608B9FC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72B51-EED1-28E5-9D20-61663C367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0432F2-AD6E-87AA-2553-A2CEC3B66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06B55-1131-6C0B-F1E2-A229954C3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165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296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200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31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0807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599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0114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2305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94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186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141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479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534261-8243-6919-96AE-AB89F9F37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A4B99-CFAA-D318-BF30-42DDDE58EA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68216-46B5-1FA3-D242-188010B76F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9B86A-0C07-F7BB-9379-96EF0CC812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EBDDB-00B1-903A-8B92-14B7BD969B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979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4ECA27-5E79-43B8-A4A2-74D2F6C4EBC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C142D-4E85-4DC0-8DF4-16ABF0A2D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3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ylorfrancis.com/reader/read-online/8e964722-4e30-4289-ba9a-eba1f3b0109b/book/epub?context=ubx" TargetMode="External"/><Relationship Id="rId2" Type="http://schemas.openxmlformats.org/officeDocument/2006/relationships/hyperlink" Target="https://r3-vlebooks-com.uwtsd.idm.oclc.org/Reader?ean=978027372567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3-vlebooks-com.uwtsd.idm.oclc.org/EpubReader?ean=1781136365874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D933B4-8F8C-C81F-0371-168EE94382B6}"/>
              </a:ext>
            </a:extLst>
          </p:cNvPr>
          <p:cNvSpPr txBox="1"/>
          <p:nvPr/>
        </p:nvSpPr>
        <p:spPr>
          <a:xfrm>
            <a:off x="708804" y="862642"/>
            <a:ext cx="107743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Hafsa Hussain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2438984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Annamarie Dufficy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Name: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4111501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561BBC-F39F-81B7-60B7-67F8FDE902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5C7062B-E483-689A-2E9B-B78CA8941011}"/>
              </a:ext>
            </a:extLst>
          </p:cNvPr>
          <p:cNvSpPr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cap="none" spc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Introduction to 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172EB1-5B6D-AA55-C1DF-AAD733B31F8D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Good Morning, My name is Hafsa..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Green Haven Florists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Independent - Norwich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Problems faced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Business models used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895426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11716F6-16FC-C6FE-9300-1EB4BAEBD18A}"/>
              </a:ext>
            </a:extLst>
          </p:cNvPr>
          <p:cNvSpPr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0" cap="none" spc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Overview of the Case Study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7C0081-1364-9C7F-2213-EE5D1C851F96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Founded 2016 (Liam and Priya Patel)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Bespoke floral designs &amp; Sustainability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Wide customer base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In-store Sales declining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Purpose of study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20" name="Picture 19" descr="Different colored tulips">
            <a:extLst>
              <a:ext uri="{FF2B5EF4-FFF2-40B4-BE49-F238E27FC236}">
                <a16:creationId xmlns:a16="http://schemas.microsoft.com/office/drawing/2014/main" id="{EB4721FF-829F-F2E6-AF6F-C6371977B4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16" r="2593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4023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CA279BB-8037-994C-A375-B832BFC54142}"/>
              </a:ext>
            </a:extLst>
          </p:cNvPr>
          <p:cNvSpPr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0" kern="1200" cap="none" spc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Problems facing Green Haven Florists</a:t>
            </a:r>
          </a:p>
        </p:txBody>
      </p:sp>
      <p:graphicFrame>
        <p:nvGraphicFramePr>
          <p:cNvPr id="145" name="TextBox 3">
            <a:extLst>
              <a:ext uri="{FF2B5EF4-FFF2-40B4-BE49-F238E27FC236}">
                <a16:creationId xmlns:a16="http://schemas.microsoft.com/office/drawing/2014/main" id="{2368D43A-BF3F-2CDE-BD31-06F4B59CC2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549431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3519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429D6AB7-EDED-5644-E825-7A65D49D5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243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5W2H Analysis to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03D9F-13E8-0A6D-8226-61BEED907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913" y="1348367"/>
            <a:ext cx="2868801" cy="2241657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What is the issue?</a:t>
            </a:r>
          </a:p>
          <a:p>
            <a:pPr>
              <a:buFontTx/>
              <a:buChar char="-"/>
            </a:pPr>
            <a:r>
              <a:rPr lang="en-GB" sz="1800" dirty="0"/>
              <a:t>30% Decline in in-store sales (12 months)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E86194D-628C-7BE1-5098-7340EFDF70E0}"/>
              </a:ext>
            </a:extLst>
          </p:cNvPr>
          <p:cNvSpPr txBox="1">
            <a:spLocks/>
          </p:cNvSpPr>
          <p:nvPr/>
        </p:nvSpPr>
        <p:spPr>
          <a:xfrm>
            <a:off x="3279743" y="1348366"/>
            <a:ext cx="2868801" cy="22416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/>
              <a:t>Where is the issue occurring?</a:t>
            </a:r>
          </a:p>
          <a:p>
            <a:pPr>
              <a:buFontTx/>
              <a:buChar char="-"/>
            </a:pPr>
            <a:r>
              <a:rPr lang="en-GB" sz="1800" dirty="0"/>
              <a:t>Norwich High Street store</a:t>
            </a:r>
            <a:endParaRPr lang="en-GB" sz="2000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57C96A-A930-BBC7-2754-552B18A4D315}"/>
              </a:ext>
            </a:extLst>
          </p:cNvPr>
          <p:cNvSpPr txBox="1">
            <a:spLocks/>
          </p:cNvSpPr>
          <p:nvPr/>
        </p:nvSpPr>
        <p:spPr>
          <a:xfrm>
            <a:off x="6233782" y="1348367"/>
            <a:ext cx="2868801" cy="22416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/>
              <a:t>When did the issue arise?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dirty="0"/>
              <a:t>- </a:t>
            </a:r>
            <a:r>
              <a:rPr lang="en-GB" sz="1800" dirty="0"/>
              <a:t>Gradual decline over past year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36C9AED-62DD-AA5C-724C-3294E4F731BA}"/>
              </a:ext>
            </a:extLst>
          </p:cNvPr>
          <p:cNvSpPr txBox="1">
            <a:spLocks/>
          </p:cNvSpPr>
          <p:nvPr/>
        </p:nvSpPr>
        <p:spPr>
          <a:xfrm>
            <a:off x="9240529" y="1348366"/>
            <a:ext cx="2868801" cy="223997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/>
              <a:t>Who is affected by the issue?</a:t>
            </a:r>
          </a:p>
          <a:p>
            <a:pPr>
              <a:buFontTx/>
              <a:buChar char="-"/>
            </a:pPr>
            <a:r>
              <a:rPr lang="en-GB" sz="1800" dirty="0"/>
              <a:t>Owners (Liam &amp; Priya)</a:t>
            </a:r>
          </a:p>
          <a:p>
            <a:pPr>
              <a:buFontTx/>
              <a:buChar char="-"/>
            </a:pPr>
            <a:r>
              <a:rPr lang="en-GB" sz="1800" dirty="0"/>
              <a:t>Employees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C4BC1C4-213C-6293-F71A-FF4F9AFCD358}"/>
              </a:ext>
            </a:extLst>
          </p:cNvPr>
          <p:cNvSpPr txBox="1">
            <a:spLocks/>
          </p:cNvSpPr>
          <p:nvPr/>
        </p:nvSpPr>
        <p:spPr>
          <a:xfrm>
            <a:off x="1648560" y="4039375"/>
            <a:ext cx="2892952" cy="2241656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200" b="1" dirty="0"/>
              <a:t>Why is the issue occurring?</a:t>
            </a:r>
          </a:p>
          <a:p>
            <a:pPr>
              <a:buFontTx/>
              <a:buChar char="-"/>
            </a:pPr>
            <a:r>
              <a:rPr lang="en-GB" sz="1800" dirty="0"/>
              <a:t>Online competition</a:t>
            </a:r>
          </a:p>
          <a:p>
            <a:pPr>
              <a:buFontTx/>
              <a:buChar char="-"/>
            </a:pPr>
            <a:r>
              <a:rPr lang="en-GB" sz="1800" dirty="0"/>
              <a:t>Lower prices and delivery convenience</a:t>
            </a:r>
          </a:p>
          <a:p>
            <a:pPr>
              <a:buFontTx/>
              <a:buChar char="-"/>
            </a:pPr>
            <a:r>
              <a:rPr lang="en-GB" sz="1800" dirty="0"/>
              <a:t>Limited digital presence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904758B-46FA-0469-F4C5-9FA03B69484A}"/>
              </a:ext>
            </a:extLst>
          </p:cNvPr>
          <p:cNvSpPr txBox="1">
            <a:spLocks/>
          </p:cNvSpPr>
          <p:nvPr/>
        </p:nvSpPr>
        <p:spPr>
          <a:xfrm>
            <a:off x="8025469" y="4039375"/>
            <a:ext cx="2868801" cy="22416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/>
              <a:t>How much 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dirty="0"/>
              <a:t>-  </a:t>
            </a:r>
            <a:r>
              <a:rPr lang="en-GB" sz="1800" dirty="0"/>
              <a:t>The store has lost around 30% of its sales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A166C07-1590-C4B6-A259-00658C63DA7D}"/>
              </a:ext>
            </a:extLst>
          </p:cNvPr>
          <p:cNvSpPr txBox="1">
            <a:spLocks/>
          </p:cNvSpPr>
          <p:nvPr/>
        </p:nvSpPr>
        <p:spPr>
          <a:xfrm>
            <a:off x="4874786" y="4039375"/>
            <a:ext cx="2868801" cy="2241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/>
              <a:t>How has the issue developed?</a:t>
            </a:r>
          </a:p>
          <a:p>
            <a:pPr>
              <a:buFontTx/>
              <a:buChar char="-"/>
            </a:pPr>
            <a:r>
              <a:rPr lang="en-GB" sz="1800" dirty="0"/>
              <a:t>Customer shift to online buying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255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34D0A29-D869-9F8A-7C5A-8108F7D9E1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709749"/>
              </p:ext>
            </p:extLst>
          </p:nvPr>
        </p:nvGraphicFramePr>
        <p:xfrm>
          <a:off x="446314" y="101270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7B35FE51-F6E1-996B-17B4-CFD40C70FAFB}"/>
              </a:ext>
            </a:extLst>
          </p:cNvPr>
          <p:cNvSpPr/>
          <p:nvPr/>
        </p:nvSpPr>
        <p:spPr>
          <a:xfrm>
            <a:off x="987414" y="96297"/>
            <a:ext cx="98857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Critique of the Pestel Framework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637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EC140-BC94-39B0-FB8B-CB51E3F1C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456" y="206554"/>
            <a:ext cx="10515600" cy="11105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Application and Discussion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0BA2E8E-0EF0-E7DE-1209-0010BF40981A}"/>
              </a:ext>
            </a:extLst>
          </p:cNvPr>
          <p:cNvGrpSpPr/>
          <p:nvPr/>
        </p:nvGrpSpPr>
        <p:grpSpPr>
          <a:xfrm>
            <a:off x="446166" y="4411413"/>
            <a:ext cx="3428293" cy="2056976"/>
            <a:chOff x="785507" y="3172"/>
            <a:chExt cx="2314780" cy="1388868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C4B0865D-EF09-7C79-B9FB-0FA512A97024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FCE09CE-BD30-B21B-6271-05B1A3594033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defTabSz="1052576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368" b="1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Technological Factors</a:t>
              </a:r>
              <a:endParaRPr lang="en-US" sz="2368" kern="1200" dirty="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  <a:p>
              <a:pPr marL="169164" lvl="1" indent="-169164" defTabSz="789432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776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Website is old and hard to use</a:t>
              </a:r>
              <a:endParaRPr lang="en-US" sz="1776" kern="1200" dirty="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  <a:p>
              <a:pPr marL="169164" lvl="1" indent="-169164" defTabSz="789432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776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No online ordering system</a:t>
              </a:r>
              <a:endParaRPr lang="en-US" sz="1776" kern="1200" dirty="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  <a:p>
              <a:pPr marL="169164" lvl="1" indent="-169164" defTabSz="789432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776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Competitors using social media</a:t>
              </a:r>
              <a:endParaRPr lang="en-US" sz="1200" kern="1200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63EAC13-1B23-F166-91DB-CA131B6DF187}"/>
              </a:ext>
            </a:extLst>
          </p:cNvPr>
          <p:cNvGrpSpPr/>
          <p:nvPr/>
        </p:nvGrpSpPr>
        <p:grpSpPr>
          <a:xfrm>
            <a:off x="4274663" y="4411413"/>
            <a:ext cx="3428293" cy="2056976"/>
            <a:chOff x="785507" y="3172"/>
            <a:chExt cx="2314780" cy="1388868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30ABC21-3043-A1E1-387B-850F58BA387D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C9C1F2C-746A-0596-99DD-FB41074567AE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defTabSz="1353312">
                <a:spcAft>
                  <a:spcPts val="600"/>
                </a:spcAft>
              </a:pPr>
              <a:r>
                <a:rPr lang="en-GB" sz="2370" b="1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Environmental Factors</a:t>
              </a:r>
            </a:p>
            <a:p>
              <a:pPr marL="422910" indent="-422910" defTabSz="1353312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Flowers are seasonal and not always available</a:t>
              </a:r>
            </a:p>
            <a:p>
              <a:pPr marL="422910" indent="-422910" defTabSz="1353312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Customers care about eco friendly packaging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7913815-9FAF-0043-6B29-D05C8C7C88EB}"/>
              </a:ext>
            </a:extLst>
          </p:cNvPr>
          <p:cNvGrpSpPr/>
          <p:nvPr/>
        </p:nvGrpSpPr>
        <p:grpSpPr>
          <a:xfrm>
            <a:off x="8300569" y="4411413"/>
            <a:ext cx="3428293" cy="2056976"/>
            <a:chOff x="785507" y="3172"/>
            <a:chExt cx="2314780" cy="1388868"/>
          </a:xfrm>
          <a:solidFill>
            <a:schemeClr val="accent5">
              <a:lumMod val="75000"/>
            </a:schemeClr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B148C2B-C769-4986-3D6F-B090FBD02677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252CFF67-F17A-7400-9BBB-38B078384F48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defTabSz="1353312">
                <a:spcAft>
                  <a:spcPts val="600"/>
                </a:spcAft>
              </a:pPr>
              <a:r>
                <a:rPr lang="en-GB" sz="2370" b="1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Legal Factors</a:t>
              </a:r>
            </a:p>
            <a:p>
              <a:pPr marL="422910" indent="-422910" defTabSz="1353312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Must follow health and safety rules</a:t>
              </a:r>
            </a:p>
            <a:p>
              <a:pPr marL="422910" indent="-422910" defTabSz="1353312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Must follow employment laws for staff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748D252-CBB7-85BC-C900-E7F6D8678FA2}"/>
              </a:ext>
            </a:extLst>
          </p:cNvPr>
          <p:cNvGrpSpPr/>
          <p:nvPr/>
        </p:nvGrpSpPr>
        <p:grpSpPr>
          <a:xfrm>
            <a:off x="8243843" y="1765882"/>
            <a:ext cx="3428293" cy="2056976"/>
            <a:chOff x="785507" y="3172"/>
            <a:chExt cx="2314780" cy="1388868"/>
          </a:xfrm>
          <a:solidFill>
            <a:schemeClr val="accent2">
              <a:lumMod val="75000"/>
            </a:schemeClr>
          </a:solidFill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D06BDF66-94C3-13A8-E6F4-654773E55012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51A05AA-7398-DC57-FA58-4490FFFF684B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defTabSz="1353312">
                <a:spcAft>
                  <a:spcPts val="600"/>
                </a:spcAft>
              </a:pPr>
              <a:r>
                <a:rPr lang="en-GB" sz="2370" b="1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Social Factors</a:t>
              </a:r>
            </a:p>
            <a:p>
              <a:pPr marL="422910" indent="-422910" defTabSz="1353312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More people buying flowers online</a:t>
              </a:r>
            </a:p>
            <a:p>
              <a:pPr marL="422910" indent="-422910" defTabSz="1353312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Customers like home delivery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1613C87-FC86-B5AB-1DC4-82D357CA650E}"/>
              </a:ext>
            </a:extLst>
          </p:cNvPr>
          <p:cNvGrpSpPr/>
          <p:nvPr/>
        </p:nvGrpSpPr>
        <p:grpSpPr>
          <a:xfrm>
            <a:off x="4234648" y="1765882"/>
            <a:ext cx="3468308" cy="2056976"/>
            <a:chOff x="785507" y="-25657"/>
            <a:chExt cx="2390407" cy="1417697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0D856897-6898-AC99-6B9D-9235F92D6F6D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AD5DB32E-CB87-C04B-C1B1-686B25EA2882}"/>
                </a:ext>
              </a:extLst>
            </p:cNvPr>
            <p:cNvSpPr txBox="1"/>
            <p:nvPr/>
          </p:nvSpPr>
          <p:spPr>
            <a:xfrm>
              <a:off x="861134" y="-25657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defTabSz="1325880">
                <a:spcAft>
                  <a:spcPts val="600"/>
                </a:spcAft>
              </a:pPr>
              <a:r>
                <a:rPr lang="en-GB" sz="2370" b="1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Economic Factors</a:t>
              </a:r>
            </a:p>
            <a:p>
              <a:pPr marL="414338" indent="-414338" defTabSz="1325880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80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30% Drop in in store sales</a:t>
              </a:r>
            </a:p>
            <a:p>
              <a:pPr marL="414338" indent="-414338" defTabSz="1325880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80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Prices of flowers and supplies going up</a:t>
              </a:r>
            </a:p>
            <a:p>
              <a:pPr marL="414338" indent="-414338" defTabSz="1325880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r>
                <a:rPr lang="en-GB" sz="1780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Fewer customers in store </a:t>
              </a:r>
            </a:p>
            <a:p>
              <a:pPr marL="285750" indent="-285750">
                <a:spcAft>
                  <a:spcPts val="600"/>
                </a:spcAft>
                <a:buFont typeface="Wingdings" panose="05000000000000000000" pitchFamily="2" charset="2"/>
                <a:buChar char="§"/>
              </a:pPr>
              <a:endParaRPr lang="en-GB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4610918-BAE6-7F1D-522C-2AB524EF791B}"/>
              </a:ext>
            </a:extLst>
          </p:cNvPr>
          <p:cNvGrpSpPr/>
          <p:nvPr/>
        </p:nvGrpSpPr>
        <p:grpSpPr>
          <a:xfrm>
            <a:off x="448917" y="1765882"/>
            <a:ext cx="3428293" cy="2056976"/>
            <a:chOff x="785507" y="3172"/>
            <a:chExt cx="2314780" cy="1388868"/>
          </a:xfrm>
          <a:solidFill>
            <a:schemeClr val="accent6">
              <a:lumMod val="75000"/>
            </a:schemeClr>
          </a:solidFill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E078E525-DEF0-FF0E-E036-12D3EF8F094F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38AD177-EF29-0D15-AEC0-B348C9F295A6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defTabSz="1353312">
                <a:spcAft>
                  <a:spcPts val="600"/>
                </a:spcAft>
              </a:pPr>
              <a:r>
                <a:rPr lang="en-GB" sz="2370" b="1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Political Factors</a:t>
              </a:r>
            </a:p>
            <a:p>
              <a:pPr marL="422910" indent="-422910" defTabSz="1353312">
                <a:spcAft>
                  <a:spcPts val="600"/>
                </a:spcAft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Rules from the local government for running a shop </a:t>
              </a:r>
            </a:p>
            <a:p>
              <a:pPr marL="422910" indent="-422910" defTabSz="1353312">
                <a:spcAft>
                  <a:spcPts val="600"/>
                </a:spcAft>
              </a:pPr>
              <a:r>
                <a:rPr lang="en-GB" sz="1776" kern="1200" dirty="0">
                  <a:solidFill>
                    <a:schemeClr val="lt1"/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Opening hours safety rules and permits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01234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CFB2C-4CFD-09EE-DB14-D3B15934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653" y="0"/>
            <a:ext cx="11133794" cy="1325563"/>
          </a:xfrm>
        </p:spPr>
        <p:txBody>
          <a:bodyPr/>
          <a:lstStyle/>
          <a:p>
            <a:r>
              <a:rPr lang="en-GB"/>
              <a:t>Provide a critique of the Cause-and-Effect Model</a:t>
            </a:r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6219771-16A8-0533-06D5-52FC60699AF0}"/>
              </a:ext>
            </a:extLst>
          </p:cNvPr>
          <p:cNvGrpSpPr/>
          <p:nvPr/>
        </p:nvGrpSpPr>
        <p:grpSpPr>
          <a:xfrm>
            <a:off x="571781" y="1325563"/>
            <a:ext cx="2921384" cy="1938841"/>
            <a:chOff x="785507" y="3172"/>
            <a:chExt cx="2314780" cy="1388868"/>
          </a:xfrm>
          <a:solidFill>
            <a:schemeClr val="tx2">
              <a:lumMod val="90000"/>
              <a:lumOff val="10000"/>
            </a:schemeClr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94B2546-E280-EB8B-F020-3E44D805C7E0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913EC73-B4E8-F9EC-C517-2B5C4344949A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  <a:ln>
              <a:solidFill>
                <a:schemeClr val="tx2">
                  <a:lumMod val="50000"/>
                  <a:lumOff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r>
                <a:rPr lang="en-GB" sz="1600" b="1" dirty="0"/>
                <a:t>What is it: 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Diagram to identify causes of a problem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Called cause-and-effect diagram or fishbone diagram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E2BEAF-90F1-0E39-38A5-342541AFA660}"/>
              </a:ext>
            </a:extLst>
          </p:cNvPr>
          <p:cNvGrpSpPr/>
          <p:nvPr/>
        </p:nvGrpSpPr>
        <p:grpSpPr>
          <a:xfrm>
            <a:off x="4352565" y="1349494"/>
            <a:ext cx="2921384" cy="1938841"/>
            <a:chOff x="785507" y="3172"/>
            <a:chExt cx="2314780" cy="1388868"/>
          </a:xfrm>
          <a:solidFill>
            <a:schemeClr val="accent2">
              <a:lumMod val="50000"/>
            </a:schemeClr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AEA3503-ECED-C5C3-114E-CC1FF16C00B3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9682A85B-9ACA-21AC-FC40-DFB95AE17884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r>
                <a:rPr lang="en-GB" sz="1600" b="1" dirty="0"/>
                <a:t>Why use it:</a:t>
              </a:r>
            </a:p>
            <a:p>
              <a:r>
                <a:rPr lang="en-GB" sz="1600" b="1" dirty="0"/>
                <a:t>-      </a:t>
              </a:r>
              <a:r>
                <a:rPr lang="en-GB" sz="1600" dirty="0"/>
                <a:t>Focus on root causes not just symptoms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Helps decide what to fix first 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F81BDD0-F225-617A-4510-DE105A98C84E}"/>
              </a:ext>
            </a:extLst>
          </p:cNvPr>
          <p:cNvGrpSpPr/>
          <p:nvPr/>
        </p:nvGrpSpPr>
        <p:grpSpPr>
          <a:xfrm>
            <a:off x="8106416" y="1341621"/>
            <a:ext cx="2921384" cy="2020346"/>
            <a:chOff x="785507" y="3172"/>
            <a:chExt cx="2314780" cy="1447253"/>
          </a:xfrm>
          <a:solidFill>
            <a:schemeClr val="accent6">
              <a:lumMod val="75000"/>
            </a:schemeClr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E9E4752-1E06-C13A-CC70-DBBA8597AB12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5910DC13-3973-6F0B-4917-53A19FFA6BA9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447253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r>
                <a:rPr lang="en-GB" sz="1600" b="1" dirty="0"/>
                <a:t>Where/How is it used: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Businesses across operations, sales, customer service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Used in any area with complex problems 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06AF6DB-5853-3AC4-08C0-FC868A3E1F1D}"/>
              </a:ext>
            </a:extLst>
          </p:cNvPr>
          <p:cNvGrpSpPr/>
          <p:nvPr/>
        </p:nvGrpSpPr>
        <p:grpSpPr>
          <a:xfrm>
            <a:off x="2032473" y="4003463"/>
            <a:ext cx="2921384" cy="1938841"/>
            <a:chOff x="785507" y="3172"/>
            <a:chExt cx="2314780" cy="1388868"/>
          </a:xfrm>
          <a:solidFill>
            <a:schemeClr val="accent5">
              <a:lumMod val="50000"/>
            </a:schemeClr>
          </a:solidFill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1D80BB0-0D79-5EA0-F4C7-6E97E309E54F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DFDDB22-B381-ED5C-BC13-CE6B7970AFBA}"/>
                </a:ext>
              </a:extLst>
            </p:cNvPr>
            <p:cNvSpPr txBox="1"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r>
                <a:rPr lang="en-GB" sz="1600" b="1" dirty="0"/>
                <a:t>Benefits: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Easy to understand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Encourages teamwork and structured thinking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Focuses on main problems 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2BED7C5-70FB-F422-5F4D-00DB58EEF8B9}"/>
              </a:ext>
            </a:extLst>
          </p:cNvPr>
          <p:cNvGrpSpPr/>
          <p:nvPr/>
        </p:nvGrpSpPr>
        <p:grpSpPr>
          <a:xfrm>
            <a:off x="6197406" y="4003463"/>
            <a:ext cx="2974095" cy="1962772"/>
            <a:chOff x="785507" y="3172"/>
            <a:chExt cx="2314780" cy="1406011"/>
          </a:xfrm>
          <a:solidFill>
            <a:schemeClr val="accent1">
              <a:lumMod val="50000"/>
            </a:schemeClr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0C58CF5-EDA2-3F73-AE4B-D1C7B71BA97A}"/>
                </a:ext>
              </a:extLst>
            </p:cNvPr>
            <p:cNvSpPr/>
            <p:nvPr/>
          </p:nvSpPr>
          <p:spPr>
            <a:xfrm>
              <a:off x="785507" y="3172"/>
              <a:ext cx="2314780" cy="1388868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EDAFD439-4DAD-4E3C-3DF2-F654CA49BCF4}"/>
                </a:ext>
              </a:extLst>
            </p:cNvPr>
            <p:cNvSpPr txBox="1"/>
            <p:nvPr/>
          </p:nvSpPr>
          <p:spPr>
            <a:xfrm>
              <a:off x="785507" y="20315"/>
              <a:ext cx="2314780" cy="1388868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r>
                <a:rPr lang="en-GB" sz="1600" b="1" dirty="0"/>
                <a:t>Criticism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Doesn’t show which causes are most important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Needs correct information</a:t>
              </a:r>
            </a:p>
            <a:p>
              <a:pPr marL="285750" indent="-285750">
                <a:buFontTx/>
                <a:buChar char="-"/>
              </a:pPr>
              <a:r>
                <a:rPr lang="en-GB" sz="1600" dirty="0"/>
                <a:t>Shows problem not solutions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91420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">
            <a:extLst>
              <a:ext uri="{FF2B5EF4-FFF2-40B4-BE49-F238E27FC236}">
                <a16:creationId xmlns:a16="http://schemas.microsoft.com/office/drawing/2014/main" id="{463C4404-56EA-8651-67CF-646E9C393F1A}"/>
              </a:ext>
            </a:extLst>
          </p:cNvPr>
          <p:cNvSpPr txBox="1">
            <a:spLocks/>
          </p:cNvSpPr>
          <p:nvPr/>
        </p:nvSpPr>
        <p:spPr>
          <a:xfrm>
            <a:off x="349111" y="1531538"/>
            <a:ext cx="11585447" cy="4496781"/>
          </a:xfrm>
          <a:prstGeom prst="rect">
            <a:avLst/>
          </a:prstGeom>
          <a:ln w="38100">
            <a:solidFill>
              <a:sysClr val="windowText" lastClr="00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39BAC1C-80A1-EED5-70CE-EBD711451910}"/>
              </a:ext>
            </a:extLst>
          </p:cNvPr>
          <p:cNvCxnSpPr/>
          <p:nvPr/>
        </p:nvCxnSpPr>
        <p:spPr>
          <a:xfrm>
            <a:off x="634913" y="3615544"/>
            <a:ext cx="8615759" cy="22861"/>
          </a:xfrm>
          <a:prstGeom prst="line">
            <a:avLst/>
          </a:prstGeom>
          <a:noFill/>
          <a:ln w="5715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1DC32F-6C80-A6BC-ADAB-A9EAC400AD3C}"/>
              </a:ext>
            </a:extLst>
          </p:cNvPr>
          <p:cNvCxnSpPr/>
          <p:nvPr/>
        </p:nvCxnSpPr>
        <p:spPr>
          <a:xfrm flipH="1" flipV="1">
            <a:off x="1677394" y="2134328"/>
            <a:ext cx="1466092" cy="1453896"/>
          </a:xfrm>
          <a:prstGeom prst="line">
            <a:avLst/>
          </a:prstGeom>
          <a:noFill/>
          <a:ln w="57150" cap="flat" cmpd="sng" algn="ctr">
            <a:solidFill>
              <a:srgbClr val="FFC000"/>
            </a:solidFill>
            <a:prstDash val="solid"/>
            <a:miter lim="800000"/>
          </a:ln>
          <a:effectLst/>
        </p:spPr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6C10588-04E8-B9A4-DA06-46539557F785}"/>
              </a:ext>
            </a:extLst>
          </p:cNvPr>
          <p:cNvCxnSpPr/>
          <p:nvPr/>
        </p:nvCxnSpPr>
        <p:spPr>
          <a:xfrm flipH="1">
            <a:off x="1669777" y="3654295"/>
            <a:ext cx="1481326" cy="1460754"/>
          </a:xfrm>
          <a:prstGeom prst="line">
            <a:avLst/>
          </a:prstGeom>
          <a:noFill/>
          <a:ln w="57150" cap="flat" cmpd="sng" algn="ctr">
            <a:solidFill>
              <a:srgbClr val="7030A0"/>
            </a:solidFill>
            <a:prstDash val="solid"/>
            <a:miter lim="800000"/>
          </a:ln>
          <a:effectLst/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49BFB4-5699-0BD1-48B0-694B9F1F9EA1}"/>
              </a:ext>
            </a:extLst>
          </p:cNvPr>
          <p:cNvCxnSpPr/>
          <p:nvPr/>
        </p:nvCxnSpPr>
        <p:spPr>
          <a:xfrm flipH="1" flipV="1">
            <a:off x="4543036" y="2165077"/>
            <a:ext cx="1485900" cy="1442466"/>
          </a:xfrm>
          <a:prstGeom prst="lin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FC3A43D-C78E-6EDC-0E31-FF73BF416D12}"/>
              </a:ext>
            </a:extLst>
          </p:cNvPr>
          <p:cNvCxnSpPr/>
          <p:nvPr/>
        </p:nvCxnSpPr>
        <p:spPr>
          <a:xfrm flipH="1">
            <a:off x="4511848" y="3642977"/>
            <a:ext cx="1485900" cy="1440180"/>
          </a:xfrm>
          <a:prstGeom prst="line">
            <a:avLst/>
          </a:prstGeom>
          <a:noFill/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E7AD901-7A0D-A7BC-8AE2-8E34CD3DF926}"/>
              </a:ext>
            </a:extLst>
          </p:cNvPr>
          <p:cNvCxnSpPr>
            <a:endCxn id="41" idx="2"/>
          </p:cNvCxnSpPr>
          <p:nvPr/>
        </p:nvCxnSpPr>
        <p:spPr>
          <a:xfrm flipH="1" flipV="1">
            <a:off x="7414186" y="2174384"/>
            <a:ext cx="1524174" cy="1441161"/>
          </a:xfrm>
          <a:prstGeom prst="line">
            <a:avLst/>
          </a:prstGeom>
          <a:noFill/>
          <a:ln w="57150" cap="flat" cmpd="sng" algn="ctr">
            <a:solidFill>
              <a:srgbClr val="C00000"/>
            </a:solidFill>
            <a:prstDash val="solid"/>
            <a:miter lim="800000"/>
          </a:ln>
          <a:effectLst/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B93D04D-79C5-A217-A893-1B60B857F0D3}"/>
              </a:ext>
            </a:extLst>
          </p:cNvPr>
          <p:cNvCxnSpPr/>
          <p:nvPr/>
        </p:nvCxnSpPr>
        <p:spPr>
          <a:xfrm flipH="1">
            <a:off x="7414187" y="3656637"/>
            <a:ext cx="1501135" cy="1440180"/>
          </a:xfrm>
          <a:prstGeom prst="line">
            <a:avLst/>
          </a:prstGeom>
          <a:noFill/>
          <a:ln w="57150" cap="flat" cmpd="sng" algn="ctr">
            <a:solidFill>
              <a:srgbClr val="00B050"/>
            </a:solidFill>
            <a:prstDash val="solid"/>
            <a:miter lim="800000"/>
          </a:ln>
          <a:effectLst/>
        </p:spPr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F6E340E-A727-2DFD-9B0A-BB001653C876}"/>
              </a:ext>
            </a:extLst>
          </p:cNvPr>
          <p:cNvSpPr txBox="1"/>
          <p:nvPr/>
        </p:nvSpPr>
        <p:spPr>
          <a:xfrm>
            <a:off x="541448" y="1682076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5A5A1B2-2240-7817-1096-7E9D3DEC2EB9}"/>
              </a:ext>
            </a:extLst>
          </p:cNvPr>
          <p:cNvSpPr txBox="1"/>
          <p:nvPr/>
        </p:nvSpPr>
        <p:spPr>
          <a:xfrm>
            <a:off x="3478196" y="1703412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5032D55-CD59-680A-FA2E-28A1AD4BA16C}"/>
              </a:ext>
            </a:extLst>
          </p:cNvPr>
          <p:cNvSpPr txBox="1"/>
          <p:nvPr/>
        </p:nvSpPr>
        <p:spPr>
          <a:xfrm>
            <a:off x="6338295" y="1712719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8FFA4BF-8E24-9B86-2F36-EEC714361B5D}"/>
              </a:ext>
            </a:extLst>
          </p:cNvPr>
          <p:cNvSpPr txBox="1"/>
          <p:nvPr/>
        </p:nvSpPr>
        <p:spPr>
          <a:xfrm>
            <a:off x="520108" y="5110209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BB7354A-7B41-125C-B635-ED63389FDBC2}"/>
              </a:ext>
            </a:extLst>
          </p:cNvPr>
          <p:cNvSpPr txBox="1"/>
          <p:nvPr/>
        </p:nvSpPr>
        <p:spPr>
          <a:xfrm>
            <a:off x="3436338" y="5119621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A713DCC-5511-4D9C-D423-7E27AABC9890}"/>
              </a:ext>
            </a:extLst>
          </p:cNvPr>
          <p:cNvSpPr txBox="1"/>
          <p:nvPr/>
        </p:nvSpPr>
        <p:spPr>
          <a:xfrm>
            <a:off x="6318430" y="5115049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24ECD6C-F78C-094B-19D4-D26E3CE377BD}"/>
              </a:ext>
            </a:extLst>
          </p:cNvPr>
          <p:cNvSpPr txBox="1"/>
          <p:nvPr/>
        </p:nvSpPr>
        <p:spPr>
          <a:xfrm>
            <a:off x="9356938" y="3384712"/>
            <a:ext cx="2167128" cy="461665"/>
          </a:xfrm>
          <a:prstGeom prst="rect">
            <a:avLst/>
          </a:prstGeom>
          <a:noFill/>
          <a:ln w="5715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30% DECLINE In in store sales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26DFC2B-F837-874B-98B4-3A231624A0A9}"/>
              </a:ext>
            </a:extLst>
          </p:cNvPr>
          <p:cNvSpPr txBox="1"/>
          <p:nvPr/>
        </p:nvSpPr>
        <p:spPr>
          <a:xfrm>
            <a:off x="6302349" y="4614717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competitors in the area </a:t>
            </a:r>
            <a:endParaRPr kumimoji="0" lang="en-GB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2E8F22F-63D2-F5D5-A0D4-A06FBA882199}"/>
              </a:ext>
            </a:extLst>
          </p:cNvPr>
          <p:cNvSpPr txBox="1"/>
          <p:nvPr/>
        </p:nvSpPr>
        <p:spPr>
          <a:xfrm>
            <a:off x="6310389" y="3997178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Reduced high street foot traffic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2204108-D324-6E0A-6551-7700D1173C82}"/>
              </a:ext>
            </a:extLst>
          </p:cNvPr>
          <p:cNvSpPr txBox="1"/>
          <p:nvPr/>
        </p:nvSpPr>
        <p:spPr>
          <a:xfrm>
            <a:off x="6338295" y="2439589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struggle with digital marketing</a:t>
            </a:r>
            <a:endParaRPr kumimoji="0" lang="en-GB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D9B06B6-0ADD-9E91-D7DD-914F61FBCC69}"/>
              </a:ext>
            </a:extLst>
          </p:cNvPr>
          <p:cNvSpPr txBox="1"/>
          <p:nvPr/>
        </p:nvSpPr>
        <p:spPr>
          <a:xfrm>
            <a:off x="6338295" y="3012196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Limited digital marketing presence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BADD39F-AEA7-D832-5E30-18FA7363D30D}"/>
              </a:ext>
            </a:extLst>
          </p:cNvPr>
          <p:cNvSpPr txBox="1"/>
          <p:nvPr/>
        </p:nvSpPr>
        <p:spPr>
          <a:xfrm>
            <a:off x="3439239" y="4614717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No tracking of customer buying trends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2ECD1E7-6FD9-A1AE-9FDB-9E2715D599AF}"/>
              </a:ext>
            </a:extLst>
          </p:cNvPr>
          <p:cNvSpPr txBox="1"/>
          <p:nvPr/>
        </p:nvSpPr>
        <p:spPr>
          <a:xfrm>
            <a:off x="3478196" y="3989563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No effective tracking of online sales performance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0726534-1FF5-8B3D-A31F-24FD4D7C462A}"/>
              </a:ext>
            </a:extLst>
          </p:cNvPr>
          <p:cNvSpPr txBox="1"/>
          <p:nvPr/>
        </p:nvSpPr>
        <p:spPr>
          <a:xfrm>
            <a:off x="547932" y="4587601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issues with imported blooms</a:t>
            </a:r>
            <a:endParaRPr kumimoji="0" lang="en-GB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2DAA03A-5AD2-E8FB-9047-C08CF9CE4E83}"/>
              </a:ext>
            </a:extLst>
          </p:cNvPr>
          <p:cNvSpPr txBox="1"/>
          <p:nvPr/>
        </p:nvSpPr>
        <p:spPr>
          <a:xfrm>
            <a:off x="547932" y="3997178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of flowers</a:t>
            </a:r>
            <a:endParaRPr kumimoji="0" lang="en-GB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86C5815-8CAE-35AD-AD07-FF0EAE74D5FA}"/>
              </a:ext>
            </a:extLst>
          </p:cNvPr>
          <p:cNvSpPr txBox="1"/>
          <p:nvPr/>
        </p:nvSpPr>
        <p:spPr>
          <a:xfrm>
            <a:off x="3424939" y="2376233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6BAF8425-4C5C-165A-B8B3-DE60B81F4A56}"/>
              </a:ext>
            </a:extLst>
          </p:cNvPr>
          <p:cNvSpPr txBox="1"/>
          <p:nvPr/>
        </p:nvSpPr>
        <p:spPr>
          <a:xfrm>
            <a:off x="3452845" y="3012195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Delivery processes are inconvenient/no flexibility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32D21C6-D815-2B9C-93C8-3823A37ECE9B}"/>
              </a:ext>
            </a:extLst>
          </p:cNvPr>
          <p:cNvSpPr txBox="1"/>
          <p:nvPr/>
        </p:nvSpPr>
        <p:spPr>
          <a:xfrm>
            <a:off x="502491" y="2375445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Less convenient delivery processes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6F67AA2-652C-029A-9098-4742664689A9}"/>
              </a:ext>
            </a:extLst>
          </p:cNvPr>
          <p:cNvSpPr txBox="1"/>
          <p:nvPr/>
        </p:nvSpPr>
        <p:spPr>
          <a:xfrm>
            <a:off x="539020" y="2995327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endParaRPr kumimoji="0" lang="en-GB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84D90B87-365C-F122-DEAB-AA2518FA4905}"/>
              </a:ext>
            </a:extLst>
          </p:cNvPr>
          <p:cNvSpPr/>
          <p:nvPr/>
        </p:nvSpPr>
        <p:spPr>
          <a:xfrm>
            <a:off x="349111" y="236701"/>
            <a:ext cx="11205603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Fishbone Diagram –  Causes of Decline in Sales</a:t>
            </a:r>
          </a:p>
        </p:txBody>
      </p:sp>
    </p:spTree>
    <p:extLst>
      <p:ext uri="{BB962C8B-B14F-4D97-AF65-F5344CB8AC3E}">
        <p14:creationId xmlns:p14="http://schemas.microsoft.com/office/powerpoint/2010/main" val="1284122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8EC29F-A136-AADC-0A75-AAB05794F533}"/>
              </a:ext>
            </a:extLst>
          </p:cNvPr>
          <p:cNvSpPr/>
          <p:nvPr/>
        </p:nvSpPr>
        <p:spPr>
          <a:xfrm>
            <a:off x="838200" y="556995"/>
            <a:ext cx="10515600" cy="11336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0" kern="1200" cap="none" spc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Key Findings Summary</a:t>
            </a:r>
          </a:p>
        </p:txBody>
      </p:sp>
      <p:graphicFrame>
        <p:nvGraphicFramePr>
          <p:cNvPr id="56" name="TextBox 4">
            <a:extLst>
              <a:ext uri="{FF2B5EF4-FFF2-40B4-BE49-F238E27FC236}">
                <a16:creationId xmlns:a16="http://schemas.microsoft.com/office/drawing/2014/main" id="{679DD955-D586-F108-59A1-4C832E7787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03698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8212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7F02F-DAB2-B033-F1C3-C45900533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DD5568-FC75-C9DF-2DE7-31703B3D4D02}"/>
              </a:ext>
            </a:extLst>
          </p:cNvPr>
          <p:cNvSpPr txBox="1"/>
          <p:nvPr/>
        </p:nvSpPr>
        <p:spPr>
          <a:xfrm>
            <a:off x="475129" y="1972235"/>
            <a:ext cx="118872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Management institute of Leadership (2013) </a:t>
            </a:r>
            <a:r>
              <a:rPr lang="en-GB" i="1" dirty="0"/>
              <a:t>Solving Problems and Making Decisions. </a:t>
            </a:r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edition. Abingdon: Routledge. Available at: [e-book platform] (Accessed: 10 February 2026).</a:t>
            </a:r>
          </a:p>
          <a:p>
            <a:endParaRPr lang="en-GB" dirty="0"/>
          </a:p>
          <a:p>
            <a:r>
              <a:rPr lang="en-GB" dirty="0"/>
              <a:t>Weatherston, I., Brooks, L. &amp; Wilkinson, J., 2011. </a:t>
            </a:r>
            <a:r>
              <a:rPr lang="en-GB" i="1" dirty="0"/>
              <a:t>The International Business Environment: Challenges and Changes. </a:t>
            </a:r>
            <a:r>
              <a:rPr lang="en-GB" dirty="0"/>
              <a:t>2nd ed. London: Pearson. [online] Available at: </a:t>
            </a:r>
            <a:r>
              <a:rPr lang="en-GB" dirty="0">
                <a:hlinkClick r:id="rId2"/>
              </a:rPr>
              <a:t>- VleReader</a:t>
            </a:r>
            <a:r>
              <a:rPr lang="en-GB" dirty="0"/>
              <a:t> [Accessed 1 Feb 2026</a:t>
            </a:r>
          </a:p>
          <a:p>
            <a:endParaRPr lang="en-GB" dirty="0"/>
          </a:p>
          <a:p>
            <a:r>
              <a:rPr lang="en-GB" dirty="0"/>
              <a:t>Sproull, B., 2018. </a:t>
            </a:r>
            <a:r>
              <a:rPr lang="en-GB" i="1" dirty="0"/>
              <a:t>The problem-solving, problem-prevention and decision-making guide. </a:t>
            </a: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ed. London: Routledge. [online] Available at: </a:t>
            </a:r>
            <a:r>
              <a:rPr lang="en-GB" dirty="0">
                <a:hlinkClick r:id="rId3"/>
              </a:rPr>
              <a:t>e-Reader | The Problem-Solving, Problem-Prevention, and Decision-Makin</a:t>
            </a:r>
            <a:r>
              <a:rPr lang="en-GB" dirty="0"/>
              <a:t> [Accessed 1 Feb 2026]</a:t>
            </a:r>
          </a:p>
          <a:p>
            <a:endParaRPr lang="en-GB" dirty="0"/>
          </a:p>
          <a:p>
            <a:r>
              <a:rPr lang="en-GB" dirty="0"/>
              <a:t>Super Series, 2013. </a:t>
            </a:r>
            <a:r>
              <a:rPr lang="en-GB" i="1" dirty="0"/>
              <a:t>Solving Problems and Making Decisions. </a:t>
            </a:r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ed. London: Routledge. [Online] Available at: </a:t>
            </a:r>
            <a:r>
              <a:rPr lang="en-GB" dirty="0" err="1">
                <a:hlinkClick r:id="rId4"/>
              </a:rPr>
              <a:t>EpubReader</a:t>
            </a:r>
            <a:r>
              <a:rPr lang="en-GB" dirty="0"/>
              <a:t> [Accessed 9 Feb 2026]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75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2" name="Rectangle 112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Tulips Flowers Wallpapers - Wallpaper Cave">
            <a:extLst>
              <a:ext uri="{FF2B5EF4-FFF2-40B4-BE49-F238E27FC236}">
                <a16:creationId xmlns:a16="http://schemas.microsoft.com/office/drawing/2014/main" id="{EA5C6805-2922-4435-0E3C-E7BF3BF3D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52" t="9091" r="17921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3" name="Rectangle 112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5B55FC-BC30-7869-5242-7927AEF6E66B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THANK YOU FOR LISTENING </a:t>
            </a:r>
          </a:p>
        </p:txBody>
      </p:sp>
      <p:sp>
        <p:nvSpPr>
          <p:cNvPr id="1124" name="Rectangle 11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25" name="Rectangle 11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60290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2013 - 2022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15542</TotalTime>
  <Words>824</Words>
  <Application>Microsoft Office PowerPoint</Application>
  <PresentationFormat>Widescreen</PresentationFormat>
  <Paragraphs>168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Calibri Light</vt:lpstr>
      <vt:lpstr>Wingdings</vt:lpstr>
      <vt:lpstr>Office Theme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5W2H Analysis to Green Haven Florists</vt:lpstr>
      <vt:lpstr>PowerPoint Presentation</vt:lpstr>
      <vt:lpstr>PESTEL Application and Discussion</vt:lpstr>
      <vt:lpstr>Provide a critique of the Cause-and-Effect Model</vt:lpstr>
      <vt:lpstr>PowerPoint Presentation</vt:lpstr>
      <vt:lpstr>PowerPoint Presentation</vt:lpstr>
      <vt:lpstr>Reference List: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Hafsa Hussain</dc:creator>
  <cp:lastModifiedBy>Hafsa Hussain</cp:lastModifiedBy>
  <cp:revision>3</cp:revision>
  <dcterms:created xsi:type="dcterms:W3CDTF">2026-01-23T16:29:27Z</dcterms:created>
  <dcterms:modified xsi:type="dcterms:W3CDTF">2026-02-15T10:28:18Z</dcterms:modified>
</cp:coreProperties>
</file>