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25"/>
  </p:notesMasterIdLst>
  <p:sldIdLst>
    <p:sldId id="757" r:id="rId2"/>
    <p:sldId id="257" r:id="rId3"/>
    <p:sldId id="380" r:id="rId4"/>
    <p:sldId id="370" r:id="rId5"/>
    <p:sldId id="387" r:id="rId6"/>
    <p:sldId id="386" r:id="rId7"/>
    <p:sldId id="371" r:id="rId8"/>
    <p:sldId id="372" r:id="rId9"/>
    <p:sldId id="373" r:id="rId10"/>
    <p:sldId id="374" r:id="rId11"/>
    <p:sldId id="382" r:id="rId12"/>
    <p:sldId id="381" r:id="rId13"/>
    <p:sldId id="375" r:id="rId14"/>
    <p:sldId id="377" r:id="rId15"/>
    <p:sldId id="378" r:id="rId16"/>
    <p:sldId id="491" r:id="rId17"/>
    <p:sldId id="758" r:id="rId18"/>
    <p:sldId id="759" r:id="rId19"/>
    <p:sldId id="760" r:id="rId20"/>
    <p:sldId id="761" r:id="rId21"/>
    <p:sldId id="762" r:id="rId22"/>
    <p:sldId id="763" r:id="rId23"/>
    <p:sldId id="764"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8" d="100"/>
          <a:sy n="98" d="100"/>
        </p:scale>
        <p:origin x="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indeed.com/career-advice/career-development/marketing-metrics-and-kpis" TargetMode="External"/><Relationship Id="rId1" Type="http://schemas.openxmlformats.org/officeDocument/2006/relationships/hyperlink" Target="https://www.wrike.com/blog/the-key-marketing-metrics-your-cmo-actually-cares-about/" TargetMode="Externa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hyperlink" Target="https://www.wrike.com/blog/the-key-marketing-metrics-your-cmo-actually-cares-about/" TargetMode="External"/><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hyperlink" Target="https://www.indeed.com/career-advice/career-development/marketing-metrics-and-kpis" TargetMode="External"/><Relationship Id="rId5" Type="http://schemas.openxmlformats.org/officeDocument/2006/relationships/image" Target="../media/image16.svg"/><Relationship Id="rId4"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016D84-B3DD-48CE-A461-1402716460C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3B45E35-D07D-4F41-B3CE-5041CA1BFB4C}">
      <dgm:prSet/>
      <dgm:spPr/>
      <dgm:t>
        <a:bodyPr/>
        <a:lstStyle/>
        <a:p>
          <a:r>
            <a:rPr lang="en-GB" dirty="0">
              <a:hlinkClick xmlns:r="http://schemas.openxmlformats.org/officeDocument/2006/relationships" r:id="rId1"/>
            </a:rPr>
            <a:t>A Complete Guide to Marketing Metrics | Wrike</a:t>
          </a:r>
          <a:endParaRPr lang="en-US" dirty="0"/>
        </a:p>
      </dgm:t>
    </dgm:pt>
    <dgm:pt modelId="{F3ACB17C-F74A-442B-BBF5-A957CB0F00FE}" type="parTrans" cxnId="{0AB4A8A1-E2B8-4F8F-B160-B9F719613425}">
      <dgm:prSet/>
      <dgm:spPr/>
      <dgm:t>
        <a:bodyPr/>
        <a:lstStyle/>
        <a:p>
          <a:endParaRPr lang="en-US"/>
        </a:p>
      </dgm:t>
    </dgm:pt>
    <dgm:pt modelId="{6D87708F-7F48-4667-8E71-947E03DE19C2}" type="sibTrans" cxnId="{0AB4A8A1-E2B8-4F8F-B160-B9F719613425}">
      <dgm:prSet/>
      <dgm:spPr/>
      <dgm:t>
        <a:bodyPr/>
        <a:lstStyle/>
        <a:p>
          <a:endParaRPr lang="en-US"/>
        </a:p>
      </dgm:t>
    </dgm:pt>
    <dgm:pt modelId="{BC7DF2BC-8C67-48E0-97FB-D0BA2AAD667B}">
      <dgm:prSet/>
      <dgm:spPr/>
      <dgm:t>
        <a:bodyPr/>
        <a:lstStyle/>
        <a:p>
          <a:r>
            <a:rPr lang="en-GB" dirty="0">
              <a:hlinkClick xmlns:r="http://schemas.openxmlformats.org/officeDocument/2006/relationships" r:id="rId2"/>
            </a:rPr>
            <a:t>20 Examples of Marketing Metrics and </a:t>
          </a:r>
          <a:r>
            <a:rPr lang="en-GB" dirty="0" err="1">
              <a:hlinkClick xmlns:r="http://schemas.openxmlformats.org/officeDocument/2006/relationships" r:id="rId2"/>
            </a:rPr>
            <a:t>KPIs</a:t>
          </a:r>
          <a:r>
            <a:rPr lang="en-GB" dirty="0">
              <a:hlinkClick xmlns:r="http://schemas.openxmlformats.org/officeDocument/2006/relationships" r:id="rId2"/>
            </a:rPr>
            <a:t> (With Definitions) | Indeed.com</a:t>
          </a:r>
          <a:endParaRPr lang="en-US" dirty="0"/>
        </a:p>
      </dgm:t>
    </dgm:pt>
    <dgm:pt modelId="{A60E9672-022C-4184-95B2-4EF6B097A0D2}" type="parTrans" cxnId="{18174A23-3C22-4C1B-8663-367791F36EAA}">
      <dgm:prSet/>
      <dgm:spPr/>
      <dgm:t>
        <a:bodyPr/>
        <a:lstStyle/>
        <a:p>
          <a:endParaRPr lang="en-US"/>
        </a:p>
      </dgm:t>
    </dgm:pt>
    <dgm:pt modelId="{F87EC813-B6EB-4C27-84C6-6B55ECF390D7}" type="sibTrans" cxnId="{18174A23-3C22-4C1B-8663-367791F36EAA}">
      <dgm:prSet/>
      <dgm:spPr/>
      <dgm:t>
        <a:bodyPr/>
        <a:lstStyle/>
        <a:p>
          <a:endParaRPr lang="en-US"/>
        </a:p>
      </dgm:t>
    </dgm:pt>
    <dgm:pt modelId="{B4F8132A-E9FB-4F27-ABA8-99E97BCFDA1D}" type="pres">
      <dgm:prSet presAssocID="{48016D84-B3DD-48CE-A461-1402716460C3}" presName="root" presStyleCnt="0">
        <dgm:presLayoutVars>
          <dgm:dir/>
          <dgm:resizeHandles val="exact"/>
        </dgm:presLayoutVars>
      </dgm:prSet>
      <dgm:spPr/>
    </dgm:pt>
    <dgm:pt modelId="{51389C4A-313E-40B5-AEF7-CB79E3CA6815}" type="pres">
      <dgm:prSet presAssocID="{73B45E35-D07D-4F41-B3CE-5041CA1BFB4C}" presName="compNode" presStyleCnt="0"/>
      <dgm:spPr/>
    </dgm:pt>
    <dgm:pt modelId="{B284B529-F25C-4302-8362-387FCFF7D962}" type="pres">
      <dgm:prSet presAssocID="{73B45E35-D07D-4F41-B3CE-5041CA1BFB4C}" presName="bgRect" presStyleLbl="bgShp" presStyleIdx="0" presStyleCnt="2"/>
      <dgm:spPr/>
    </dgm:pt>
    <dgm:pt modelId="{33CB89EF-D5BC-4DD8-8BE6-3E760FBC850C}" type="pres">
      <dgm:prSet presAssocID="{73B45E35-D07D-4F41-B3CE-5041CA1BFB4C}" presName="iconRect" presStyleLbl="node1" presStyleIdx="0"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62F653F0-3C5B-4172-9B51-7F888A11A57C}" type="pres">
      <dgm:prSet presAssocID="{73B45E35-D07D-4F41-B3CE-5041CA1BFB4C}" presName="spaceRect" presStyleCnt="0"/>
      <dgm:spPr/>
    </dgm:pt>
    <dgm:pt modelId="{6F4097F2-4394-468D-AA42-7BC096769AD3}" type="pres">
      <dgm:prSet presAssocID="{73B45E35-D07D-4F41-B3CE-5041CA1BFB4C}" presName="parTx" presStyleLbl="revTx" presStyleIdx="0" presStyleCnt="2">
        <dgm:presLayoutVars>
          <dgm:chMax val="0"/>
          <dgm:chPref val="0"/>
        </dgm:presLayoutVars>
      </dgm:prSet>
      <dgm:spPr/>
    </dgm:pt>
    <dgm:pt modelId="{1794BFC5-1CF3-4CC4-B641-268E2376C3EC}" type="pres">
      <dgm:prSet presAssocID="{6D87708F-7F48-4667-8E71-947E03DE19C2}" presName="sibTrans" presStyleCnt="0"/>
      <dgm:spPr/>
    </dgm:pt>
    <dgm:pt modelId="{6A0AC911-2DD2-467A-848F-F625386E36C1}" type="pres">
      <dgm:prSet presAssocID="{BC7DF2BC-8C67-48E0-97FB-D0BA2AAD667B}" presName="compNode" presStyleCnt="0"/>
      <dgm:spPr/>
    </dgm:pt>
    <dgm:pt modelId="{E59A5996-FE7A-4549-8840-6B08CCCB3709}" type="pres">
      <dgm:prSet presAssocID="{BC7DF2BC-8C67-48E0-97FB-D0BA2AAD667B}" presName="bgRect" presStyleLbl="bgShp" presStyleIdx="1" presStyleCnt="2"/>
      <dgm:spPr/>
    </dgm:pt>
    <dgm:pt modelId="{6F0577EB-2F3D-45E0-9E23-432843B9E1B4}" type="pres">
      <dgm:prSet presAssocID="{BC7DF2BC-8C67-48E0-97FB-D0BA2AAD667B}" presName="iconRect" presStyleLbl="node1" presStyleIdx="1" presStyleCnt="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9847B337-4696-4CFD-932A-F3D1FF4CF0B2}" type="pres">
      <dgm:prSet presAssocID="{BC7DF2BC-8C67-48E0-97FB-D0BA2AAD667B}" presName="spaceRect" presStyleCnt="0"/>
      <dgm:spPr/>
    </dgm:pt>
    <dgm:pt modelId="{CDF6BF84-DB5C-487A-B528-4F1560A8F9E4}" type="pres">
      <dgm:prSet presAssocID="{BC7DF2BC-8C67-48E0-97FB-D0BA2AAD667B}" presName="parTx" presStyleLbl="revTx" presStyleIdx="1" presStyleCnt="2">
        <dgm:presLayoutVars>
          <dgm:chMax val="0"/>
          <dgm:chPref val="0"/>
        </dgm:presLayoutVars>
      </dgm:prSet>
      <dgm:spPr/>
    </dgm:pt>
  </dgm:ptLst>
  <dgm:cxnLst>
    <dgm:cxn modelId="{007E6F20-2E60-47D6-B5EE-2ECE41D54B7D}" type="presOf" srcId="{73B45E35-D07D-4F41-B3CE-5041CA1BFB4C}" destId="{6F4097F2-4394-468D-AA42-7BC096769AD3}" srcOrd="0" destOrd="0" presId="urn:microsoft.com/office/officeart/2018/2/layout/IconVerticalSolidList"/>
    <dgm:cxn modelId="{18174A23-3C22-4C1B-8663-367791F36EAA}" srcId="{48016D84-B3DD-48CE-A461-1402716460C3}" destId="{BC7DF2BC-8C67-48E0-97FB-D0BA2AAD667B}" srcOrd="1" destOrd="0" parTransId="{A60E9672-022C-4184-95B2-4EF6B097A0D2}" sibTransId="{F87EC813-B6EB-4C27-84C6-6B55ECF390D7}"/>
    <dgm:cxn modelId="{B2384D4F-CD97-499B-B87D-8F8B45CD8D6D}" type="presOf" srcId="{BC7DF2BC-8C67-48E0-97FB-D0BA2AAD667B}" destId="{CDF6BF84-DB5C-487A-B528-4F1560A8F9E4}" srcOrd="0" destOrd="0" presId="urn:microsoft.com/office/officeart/2018/2/layout/IconVerticalSolidList"/>
    <dgm:cxn modelId="{42E51188-D512-4AE2-A671-DA81E8FE4B98}" type="presOf" srcId="{48016D84-B3DD-48CE-A461-1402716460C3}" destId="{B4F8132A-E9FB-4F27-ABA8-99E97BCFDA1D}" srcOrd="0" destOrd="0" presId="urn:microsoft.com/office/officeart/2018/2/layout/IconVerticalSolidList"/>
    <dgm:cxn modelId="{0AB4A8A1-E2B8-4F8F-B160-B9F719613425}" srcId="{48016D84-B3DD-48CE-A461-1402716460C3}" destId="{73B45E35-D07D-4F41-B3CE-5041CA1BFB4C}" srcOrd="0" destOrd="0" parTransId="{F3ACB17C-F74A-442B-BBF5-A957CB0F00FE}" sibTransId="{6D87708F-7F48-4667-8E71-947E03DE19C2}"/>
    <dgm:cxn modelId="{A479F42B-C799-4DAB-A410-22ED5B0E58BF}" type="presParOf" srcId="{B4F8132A-E9FB-4F27-ABA8-99E97BCFDA1D}" destId="{51389C4A-313E-40B5-AEF7-CB79E3CA6815}" srcOrd="0" destOrd="0" presId="urn:microsoft.com/office/officeart/2018/2/layout/IconVerticalSolidList"/>
    <dgm:cxn modelId="{4C5F3B35-A8BC-4AEB-8517-7DFF9C4E7A56}" type="presParOf" srcId="{51389C4A-313E-40B5-AEF7-CB79E3CA6815}" destId="{B284B529-F25C-4302-8362-387FCFF7D962}" srcOrd="0" destOrd="0" presId="urn:microsoft.com/office/officeart/2018/2/layout/IconVerticalSolidList"/>
    <dgm:cxn modelId="{6865AA42-C327-47C8-9897-2AB6B53A5162}" type="presParOf" srcId="{51389C4A-313E-40B5-AEF7-CB79E3CA6815}" destId="{33CB89EF-D5BC-4DD8-8BE6-3E760FBC850C}" srcOrd="1" destOrd="0" presId="urn:microsoft.com/office/officeart/2018/2/layout/IconVerticalSolidList"/>
    <dgm:cxn modelId="{A4CAB64E-A0BF-4AD5-8569-91CC19323DBB}" type="presParOf" srcId="{51389C4A-313E-40B5-AEF7-CB79E3CA6815}" destId="{62F653F0-3C5B-4172-9B51-7F888A11A57C}" srcOrd="2" destOrd="0" presId="urn:microsoft.com/office/officeart/2018/2/layout/IconVerticalSolidList"/>
    <dgm:cxn modelId="{72218CA0-1E87-41FD-9355-0BC3DB080C06}" type="presParOf" srcId="{51389C4A-313E-40B5-AEF7-CB79E3CA6815}" destId="{6F4097F2-4394-468D-AA42-7BC096769AD3}" srcOrd="3" destOrd="0" presId="urn:microsoft.com/office/officeart/2018/2/layout/IconVerticalSolidList"/>
    <dgm:cxn modelId="{367E39C8-5358-4009-947E-43E1339C2DFF}" type="presParOf" srcId="{B4F8132A-E9FB-4F27-ABA8-99E97BCFDA1D}" destId="{1794BFC5-1CF3-4CC4-B641-268E2376C3EC}" srcOrd="1" destOrd="0" presId="urn:microsoft.com/office/officeart/2018/2/layout/IconVerticalSolidList"/>
    <dgm:cxn modelId="{170A1F8B-903D-4F73-BBF4-9374651CAB3F}" type="presParOf" srcId="{B4F8132A-E9FB-4F27-ABA8-99E97BCFDA1D}" destId="{6A0AC911-2DD2-467A-848F-F625386E36C1}" srcOrd="2" destOrd="0" presId="urn:microsoft.com/office/officeart/2018/2/layout/IconVerticalSolidList"/>
    <dgm:cxn modelId="{DEE46819-9D57-4AF1-8AB3-885B0124B9B0}" type="presParOf" srcId="{6A0AC911-2DD2-467A-848F-F625386E36C1}" destId="{E59A5996-FE7A-4549-8840-6B08CCCB3709}" srcOrd="0" destOrd="0" presId="urn:microsoft.com/office/officeart/2018/2/layout/IconVerticalSolidList"/>
    <dgm:cxn modelId="{86132D52-17B1-4FAB-A1FE-86FE62E5905B}" type="presParOf" srcId="{6A0AC911-2DD2-467A-848F-F625386E36C1}" destId="{6F0577EB-2F3D-45E0-9E23-432843B9E1B4}" srcOrd="1" destOrd="0" presId="urn:microsoft.com/office/officeart/2018/2/layout/IconVerticalSolidList"/>
    <dgm:cxn modelId="{3D1BEA1F-0D19-4DB6-AB6F-7CD490E8FA36}" type="presParOf" srcId="{6A0AC911-2DD2-467A-848F-F625386E36C1}" destId="{9847B337-4696-4CFD-932A-F3D1FF4CF0B2}" srcOrd="2" destOrd="0" presId="urn:microsoft.com/office/officeart/2018/2/layout/IconVerticalSolidList"/>
    <dgm:cxn modelId="{24094D76-B103-4EE0-B40A-3EFF9CA3392C}" type="presParOf" srcId="{6A0AC911-2DD2-467A-848F-F625386E36C1}" destId="{CDF6BF84-DB5C-487A-B528-4F1560A8F9E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84B529-F25C-4302-8362-387FCFF7D962}">
      <dsp:nvSpPr>
        <dsp:cNvPr id="0" name=""/>
        <dsp:cNvSpPr/>
      </dsp:nvSpPr>
      <dsp:spPr>
        <a:xfrm>
          <a:off x="0" y="852586"/>
          <a:ext cx="6391275" cy="1574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B89EF-D5BC-4DD8-8BE6-3E760FBC850C}">
      <dsp:nvSpPr>
        <dsp:cNvPr id="0" name=""/>
        <dsp:cNvSpPr/>
      </dsp:nvSpPr>
      <dsp:spPr>
        <a:xfrm>
          <a:off x="476136" y="1206738"/>
          <a:ext cx="865703" cy="865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F4097F2-4394-468D-AA42-7BC096769AD3}">
      <dsp:nvSpPr>
        <dsp:cNvPr id="0" name=""/>
        <dsp:cNvSpPr/>
      </dsp:nvSpPr>
      <dsp:spPr>
        <a:xfrm>
          <a:off x="1817977" y="852586"/>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1111250">
            <a:lnSpc>
              <a:spcPct val="90000"/>
            </a:lnSpc>
            <a:spcBef>
              <a:spcPct val="0"/>
            </a:spcBef>
            <a:spcAft>
              <a:spcPct val="35000"/>
            </a:spcAft>
            <a:buNone/>
          </a:pPr>
          <a:r>
            <a:rPr lang="en-GB" sz="2500" kern="1200" dirty="0">
              <a:hlinkClick xmlns:r="http://schemas.openxmlformats.org/officeDocument/2006/relationships" r:id="rId3"/>
            </a:rPr>
            <a:t>A Complete Guide to Marketing Metrics | Wrike</a:t>
          </a:r>
          <a:endParaRPr lang="en-US" sz="2500" kern="1200" dirty="0"/>
        </a:p>
      </dsp:txBody>
      <dsp:txXfrm>
        <a:off x="1817977" y="852586"/>
        <a:ext cx="4573297" cy="1574006"/>
      </dsp:txXfrm>
    </dsp:sp>
    <dsp:sp modelId="{E59A5996-FE7A-4549-8840-6B08CCCB3709}">
      <dsp:nvSpPr>
        <dsp:cNvPr id="0" name=""/>
        <dsp:cNvSpPr/>
      </dsp:nvSpPr>
      <dsp:spPr>
        <a:xfrm>
          <a:off x="0" y="2820094"/>
          <a:ext cx="6391275" cy="1574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0577EB-2F3D-45E0-9E23-432843B9E1B4}">
      <dsp:nvSpPr>
        <dsp:cNvPr id="0" name=""/>
        <dsp:cNvSpPr/>
      </dsp:nvSpPr>
      <dsp:spPr>
        <a:xfrm>
          <a:off x="476136" y="3174245"/>
          <a:ext cx="865703" cy="865703"/>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DF6BF84-DB5C-487A-B528-4F1560A8F9E4}">
      <dsp:nvSpPr>
        <dsp:cNvPr id="0" name=""/>
        <dsp:cNvSpPr/>
      </dsp:nvSpPr>
      <dsp:spPr>
        <a:xfrm>
          <a:off x="1817977" y="2820094"/>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1111250">
            <a:lnSpc>
              <a:spcPct val="90000"/>
            </a:lnSpc>
            <a:spcBef>
              <a:spcPct val="0"/>
            </a:spcBef>
            <a:spcAft>
              <a:spcPct val="35000"/>
            </a:spcAft>
            <a:buNone/>
          </a:pPr>
          <a:r>
            <a:rPr lang="en-GB" sz="2500" kern="1200" dirty="0">
              <a:hlinkClick xmlns:r="http://schemas.openxmlformats.org/officeDocument/2006/relationships" r:id="rId6"/>
            </a:rPr>
            <a:t>20 Examples of Marketing Metrics and </a:t>
          </a:r>
          <a:r>
            <a:rPr lang="en-GB" sz="2500" kern="1200" dirty="0" err="1">
              <a:hlinkClick xmlns:r="http://schemas.openxmlformats.org/officeDocument/2006/relationships" r:id="rId6"/>
            </a:rPr>
            <a:t>KPIs</a:t>
          </a:r>
          <a:r>
            <a:rPr lang="en-GB" sz="2500" kern="1200" dirty="0">
              <a:hlinkClick xmlns:r="http://schemas.openxmlformats.org/officeDocument/2006/relationships" r:id="rId6"/>
            </a:rPr>
            <a:t> (With Definitions) | Indeed.com</a:t>
          </a:r>
          <a:endParaRPr lang="en-US" sz="2500" kern="1200" dirty="0"/>
        </a:p>
      </dsp:txBody>
      <dsp:txXfrm>
        <a:off x="1817977" y="2820094"/>
        <a:ext cx="4573297" cy="15740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D7C844-BF82-4F81-85B2-80404DF3CE00}" type="datetimeFigureOut">
              <a:rPr lang="en-GB" smtClean="0"/>
              <a:t>30/03/2025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66FDA9-168A-480A-8506-F2C6A863BB81}" type="slidenum">
              <a:rPr lang="en-GB" smtClean="0"/>
              <a:t>‹#›</a:t>
            </a:fld>
            <a:endParaRPr lang="en-GB"/>
          </a:p>
        </p:txBody>
      </p:sp>
    </p:spTree>
    <p:extLst>
      <p:ext uri="{BB962C8B-B14F-4D97-AF65-F5344CB8AC3E}">
        <p14:creationId xmlns:p14="http://schemas.microsoft.com/office/powerpoint/2010/main" val="618300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84FD999-B2F7-4518-965F-9806CB6EFBEF}" type="datetimeFigureOut">
              <a:rPr lang="en-GB" smtClean="0"/>
              <a:t>30/03/2025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12962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4FD999-B2F7-4518-965F-9806CB6EFBEF}"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17028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73891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4FD999-B2F7-4518-965F-9806CB6EFBEF}"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914499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4FD999-B2F7-4518-965F-9806CB6EFBEF}" type="datetimeFigureOut">
              <a:rPr lang="en-GB" smtClean="0"/>
              <a:t>30/03/2025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22783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4FD999-B2F7-4518-965F-9806CB6EFBEF}" type="datetimeFigureOut">
              <a:rPr lang="en-GB" smtClean="0"/>
              <a:t>30/03/2025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870724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4FD999-B2F7-4518-965F-9806CB6EFBEF}" type="datetimeFigureOut">
              <a:rPr lang="en-GB" smtClean="0"/>
              <a:t>30/03/2025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408930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03172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8802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818593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17817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598305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6619416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30/03/2025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54797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30/03/2025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71658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84FD999-B2F7-4518-965F-9806CB6EFBEF}"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734254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84FD999-B2F7-4518-965F-9806CB6EFBEF}"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59156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84FD999-B2F7-4518-965F-9806CB6EFBEF}" type="datetimeFigureOut">
              <a:rPr lang="en-GB" smtClean="0"/>
              <a:t>30/03/2025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802AB04-009C-414E-A83A-21100323273D}" type="slidenum">
              <a:rPr lang="en-GB" smtClean="0"/>
              <a:t>‹#›</a:t>
            </a:fld>
            <a:endParaRPr lang="en-GB"/>
          </a:p>
        </p:txBody>
      </p:sp>
    </p:spTree>
    <p:extLst>
      <p:ext uri="{BB962C8B-B14F-4D97-AF65-F5344CB8AC3E}">
        <p14:creationId xmlns:p14="http://schemas.microsoft.com/office/powerpoint/2010/main" val="359108631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thinkwithgoogle.com/marketing-strategies/app-and-mobile/marketing-metrics-statistic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blog.hubspot.com/marketing/how-to-calculate-market-shar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webfx.com/tools/ctr-calculator/"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F2A1-5C90-463B-AA42-FF0F808A54D8}"/>
              </a:ext>
            </a:extLst>
          </p:cNvPr>
          <p:cNvSpPr>
            <a:spLocks noGrp="1"/>
          </p:cNvSpPr>
          <p:nvPr>
            <p:ph type="ctrTitle"/>
          </p:nvPr>
        </p:nvSpPr>
        <p:spPr>
          <a:xfrm>
            <a:off x="1186774" y="1939158"/>
            <a:ext cx="9627000" cy="3547241"/>
          </a:xfrm>
        </p:spPr>
        <p:txBody>
          <a:bodyPr>
            <a:normAutofit fontScale="90000"/>
          </a:bodyPr>
          <a:lstStyle/>
          <a:p>
            <a:pPr algn="ctr"/>
            <a:r>
              <a:rPr lang="en-GB" sz="6000" b="1" dirty="0">
                <a:latin typeface="Calibri" panose="020F0502020204030204" pitchFamily="34" charset="0"/>
                <a:cs typeface="Calibri" panose="020F0502020204030204" pitchFamily="34" charset="0"/>
              </a:rPr>
              <a:t>BMBM5024</a:t>
            </a: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Marketing In Practice</a:t>
            </a:r>
            <a:br>
              <a:rPr lang="en-GB" sz="6000" b="1" dirty="0">
                <a:latin typeface="Calibri" panose="020F0502020204030204" pitchFamily="34" charset="0"/>
                <a:cs typeface="Calibri" panose="020F0502020204030204" pitchFamily="34" charset="0"/>
              </a:rPr>
            </a:b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 </a:t>
            </a:r>
            <a:r>
              <a:rPr lang="en-GB" sz="4900" b="1" dirty="0" err="1">
                <a:latin typeface="Calibri" panose="020F0502020204030204" pitchFamily="34" charset="0"/>
                <a:cs typeface="Calibri" panose="020F0502020204030204" pitchFamily="34" charset="0"/>
              </a:rPr>
              <a:t>SOSTAC</a:t>
            </a:r>
            <a:r>
              <a:rPr lang="en-GB" sz="4900" b="1" dirty="0">
                <a:latin typeface="Calibri" panose="020F0502020204030204" pitchFamily="34" charset="0"/>
                <a:cs typeface="Calibri" panose="020F0502020204030204" pitchFamily="34" charset="0"/>
              </a:rPr>
              <a:t> – Action and Control</a:t>
            </a:r>
          </a:p>
        </p:txBody>
      </p:sp>
    </p:spTree>
    <p:extLst>
      <p:ext uri="{BB962C8B-B14F-4D97-AF65-F5344CB8AC3E}">
        <p14:creationId xmlns:p14="http://schemas.microsoft.com/office/powerpoint/2010/main" val="2956470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8BEC1-9DB7-A81F-CC58-093AD5605833}"/>
              </a:ext>
            </a:extLst>
          </p:cNvPr>
          <p:cNvSpPr>
            <a:spLocks noGrp="1"/>
          </p:cNvSpPr>
          <p:nvPr>
            <p:ph type="title"/>
          </p:nvPr>
        </p:nvSpPr>
        <p:spPr>
          <a:xfrm>
            <a:off x="566057" y="365760"/>
            <a:ext cx="5074249" cy="1249031"/>
          </a:xfrm>
        </p:spPr>
        <p:txBody>
          <a:bodyPr>
            <a:normAutofit/>
          </a:bodyPr>
          <a:lstStyle/>
          <a:p>
            <a:r>
              <a:rPr lang="en-GB" sz="4000" b="1" u="sng"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Today’s Lecture</a:t>
            </a:r>
          </a:p>
        </p:txBody>
      </p:sp>
      <p:sp>
        <p:nvSpPr>
          <p:cNvPr id="3" name="Content Placeholder 2">
            <a:extLst>
              <a:ext uri="{FF2B5EF4-FFF2-40B4-BE49-F238E27FC236}">
                <a16:creationId xmlns:a16="http://schemas.microsoft.com/office/drawing/2014/main" id="{3B81F43D-F71D-DE11-FE20-1A8781B9D208}"/>
              </a:ext>
            </a:extLst>
          </p:cNvPr>
          <p:cNvSpPr>
            <a:spLocks noGrp="1"/>
          </p:cNvSpPr>
          <p:nvPr>
            <p:ph idx="1"/>
          </p:nvPr>
        </p:nvSpPr>
        <p:spPr>
          <a:xfrm>
            <a:off x="555024" y="2296448"/>
            <a:ext cx="6069511" cy="4195791"/>
          </a:xfrm>
        </p:spPr>
        <p:txBody>
          <a:bodyPr>
            <a:normAutofit fontScale="92500"/>
          </a:bodyPr>
          <a:lstStyle/>
          <a:p>
            <a:r>
              <a:rPr lang="en-GB" sz="2400" dirty="0">
                <a:latin typeface="Calibri" panose="020F0502020204030204" pitchFamily="34" charset="0"/>
                <a:cs typeface="Calibri" panose="020F0502020204030204" pitchFamily="34" charset="0"/>
              </a:rPr>
              <a:t>The ‘</a:t>
            </a:r>
            <a:r>
              <a:rPr lang="en-GB" sz="2400" b="1" dirty="0">
                <a:latin typeface="Calibri" panose="020F0502020204030204" pitchFamily="34" charset="0"/>
                <a:cs typeface="Calibri" panose="020F0502020204030204" pitchFamily="34" charset="0"/>
              </a:rPr>
              <a:t>Action</a:t>
            </a:r>
            <a:r>
              <a:rPr lang="en-GB" sz="2400" dirty="0">
                <a:latin typeface="Calibri" panose="020F0502020204030204" pitchFamily="34" charset="0"/>
                <a:cs typeface="Calibri" panose="020F0502020204030204" pitchFamily="34" charset="0"/>
              </a:rPr>
              <a:t>’ element of SOSTAC  </a:t>
            </a:r>
          </a:p>
          <a:p>
            <a:pPr lvl="1"/>
            <a:r>
              <a:rPr lang="en-GB" sz="2400" dirty="0">
                <a:latin typeface="Calibri" panose="020F0502020204030204" pitchFamily="34" charset="0"/>
                <a:cs typeface="Calibri" panose="020F0502020204030204" pitchFamily="34" charset="0"/>
              </a:rPr>
              <a:t>Task allocation and scheduling using a GANTT Chart</a:t>
            </a:r>
          </a:p>
          <a:p>
            <a:r>
              <a:rPr lang="en-GB" sz="2400" dirty="0">
                <a:latin typeface="Calibri" panose="020F0502020204030204" pitchFamily="34" charset="0"/>
                <a:cs typeface="Calibri" panose="020F0502020204030204" pitchFamily="34" charset="0"/>
              </a:rPr>
              <a:t>The ‘</a:t>
            </a:r>
            <a:r>
              <a:rPr lang="en-GB" sz="2400" b="1" dirty="0">
                <a:latin typeface="Calibri" panose="020F0502020204030204" pitchFamily="34" charset="0"/>
                <a:cs typeface="Calibri" panose="020F0502020204030204" pitchFamily="34" charset="0"/>
              </a:rPr>
              <a:t>Control</a:t>
            </a:r>
            <a:r>
              <a:rPr lang="en-GB" sz="2400" dirty="0">
                <a:latin typeface="Calibri" panose="020F0502020204030204" pitchFamily="34" charset="0"/>
                <a:cs typeface="Calibri" panose="020F0502020204030204" pitchFamily="34" charset="0"/>
              </a:rPr>
              <a:t>’ element of SOSTAC – Marketing Metrics for Monitoring and Controlling the Implementation of the Marketing Plan </a:t>
            </a:r>
          </a:p>
          <a:p>
            <a:pPr marL="0" indent="0">
              <a:buNone/>
            </a:pPr>
            <a:endParaRPr lang="en-GB" sz="800" dirty="0">
              <a:latin typeface="Calibri" panose="020F0502020204030204" pitchFamily="34" charset="0"/>
              <a:cs typeface="Calibri" panose="020F0502020204030204" pitchFamily="34" charset="0"/>
            </a:endParaRPr>
          </a:p>
          <a:p>
            <a:pPr lvl="1"/>
            <a:r>
              <a:rPr lang="en-GB" sz="2400" b="1" i="0" dirty="0">
                <a:effectLst/>
                <a:latin typeface="Calibri" panose="020F0502020204030204" pitchFamily="34" charset="0"/>
                <a:cs typeface="Calibri" panose="020F0502020204030204" pitchFamily="34" charset="0"/>
              </a:rPr>
              <a:t>Marketing Metrics </a:t>
            </a:r>
            <a:r>
              <a:rPr lang="en-GB" sz="2400" dirty="0">
                <a:latin typeface="Calibri" panose="020F0502020204030204" pitchFamily="34" charset="0"/>
                <a:cs typeface="Calibri" panose="020F0502020204030204" pitchFamily="34" charset="0"/>
              </a:rPr>
              <a:t>- the</a:t>
            </a:r>
            <a:r>
              <a:rPr lang="en-GB" sz="2400" b="0" i="0" dirty="0">
                <a:effectLst/>
                <a:latin typeface="Calibri" panose="020F0502020204030204" pitchFamily="34" charset="0"/>
                <a:cs typeface="Calibri" panose="020F0502020204030204" pitchFamily="34" charset="0"/>
              </a:rPr>
              <a:t> things we measure to see if our plan is working effectively.</a:t>
            </a:r>
          </a:p>
          <a:p>
            <a:pPr lvl="1"/>
            <a:r>
              <a:rPr lang="en-GB" sz="2400" dirty="0">
                <a:latin typeface="Calibri" panose="020F0502020204030204" pitchFamily="34" charset="0"/>
                <a:cs typeface="Calibri" panose="020F0502020204030204" pitchFamily="34" charset="0"/>
              </a:rPr>
              <a:t>What do we need to measure to ensure we achieve the marketing objectives. </a:t>
            </a:r>
            <a:endParaRPr lang="en-GB" sz="2400" b="0" i="0" dirty="0">
              <a:effectLst/>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p>
        </p:txBody>
      </p:sp>
      <p:pic>
        <p:nvPicPr>
          <p:cNvPr id="1028" name="Picture 4" descr="How to Use a Gantt Chart for Project Management- Venngage">
            <a:extLst>
              <a:ext uri="{FF2B5EF4-FFF2-40B4-BE49-F238E27FC236}">
                <a16:creationId xmlns:a16="http://schemas.microsoft.com/office/drawing/2014/main" id="{2133692F-F30F-9D87-C8E2-653D513D61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867" r="8664" b="18263"/>
          <a:stretch/>
        </p:blipFill>
        <p:spPr bwMode="auto">
          <a:xfrm>
            <a:off x="6948966" y="11"/>
            <a:ext cx="5243034" cy="297430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Magnifying glass showing decling performance">
            <a:extLst>
              <a:ext uri="{FF2B5EF4-FFF2-40B4-BE49-F238E27FC236}">
                <a16:creationId xmlns:a16="http://schemas.microsoft.com/office/drawing/2014/main" id="{FFE14A22-6739-2F6D-E70B-6C4C7B798B14}"/>
              </a:ext>
            </a:extLst>
          </p:cNvPr>
          <p:cNvPicPr>
            <a:picLocks noChangeAspect="1"/>
          </p:cNvPicPr>
          <p:nvPr/>
        </p:nvPicPr>
        <p:blipFill rotWithShape="1">
          <a:blip r:embed="rId3"/>
          <a:srcRect r="-1" b="187"/>
          <a:stretch/>
        </p:blipFill>
        <p:spPr>
          <a:xfrm>
            <a:off x="6937934" y="2974313"/>
            <a:ext cx="5243034" cy="3883688"/>
          </a:xfrm>
          <a:prstGeom prst="rect">
            <a:avLst/>
          </a:prstGeom>
        </p:spPr>
      </p:pic>
    </p:spTree>
    <p:extLst>
      <p:ext uri="{BB962C8B-B14F-4D97-AF65-F5344CB8AC3E}">
        <p14:creationId xmlns:p14="http://schemas.microsoft.com/office/powerpoint/2010/main" val="3270991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9E6B-D046-DEA2-5804-0D89A750DEC7}"/>
              </a:ext>
            </a:extLst>
          </p:cNvPr>
          <p:cNvSpPr>
            <a:spLocks noGrp="1"/>
          </p:cNvSpPr>
          <p:nvPr>
            <p:ph type="title"/>
          </p:nvPr>
        </p:nvSpPr>
        <p:spPr/>
        <p:txBody>
          <a:bodyPr/>
          <a:lstStyle/>
          <a:p>
            <a:endParaRPr lang="en-GB"/>
          </a:p>
        </p:txBody>
      </p:sp>
      <p:pic>
        <p:nvPicPr>
          <p:cNvPr id="1026" name="Picture 2" descr="PR Smith's SOSTAC Marketing Model - Top Ranked Planning System">
            <a:extLst>
              <a:ext uri="{FF2B5EF4-FFF2-40B4-BE49-F238E27FC236}">
                <a16:creationId xmlns:a16="http://schemas.microsoft.com/office/drawing/2014/main" id="{EBA1D6A1-A246-42A2-50A8-A8B0B2F346C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55744"/>
            <a:ext cx="11251096" cy="6782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7640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5"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Shape 16">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5" name="Title 4">
            <a:extLst>
              <a:ext uri="{FF2B5EF4-FFF2-40B4-BE49-F238E27FC236}">
                <a16:creationId xmlns:a16="http://schemas.microsoft.com/office/drawing/2014/main" id="{64C34CBD-C32F-7C8C-E5FB-FDBDCBE15154}"/>
              </a:ext>
            </a:extLst>
          </p:cNvPr>
          <p:cNvSpPr>
            <a:spLocks noGrp="1"/>
          </p:cNvSpPr>
          <p:nvPr>
            <p:ph type="title"/>
          </p:nvPr>
        </p:nvSpPr>
        <p:spPr>
          <a:xfrm>
            <a:off x="994087" y="1130603"/>
            <a:ext cx="3342442" cy="4596794"/>
          </a:xfrm>
        </p:spPr>
        <p:txBody>
          <a:bodyPr anchor="ctr">
            <a:normAutofit/>
          </a:bodyPr>
          <a:lstStyle/>
          <a:p>
            <a:r>
              <a:rPr lang="en-GB" sz="3200" b="1" u="sng">
                <a:solidFill>
                  <a:srgbClr val="EBEBEB"/>
                </a:solidFill>
                <a:latin typeface="Calibri" panose="020F0502020204030204" pitchFamily="34" charset="0"/>
                <a:ea typeface="Calibri" panose="020F0502020204030204" pitchFamily="34" charset="0"/>
                <a:cs typeface="Calibri" panose="020F0502020204030204" pitchFamily="34" charset="0"/>
              </a:rPr>
              <a:t>‘Action’ Stage of SOSTAC</a:t>
            </a:r>
          </a:p>
        </p:txBody>
      </p:sp>
      <p:sp>
        <p:nvSpPr>
          <p:cNvPr id="6" name="Content Placeholder 5">
            <a:extLst>
              <a:ext uri="{FF2B5EF4-FFF2-40B4-BE49-F238E27FC236}">
                <a16:creationId xmlns:a16="http://schemas.microsoft.com/office/drawing/2014/main" id="{21813CC7-75DD-9904-F0CD-C5D072B44F3A}"/>
              </a:ext>
            </a:extLst>
          </p:cNvPr>
          <p:cNvSpPr>
            <a:spLocks noGrp="1"/>
          </p:cNvSpPr>
          <p:nvPr>
            <p:ph idx="1"/>
          </p:nvPr>
        </p:nvSpPr>
        <p:spPr>
          <a:xfrm>
            <a:off x="5142960" y="402165"/>
            <a:ext cx="6918109" cy="6193708"/>
          </a:xfrm>
        </p:spPr>
        <p:txBody>
          <a:bodyPr anchor="ctr">
            <a:normAutofit lnSpcReduction="10000"/>
          </a:bodyPr>
          <a:lstStyle/>
          <a:p>
            <a:pPr>
              <a:lnSpc>
                <a:spcPct val="90000"/>
              </a:lnSpc>
            </a:pPr>
            <a:r>
              <a:rPr lang="en-GB" sz="2000" b="0" i="0" dirty="0">
                <a:effectLst/>
                <a:latin typeface="Calibri" panose="020F0502020204030204" pitchFamily="34" charset="0"/>
                <a:cs typeface="Calibri" panose="020F0502020204030204" pitchFamily="34" charset="0"/>
              </a:rPr>
              <a:t>The ‘Action’ stage covers responsibilities and scheduling of the tasks detailed in the ‘Tactics’ of the marketing plan.</a:t>
            </a:r>
          </a:p>
          <a:p>
            <a:pPr lvl="1">
              <a:lnSpc>
                <a:spcPct val="90000"/>
              </a:lnSpc>
            </a:pPr>
            <a:r>
              <a:rPr lang="en-GB" sz="2000" dirty="0">
                <a:latin typeface="Calibri" panose="020F0502020204030204" pitchFamily="34" charset="0"/>
                <a:cs typeface="Calibri" panose="020F0502020204030204" pitchFamily="34" charset="0"/>
              </a:rPr>
              <a:t>Who does what?</a:t>
            </a:r>
          </a:p>
          <a:p>
            <a:pPr lvl="1">
              <a:lnSpc>
                <a:spcPct val="90000"/>
              </a:lnSpc>
            </a:pPr>
            <a:r>
              <a:rPr lang="en-GB" sz="2000" b="0" i="0" dirty="0">
                <a:effectLst/>
                <a:latin typeface="Calibri" panose="020F0502020204030204" pitchFamily="34" charset="0"/>
                <a:cs typeface="Calibri" panose="020F0502020204030204" pitchFamily="34" charset="0"/>
              </a:rPr>
              <a:t>When does it happen?</a:t>
            </a:r>
          </a:p>
          <a:p>
            <a:pPr marL="274320" lvl="1" indent="0">
              <a:lnSpc>
                <a:spcPct val="90000"/>
              </a:lnSpc>
              <a:buNone/>
            </a:pPr>
            <a:endParaRPr lang="en-GB" sz="2000" b="0" i="0" dirty="0">
              <a:effectLst/>
              <a:latin typeface="Calibri" panose="020F0502020204030204" pitchFamily="34" charset="0"/>
              <a:cs typeface="Calibri" panose="020F0502020204030204" pitchFamily="34" charset="0"/>
            </a:endParaRPr>
          </a:p>
          <a:p>
            <a:pPr>
              <a:lnSpc>
                <a:spcPct val="90000"/>
              </a:lnSpc>
            </a:pPr>
            <a:r>
              <a:rPr lang="en-GB" sz="2000" b="0" i="0" dirty="0">
                <a:effectLst/>
                <a:latin typeface="Calibri" panose="020F0502020204030204" pitchFamily="34" charset="0"/>
                <a:cs typeface="Calibri" panose="020F0502020204030204" pitchFamily="34" charset="0"/>
              </a:rPr>
              <a:t>Tasks can be clearly and effectively scheduled using a GANTT CHART</a:t>
            </a:r>
          </a:p>
          <a:p>
            <a:pPr>
              <a:lnSpc>
                <a:spcPct val="90000"/>
              </a:lnSpc>
            </a:pPr>
            <a:r>
              <a:rPr lang="en-GB" sz="2000" b="0" i="0" u="none" strike="noStrike" dirty="0">
                <a:effectLst/>
                <a:latin typeface="Calibri" panose="020F0502020204030204" pitchFamily="34" charset="0"/>
                <a:ea typeface="Calibri" panose="020F0502020204030204" pitchFamily="34" charset="0"/>
                <a:cs typeface="Calibri" panose="020F0502020204030204" pitchFamily="34" charset="0"/>
              </a:rPr>
              <a:t>A Gantt chart</a:t>
            </a:r>
            <a:r>
              <a:rPr lang="en-GB" sz="2000" b="0" i="0" dirty="0">
                <a:effectLst/>
                <a:latin typeface="Calibri" panose="020F0502020204030204" pitchFamily="34" charset="0"/>
                <a:ea typeface="Calibri" panose="020F0502020204030204" pitchFamily="34" charset="0"/>
                <a:cs typeface="Calibri" panose="020F0502020204030204" pitchFamily="34" charset="0"/>
              </a:rPr>
              <a:t> is a visual presentation which breaks down project tasks over a time period using coloured bars . </a:t>
            </a:r>
          </a:p>
          <a:p>
            <a:pPr lvl="1">
              <a:lnSpc>
                <a:spcPct val="90000"/>
              </a:lnSpc>
            </a:pPr>
            <a:r>
              <a:rPr lang="en-GB" sz="2000" b="0" i="0" dirty="0">
                <a:effectLst/>
                <a:latin typeface="Calibri" panose="020F0502020204030204" pitchFamily="34" charset="0"/>
                <a:ea typeface="Calibri" panose="020F0502020204030204" pitchFamily="34" charset="0"/>
                <a:cs typeface="Calibri" panose="020F0502020204030204" pitchFamily="34" charset="0"/>
              </a:rPr>
              <a:t>The horizontal axis represents the total time span and task sequence based on daily, weekly or monthly frequency.</a:t>
            </a:r>
          </a:p>
          <a:p>
            <a:pPr lvl="1">
              <a:lnSpc>
                <a:spcPct val="90000"/>
              </a:lnSpc>
            </a:pPr>
            <a:r>
              <a:rPr lang="en-GB" sz="2000" b="0" i="0" dirty="0">
                <a:effectLst/>
                <a:latin typeface="Calibri" panose="020F0502020204030204" pitchFamily="34" charset="0"/>
                <a:ea typeface="Calibri" panose="020F0502020204030204" pitchFamily="34" charset="0"/>
                <a:cs typeface="Calibri" panose="020F0502020204030204" pitchFamily="34" charset="0"/>
              </a:rPr>
              <a:t>The vertical axis shows the specific tasks that need to be completed. </a:t>
            </a:r>
          </a:p>
          <a:p>
            <a:pPr lvl="1">
              <a:lnSpc>
                <a:spcPct val="90000"/>
              </a:lnSpc>
            </a:pPr>
            <a:r>
              <a:rPr lang="en-GB" sz="2000" b="0" i="0" dirty="0">
                <a:effectLst/>
                <a:latin typeface="Calibri" panose="020F0502020204030204" pitchFamily="34" charset="0"/>
                <a:ea typeface="Calibri" panose="020F0502020204030204" pitchFamily="34" charset="0"/>
                <a:cs typeface="Calibri" panose="020F0502020204030204" pitchFamily="34" charset="0"/>
              </a:rPr>
              <a:t>Project managers use such charts to update and monitor resources and team members along the way to achieve the final goal.</a:t>
            </a:r>
          </a:p>
          <a:p>
            <a:pPr>
              <a:lnSpc>
                <a:spcPct val="90000"/>
              </a:lnSpc>
            </a:pPr>
            <a:r>
              <a:rPr lang="en-GB" sz="2000" dirty="0">
                <a:latin typeface="Calibri" panose="020F0502020204030204" pitchFamily="34" charset="0"/>
                <a:cs typeface="Calibri" panose="020F0502020204030204" pitchFamily="34" charset="0"/>
              </a:rPr>
              <a:t>This can be easily designed in Microsoft Excel or using a Gantt Chart template.</a:t>
            </a:r>
            <a:endParaRPr lang="en-GB" sz="1700" b="0" i="0" dirty="0">
              <a:effectLst/>
              <a:latin typeface="Calibri" panose="020F0502020204030204" pitchFamily="34" charset="0"/>
              <a:cs typeface="Calibri" panose="020F0502020204030204" pitchFamily="34" charset="0"/>
            </a:endParaRPr>
          </a:p>
          <a:p>
            <a:pPr>
              <a:lnSpc>
                <a:spcPct val="90000"/>
              </a:lnSpc>
            </a:pPr>
            <a:endParaRPr lang="en-GB" sz="1700" dirty="0"/>
          </a:p>
        </p:txBody>
      </p:sp>
    </p:spTree>
    <p:extLst>
      <p:ext uri="{BB962C8B-B14F-4D97-AF65-F5344CB8AC3E}">
        <p14:creationId xmlns:p14="http://schemas.microsoft.com/office/powerpoint/2010/main" val="3081804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B9E3C-8519-467E-9988-F3EFB9542922}"/>
              </a:ext>
            </a:extLst>
          </p:cNvPr>
          <p:cNvSpPr>
            <a:spLocks noGrp="1"/>
          </p:cNvSpPr>
          <p:nvPr>
            <p:ph type="title"/>
          </p:nvPr>
        </p:nvSpPr>
        <p:spPr>
          <a:xfrm>
            <a:off x="503853" y="365760"/>
            <a:ext cx="10280411" cy="791236"/>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Gantt Chart</a:t>
            </a:r>
          </a:p>
        </p:txBody>
      </p:sp>
      <p:pic>
        <p:nvPicPr>
          <p:cNvPr id="2050" name="Picture 2" descr="What is a Gantt Chart | EdrawProj">
            <a:extLst>
              <a:ext uri="{FF2B5EF4-FFF2-40B4-BE49-F238E27FC236}">
                <a16:creationId xmlns:a16="http://schemas.microsoft.com/office/drawing/2014/main" id="{910C5CEF-624D-C443-5EEF-B512F303BC8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2221" t="25691" r="11648" b="9259"/>
          <a:stretch/>
        </p:blipFill>
        <p:spPr bwMode="auto">
          <a:xfrm>
            <a:off x="503853" y="1419224"/>
            <a:ext cx="11252718" cy="5444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553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9"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1"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5" name="Title 4">
            <a:extLst>
              <a:ext uri="{FF2B5EF4-FFF2-40B4-BE49-F238E27FC236}">
                <a16:creationId xmlns:a16="http://schemas.microsoft.com/office/drawing/2014/main" id="{64C34CBD-C32F-7C8C-E5FB-FDBDCBE15154}"/>
              </a:ext>
            </a:extLst>
          </p:cNvPr>
          <p:cNvSpPr>
            <a:spLocks noGrp="1"/>
          </p:cNvSpPr>
          <p:nvPr>
            <p:ph type="title"/>
          </p:nvPr>
        </p:nvSpPr>
        <p:spPr>
          <a:xfrm>
            <a:off x="639098" y="629265"/>
            <a:ext cx="6072776" cy="666135"/>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‘Control’ Stage of </a:t>
            </a:r>
            <a:r>
              <a:rPr lang="en-GB" b="1" u="sng" dirty="0" err="1">
                <a:solidFill>
                  <a:schemeClr val="tx1"/>
                </a:solidFill>
                <a:latin typeface="Calibri" panose="020F0502020204030204" pitchFamily="34" charset="0"/>
                <a:ea typeface="Calibri" panose="020F0502020204030204" pitchFamily="34" charset="0"/>
                <a:cs typeface="Calibri" panose="020F0502020204030204" pitchFamily="34" charset="0"/>
              </a:rPr>
              <a:t>SOSTAC</a:t>
            </a:r>
            <a:endPar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pic>
        <p:nvPicPr>
          <p:cNvPr id="10" name="Picture 9" descr="Graph on document with pen">
            <a:extLst>
              <a:ext uri="{FF2B5EF4-FFF2-40B4-BE49-F238E27FC236}">
                <a16:creationId xmlns:a16="http://schemas.microsoft.com/office/drawing/2014/main" id="{ED98C460-3D77-2D87-CEE8-563AB1C3A85C}"/>
              </a:ext>
            </a:extLst>
          </p:cNvPr>
          <p:cNvPicPr>
            <a:picLocks noChangeAspect="1"/>
          </p:cNvPicPr>
          <p:nvPr/>
        </p:nvPicPr>
        <p:blipFill rotWithShape="1">
          <a:blip r:embed="rId3"/>
          <a:srcRect l="32038" r="18661"/>
          <a:stretch/>
        </p:blipFill>
        <p:spPr>
          <a:xfrm>
            <a:off x="7418226" y="645106"/>
            <a:ext cx="4125317" cy="5585369"/>
          </a:xfrm>
          <a:prstGeom prst="rect">
            <a:avLst/>
          </a:prstGeom>
        </p:spPr>
      </p:pic>
      <p:sp>
        <p:nvSpPr>
          <p:cNvPr id="23" name="Rectangle 22">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Oval 24">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Oval 26">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21813CC7-75DD-9904-F0CD-C5D072B44F3A}"/>
              </a:ext>
            </a:extLst>
          </p:cNvPr>
          <p:cNvSpPr>
            <a:spLocks noGrp="1"/>
          </p:cNvSpPr>
          <p:nvPr>
            <p:ph idx="1"/>
          </p:nvPr>
        </p:nvSpPr>
        <p:spPr>
          <a:xfrm>
            <a:off x="639098" y="1306470"/>
            <a:ext cx="6159606" cy="4924006"/>
          </a:xfrm>
        </p:spPr>
        <p:txBody>
          <a:bodyPr anchor="ctr">
            <a:normAutofit lnSpcReduction="10000"/>
          </a:bodyPr>
          <a:lstStyle/>
          <a:p>
            <a:pPr>
              <a:lnSpc>
                <a:spcPct val="90000"/>
              </a:lnSpc>
            </a:pPr>
            <a:r>
              <a:rPr lang="en-GB" sz="2000" b="0" i="0" dirty="0">
                <a:solidFill>
                  <a:schemeClr val="tx1"/>
                </a:solidFill>
                <a:effectLst/>
                <a:latin typeface="Calibri" panose="020F0502020204030204" pitchFamily="34" charset="0"/>
                <a:cs typeface="Calibri" panose="020F0502020204030204" pitchFamily="34" charset="0"/>
              </a:rPr>
              <a:t>You should </a:t>
            </a:r>
            <a:r>
              <a:rPr lang="en-GB" sz="2000" b="1" i="0" dirty="0">
                <a:solidFill>
                  <a:schemeClr val="tx1"/>
                </a:solidFill>
                <a:effectLst/>
                <a:latin typeface="Calibri" panose="020F0502020204030204" pitchFamily="34" charset="0"/>
                <a:cs typeface="Calibri" panose="020F0502020204030204" pitchFamily="34" charset="0"/>
              </a:rPr>
              <a:t>NEVER</a:t>
            </a:r>
            <a:r>
              <a:rPr lang="en-GB" sz="2000" b="0" i="0" dirty="0">
                <a:solidFill>
                  <a:schemeClr val="tx1"/>
                </a:solidFill>
                <a:effectLst/>
                <a:latin typeface="Calibri" panose="020F0502020204030204" pitchFamily="34" charset="0"/>
                <a:cs typeface="Calibri" panose="020F0502020204030204" pitchFamily="34" charset="0"/>
              </a:rPr>
              <a:t> run a marketing campaign without </a:t>
            </a:r>
            <a:r>
              <a:rPr lang="en-GB" sz="2000" dirty="0">
                <a:solidFill>
                  <a:schemeClr val="tx1"/>
                </a:solidFill>
                <a:latin typeface="Calibri" panose="020F0502020204030204" pitchFamily="34" charset="0"/>
                <a:cs typeface="Calibri" panose="020F0502020204030204" pitchFamily="34" charset="0"/>
              </a:rPr>
              <a:t>track</a:t>
            </a:r>
            <a:r>
              <a:rPr lang="en-GB" sz="2000" b="0" i="0" dirty="0">
                <a:solidFill>
                  <a:schemeClr val="tx1"/>
                </a:solidFill>
                <a:effectLst/>
                <a:latin typeface="Calibri" panose="020F0502020204030204" pitchFamily="34" charset="0"/>
                <a:cs typeface="Calibri" panose="020F0502020204030204" pitchFamily="34" charset="0"/>
              </a:rPr>
              <a:t>ing progress along the duration of the plan.</a:t>
            </a:r>
          </a:p>
          <a:p>
            <a:pPr>
              <a:lnSpc>
                <a:spcPct val="90000"/>
              </a:lnSpc>
            </a:pPr>
            <a:endParaRPr lang="en-GB" sz="800" b="0" i="0" dirty="0">
              <a:solidFill>
                <a:schemeClr val="tx1"/>
              </a:solidFill>
              <a:effectLst/>
              <a:latin typeface="Calibri" panose="020F0502020204030204" pitchFamily="34" charset="0"/>
              <a:cs typeface="Calibri" panose="020F0502020204030204" pitchFamily="34" charset="0"/>
            </a:endParaRPr>
          </a:p>
          <a:p>
            <a:pPr>
              <a:lnSpc>
                <a:spcPct val="90000"/>
              </a:lnSpc>
            </a:pPr>
            <a:r>
              <a:rPr lang="en-GB" sz="2000" b="0" i="0" dirty="0">
                <a:solidFill>
                  <a:schemeClr val="tx1"/>
                </a:solidFill>
                <a:effectLst/>
                <a:latin typeface="Calibri" panose="020F0502020204030204" pitchFamily="34" charset="0"/>
                <a:cs typeface="Calibri" panose="020F0502020204030204" pitchFamily="34" charset="0"/>
              </a:rPr>
              <a:t>The ‘Control’ element of </a:t>
            </a:r>
            <a:r>
              <a:rPr lang="en-GB" sz="2000" b="0" i="0" dirty="0" err="1">
                <a:solidFill>
                  <a:schemeClr val="tx1"/>
                </a:solidFill>
                <a:effectLst/>
                <a:latin typeface="Calibri" panose="020F0502020204030204" pitchFamily="34" charset="0"/>
                <a:cs typeface="Calibri" panose="020F0502020204030204" pitchFamily="34" charset="0"/>
              </a:rPr>
              <a:t>SOSTAC</a:t>
            </a:r>
            <a:r>
              <a:rPr lang="en-GB" sz="2000" b="0" i="0" dirty="0">
                <a:solidFill>
                  <a:schemeClr val="tx1"/>
                </a:solidFill>
                <a:effectLst/>
                <a:latin typeface="Calibri" panose="020F0502020204030204" pitchFamily="34" charset="0"/>
                <a:cs typeface="Calibri" panose="020F0502020204030204" pitchFamily="34" charset="0"/>
              </a:rPr>
              <a:t> </a:t>
            </a:r>
            <a:r>
              <a:rPr lang="en-GB" sz="2000" dirty="0">
                <a:solidFill>
                  <a:schemeClr val="tx1"/>
                </a:solidFill>
                <a:latin typeface="Calibri" panose="020F0502020204030204" pitchFamily="34" charset="0"/>
                <a:cs typeface="Calibri" panose="020F0502020204030204" pitchFamily="34" charset="0"/>
              </a:rPr>
              <a:t>covers</a:t>
            </a:r>
            <a:r>
              <a:rPr lang="en-GB" sz="2000" b="0" i="0" dirty="0">
                <a:solidFill>
                  <a:schemeClr val="tx1"/>
                </a:solidFill>
                <a:effectLst/>
                <a:latin typeface="Calibri" panose="020F0502020204030204" pitchFamily="34" charset="0"/>
                <a:cs typeface="Calibri" panose="020F0502020204030204" pitchFamily="34" charset="0"/>
              </a:rPr>
              <a:t> what you are going to measure to track the implementation of your plan against objectives.</a:t>
            </a:r>
          </a:p>
          <a:p>
            <a:pPr>
              <a:lnSpc>
                <a:spcPct val="90000"/>
              </a:lnSpc>
            </a:pPr>
            <a:endParaRPr lang="en-GB" sz="800" b="0" i="0" dirty="0">
              <a:solidFill>
                <a:schemeClr val="tx1"/>
              </a:solidFill>
              <a:effectLst/>
              <a:latin typeface="Calibri" panose="020F0502020204030204" pitchFamily="34" charset="0"/>
              <a:cs typeface="Calibri" panose="020F0502020204030204" pitchFamily="34" charset="0"/>
            </a:endParaRPr>
          </a:p>
          <a:p>
            <a:pPr>
              <a:lnSpc>
                <a:spcPct val="90000"/>
              </a:lnSpc>
            </a:pPr>
            <a:r>
              <a:rPr lang="en-GB" sz="2000" b="0" i="0" dirty="0">
                <a:solidFill>
                  <a:schemeClr val="tx1"/>
                </a:solidFill>
                <a:effectLst/>
                <a:latin typeface="Calibri" panose="020F0502020204030204" pitchFamily="34" charset="0"/>
                <a:cs typeface="Calibri" panose="020F0502020204030204" pitchFamily="34" charset="0"/>
              </a:rPr>
              <a:t>Marketers use ‘</a:t>
            </a:r>
            <a:r>
              <a:rPr lang="en-GB" sz="2000" dirty="0">
                <a:solidFill>
                  <a:schemeClr val="tx1"/>
                </a:solidFill>
                <a:latin typeface="Calibri" panose="020F0502020204030204" pitchFamily="34" charset="0"/>
                <a:cs typeface="Calibri" panose="020F0502020204030204" pitchFamily="34" charset="0"/>
              </a:rPr>
              <a:t>M</a:t>
            </a:r>
            <a:r>
              <a:rPr lang="en-GB" sz="2000" b="0" i="0" dirty="0">
                <a:solidFill>
                  <a:schemeClr val="tx1"/>
                </a:solidFill>
                <a:effectLst/>
                <a:latin typeface="Calibri" panose="020F0502020204030204" pitchFamily="34" charset="0"/>
                <a:cs typeface="Calibri" panose="020F0502020204030204" pitchFamily="34" charset="0"/>
              </a:rPr>
              <a:t>arketing </a:t>
            </a:r>
            <a:r>
              <a:rPr lang="en-GB" sz="2000" dirty="0">
                <a:solidFill>
                  <a:schemeClr val="tx1"/>
                </a:solidFill>
                <a:latin typeface="Calibri" panose="020F0502020204030204" pitchFamily="34" charset="0"/>
                <a:cs typeface="Calibri" panose="020F0502020204030204" pitchFamily="34" charset="0"/>
              </a:rPr>
              <a:t>M</a:t>
            </a:r>
            <a:r>
              <a:rPr lang="en-GB" sz="2000" b="0" i="0" dirty="0">
                <a:solidFill>
                  <a:schemeClr val="tx1"/>
                </a:solidFill>
                <a:effectLst/>
                <a:latin typeface="Calibri" panose="020F0502020204030204" pitchFamily="34" charset="0"/>
                <a:cs typeface="Calibri" panose="020F0502020204030204" pitchFamily="34" charset="0"/>
              </a:rPr>
              <a:t>etrics’ to monitor, record, and measure progress over time. The metrics themselves are varied and can change </a:t>
            </a:r>
            <a:r>
              <a:rPr lang="en-GB" sz="2000" dirty="0">
                <a:solidFill>
                  <a:schemeClr val="tx1"/>
                </a:solidFill>
                <a:latin typeface="Calibri" panose="020F0502020204030204" pitchFamily="34" charset="0"/>
                <a:cs typeface="Calibri" panose="020F0502020204030204" pitchFamily="34" charset="0"/>
              </a:rPr>
              <a:t>depending on the objectives of the plan.</a:t>
            </a:r>
          </a:p>
          <a:p>
            <a:pPr>
              <a:lnSpc>
                <a:spcPct val="90000"/>
              </a:lnSpc>
            </a:pPr>
            <a:endParaRPr lang="en-GB" sz="900" b="0" i="0" dirty="0">
              <a:solidFill>
                <a:schemeClr val="tx1"/>
              </a:solidFill>
              <a:effectLst/>
              <a:latin typeface="Calibri" panose="020F0502020204030204" pitchFamily="34" charset="0"/>
              <a:cs typeface="Calibri" panose="020F0502020204030204" pitchFamily="34" charset="0"/>
            </a:endParaRPr>
          </a:p>
          <a:p>
            <a:pPr>
              <a:lnSpc>
                <a:spcPct val="90000"/>
              </a:lnSpc>
            </a:pPr>
            <a:r>
              <a:rPr lang="en-GB" sz="2000" b="0" i="0" dirty="0">
                <a:solidFill>
                  <a:schemeClr val="tx1"/>
                </a:solidFill>
                <a:effectLst/>
                <a:latin typeface="Calibri" panose="020F0502020204030204" pitchFamily="34" charset="0"/>
                <a:cs typeface="Calibri" panose="020F0502020204030204" pitchFamily="34" charset="0"/>
              </a:rPr>
              <a:t>Marketers must </a:t>
            </a:r>
            <a:r>
              <a:rPr lang="en-GB" sz="2000" dirty="0">
                <a:solidFill>
                  <a:schemeClr val="tx1"/>
                </a:solidFill>
                <a:latin typeface="Calibri" panose="020F0502020204030204" pitchFamily="34" charset="0"/>
                <a:cs typeface="Calibri" panose="020F0502020204030204" pitchFamily="34" charset="0"/>
              </a:rPr>
              <a:t>focus</a:t>
            </a:r>
            <a:r>
              <a:rPr lang="en-GB" sz="2000" b="0" i="0" dirty="0">
                <a:solidFill>
                  <a:schemeClr val="tx1"/>
                </a:solidFill>
                <a:effectLst/>
                <a:latin typeface="Calibri" panose="020F0502020204030204" pitchFamily="34" charset="0"/>
                <a:cs typeface="Calibri" panose="020F0502020204030204" pitchFamily="34" charset="0"/>
              </a:rPr>
              <a:t> on their objectives and choose the metrics that will track their successes and failures. Although there are many working metrics you could keep track of, you need to select specific metrics for key elements of each </a:t>
            </a:r>
            <a:r>
              <a:rPr lang="en-GB" sz="2000" dirty="0">
                <a:solidFill>
                  <a:schemeClr val="tx1"/>
                </a:solidFill>
                <a:latin typeface="Calibri" panose="020F0502020204030204" pitchFamily="34" charset="0"/>
                <a:cs typeface="Calibri" panose="020F0502020204030204" pitchFamily="34" charset="0"/>
              </a:rPr>
              <a:t>plan</a:t>
            </a:r>
            <a:r>
              <a:rPr lang="en-GB" sz="2000" b="0" i="0" dirty="0">
                <a:solidFill>
                  <a:schemeClr val="tx1"/>
                </a:solidFill>
                <a:effectLst/>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39643128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4"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3BBF8CEC-B0A3-BBBB-2558-CB7E0066B0B8}"/>
              </a:ext>
            </a:extLst>
          </p:cNvPr>
          <p:cNvSpPr>
            <a:spLocks noGrp="1"/>
          </p:cNvSpPr>
          <p:nvPr>
            <p:ph type="title"/>
          </p:nvPr>
        </p:nvSpPr>
        <p:spPr>
          <a:xfrm>
            <a:off x="639098" y="629265"/>
            <a:ext cx="6072776" cy="513735"/>
          </a:xfrm>
        </p:spPr>
        <p:txBody>
          <a:bodyPr>
            <a:normAutofit fontScale="90000"/>
          </a:bodyPr>
          <a:lstStyle/>
          <a:p>
            <a:r>
              <a:rPr lang="en-GB" b="1" u="sng" dirty="0">
                <a:solidFill>
                  <a:schemeClr val="tx1"/>
                </a:solidFill>
                <a:latin typeface="Calibri" panose="020F0502020204030204" pitchFamily="34" charset="0"/>
                <a:cs typeface="Calibri" panose="020F0502020204030204" pitchFamily="34" charset="0"/>
              </a:rPr>
              <a:t>What Should You Track?</a:t>
            </a:r>
          </a:p>
        </p:txBody>
      </p:sp>
      <p:pic>
        <p:nvPicPr>
          <p:cNvPr id="5" name="Picture 4" descr="Magnifying glass showing decling performance">
            <a:extLst>
              <a:ext uri="{FF2B5EF4-FFF2-40B4-BE49-F238E27FC236}">
                <a16:creationId xmlns:a16="http://schemas.microsoft.com/office/drawing/2014/main" id="{BFE35239-296D-D570-B038-C4345631ED1F}"/>
              </a:ext>
            </a:extLst>
          </p:cNvPr>
          <p:cNvPicPr>
            <a:picLocks noChangeAspect="1"/>
          </p:cNvPicPr>
          <p:nvPr/>
        </p:nvPicPr>
        <p:blipFill rotWithShape="1">
          <a:blip r:embed="rId3"/>
          <a:srcRect l="16470" r="34229"/>
          <a:stretch/>
        </p:blipFill>
        <p:spPr>
          <a:xfrm>
            <a:off x="7418226" y="645106"/>
            <a:ext cx="4125317" cy="5585369"/>
          </a:xfrm>
          <a:prstGeom prst="rect">
            <a:avLst/>
          </a:prstGeom>
        </p:spPr>
      </p:pic>
      <p:sp>
        <p:nvSpPr>
          <p:cNvPr id="18" name="Rectangle 1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CFEE3DF-2D13-6B50-6B0C-EA56D1657411}"/>
              </a:ext>
            </a:extLst>
          </p:cNvPr>
          <p:cNvSpPr>
            <a:spLocks noGrp="1"/>
          </p:cNvSpPr>
          <p:nvPr>
            <p:ph idx="1"/>
          </p:nvPr>
        </p:nvSpPr>
        <p:spPr>
          <a:xfrm>
            <a:off x="639098" y="1414272"/>
            <a:ext cx="6000989" cy="4816203"/>
          </a:xfrm>
        </p:spPr>
        <p:txBody>
          <a:bodyPr anchor="ctr">
            <a:normAutofit fontScale="85000" lnSpcReduction="20000"/>
          </a:bodyPr>
          <a:lstStyle/>
          <a:p>
            <a:pPr marL="0" indent="0">
              <a:lnSpc>
                <a:spcPct val="90000"/>
              </a:lnSpc>
              <a:buNone/>
            </a:pPr>
            <a:r>
              <a:rPr lang="en-GB" sz="2400" b="0" i="0" dirty="0">
                <a:solidFill>
                  <a:schemeClr val="tx1"/>
                </a:solidFill>
                <a:effectLst/>
                <a:latin typeface="Calibri" panose="020F0502020204030204" pitchFamily="34" charset="0"/>
                <a:cs typeface="Calibri" panose="020F0502020204030204" pitchFamily="34" charset="0"/>
              </a:rPr>
              <a:t>According to a Google study in partnership with MIT, </a:t>
            </a:r>
            <a:r>
              <a:rPr lang="en-GB" sz="2400" b="0" i="0" u="none" strike="noStrike" dirty="0">
                <a:solidFill>
                  <a:schemeClr val="tx1"/>
                </a:solidFill>
                <a:effectLst/>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89%</a:t>
            </a:r>
            <a:r>
              <a:rPr lang="en-GB" sz="2400" b="0" i="0" dirty="0">
                <a:solidFill>
                  <a:schemeClr val="tx1"/>
                </a:solidFill>
                <a:effectLst/>
                <a:latin typeface="Calibri" panose="020F0502020204030204" pitchFamily="34" charset="0"/>
                <a:cs typeface="Calibri" panose="020F0502020204030204" pitchFamily="34" charset="0"/>
              </a:rPr>
              <a:t> of leading marketers use strategic metrics, like gross revenue, market share, or CLV, to measure the effectiveness of their campaigns. Some of the benefits of using these and other metrics include: </a:t>
            </a:r>
          </a:p>
          <a:p>
            <a:pPr>
              <a:lnSpc>
                <a:spcPct val="90000"/>
              </a:lnSpc>
            </a:pPr>
            <a:endParaRPr lang="en-GB" sz="1100" b="0" i="0" dirty="0">
              <a:solidFill>
                <a:schemeClr val="tx1"/>
              </a:solidFill>
              <a:effectLst/>
              <a:latin typeface="Calibri" panose="020F0502020204030204" pitchFamily="34" charset="0"/>
              <a:cs typeface="Calibri" panose="020F0502020204030204" pitchFamily="34" charset="0"/>
            </a:endParaRPr>
          </a:p>
          <a:p>
            <a:pPr>
              <a:lnSpc>
                <a:spcPct val="90000"/>
              </a:lnSpc>
              <a:buFont typeface="Arial" panose="020B0604020202020204" pitchFamily="34" charset="0"/>
              <a:buChar char="•"/>
            </a:pPr>
            <a:r>
              <a:rPr lang="en-GB" sz="2400" b="0" i="0" dirty="0">
                <a:solidFill>
                  <a:schemeClr val="tx1"/>
                </a:solidFill>
                <a:effectLst/>
                <a:latin typeface="Calibri" panose="020F0502020204030204" pitchFamily="34" charset="0"/>
                <a:cs typeface="Calibri" panose="020F0502020204030204" pitchFamily="34" charset="0"/>
              </a:rPr>
              <a:t>Having data to support informed decision making</a:t>
            </a:r>
          </a:p>
          <a:p>
            <a:pPr lvl="1">
              <a:lnSpc>
                <a:spcPct val="90000"/>
              </a:lnSpc>
              <a:buFont typeface="Arial" panose="020B0604020202020204" pitchFamily="34" charset="0"/>
              <a:buChar char="•"/>
            </a:pPr>
            <a:endParaRPr lang="en-GB" sz="1100" b="0" i="0" dirty="0">
              <a:solidFill>
                <a:schemeClr val="tx1"/>
              </a:solidFill>
              <a:effectLst/>
              <a:latin typeface="Calibri" panose="020F0502020204030204" pitchFamily="34" charset="0"/>
              <a:cs typeface="Calibri" panose="020F0502020204030204" pitchFamily="34" charset="0"/>
            </a:endParaRPr>
          </a:p>
          <a:p>
            <a:pPr>
              <a:lnSpc>
                <a:spcPct val="90000"/>
              </a:lnSpc>
              <a:buFont typeface="Arial" panose="020B0604020202020204" pitchFamily="34" charset="0"/>
              <a:buChar char="•"/>
            </a:pPr>
            <a:r>
              <a:rPr lang="en-GB" sz="2400" b="0" i="0" dirty="0">
                <a:solidFill>
                  <a:schemeClr val="tx1"/>
                </a:solidFill>
                <a:effectLst/>
                <a:latin typeface="Calibri" panose="020F0502020204030204" pitchFamily="34" charset="0"/>
                <a:cs typeface="Calibri" panose="020F0502020204030204" pitchFamily="34" charset="0"/>
              </a:rPr>
              <a:t>Knowing which channels provide the highest ROI (Return on Investment)</a:t>
            </a:r>
          </a:p>
          <a:p>
            <a:pPr lvl="1">
              <a:lnSpc>
                <a:spcPct val="90000"/>
              </a:lnSpc>
              <a:buFont typeface="Arial" panose="020B0604020202020204" pitchFamily="34" charset="0"/>
              <a:buChar char="•"/>
            </a:pPr>
            <a:endParaRPr lang="en-GB" sz="1100" b="0" i="0" dirty="0">
              <a:solidFill>
                <a:schemeClr val="tx1"/>
              </a:solidFill>
              <a:effectLst/>
              <a:latin typeface="Calibri" panose="020F0502020204030204" pitchFamily="34" charset="0"/>
              <a:cs typeface="Calibri" panose="020F0502020204030204" pitchFamily="34" charset="0"/>
            </a:endParaRPr>
          </a:p>
          <a:p>
            <a:pPr>
              <a:lnSpc>
                <a:spcPct val="90000"/>
              </a:lnSpc>
              <a:buFont typeface="Arial" panose="020B0604020202020204" pitchFamily="34" charset="0"/>
              <a:buChar char="•"/>
            </a:pPr>
            <a:r>
              <a:rPr lang="en-GB" sz="2400" b="0" i="0" dirty="0">
                <a:solidFill>
                  <a:schemeClr val="tx1"/>
                </a:solidFill>
                <a:effectLst/>
                <a:latin typeface="Calibri" panose="020F0502020204030204" pitchFamily="34" charset="0"/>
                <a:cs typeface="Calibri" panose="020F0502020204030204" pitchFamily="34" charset="0"/>
              </a:rPr>
              <a:t>Justifying marketing spend and overall budget allocations</a:t>
            </a:r>
          </a:p>
          <a:p>
            <a:pPr lvl="1">
              <a:lnSpc>
                <a:spcPct val="90000"/>
              </a:lnSpc>
              <a:buFont typeface="Arial" panose="020B0604020202020204" pitchFamily="34" charset="0"/>
              <a:buChar char="•"/>
            </a:pPr>
            <a:endParaRPr lang="en-GB" sz="900" b="0" i="0" dirty="0">
              <a:solidFill>
                <a:schemeClr val="tx1"/>
              </a:solidFill>
              <a:effectLst/>
              <a:latin typeface="Calibri" panose="020F0502020204030204" pitchFamily="34" charset="0"/>
              <a:cs typeface="Calibri" panose="020F0502020204030204" pitchFamily="34" charset="0"/>
            </a:endParaRPr>
          </a:p>
          <a:p>
            <a:pPr>
              <a:lnSpc>
                <a:spcPct val="90000"/>
              </a:lnSpc>
              <a:buFont typeface="Arial" panose="020B0604020202020204" pitchFamily="34" charset="0"/>
              <a:buChar char="•"/>
            </a:pPr>
            <a:r>
              <a:rPr lang="en-GB" sz="2400" b="0" i="0" dirty="0">
                <a:solidFill>
                  <a:schemeClr val="tx1"/>
                </a:solidFill>
                <a:effectLst/>
                <a:latin typeface="Calibri" panose="020F0502020204030204" pitchFamily="34" charset="0"/>
                <a:cs typeface="Calibri" panose="020F0502020204030204" pitchFamily="34" charset="0"/>
              </a:rPr>
              <a:t>Increasing results across the board</a:t>
            </a:r>
          </a:p>
          <a:p>
            <a:pPr lvl="1">
              <a:lnSpc>
                <a:spcPct val="90000"/>
              </a:lnSpc>
              <a:buFont typeface="Arial" panose="020B0604020202020204" pitchFamily="34" charset="0"/>
              <a:buChar char="•"/>
            </a:pPr>
            <a:endParaRPr lang="en-GB" sz="900" b="0" i="0" dirty="0">
              <a:solidFill>
                <a:schemeClr val="tx1"/>
              </a:solidFill>
              <a:effectLst/>
              <a:latin typeface="Calibri" panose="020F0502020204030204" pitchFamily="34" charset="0"/>
              <a:cs typeface="Calibri" panose="020F0502020204030204" pitchFamily="34" charset="0"/>
            </a:endParaRPr>
          </a:p>
          <a:p>
            <a:pPr>
              <a:lnSpc>
                <a:spcPct val="90000"/>
              </a:lnSpc>
              <a:buFont typeface="Arial" panose="020B0604020202020204" pitchFamily="34" charset="0"/>
              <a:buChar char="•"/>
            </a:pPr>
            <a:r>
              <a:rPr lang="en-GB" sz="2400" dirty="0">
                <a:solidFill>
                  <a:schemeClr val="tx1"/>
                </a:solidFill>
                <a:latin typeface="Calibri" panose="020F0502020204030204" pitchFamily="34" charset="0"/>
                <a:cs typeface="Calibri" panose="020F0502020204030204" pitchFamily="34" charset="0"/>
              </a:rPr>
              <a:t>Identifying</a:t>
            </a:r>
            <a:r>
              <a:rPr lang="en-GB" sz="2400" b="0" i="0" dirty="0">
                <a:solidFill>
                  <a:schemeClr val="tx1"/>
                </a:solidFill>
                <a:effectLst/>
                <a:latin typeface="Calibri" panose="020F0502020204030204" pitchFamily="34" charset="0"/>
                <a:cs typeface="Calibri" panose="020F0502020204030204" pitchFamily="34" charset="0"/>
              </a:rPr>
              <a:t> where and how to optimise conversion rates</a:t>
            </a:r>
          </a:p>
          <a:p>
            <a:pPr>
              <a:lnSpc>
                <a:spcPct val="90000"/>
              </a:lnSpc>
            </a:pPr>
            <a:endParaRPr lang="en-GB" sz="1400" dirty="0">
              <a:solidFill>
                <a:schemeClr val="tx1"/>
              </a:solidFill>
            </a:endParaRPr>
          </a:p>
        </p:txBody>
      </p:sp>
    </p:spTree>
    <p:extLst>
      <p:ext uri="{BB962C8B-B14F-4D97-AF65-F5344CB8AC3E}">
        <p14:creationId xmlns:p14="http://schemas.microsoft.com/office/powerpoint/2010/main" val="271912871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58ABA-FA7A-974E-7149-FC6012C8E204}"/>
              </a:ext>
            </a:extLst>
          </p:cNvPr>
          <p:cNvSpPr>
            <a:spLocks noGrp="1"/>
          </p:cNvSpPr>
          <p:nvPr>
            <p:ph type="title"/>
          </p:nvPr>
        </p:nvSpPr>
        <p:spPr>
          <a:xfrm>
            <a:off x="841248" y="973668"/>
            <a:ext cx="9075119" cy="706964"/>
          </a:xfrm>
        </p:spPr>
        <p:txBody>
          <a:bodyPr>
            <a:normAutofit/>
          </a:bodyPr>
          <a:lstStyle/>
          <a:p>
            <a:r>
              <a:rPr lang="en-GB" b="1" u="sng" dirty="0">
                <a:latin typeface="Calibri" panose="020F0502020204030204" pitchFamily="34" charset="0"/>
                <a:cs typeface="Calibri" panose="020F0502020204030204" pitchFamily="34" charset="0"/>
              </a:rPr>
              <a:t>What Should You Measure?</a:t>
            </a:r>
          </a:p>
        </p:txBody>
      </p:sp>
      <p:sp>
        <p:nvSpPr>
          <p:cNvPr id="3" name="Content Placeholder 2">
            <a:extLst>
              <a:ext uri="{FF2B5EF4-FFF2-40B4-BE49-F238E27FC236}">
                <a16:creationId xmlns:a16="http://schemas.microsoft.com/office/drawing/2014/main" id="{6E0E7F5B-C4F3-9502-C672-511823183A75}"/>
              </a:ext>
            </a:extLst>
          </p:cNvPr>
          <p:cNvSpPr>
            <a:spLocks noGrp="1"/>
          </p:cNvSpPr>
          <p:nvPr>
            <p:ph idx="1"/>
          </p:nvPr>
        </p:nvSpPr>
        <p:spPr>
          <a:xfrm>
            <a:off x="499871" y="2548128"/>
            <a:ext cx="7243984" cy="3901439"/>
          </a:xfrm>
        </p:spPr>
        <p:txBody>
          <a:bodyPr anchor="ctr">
            <a:normAutofit lnSpcReduction="10000"/>
          </a:bodyPr>
          <a:lstStyle/>
          <a:p>
            <a:pPr>
              <a:lnSpc>
                <a:spcPct val="90000"/>
              </a:lnSpc>
            </a:pPr>
            <a:r>
              <a:rPr lang="en-GB" sz="2400" dirty="0">
                <a:latin typeface="Calibri" panose="020F0502020204030204" pitchFamily="34" charset="0"/>
                <a:cs typeface="Calibri" panose="020F0502020204030204" pitchFamily="34" charset="0"/>
              </a:rPr>
              <a:t>What you measure will </a:t>
            </a:r>
            <a:r>
              <a:rPr lang="en-GB" sz="2400" b="1" dirty="0">
                <a:latin typeface="Calibri" panose="020F0502020204030204" pitchFamily="34" charset="0"/>
                <a:cs typeface="Calibri" panose="020F0502020204030204" pitchFamily="34" charset="0"/>
              </a:rPr>
              <a:t>relate directly to the objective </a:t>
            </a:r>
            <a:r>
              <a:rPr lang="en-GB" sz="2400" dirty="0">
                <a:latin typeface="Calibri" panose="020F0502020204030204" pitchFamily="34" charset="0"/>
                <a:cs typeface="Calibri" panose="020F0502020204030204" pitchFamily="34" charset="0"/>
              </a:rPr>
              <a:t>of your marketing plan.</a:t>
            </a:r>
          </a:p>
          <a:p>
            <a:pPr>
              <a:lnSpc>
                <a:spcPct val="90000"/>
              </a:lnSpc>
            </a:pPr>
            <a:r>
              <a:rPr lang="en-GB" sz="2400" dirty="0">
                <a:latin typeface="Calibri" panose="020F0502020204030204" pitchFamily="34" charset="0"/>
                <a:cs typeface="Calibri" panose="020F0502020204030204" pitchFamily="34" charset="0"/>
              </a:rPr>
              <a:t>You should specify </a:t>
            </a:r>
            <a:r>
              <a:rPr lang="en-GB" sz="2400" b="1" dirty="0">
                <a:latin typeface="Calibri" panose="020F0502020204030204" pitchFamily="34" charset="0"/>
                <a:cs typeface="Calibri" panose="020F0502020204030204" pitchFamily="34" charset="0"/>
              </a:rPr>
              <a:t>exactly what metric </a:t>
            </a:r>
            <a:r>
              <a:rPr lang="en-GB" sz="2400" dirty="0">
                <a:latin typeface="Calibri" panose="020F0502020204030204" pitchFamily="34" charset="0"/>
                <a:cs typeface="Calibri" panose="020F0502020204030204" pitchFamily="34" charset="0"/>
              </a:rPr>
              <a:t>you will measure</a:t>
            </a:r>
          </a:p>
          <a:p>
            <a:pPr>
              <a:lnSpc>
                <a:spcPct val="90000"/>
              </a:lnSpc>
            </a:pPr>
            <a:r>
              <a:rPr lang="en-GB" sz="2400" b="1" dirty="0">
                <a:latin typeface="Calibri" panose="020F0502020204030204" pitchFamily="34" charset="0"/>
                <a:cs typeface="Calibri" panose="020F0502020204030204" pitchFamily="34" charset="0"/>
              </a:rPr>
              <a:t>When you will measure </a:t>
            </a:r>
            <a:r>
              <a:rPr lang="en-GB" sz="2400" dirty="0">
                <a:latin typeface="Calibri" panose="020F0502020204030204" pitchFamily="34" charset="0"/>
                <a:cs typeface="Calibri" panose="020F0502020204030204" pitchFamily="34" charset="0"/>
              </a:rPr>
              <a:t>it e.g. weekly, monthly etc</a:t>
            </a:r>
          </a:p>
          <a:p>
            <a:pPr>
              <a:lnSpc>
                <a:spcPct val="90000"/>
              </a:lnSpc>
            </a:pPr>
            <a:r>
              <a:rPr lang="en-GB" sz="2400" b="1" dirty="0">
                <a:latin typeface="Calibri" panose="020F0502020204030204" pitchFamily="34" charset="0"/>
                <a:cs typeface="Calibri" panose="020F0502020204030204" pitchFamily="34" charset="0"/>
              </a:rPr>
              <a:t>Who is responsible </a:t>
            </a:r>
            <a:r>
              <a:rPr lang="en-GB" sz="2400" dirty="0">
                <a:latin typeface="Calibri" panose="020F0502020204030204" pitchFamily="34" charset="0"/>
                <a:cs typeface="Calibri" panose="020F0502020204030204" pitchFamily="34" charset="0"/>
              </a:rPr>
              <a:t>for measuring and reporting each metric</a:t>
            </a:r>
          </a:p>
          <a:p>
            <a:pPr>
              <a:lnSpc>
                <a:spcPct val="90000"/>
              </a:lnSpc>
            </a:pPr>
            <a:r>
              <a:rPr lang="en-GB" sz="2400" dirty="0">
                <a:latin typeface="Calibri" panose="020F0502020204030204" pitchFamily="34" charset="0"/>
                <a:cs typeface="Calibri" panose="020F0502020204030204" pitchFamily="34" charset="0"/>
              </a:rPr>
              <a:t>What will you do with the information? </a:t>
            </a:r>
          </a:p>
          <a:p>
            <a:pPr>
              <a:lnSpc>
                <a:spcPct val="90000"/>
              </a:lnSpc>
            </a:pPr>
            <a:r>
              <a:rPr lang="en-GB" sz="2400" dirty="0">
                <a:latin typeface="Calibri" panose="020F0502020204030204" pitchFamily="34" charset="0"/>
                <a:cs typeface="Calibri" panose="020F0502020204030204" pitchFamily="34" charset="0"/>
              </a:rPr>
              <a:t>How will you report it? </a:t>
            </a:r>
          </a:p>
          <a:p>
            <a:pPr>
              <a:lnSpc>
                <a:spcPct val="90000"/>
              </a:lnSpc>
            </a:pPr>
            <a:r>
              <a:rPr lang="en-GB" sz="2400" dirty="0">
                <a:latin typeface="Calibri" panose="020F0502020204030204" pitchFamily="34" charset="0"/>
                <a:cs typeface="Calibri" panose="020F0502020204030204" pitchFamily="34" charset="0"/>
              </a:rPr>
              <a:t>How will it change decisions?</a:t>
            </a:r>
          </a:p>
          <a:p>
            <a:pPr marL="0" indent="0">
              <a:lnSpc>
                <a:spcPct val="90000"/>
              </a:lnSpc>
              <a:buNone/>
            </a:pPr>
            <a:endParaRPr lang="en-GB" sz="1700" dirty="0"/>
          </a:p>
        </p:txBody>
      </p:sp>
      <p:pic>
        <p:nvPicPr>
          <p:cNvPr id="5" name="Picture 4" descr="Close up of ruler">
            <a:extLst>
              <a:ext uri="{FF2B5EF4-FFF2-40B4-BE49-F238E27FC236}">
                <a16:creationId xmlns:a16="http://schemas.microsoft.com/office/drawing/2014/main" id="{7EFA9F0F-8462-8B9C-D6A7-805B33C528C3}"/>
              </a:ext>
            </a:extLst>
          </p:cNvPr>
          <p:cNvPicPr>
            <a:picLocks noChangeAspect="1"/>
          </p:cNvPicPr>
          <p:nvPr/>
        </p:nvPicPr>
        <p:blipFill rotWithShape="1">
          <a:blip r:embed="rId2"/>
          <a:srcRect l="1316" r="4129" b="4"/>
          <a:stretch/>
        </p:blipFill>
        <p:spPr>
          <a:xfrm>
            <a:off x="7743855" y="2702799"/>
            <a:ext cx="4345024"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715288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6AEC-617E-1719-EDCB-18E1B0EE8CFD}"/>
              </a:ext>
            </a:extLst>
          </p:cNvPr>
          <p:cNvSpPr>
            <a:spLocks noGrp="1"/>
          </p:cNvSpPr>
          <p:nvPr>
            <p:ph type="title"/>
          </p:nvPr>
        </p:nvSpPr>
        <p:spPr>
          <a:xfrm>
            <a:off x="661482" y="973668"/>
            <a:ext cx="9254886" cy="706964"/>
          </a:xfrm>
        </p:spPr>
        <p:txBody>
          <a:bodyPr>
            <a:normAutofit/>
          </a:bodyPr>
          <a:lstStyle/>
          <a:p>
            <a:r>
              <a:rPr lang="en-GB" b="1" u="sng" dirty="0">
                <a:latin typeface="Calibri" panose="020F0502020204030204" pitchFamily="34" charset="0"/>
                <a:cs typeface="Calibri" panose="020F0502020204030204" pitchFamily="34" charset="0"/>
              </a:rPr>
              <a:t>Selecting Your Key Metrics</a:t>
            </a:r>
          </a:p>
        </p:txBody>
      </p:sp>
      <p:sp>
        <p:nvSpPr>
          <p:cNvPr id="3" name="Content Placeholder 2">
            <a:extLst>
              <a:ext uri="{FF2B5EF4-FFF2-40B4-BE49-F238E27FC236}">
                <a16:creationId xmlns:a16="http://schemas.microsoft.com/office/drawing/2014/main" id="{65578118-5266-4752-23A5-BAE212CAEC87}"/>
              </a:ext>
            </a:extLst>
          </p:cNvPr>
          <p:cNvSpPr>
            <a:spLocks noGrp="1"/>
          </p:cNvSpPr>
          <p:nvPr>
            <p:ph idx="1"/>
          </p:nvPr>
        </p:nvSpPr>
        <p:spPr>
          <a:xfrm>
            <a:off x="487680" y="2243328"/>
            <a:ext cx="8447291" cy="4614672"/>
          </a:xfrm>
        </p:spPr>
        <p:txBody>
          <a:bodyPr anchor="ctr">
            <a:normAutofit/>
          </a:bodyPr>
          <a:lstStyle/>
          <a:p>
            <a:pPr>
              <a:lnSpc>
                <a:spcPct val="90000"/>
              </a:lnSpc>
            </a:pPr>
            <a:r>
              <a:rPr lang="en-GB" sz="2200" dirty="0">
                <a:latin typeface="Calibri" panose="020F0502020204030204" pitchFamily="34" charset="0"/>
                <a:cs typeface="Calibri" panose="020F0502020204030204" pitchFamily="34" charset="0"/>
              </a:rPr>
              <a:t>You should choose metrics that are directly connected to:</a:t>
            </a:r>
          </a:p>
          <a:p>
            <a:pPr lvl="1">
              <a:lnSpc>
                <a:spcPct val="90000"/>
              </a:lnSpc>
            </a:pPr>
            <a:r>
              <a:rPr lang="en-GB" sz="2200" dirty="0">
                <a:latin typeface="Calibri" panose="020F0502020204030204" pitchFamily="34" charset="0"/>
                <a:cs typeface="Calibri" panose="020F0502020204030204" pitchFamily="34" charset="0"/>
              </a:rPr>
              <a:t> Your marketing plan objectives</a:t>
            </a:r>
          </a:p>
          <a:p>
            <a:pPr lvl="1">
              <a:lnSpc>
                <a:spcPct val="90000"/>
              </a:lnSpc>
            </a:pPr>
            <a:r>
              <a:rPr lang="en-GB" sz="2200" dirty="0">
                <a:latin typeface="Calibri" panose="020F0502020204030204" pitchFamily="34" charset="0"/>
                <a:cs typeface="Calibri" panose="020F0502020204030204" pitchFamily="34" charset="0"/>
              </a:rPr>
              <a:t> Your desired outcomes</a:t>
            </a:r>
          </a:p>
          <a:p>
            <a:pPr lvl="1">
              <a:lnSpc>
                <a:spcPct val="90000"/>
              </a:lnSpc>
            </a:pPr>
            <a:r>
              <a:rPr lang="en-GB" sz="2200" dirty="0">
                <a:latin typeface="Calibri" panose="020F0502020204030204" pitchFamily="34" charset="0"/>
                <a:cs typeface="Calibri" panose="020F0502020204030204" pitchFamily="34" charset="0"/>
              </a:rPr>
              <a:t> Your chosen strategy</a:t>
            </a:r>
          </a:p>
          <a:p>
            <a:pPr lvl="1">
              <a:lnSpc>
                <a:spcPct val="90000"/>
              </a:lnSpc>
            </a:pPr>
            <a:endParaRPr lang="en-GB" sz="800" dirty="0">
              <a:latin typeface="Calibri" panose="020F0502020204030204" pitchFamily="34" charset="0"/>
              <a:cs typeface="Calibri" panose="020F0502020204030204" pitchFamily="34" charset="0"/>
            </a:endParaRPr>
          </a:p>
          <a:p>
            <a:pPr>
              <a:lnSpc>
                <a:spcPct val="90000"/>
              </a:lnSpc>
            </a:pPr>
            <a:r>
              <a:rPr lang="en-GB" sz="2200" dirty="0">
                <a:latin typeface="Calibri" panose="020F0502020204030204" pitchFamily="34" charset="0"/>
                <a:cs typeface="Calibri" panose="020F0502020204030204" pitchFamily="34" charset="0"/>
              </a:rPr>
              <a:t>It is not necessary to chase every metric, so choose your metrics carefully and </a:t>
            </a:r>
            <a:r>
              <a:rPr lang="en-GB" sz="2200" b="1" dirty="0">
                <a:latin typeface="Calibri" panose="020F0502020204030204" pitchFamily="34" charset="0"/>
                <a:cs typeface="Calibri" panose="020F0502020204030204" pitchFamily="34" charset="0"/>
              </a:rPr>
              <a:t>justify</a:t>
            </a:r>
            <a:r>
              <a:rPr lang="en-GB" sz="2200" dirty="0">
                <a:latin typeface="Calibri" panose="020F0502020204030204" pitchFamily="34" charset="0"/>
                <a:cs typeface="Calibri" panose="020F0502020204030204" pitchFamily="34" charset="0"/>
              </a:rPr>
              <a:t> why they are critical to success</a:t>
            </a:r>
            <a:r>
              <a:rPr lang="en-GB" sz="2000" dirty="0">
                <a:latin typeface="Calibri" panose="020F0502020204030204" pitchFamily="34" charset="0"/>
                <a:cs typeface="Calibri" panose="020F0502020204030204" pitchFamily="34" charset="0"/>
              </a:rPr>
              <a:t>.</a:t>
            </a:r>
          </a:p>
          <a:p>
            <a:pPr>
              <a:lnSpc>
                <a:spcPct val="90000"/>
              </a:lnSpc>
            </a:pPr>
            <a:endParaRPr lang="en-GB" sz="800" dirty="0">
              <a:latin typeface="Calibri" panose="020F0502020204030204" pitchFamily="34" charset="0"/>
              <a:cs typeface="Calibri" panose="020F0502020204030204" pitchFamily="34" charset="0"/>
            </a:endParaRPr>
          </a:p>
          <a:p>
            <a:pPr>
              <a:lnSpc>
                <a:spcPct val="90000"/>
              </a:lnSpc>
            </a:pPr>
            <a:r>
              <a:rPr lang="en-GB" sz="2200" dirty="0" err="1">
                <a:latin typeface="Calibri" panose="020F0502020204030204" pitchFamily="34" charset="0"/>
                <a:cs typeface="Calibri" panose="020F0502020204030204" pitchFamily="34" charset="0"/>
              </a:rPr>
              <a:t>KPIs</a:t>
            </a:r>
            <a:r>
              <a:rPr lang="en-GB" sz="2200" dirty="0">
                <a:latin typeface="Calibri" panose="020F0502020204030204" pitchFamily="34" charset="0"/>
                <a:cs typeface="Calibri" panose="020F0502020204030204" pitchFamily="34" charset="0"/>
              </a:rPr>
              <a:t> (Key Performance Indicators) can be used to measure </a:t>
            </a:r>
            <a:r>
              <a:rPr lang="en-GB" sz="2200" b="0" i="0" dirty="0">
                <a:effectLst/>
                <a:latin typeface="Calibri" panose="020F0502020204030204" pitchFamily="34" charset="0"/>
                <a:cs typeface="Calibri" panose="020F0502020204030204" pitchFamily="34" charset="0"/>
              </a:rPr>
              <a:t>progress toward an intended result</a:t>
            </a:r>
            <a:r>
              <a:rPr lang="en-GB" sz="2000" b="0" i="0" dirty="0">
                <a:effectLst/>
                <a:latin typeface="Calibri" panose="020F0502020204030204" pitchFamily="34" charset="0"/>
                <a:cs typeface="Calibri" panose="020F0502020204030204" pitchFamily="34" charset="0"/>
              </a:rPr>
              <a:t>. </a:t>
            </a:r>
            <a:endParaRPr lang="en-GB" sz="1500" dirty="0">
              <a:latin typeface="Calibri" panose="020F0502020204030204" pitchFamily="34" charset="0"/>
              <a:cs typeface="Calibri" panose="020F0502020204030204" pitchFamily="34" charset="0"/>
            </a:endParaRPr>
          </a:p>
          <a:p>
            <a:pPr lvl="1">
              <a:lnSpc>
                <a:spcPct val="90000"/>
              </a:lnSpc>
            </a:pPr>
            <a:endParaRPr lang="en-GB" sz="1500" dirty="0"/>
          </a:p>
        </p:txBody>
      </p:sp>
      <p:pic>
        <p:nvPicPr>
          <p:cNvPr id="5" name="Picture 4" descr="Angled shot of pen on a graph">
            <a:extLst>
              <a:ext uri="{FF2B5EF4-FFF2-40B4-BE49-F238E27FC236}">
                <a16:creationId xmlns:a16="http://schemas.microsoft.com/office/drawing/2014/main" id="{57CA62BC-0AE6-2680-B055-553CDBC589FF}"/>
              </a:ext>
            </a:extLst>
          </p:cNvPr>
          <p:cNvPicPr>
            <a:picLocks noChangeAspect="1"/>
          </p:cNvPicPr>
          <p:nvPr/>
        </p:nvPicPr>
        <p:blipFill rotWithShape="1">
          <a:blip r:embed="rId2"/>
          <a:srcRect r="32972" b="4"/>
          <a:stretch/>
        </p:blipFill>
        <p:spPr>
          <a:xfrm>
            <a:off x="8934971" y="2446767"/>
            <a:ext cx="3080048"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651243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1154954" y="973668"/>
            <a:ext cx="8761413" cy="706964"/>
          </a:xfrm>
        </p:spPr>
        <p:txBody>
          <a:bodyPr>
            <a:normAutofit/>
          </a:bodyPr>
          <a:lstStyle/>
          <a:p>
            <a:r>
              <a:rPr lang="en-GB" b="1" u="sng" dirty="0">
                <a:latin typeface="Calibri" panose="020F0502020204030204" pitchFamily="34" charset="0"/>
                <a:cs typeface="Calibri" panose="020F0502020204030204" pitchFamily="34" charset="0"/>
              </a:rPr>
              <a:t>Key Metrics – Return on Investment (ROI)</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505838" y="2305456"/>
            <a:ext cx="6650866" cy="4070960"/>
          </a:xfrm>
        </p:spPr>
        <p:txBody>
          <a:bodyPr anchor="ctr">
            <a:normAutofit/>
          </a:bodyPr>
          <a:lstStyle/>
          <a:p>
            <a:r>
              <a:rPr lang="en-GB" sz="2200" b="0" i="0" dirty="0">
                <a:effectLst/>
                <a:latin typeface="Calibri" panose="020F0502020204030204" pitchFamily="34" charset="0"/>
                <a:cs typeface="Calibri" panose="020F0502020204030204" pitchFamily="34" charset="0"/>
              </a:rPr>
              <a:t>ROI is a versatile metric that measures how much money your company earns compared to how much it invests. </a:t>
            </a:r>
          </a:p>
          <a:p>
            <a:r>
              <a:rPr lang="en-GB" sz="2200" b="0" i="0" dirty="0">
                <a:effectLst/>
                <a:latin typeface="Calibri" panose="020F0502020204030204" pitchFamily="34" charset="0"/>
                <a:cs typeface="Calibri" panose="020F0502020204030204" pitchFamily="34" charset="0"/>
              </a:rPr>
              <a:t>Once you measure if the funds you devoted to a marketing campaign benefited the company, you can decide how much money to allocate toward future projects. </a:t>
            </a:r>
          </a:p>
          <a:p>
            <a:r>
              <a:rPr lang="en-GB" sz="2200" b="0" i="0" dirty="0">
                <a:effectLst/>
                <a:latin typeface="Calibri" panose="020F0502020204030204" pitchFamily="34" charset="0"/>
                <a:cs typeface="Calibri" panose="020F0502020204030204" pitchFamily="34" charset="0"/>
              </a:rPr>
              <a:t>For instance, a high ROI can indicate that a brand spending a lot of money marketing is also receiving a lot of money in return.</a:t>
            </a:r>
            <a:endParaRPr lang="en-GB" sz="2200" dirty="0">
              <a:latin typeface="Calibri" panose="020F0502020204030204" pitchFamily="34" charset="0"/>
              <a:cs typeface="Calibri" panose="020F0502020204030204" pitchFamily="34" charset="0"/>
            </a:endParaRPr>
          </a:p>
        </p:txBody>
      </p:sp>
      <p:pic>
        <p:nvPicPr>
          <p:cNvPr id="5" name="Picture 4" descr="Pile of American dollar banknotes">
            <a:extLst>
              <a:ext uri="{FF2B5EF4-FFF2-40B4-BE49-F238E27FC236}">
                <a16:creationId xmlns:a16="http://schemas.microsoft.com/office/drawing/2014/main" id="{D5141587-BF2D-239C-65B3-D927545E3BAC}"/>
              </a:ext>
            </a:extLst>
          </p:cNvPr>
          <p:cNvPicPr>
            <a:picLocks noChangeAspect="1"/>
          </p:cNvPicPr>
          <p:nvPr/>
        </p:nvPicPr>
        <p:blipFill>
          <a:blip r:embed="rId2">
            <a:extLst>
              <a:ext uri="{28A0092B-C50C-407E-A947-70E740481C1C}">
                <a14:useLocalDpi xmlns:a14="http://schemas.microsoft.com/office/drawing/2010/main" val="0"/>
              </a:ext>
            </a:extLst>
          </a:blip>
          <a:srcRect t="2935" b="2935"/>
          <a:stretch/>
        </p:blipFill>
        <p:spPr>
          <a:xfrm>
            <a:off x="7464624" y="2817169"/>
            <a:ext cx="4345024"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269239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0D105174-071A-4257-860A-5EE2D11DD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57" name="Freeform 5">
            <a:extLst>
              <a:ext uri="{FF2B5EF4-FFF2-40B4-BE49-F238E27FC236}">
                <a16:creationId xmlns:a16="http://schemas.microsoft.com/office/drawing/2014/main" id="{E17B217C-3C66-46B3-9E9D-2771AA2A2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639098" y="629265"/>
            <a:ext cx="3421623" cy="5601210"/>
          </a:xfrm>
        </p:spPr>
        <p:txBody>
          <a:bodyPr>
            <a:normAutofit/>
          </a:bodyPr>
          <a:lstStyle/>
          <a:p>
            <a:r>
              <a:rPr lang="en-GB" sz="4000" b="1" u="sng">
                <a:solidFill>
                  <a:srgbClr val="EBEBEB"/>
                </a:solidFill>
                <a:latin typeface="Calibri" panose="020F0502020204030204" pitchFamily="34" charset="0"/>
                <a:cs typeface="Calibri" panose="020F0502020204030204" pitchFamily="34" charset="0"/>
              </a:rPr>
              <a:t>Key Metrics – Market Share</a:t>
            </a:r>
          </a:p>
        </p:txBody>
      </p:sp>
      <p:sp>
        <p:nvSpPr>
          <p:cNvPr id="2059" name="Rectangle 2058">
            <a:extLst>
              <a:ext uri="{FF2B5EF4-FFF2-40B4-BE49-F238E27FC236}">
                <a16:creationId xmlns:a16="http://schemas.microsoft.com/office/drawing/2014/main" id="{8A848D99-5D8B-49F5-97E9-AA7C3F5F2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3852672" y="780287"/>
            <a:ext cx="7700229" cy="3361179"/>
          </a:xfrm>
        </p:spPr>
        <p:txBody>
          <a:bodyPr anchor="ctr">
            <a:normAutofit lnSpcReduction="10000"/>
          </a:bodyPr>
          <a:lstStyle/>
          <a:p>
            <a:r>
              <a:rPr lang="en-GB" sz="2200" b="0" i="0" dirty="0">
                <a:solidFill>
                  <a:srgbClr val="FFFFFF"/>
                </a:solidFill>
                <a:effectLst/>
                <a:latin typeface="Calibri" panose="020F0502020204030204" pitchFamily="34" charset="0"/>
                <a:ea typeface="Calibri" panose="020F0502020204030204" pitchFamily="34" charset="0"/>
                <a:cs typeface="Calibri" panose="020F0502020204030204" pitchFamily="34" charset="0"/>
              </a:rPr>
              <a:t>Market share is the percentage of an industry's sales that a particular company owns</a:t>
            </a:r>
          </a:p>
          <a:p>
            <a:r>
              <a:rPr lang="en-GB" sz="2200" b="0" i="0" dirty="0">
                <a:solidFill>
                  <a:srgbClr val="FFFFFF"/>
                </a:solidFill>
                <a:effectLst/>
                <a:latin typeface="Calibri" panose="020F0502020204030204" pitchFamily="34" charset="0"/>
                <a:ea typeface="Calibri" panose="020F0502020204030204" pitchFamily="34" charset="0"/>
                <a:cs typeface="Calibri" panose="020F0502020204030204" pitchFamily="34" charset="0"/>
              </a:rPr>
              <a:t>Market share is typically calculated for a specific period, e.g. yearly or quarterly sales, and is sometimes separated by region.</a:t>
            </a:r>
            <a:endParaRPr lang="en-GB" sz="22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r>
              <a:rPr lang="en-GB" sz="2200" dirty="0">
                <a:solidFill>
                  <a:srgbClr val="FFFFFF"/>
                </a:solidFill>
                <a:latin typeface="Calibri" panose="020F0502020204030204" pitchFamily="34" charset="0"/>
                <a:ea typeface="Calibri" panose="020F0502020204030204" pitchFamily="34" charset="0"/>
                <a:cs typeface="Calibri" panose="020F0502020204030204" pitchFamily="34" charset="0"/>
                <a:hlinkClick r:id="rId2"/>
              </a:rPr>
              <a:t>Market share can be calculated by volume (number of units sold) or value (sales revenue)</a:t>
            </a:r>
            <a:endParaRPr lang="en-GB" dirty="0">
              <a:solidFill>
                <a:srgbClr val="FFFFFF"/>
              </a:solidFill>
              <a:latin typeface="Lexend Deca"/>
              <a:hlinkClick r:id="rId2"/>
            </a:endParaRPr>
          </a:p>
          <a:p>
            <a:r>
              <a:rPr lang="en-GB" dirty="0">
                <a:solidFill>
                  <a:srgbClr val="FFFFFF"/>
                </a:solidFill>
                <a:hlinkClick r:id="rId2"/>
              </a:rPr>
              <a:t>What Is Market Share &amp; How Do You Calculate It? (hubspot.com)</a:t>
            </a:r>
            <a:endParaRPr lang="en-GB" dirty="0">
              <a:solidFill>
                <a:srgbClr val="FFFFFF"/>
              </a:solidFill>
              <a:latin typeface="Calibri" panose="020F0502020204030204" pitchFamily="34" charset="0"/>
              <a:cs typeface="Calibri" panose="020F0502020204030204" pitchFamily="34" charset="0"/>
            </a:endParaRPr>
          </a:p>
        </p:txBody>
      </p:sp>
      <p:pic>
        <p:nvPicPr>
          <p:cNvPr id="2050" name="Picture 2" descr="formula that you can use to find your business market share">
            <a:extLst>
              <a:ext uri="{FF2B5EF4-FFF2-40B4-BE49-F238E27FC236}">
                <a16:creationId xmlns:a16="http://schemas.microsoft.com/office/drawing/2014/main" id="{F6B8D077-0112-07DC-0442-EF3A98970B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42226" y="4141466"/>
            <a:ext cx="7081385" cy="2089009"/>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893271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1154954" y="973668"/>
            <a:ext cx="8761413" cy="706964"/>
          </a:xfrm>
        </p:spPr>
        <p:txBody>
          <a:bodyPr>
            <a:normAutofit/>
          </a:bodyPr>
          <a:lstStyle/>
          <a:p>
            <a:r>
              <a:rPr lang="en-GB" b="1" u="sng">
                <a:latin typeface="Calibri" panose="020F0502020204030204" pitchFamily="34" charset="0"/>
                <a:cs typeface="Calibri" panose="020F0502020204030204" pitchFamily="34" charset="0"/>
              </a:rPr>
              <a:t>Key Metrics – Cost Per Acquisition (CPA)</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426720" y="2157984"/>
            <a:ext cx="6169152" cy="4181856"/>
          </a:xfrm>
        </p:spPr>
        <p:txBody>
          <a:bodyPr anchor="ctr">
            <a:normAutofit/>
          </a:bodyPr>
          <a:lstStyle/>
          <a:p>
            <a:pPr marL="0" indent="0">
              <a:buNone/>
            </a:pPr>
            <a:r>
              <a:rPr lang="en-GB" sz="2200" dirty="0">
                <a:latin typeface="Calibri" panose="020F0502020204030204" pitchFamily="34" charset="0"/>
                <a:cs typeface="Calibri" panose="020F0502020204030204" pitchFamily="34" charset="0"/>
              </a:rPr>
              <a:t>Cost per Acquisition – How much you spend to gain each new customer</a:t>
            </a:r>
          </a:p>
          <a:p>
            <a:pPr marL="457200" lvl="1" indent="0">
              <a:buNone/>
            </a:pPr>
            <a:endParaRPr lang="en-GB" sz="2200" dirty="0">
              <a:latin typeface="Calibri" panose="020F0502020204030204" pitchFamily="34" charset="0"/>
              <a:cs typeface="Calibri" panose="020F0502020204030204" pitchFamily="34" charset="0"/>
            </a:endParaRPr>
          </a:p>
          <a:p>
            <a:pPr marL="457200" lvl="1" indent="0">
              <a:buNone/>
            </a:pPr>
            <a:r>
              <a:rPr lang="en-GB" sz="2200" dirty="0">
                <a:latin typeface="Calibri" panose="020F0502020204030204" pitchFamily="34" charset="0"/>
                <a:cs typeface="Calibri" panose="020F0502020204030204" pitchFamily="34" charset="0"/>
              </a:rPr>
              <a:t>CPA = Campaign Cost / Number of conversions</a:t>
            </a:r>
          </a:p>
          <a:p>
            <a:r>
              <a:rPr lang="en-GB" sz="2200" dirty="0">
                <a:latin typeface="Calibri" panose="020F0502020204030204" pitchFamily="34" charset="0"/>
                <a:cs typeface="Calibri" panose="020F0502020204030204" pitchFamily="34" charset="0"/>
              </a:rPr>
              <a:t>Y</a:t>
            </a:r>
            <a:r>
              <a:rPr lang="en-GB" sz="2200" b="0" i="0" dirty="0">
                <a:effectLst/>
                <a:latin typeface="Calibri" panose="020F0502020204030204" pitchFamily="34" charset="0"/>
                <a:cs typeface="Calibri" panose="020F0502020204030204" pitchFamily="34" charset="0"/>
              </a:rPr>
              <a:t>ou can calculate your overall CPA as an indicator of your overall success with your marketing budget. </a:t>
            </a:r>
          </a:p>
          <a:p>
            <a:r>
              <a:rPr lang="en-GB" sz="2200" dirty="0">
                <a:latin typeface="Calibri" panose="020F0502020204030204" pitchFamily="34" charset="0"/>
                <a:cs typeface="Calibri" panose="020F0502020204030204" pitchFamily="34" charset="0"/>
              </a:rPr>
              <a:t>C</a:t>
            </a:r>
            <a:r>
              <a:rPr lang="en-GB" sz="2200" b="0" i="0" dirty="0">
                <a:effectLst/>
                <a:latin typeface="Calibri" panose="020F0502020204030204" pitchFamily="34" charset="0"/>
                <a:cs typeface="Calibri" panose="020F0502020204030204" pitchFamily="34" charset="0"/>
              </a:rPr>
              <a:t>hannel level CPA is routinely utilised to optimise the budget allocations to different marketing channels.</a:t>
            </a:r>
            <a:endParaRPr lang="en-GB" sz="2200" dirty="0">
              <a:latin typeface="Calibri" panose="020F0502020204030204" pitchFamily="34" charset="0"/>
              <a:cs typeface="Calibri" panose="020F050202020403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56812432-A691-FA04-422B-31F129E497EE}"/>
              </a:ext>
            </a:extLst>
          </p:cNvPr>
          <p:cNvPicPr>
            <a:picLocks noChangeAspect="1"/>
          </p:cNvPicPr>
          <p:nvPr/>
        </p:nvPicPr>
        <p:blipFill rotWithShape="1">
          <a:blip r:embed="rId2"/>
          <a:srcRect l="9180" r="5470" b="1"/>
          <a:stretch/>
        </p:blipFill>
        <p:spPr>
          <a:xfrm>
            <a:off x="6798733" y="2775951"/>
            <a:ext cx="4345024"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8985569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3221-4928-D261-8DE0-FFF43AFD52AB}"/>
              </a:ext>
            </a:extLst>
          </p:cNvPr>
          <p:cNvSpPr>
            <a:spLocks noGrp="1"/>
          </p:cNvSpPr>
          <p:nvPr>
            <p:ph type="title"/>
          </p:nvPr>
        </p:nvSpPr>
        <p:spPr>
          <a:xfrm>
            <a:off x="1154954" y="973668"/>
            <a:ext cx="8761413" cy="706964"/>
          </a:xfrm>
        </p:spPr>
        <p:txBody>
          <a:bodyPr>
            <a:normAutofit/>
          </a:bodyPr>
          <a:lstStyle/>
          <a:p>
            <a:r>
              <a:rPr lang="en-GB" b="1" u="sng" dirty="0">
                <a:latin typeface="Calibri" panose="020F0502020204030204" pitchFamily="34" charset="0"/>
                <a:cs typeface="Calibri" panose="020F0502020204030204" pitchFamily="34" charset="0"/>
              </a:rPr>
              <a:t>Key Metrics -  Cost per Lead (CPL)</a:t>
            </a:r>
          </a:p>
        </p:txBody>
      </p:sp>
      <p:sp>
        <p:nvSpPr>
          <p:cNvPr id="3" name="Content Placeholder 2">
            <a:extLst>
              <a:ext uri="{FF2B5EF4-FFF2-40B4-BE49-F238E27FC236}">
                <a16:creationId xmlns:a16="http://schemas.microsoft.com/office/drawing/2014/main" id="{A815326B-B256-E196-DF45-93CD31914512}"/>
              </a:ext>
            </a:extLst>
          </p:cNvPr>
          <p:cNvSpPr>
            <a:spLocks noGrp="1"/>
          </p:cNvSpPr>
          <p:nvPr>
            <p:ph idx="1"/>
          </p:nvPr>
        </p:nvSpPr>
        <p:spPr>
          <a:xfrm>
            <a:off x="365760" y="2243328"/>
            <a:ext cx="6432973" cy="4437888"/>
          </a:xfrm>
        </p:spPr>
        <p:txBody>
          <a:bodyPr anchor="ctr">
            <a:normAutofit/>
          </a:bodyPr>
          <a:lstStyle/>
          <a:p>
            <a:pPr>
              <a:lnSpc>
                <a:spcPct val="90000"/>
              </a:lnSpc>
            </a:pPr>
            <a:r>
              <a:rPr lang="en-GB" sz="2000" b="0" i="0" dirty="0">
                <a:effectLst/>
                <a:latin typeface="Calibri" panose="020F0502020204030204" pitchFamily="34" charset="0"/>
                <a:cs typeface="Calibri" panose="020F0502020204030204" pitchFamily="34" charset="0"/>
              </a:rPr>
              <a:t>Cost per lead measures the £ amount of each new lead by campaign, channel, or overall spending. This sales and marketing metric helps users create better goals, track ROI, and adjust budgets accordingly. Budgets related to CPL include items such as paid ad placements and social media monitoring platforms. </a:t>
            </a:r>
          </a:p>
          <a:p>
            <a:pPr>
              <a:lnSpc>
                <a:spcPct val="90000"/>
              </a:lnSpc>
            </a:pPr>
            <a:endParaRPr lang="en-GB" sz="2000" b="0" i="0" dirty="0">
              <a:effectLst/>
              <a:latin typeface="Calibri" panose="020F0502020204030204" pitchFamily="34" charset="0"/>
              <a:cs typeface="Calibri" panose="020F0502020204030204" pitchFamily="34" charset="0"/>
            </a:endParaRPr>
          </a:p>
          <a:p>
            <a:pPr>
              <a:lnSpc>
                <a:spcPct val="90000"/>
              </a:lnSpc>
            </a:pPr>
            <a:r>
              <a:rPr lang="en-GB" sz="2000" b="1" i="0" dirty="0">
                <a:effectLst/>
                <a:latin typeface="Calibri" panose="020F0502020204030204" pitchFamily="34" charset="0"/>
                <a:cs typeface="Calibri" panose="020F0502020204030204" pitchFamily="34" charset="0"/>
              </a:rPr>
              <a:t>How to measure it</a:t>
            </a:r>
            <a:r>
              <a:rPr lang="en-GB" sz="2000" b="0" i="0" dirty="0">
                <a:effectLst/>
                <a:latin typeface="Calibri" panose="020F0502020204030204" pitchFamily="34" charset="0"/>
                <a:cs typeface="Calibri" panose="020F0502020204030204" pitchFamily="34" charset="0"/>
              </a:rPr>
              <a:t>: The total CPL  equals the total £ amount spent on marketing divided by the total number of new leads acquired in a given time period. Calculations like these are useful to do on a monthly or quarterly basis. </a:t>
            </a:r>
          </a:p>
          <a:p>
            <a:pPr>
              <a:lnSpc>
                <a:spcPct val="90000"/>
              </a:lnSpc>
            </a:pPr>
            <a:endParaRPr lang="en-GB" sz="1700" dirty="0"/>
          </a:p>
        </p:txBody>
      </p:sp>
      <p:pic>
        <p:nvPicPr>
          <p:cNvPr id="5" name="Picture 4" descr="Graph on document with pen">
            <a:extLst>
              <a:ext uri="{FF2B5EF4-FFF2-40B4-BE49-F238E27FC236}">
                <a16:creationId xmlns:a16="http://schemas.microsoft.com/office/drawing/2014/main" id="{4B82D7D4-F7D7-9707-C2B5-3C3586DE49F4}"/>
              </a:ext>
            </a:extLst>
          </p:cNvPr>
          <p:cNvPicPr>
            <a:picLocks noChangeAspect="1"/>
          </p:cNvPicPr>
          <p:nvPr/>
        </p:nvPicPr>
        <p:blipFill rotWithShape="1">
          <a:blip r:embed="rId2"/>
          <a:srcRect l="5440" r="4" b="4"/>
          <a:stretch/>
        </p:blipFill>
        <p:spPr>
          <a:xfrm>
            <a:off x="6798733" y="2775951"/>
            <a:ext cx="4345024"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444087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1154954" y="973668"/>
            <a:ext cx="8761413" cy="706964"/>
          </a:xfrm>
        </p:spPr>
        <p:txBody>
          <a:bodyPr>
            <a:normAutofit/>
          </a:bodyPr>
          <a:lstStyle/>
          <a:p>
            <a:r>
              <a:rPr lang="en-GB" b="1" u="sng" dirty="0">
                <a:latin typeface="Calibri" panose="020F0502020204030204" pitchFamily="34" charset="0"/>
                <a:cs typeface="Calibri" panose="020F0502020204030204" pitchFamily="34" charset="0"/>
              </a:rPr>
              <a:t>Key Metrics – Click Through Rate (CTR)</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475488" y="2474976"/>
            <a:ext cx="6851904" cy="4383024"/>
          </a:xfrm>
        </p:spPr>
        <p:txBody>
          <a:bodyPr anchor="ctr">
            <a:normAutofit fontScale="92500"/>
          </a:bodyPr>
          <a:lstStyle/>
          <a:p>
            <a:pPr>
              <a:lnSpc>
                <a:spcPct val="90000"/>
              </a:lnSpc>
            </a:pPr>
            <a:r>
              <a:rPr lang="en-GB" sz="2400" b="0" i="0" dirty="0">
                <a:effectLst/>
                <a:latin typeface="Calibri" panose="020F0502020204030204" pitchFamily="34" charset="0"/>
                <a:cs typeface="Calibri" panose="020F0502020204030204" pitchFamily="34" charset="0"/>
              </a:rPr>
              <a:t>Click-through rate (</a:t>
            </a:r>
            <a:r>
              <a:rPr lang="en-GB" sz="2400" b="0" i="0" dirty="0" err="1">
                <a:effectLst/>
                <a:latin typeface="Calibri" panose="020F0502020204030204" pitchFamily="34" charset="0"/>
                <a:cs typeface="Calibri" panose="020F0502020204030204" pitchFamily="34" charset="0"/>
              </a:rPr>
              <a:t>CTR</a:t>
            </a:r>
            <a:r>
              <a:rPr lang="en-GB" sz="2400" b="0" i="0" dirty="0">
                <a:effectLst/>
                <a:latin typeface="Calibri" panose="020F0502020204030204" pitchFamily="34" charset="0"/>
                <a:cs typeface="Calibri" panose="020F0502020204030204" pitchFamily="34" charset="0"/>
              </a:rPr>
              <a:t>) is the number of times an ad, link, or website is clicked on, compared to the number of impressions. </a:t>
            </a:r>
          </a:p>
          <a:p>
            <a:pPr>
              <a:lnSpc>
                <a:spcPct val="90000"/>
              </a:lnSpc>
            </a:pPr>
            <a:r>
              <a:rPr lang="en-GB" sz="2400" b="0" i="0" dirty="0">
                <a:effectLst/>
                <a:latin typeface="Calibri" panose="020F0502020204030204" pitchFamily="34" charset="0"/>
                <a:cs typeface="Calibri" panose="020F0502020204030204" pitchFamily="34" charset="0"/>
              </a:rPr>
              <a:t>High click-through rates (around 4%) mean the copy displayed is persuasive and well-placed. Once a user has clicked through, however, the rest of their experience has to line up with their expectations for taking the action in the first place. </a:t>
            </a:r>
          </a:p>
          <a:p>
            <a:pPr>
              <a:lnSpc>
                <a:spcPct val="90000"/>
              </a:lnSpc>
            </a:pPr>
            <a:r>
              <a:rPr lang="en-GB" sz="2400" b="1" i="0" dirty="0">
                <a:effectLst/>
                <a:latin typeface="Calibri" panose="020F0502020204030204" pitchFamily="34" charset="0"/>
                <a:cs typeface="Calibri" panose="020F0502020204030204" pitchFamily="34" charset="0"/>
              </a:rPr>
              <a:t>How to measure it</a:t>
            </a:r>
            <a:r>
              <a:rPr lang="en-GB" sz="2400" b="0" i="0" dirty="0">
                <a:effectLst/>
                <a:latin typeface="Calibri" panose="020F0502020204030204" pitchFamily="34" charset="0"/>
                <a:cs typeface="Calibri" panose="020F0502020204030204" pitchFamily="34" charset="0"/>
              </a:rPr>
              <a:t>: Paid ad platforms like Facebook offer this data for free within the platform. </a:t>
            </a:r>
            <a:r>
              <a:rPr lang="en-GB" sz="2400" dirty="0">
                <a:latin typeface="Calibri" panose="020F0502020204030204" pitchFamily="34" charset="0"/>
                <a:cs typeface="Calibri" panose="020F0502020204030204" pitchFamily="34" charset="0"/>
              </a:rPr>
              <a:t>Y</a:t>
            </a:r>
            <a:r>
              <a:rPr lang="en-GB" sz="2400" b="0" i="0" dirty="0">
                <a:effectLst/>
                <a:latin typeface="Calibri" panose="020F0502020204030204" pitchFamily="34" charset="0"/>
                <a:cs typeface="Calibri" panose="020F0502020204030204" pitchFamily="34" charset="0"/>
              </a:rPr>
              <a:t>ou can use a calculator like the one created by </a:t>
            </a:r>
            <a:r>
              <a:rPr lang="en-GB" sz="2400" b="0" i="0" u="none" strike="noStrike" dirty="0" err="1">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WebFX</a:t>
            </a:r>
            <a:r>
              <a:rPr lang="en-GB" sz="2400" b="0" i="0" dirty="0">
                <a:effectLst/>
                <a:latin typeface="Calibri" panose="020F0502020204030204" pitchFamily="34" charset="0"/>
                <a:cs typeface="Calibri" panose="020F0502020204030204" pitchFamily="34" charset="0"/>
              </a:rPr>
              <a:t> by manually entering your total number of clicks and impressions. </a:t>
            </a:r>
          </a:p>
          <a:p>
            <a:pPr>
              <a:lnSpc>
                <a:spcPct val="90000"/>
              </a:lnSpc>
            </a:pPr>
            <a:endParaRPr lang="en-GB" sz="1700" dirty="0"/>
          </a:p>
        </p:txBody>
      </p:sp>
      <p:pic>
        <p:nvPicPr>
          <p:cNvPr id="5" name="Picture 4" descr="Close up photo of colourful graph data">
            <a:extLst>
              <a:ext uri="{FF2B5EF4-FFF2-40B4-BE49-F238E27FC236}">
                <a16:creationId xmlns:a16="http://schemas.microsoft.com/office/drawing/2014/main" id="{9A5F2956-D0B7-171B-97B0-52E837D672DC}"/>
              </a:ext>
            </a:extLst>
          </p:cNvPr>
          <p:cNvPicPr>
            <a:picLocks noChangeAspect="1"/>
          </p:cNvPicPr>
          <p:nvPr/>
        </p:nvPicPr>
        <p:blipFill rotWithShape="1">
          <a:blip r:embed="rId3"/>
          <a:srcRect l="5440" r="4" b="4"/>
          <a:stretch/>
        </p:blipFill>
        <p:spPr>
          <a:xfrm>
            <a:off x="7469293" y="2817169"/>
            <a:ext cx="4345024"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838649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92209B32-AD8C-14BD-3B1F-CA19E9E1E821}"/>
              </a:ext>
            </a:extLst>
          </p:cNvPr>
          <p:cNvSpPr>
            <a:spLocks noGrp="1"/>
          </p:cNvSpPr>
          <p:nvPr>
            <p:ph type="title"/>
          </p:nvPr>
        </p:nvSpPr>
        <p:spPr>
          <a:xfrm>
            <a:off x="1154955" y="973667"/>
            <a:ext cx="2942210" cy="4833745"/>
          </a:xfrm>
        </p:spPr>
        <p:txBody>
          <a:bodyPr>
            <a:normAutofit/>
          </a:bodyPr>
          <a:lstStyle/>
          <a:p>
            <a:pPr>
              <a:lnSpc>
                <a:spcPct val="90000"/>
              </a:lnSpc>
            </a:pPr>
            <a:r>
              <a:rPr lang="en-GB" sz="3100" b="1" u="sng">
                <a:solidFill>
                  <a:srgbClr val="EBEBEB"/>
                </a:solidFill>
                <a:latin typeface="Calibri" panose="020F0502020204030204" pitchFamily="34" charset="0"/>
                <a:cs typeface="Calibri" panose="020F0502020204030204" pitchFamily="34" charset="0"/>
              </a:rPr>
              <a:t>There are many more metrics you could select depending on the objective and strategy you have selected for your marketing plan</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93A7915-E961-1284-9B51-0FA463790E2E}"/>
              </a:ext>
            </a:extLst>
          </p:cNvPr>
          <p:cNvGraphicFramePr>
            <a:graphicFrameLocks noGrp="1"/>
          </p:cNvGraphicFramePr>
          <p:nvPr>
            <p:ph idx="1"/>
            <p:extLst>
              <p:ext uri="{D42A27DB-BD31-4B8C-83A1-F6EECF244321}">
                <p14:modId xmlns:p14="http://schemas.microsoft.com/office/powerpoint/2010/main" val="234791371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3153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u="sng" dirty="0">
                <a:latin typeface="+mn-lt"/>
              </a:rPr>
              <a:t>The Marketing Mix (7Ps)</a:t>
            </a:r>
          </a:p>
        </p:txBody>
      </p:sp>
      <p:sp>
        <p:nvSpPr>
          <p:cNvPr id="5" name="Slide Number Placeholder 4"/>
          <p:cNvSpPr>
            <a:spLocks noGrp="1"/>
          </p:cNvSpPr>
          <p:nvPr>
            <p:ph type="sldNum" sz="quarter" idx="12"/>
          </p:nvPr>
        </p:nvSpPr>
        <p:spPr/>
        <p:txBody>
          <a:bodyPr/>
          <a:lstStyle/>
          <a:p>
            <a:fld id="{7B914098-EA5F-4E0F-8262-B37EEDEAEE84}" type="slidenum">
              <a:rPr lang="en-GB" smtClean="0"/>
              <a:t>16</a:t>
            </a:fld>
            <a:endParaRPr lang="en-GB" dirty="0"/>
          </a:p>
        </p:txBody>
      </p:sp>
      <p:pic>
        <p:nvPicPr>
          <p:cNvPr id="3" name="Content Placeholder 2"/>
          <p:cNvPicPr>
            <a:picLocks noGrp="1" noChangeAspect="1"/>
          </p:cNvPicPr>
          <p:nvPr>
            <p:ph idx="1"/>
          </p:nvPr>
        </p:nvPicPr>
        <p:blipFill rotWithShape="1">
          <a:blip r:embed="rId2"/>
          <a:srcRect l="21061" t="10813" r="15526" b="6917"/>
          <a:stretch/>
        </p:blipFill>
        <p:spPr>
          <a:xfrm>
            <a:off x="466927" y="1821307"/>
            <a:ext cx="11206264" cy="5036693"/>
          </a:xfrm>
          <a:prstGeom prst="rect">
            <a:avLst/>
          </a:prstGeom>
        </p:spPr>
      </p:pic>
    </p:spTree>
    <p:extLst>
      <p:ext uri="{BB962C8B-B14F-4D97-AF65-F5344CB8AC3E}">
        <p14:creationId xmlns:p14="http://schemas.microsoft.com/office/powerpoint/2010/main" val="64375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1154954" y="973668"/>
            <a:ext cx="8761413" cy="706964"/>
          </a:xfrm>
        </p:spPr>
        <p:txBody>
          <a:bodyPr>
            <a:normAutofit/>
          </a:bodyPr>
          <a:lstStyle/>
          <a:p>
            <a:r>
              <a:rPr lang="en-GB" b="1" u="sng" dirty="0">
                <a:latin typeface="Calibri" panose="020F0502020204030204" pitchFamily="34" charset="0"/>
                <a:cs typeface="Calibri" panose="020F0502020204030204" pitchFamily="34" charset="0"/>
              </a:rPr>
              <a:t>Assignment 2</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426720" y="2157984"/>
            <a:ext cx="11343748" cy="4181856"/>
          </a:xfrm>
        </p:spPr>
        <p:txBody>
          <a:bodyPr anchor="ctr">
            <a:normAutofit/>
          </a:bodyPr>
          <a:lstStyle/>
          <a:p>
            <a:r>
              <a:rPr lang="en-GB" sz="1800" dirty="0">
                <a:effectLst/>
                <a:latin typeface="Arial" panose="020B0604020202020204" pitchFamily="34" charset="0"/>
                <a:ea typeface="Times New Roman" panose="02020603050405020304" pitchFamily="18" charset="0"/>
              </a:rPr>
              <a:t>Develop a strategic marketing plan that contains marketing objectives and a new marketing mix that will deliver the new strategic marketing direction. </a:t>
            </a:r>
          </a:p>
          <a:p>
            <a:pPr marL="0" indent="0">
              <a:buNone/>
            </a:pPr>
            <a:endParaRPr lang="en-GB" sz="1800" dirty="0">
              <a:effectLst/>
              <a:latin typeface="Arial" panose="020B0604020202020204" pitchFamily="34" charset="0"/>
              <a:ea typeface="Times New Roman" panose="02020603050405020304" pitchFamily="18" charset="0"/>
            </a:endParaRPr>
          </a:p>
          <a:p>
            <a:r>
              <a:rPr lang="en-GB" dirty="0">
                <a:latin typeface="Arial" panose="020B0604020202020204" pitchFamily="34" charset="0"/>
                <a:cs typeface="Calibri" panose="020F0502020204030204" pitchFamily="34" charset="0"/>
              </a:rPr>
              <a:t>Follow the </a:t>
            </a:r>
            <a:r>
              <a:rPr lang="en-GB" dirty="0" err="1">
                <a:latin typeface="Arial" panose="020B0604020202020204" pitchFamily="34" charset="0"/>
                <a:cs typeface="Calibri" panose="020F0502020204030204" pitchFamily="34" charset="0"/>
              </a:rPr>
              <a:t>SOSTAC</a:t>
            </a:r>
            <a:r>
              <a:rPr lang="en-GB" dirty="0">
                <a:latin typeface="Arial" panose="020B0604020202020204" pitchFamily="34" charset="0"/>
                <a:cs typeface="Calibri" panose="020F0502020204030204" pitchFamily="34" charset="0"/>
              </a:rPr>
              <a:t> planning framework</a:t>
            </a:r>
          </a:p>
          <a:p>
            <a:pPr marL="0" indent="0">
              <a:buNone/>
            </a:pP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02241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758758" y="973668"/>
            <a:ext cx="9157610" cy="706964"/>
          </a:xfrm>
        </p:spPr>
        <p:txBody>
          <a:bodyPr>
            <a:normAutofit/>
          </a:bodyPr>
          <a:lstStyle/>
          <a:p>
            <a:r>
              <a:rPr lang="en-GB" b="1" u="sng" dirty="0">
                <a:latin typeface="Calibri" panose="020F0502020204030204" pitchFamily="34" charset="0"/>
                <a:cs typeface="Calibri" panose="020F0502020204030204" pitchFamily="34" charset="0"/>
              </a:rPr>
              <a:t>Situation Analysis</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426720" y="2157984"/>
            <a:ext cx="11343748" cy="4181856"/>
          </a:xfrm>
        </p:spPr>
        <p:txBody>
          <a:bodyPr anchor="ctr">
            <a:normAutofit/>
          </a:bodyPr>
          <a:lstStyle/>
          <a:p>
            <a:r>
              <a:rPr lang="en-GB" sz="2400" dirty="0">
                <a:effectLst/>
                <a:latin typeface="Arial" panose="020B0604020202020204" pitchFamily="34" charset="0"/>
                <a:ea typeface="Times New Roman" panose="02020603050405020304" pitchFamily="18" charset="0"/>
              </a:rPr>
              <a:t>Situation – Briefly summary of the situation analysis – a few key points</a:t>
            </a:r>
          </a:p>
          <a:p>
            <a:pPr marL="0" indent="0">
              <a:buNone/>
            </a:pPr>
            <a:endParaRPr lang="en-GB" sz="2400" dirty="0">
              <a:effectLst/>
              <a:latin typeface="Arial" panose="020B0604020202020204" pitchFamily="34" charset="0"/>
              <a:ea typeface="Times New Roman" panose="02020603050405020304" pitchFamily="18" charset="0"/>
            </a:endParaRPr>
          </a:p>
          <a:p>
            <a:r>
              <a:rPr lang="en-GB" sz="2400" dirty="0">
                <a:latin typeface="Arial" panose="020B0604020202020204" pitchFamily="34" charset="0"/>
                <a:cs typeface="Calibri" panose="020F0502020204030204" pitchFamily="34" charset="0"/>
              </a:rPr>
              <a:t>Identify and justify the new strategic marketing direction for your organisation.</a:t>
            </a:r>
          </a:p>
          <a:p>
            <a:pPr lvl="1"/>
            <a:r>
              <a:rPr lang="en-GB" sz="2400" dirty="0">
                <a:latin typeface="Arial" panose="020B0604020202020204" pitchFamily="34" charset="0"/>
                <a:cs typeface="Calibri" panose="020F0502020204030204" pitchFamily="34" charset="0"/>
              </a:rPr>
              <a:t>Ansoff Matrix – select a clear growth strategy</a:t>
            </a:r>
          </a:p>
          <a:p>
            <a:pPr lvl="1"/>
            <a:r>
              <a:rPr lang="en-GB" sz="2400" dirty="0">
                <a:latin typeface="Arial" panose="020B0604020202020204" pitchFamily="34" charset="0"/>
                <a:cs typeface="Calibri" panose="020F0502020204030204" pitchFamily="34" charset="0"/>
              </a:rPr>
              <a:t>Identify details of the new direction</a:t>
            </a:r>
          </a:p>
          <a:p>
            <a:pPr lvl="1"/>
            <a:r>
              <a:rPr lang="en-GB" sz="2400" dirty="0">
                <a:latin typeface="Arial" panose="020B0604020202020204" pitchFamily="34" charset="0"/>
                <a:cs typeface="Calibri" panose="020F0502020204030204" pitchFamily="34" charset="0"/>
              </a:rPr>
              <a:t>Justify – reasons for this choice supported by referenced data </a:t>
            </a:r>
          </a:p>
          <a:p>
            <a:pPr marL="0" indent="0">
              <a:buNone/>
            </a:pP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61931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758758" y="973668"/>
            <a:ext cx="9157610" cy="706964"/>
          </a:xfrm>
        </p:spPr>
        <p:txBody>
          <a:bodyPr>
            <a:normAutofit/>
          </a:bodyPr>
          <a:lstStyle/>
          <a:p>
            <a:r>
              <a:rPr lang="en-GB" b="1" u="sng" dirty="0">
                <a:latin typeface="Calibri" panose="020F0502020204030204" pitchFamily="34" charset="0"/>
                <a:cs typeface="Calibri" panose="020F0502020204030204" pitchFamily="34" charset="0"/>
              </a:rPr>
              <a:t>Objectives</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426720" y="2344366"/>
            <a:ext cx="11343748" cy="3995474"/>
          </a:xfrm>
        </p:spPr>
        <p:txBody>
          <a:bodyPr anchor="ctr">
            <a:normAutofit/>
          </a:bodyPr>
          <a:lstStyle/>
          <a:p>
            <a:endParaRPr lang="en-GB" sz="2400" dirty="0">
              <a:effectLst/>
              <a:latin typeface="Arial" panose="020B0604020202020204" pitchFamily="34" charset="0"/>
              <a:ea typeface="Times New Roman" panose="02020603050405020304" pitchFamily="18" charset="0"/>
            </a:endParaRPr>
          </a:p>
          <a:p>
            <a:endParaRPr lang="en-GB" sz="2400" dirty="0">
              <a:latin typeface="Arial" panose="020B0604020202020204" pitchFamily="34" charset="0"/>
              <a:ea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Briefly explain the role of </a:t>
            </a:r>
            <a:r>
              <a:rPr lang="en-GB" sz="2400" dirty="0">
                <a:latin typeface="Arial" panose="020B0604020202020204" pitchFamily="34" charset="0"/>
                <a:ea typeface="Times New Roman" panose="02020603050405020304" pitchFamily="18" charset="0"/>
              </a:rPr>
              <a:t>marketing objectives theoretically – with reference</a:t>
            </a:r>
          </a:p>
          <a:p>
            <a:endParaRPr lang="en-GB" sz="2400" dirty="0">
              <a:latin typeface="Arial" panose="020B0604020202020204" pitchFamily="34" charset="0"/>
              <a:ea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Identify clear SMART objectives for your marketing plan</a:t>
            </a:r>
          </a:p>
          <a:p>
            <a:pPr lvl="1"/>
            <a:r>
              <a:rPr lang="en-GB" sz="2400" dirty="0">
                <a:latin typeface="Arial" panose="020B0604020202020204" pitchFamily="34" charset="0"/>
                <a:ea typeface="Times New Roman" panose="02020603050405020304" pitchFamily="18" charset="0"/>
              </a:rPr>
              <a:t>Two or three objectives</a:t>
            </a:r>
          </a:p>
          <a:p>
            <a:pPr marL="457200" lvl="1" indent="0">
              <a:buNone/>
            </a:pPr>
            <a:endParaRPr lang="en-GB" sz="2400" dirty="0">
              <a:latin typeface="Arial" panose="020B0604020202020204" pitchFamily="34" charset="0"/>
              <a:ea typeface="Times New Roman" panose="02020603050405020304" pitchFamily="18" charset="0"/>
            </a:endParaRPr>
          </a:p>
          <a:p>
            <a:r>
              <a:rPr lang="en-GB" sz="2400" dirty="0">
                <a:latin typeface="Arial" panose="020B0604020202020204" pitchFamily="34" charset="0"/>
                <a:ea typeface="Times New Roman" panose="02020603050405020304" pitchFamily="18" charset="0"/>
              </a:rPr>
              <a:t>Justify why these objectives were selected</a:t>
            </a:r>
          </a:p>
          <a:p>
            <a:pPr lvl="1"/>
            <a:endParaRPr lang="en-GB" dirty="0">
              <a:effectLst/>
              <a:latin typeface="Arial" panose="020B0604020202020204" pitchFamily="34" charset="0"/>
              <a:ea typeface="Times New Roman" panose="02020603050405020304" pitchFamily="18" charset="0"/>
            </a:endParaRPr>
          </a:p>
          <a:p>
            <a:pPr marL="0" indent="0">
              <a:buNone/>
            </a:pPr>
            <a:endParaRPr lang="en-GB" sz="1800" dirty="0">
              <a:effectLst/>
              <a:latin typeface="Arial" panose="020B0604020202020204" pitchFamily="34" charset="0"/>
              <a:ea typeface="Times New Roman" panose="02020603050405020304" pitchFamily="18" charset="0"/>
            </a:endParaRPr>
          </a:p>
          <a:p>
            <a:pPr marL="0" indent="0">
              <a:buNone/>
            </a:pP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71983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758758" y="973668"/>
            <a:ext cx="9157610" cy="706964"/>
          </a:xfrm>
        </p:spPr>
        <p:txBody>
          <a:bodyPr>
            <a:normAutofit/>
          </a:bodyPr>
          <a:lstStyle/>
          <a:p>
            <a:r>
              <a:rPr lang="en-GB" b="1" u="sng" dirty="0">
                <a:latin typeface="Calibri" panose="020F0502020204030204" pitchFamily="34" charset="0"/>
                <a:cs typeface="Calibri" panose="020F0502020204030204" pitchFamily="34" charset="0"/>
              </a:rPr>
              <a:t>Strategy</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426720" y="2344366"/>
            <a:ext cx="11343748" cy="3995474"/>
          </a:xfrm>
        </p:spPr>
        <p:txBody>
          <a:bodyPr anchor="ctr">
            <a:normAutofit/>
          </a:bodyPr>
          <a:lstStyle/>
          <a:p>
            <a:endParaRPr lang="en-GB" sz="2400" dirty="0">
              <a:effectLst/>
              <a:latin typeface="Arial" panose="020B0604020202020204" pitchFamily="34" charset="0"/>
              <a:ea typeface="Times New Roman" panose="02020603050405020304" pitchFamily="18" charset="0"/>
            </a:endParaRPr>
          </a:p>
          <a:p>
            <a:endParaRPr lang="en-GB" sz="2400" dirty="0">
              <a:latin typeface="Arial" panose="020B0604020202020204" pitchFamily="34" charset="0"/>
              <a:ea typeface="Times New Roman" panose="02020603050405020304" pitchFamily="18" charset="0"/>
            </a:endParaRPr>
          </a:p>
          <a:p>
            <a:r>
              <a:rPr lang="en-GB" sz="2400" dirty="0">
                <a:latin typeface="Arial" panose="020B0604020202020204" pitchFamily="34" charset="0"/>
                <a:ea typeface="Times New Roman" panose="02020603050405020304" pitchFamily="18" charset="0"/>
              </a:rPr>
              <a:t>Clearly define</a:t>
            </a:r>
            <a:r>
              <a:rPr lang="en-GB" sz="2400" dirty="0">
                <a:effectLst/>
                <a:latin typeface="Arial" panose="020B0604020202020204" pitchFamily="34" charset="0"/>
                <a:ea typeface="Times New Roman" panose="02020603050405020304" pitchFamily="18" charset="0"/>
              </a:rPr>
              <a:t> the target market for the marketing campaign</a:t>
            </a:r>
          </a:p>
          <a:p>
            <a:pPr lvl="1"/>
            <a:r>
              <a:rPr lang="en-GB" sz="2200" dirty="0">
                <a:effectLst/>
                <a:latin typeface="Arial" panose="020B0604020202020204" pitchFamily="34" charset="0"/>
                <a:ea typeface="Times New Roman" panose="02020603050405020304" pitchFamily="18" charset="0"/>
              </a:rPr>
              <a:t>justify your choice with marketing theory and research data support</a:t>
            </a:r>
            <a:endParaRPr lang="en-GB" sz="2200" dirty="0">
              <a:latin typeface="Arial" panose="020B0604020202020204" pitchFamily="34" charset="0"/>
              <a:ea typeface="Times New Roman" panose="02020603050405020304" pitchFamily="18" charset="0"/>
            </a:endParaRPr>
          </a:p>
          <a:p>
            <a:endParaRPr lang="en-GB" sz="2400" dirty="0">
              <a:latin typeface="Arial" panose="020B0604020202020204" pitchFamily="34" charset="0"/>
              <a:ea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Define the broad marketing strategy that you will follow.</a:t>
            </a:r>
          </a:p>
          <a:p>
            <a:pPr lvl="1"/>
            <a:r>
              <a:rPr lang="en-GB" sz="2200" dirty="0">
                <a:latin typeface="Arial" panose="020B0604020202020204" pitchFamily="34" charset="0"/>
                <a:ea typeface="Times New Roman" panose="02020603050405020304" pitchFamily="18" charset="0"/>
              </a:rPr>
              <a:t>Positioning</a:t>
            </a:r>
          </a:p>
          <a:p>
            <a:pPr lvl="1"/>
            <a:r>
              <a:rPr lang="en-GB" sz="2200" dirty="0">
                <a:latin typeface="Arial" panose="020B0604020202020204" pitchFamily="34" charset="0"/>
                <a:ea typeface="Times New Roman" panose="02020603050405020304" pitchFamily="18" charset="0"/>
              </a:rPr>
              <a:t>Broad overview of marketing mix decisions</a:t>
            </a:r>
          </a:p>
          <a:p>
            <a:pPr lvl="1"/>
            <a:endParaRPr lang="en-GB" sz="2200" dirty="0">
              <a:effectLst/>
              <a:latin typeface="Arial" panose="020B0604020202020204" pitchFamily="34" charset="0"/>
              <a:ea typeface="Times New Roman" panose="02020603050405020304" pitchFamily="18" charset="0"/>
            </a:endParaRPr>
          </a:p>
          <a:p>
            <a:pPr lvl="1"/>
            <a:endParaRPr lang="en-GB" dirty="0">
              <a:effectLst/>
              <a:latin typeface="Arial" panose="020B0604020202020204" pitchFamily="34" charset="0"/>
              <a:ea typeface="Times New Roman" panose="02020603050405020304" pitchFamily="18" charset="0"/>
            </a:endParaRPr>
          </a:p>
          <a:p>
            <a:pPr marL="0" indent="0">
              <a:buNone/>
            </a:pPr>
            <a:endParaRPr lang="en-GB" sz="1800" dirty="0">
              <a:effectLst/>
              <a:latin typeface="Arial" panose="020B0604020202020204" pitchFamily="34" charset="0"/>
              <a:ea typeface="Times New Roman" panose="02020603050405020304" pitchFamily="18" charset="0"/>
            </a:endParaRPr>
          </a:p>
          <a:p>
            <a:pPr marL="0" indent="0">
              <a:buNone/>
            </a:pP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401384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758758" y="973668"/>
            <a:ext cx="9157610" cy="706964"/>
          </a:xfrm>
        </p:spPr>
        <p:txBody>
          <a:bodyPr>
            <a:normAutofit/>
          </a:bodyPr>
          <a:lstStyle/>
          <a:p>
            <a:r>
              <a:rPr lang="en-GB" b="1" u="sng" dirty="0">
                <a:latin typeface="Calibri" panose="020F0502020204030204" pitchFamily="34" charset="0"/>
                <a:cs typeface="Calibri" panose="020F0502020204030204" pitchFamily="34" charset="0"/>
              </a:rPr>
              <a:t>Tactics</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426720" y="2344366"/>
            <a:ext cx="11343748" cy="3995474"/>
          </a:xfrm>
        </p:spPr>
        <p:txBody>
          <a:bodyPr anchor="ctr">
            <a:normAutofit fontScale="92500" lnSpcReduction="10000"/>
          </a:bodyPr>
          <a:lstStyle/>
          <a:p>
            <a:endParaRPr lang="en-GB" sz="2400" dirty="0">
              <a:effectLst/>
              <a:latin typeface="Arial" panose="020B0604020202020204" pitchFamily="34" charset="0"/>
              <a:ea typeface="Times New Roman" panose="02020603050405020304" pitchFamily="18" charset="0"/>
            </a:endParaRPr>
          </a:p>
          <a:p>
            <a:endParaRPr lang="en-GB" sz="2400" dirty="0">
              <a:latin typeface="Arial" panose="020B0604020202020204" pitchFamily="34" charset="0"/>
              <a:ea typeface="Times New Roman" panose="02020603050405020304" pitchFamily="18" charset="0"/>
            </a:endParaRPr>
          </a:p>
          <a:p>
            <a:r>
              <a:rPr lang="en-GB" sz="2400" dirty="0">
                <a:latin typeface="Arial" panose="020B0604020202020204" pitchFamily="34" charset="0"/>
                <a:ea typeface="Times New Roman" panose="02020603050405020304" pitchFamily="18" charset="0"/>
              </a:rPr>
              <a:t>The details of the marketing mix – specific decisions for each of the 7Ps.</a:t>
            </a:r>
          </a:p>
          <a:p>
            <a:endParaRPr lang="en-GB" sz="2400" dirty="0">
              <a:latin typeface="Arial" panose="020B0604020202020204" pitchFamily="34" charset="0"/>
              <a:ea typeface="Times New Roman" panose="02020603050405020304" pitchFamily="18" charset="0"/>
            </a:endParaRPr>
          </a:p>
          <a:p>
            <a:r>
              <a:rPr lang="en-GB" sz="2400" dirty="0">
                <a:latin typeface="Arial" panose="020B0604020202020204" pitchFamily="34" charset="0"/>
                <a:ea typeface="Times New Roman" panose="02020603050405020304" pitchFamily="18" charset="0"/>
              </a:rPr>
              <a:t>Focus on the 7P areas most relevant to your new direction and objectives.</a:t>
            </a:r>
          </a:p>
          <a:p>
            <a:endParaRPr lang="en-GB" sz="2400" dirty="0">
              <a:latin typeface="Arial" panose="020B0604020202020204" pitchFamily="34" charset="0"/>
              <a:ea typeface="Times New Roman" panose="02020603050405020304" pitchFamily="18" charset="0"/>
            </a:endParaRPr>
          </a:p>
          <a:p>
            <a:r>
              <a:rPr lang="en-GB" sz="2400" dirty="0">
                <a:latin typeface="Arial" panose="020B0604020202020204" pitchFamily="34" charset="0"/>
                <a:ea typeface="Times New Roman" panose="02020603050405020304" pitchFamily="18" charset="0"/>
              </a:rPr>
              <a:t>Justify decisions made with support from marketing theory and market research data.</a:t>
            </a:r>
          </a:p>
          <a:p>
            <a:pPr marL="0" indent="0">
              <a:buNone/>
            </a:pPr>
            <a:endParaRPr lang="en-GB" sz="2400" dirty="0">
              <a:latin typeface="Arial" panose="020B0604020202020204" pitchFamily="34" charset="0"/>
              <a:ea typeface="Times New Roman" panose="02020603050405020304" pitchFamily="18" charset="0"/>
            </a:endParaRPr>
          </a:p>
          <a:p>
            <a:r>
              <a:rPr lang="en-GB" sz="2400" dirty="0">
                <a:latin typeface="Arial" panose="020B0604020202020204" pitchFamily="34" charset="0"/>
                <a:ea typeface="Times New Roman" panose="02020603050405020304" pitchFamily="18" charset="0"/>
              </a:rPr>
              <a:t>You may use tables to succinctly present information</a:t>
            </a:r>
          </a:p>
          <a:p>
            <a:pPr lvl="1"/>
            <a:endParaRPr lang="en-GB" dirty="0">
              <a:effectLst/>
              <a:latin typeface="Arial" panose="020B0604020202020204" pitchFamily="34" charset="0"/>
              <a:ea typeface="Times New Roman" panose="02020603050405020304" pitchFamily="18" charset="0"/>
            </a:endParaRPr>
          </a:p>
          <a:p>
            <a:pPr marL="0" indent="0">
              <a:buNone/>
            </a:pPr>
            <a:endParaRPr lang="en-GB" sz="1800" dirty="0">
              <a:effectLst/>
              <a:latin typeface="Arial" panose="020B0604020202020204" pitchFamily="34" charset="0"/>
              <a:ea typeface="Times New Roman" panose="02020603050405020304" pitchFamily="18" charset="0"/>
            </a:endParaRPr>
          </a:p>
          <a:p>
            <a:pPr marL="0" indent="0">
              <a:buNone/>
            </a:pP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172740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758758" y="973668"/>
            <a:ext cx="9157610" cy="706964"/>
          </a:xfrm>
        </p:spPr>
        <p:txBody>
          <a:bodyPr>
            <a:normAutofit/>
          </a:bodyPr>
          <a:lstStyle/>
          <a:p>
            <a:r>
              <a:rPr lang="en-GB" b="1" u="sng" dirty="0">
                <a:latin typeface="Calibri" panose="020F0502020204030204" pitchFamily="34" charset="0"/>
                <a:cs typeface="Calibri" panose="020F0502020204030204" pitchFamily="34" charset="0"/>
              </a:rPr>
              <a:t>Action</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426720" y="2344366"/>
            <a:ext cx="11343748" cy="3995474"/>
          </a:xfrm>
        </p:spPr>
        <p:txBody>
          <a:bodyPr anchor="ctr">
            <a:normAutofit lnSpcReduction="10000"/>
          </a:bodyPr>
          <a:lstStyle/>
          <a:p>
            <a:endParaRPr lang="en-GB" sz="2400" dirty="0">
              <a:effectLst/>
              <a:latin typeface="Arial" panose="020B0604020202020204" pitchFamily="34" charset="0"/>
              <a:ea typeface="Times New Roman" panose="02020603050405020304" pitchFamily="18" charset="0"/>
            </a:endParaRPr>
          </a:p>
          <a:p>
            <a:endParaRPr lang="en-GB" sz="2400" dirty="0">
              <a:latin typeface="Arial" panose="020B0604020202020204" pitchFamily="34" charset="0"/>
              <a:ea typeface="Times New Roman" panose="02020603050405020304" pitchFamily="18" charset="0"/>
            </a:endParaRPr>
          </a:p>
          <a:p>
            <a:endParaRPr lang="en-GB" sz="2400" dirty="0">
              <a:latin typeface="Arial" panose="020B0604020202020204" pitchFamily="34" charset="0"/>
              <a:ea typeface="Times New Roman" panose="02020603050405020304" pitchFamily="18" charset="0"/>
            </a:endParaRPr>
          </a:p>
          <a:p>
            <a:endParaRPr lang="en-GB" sz="2400" dirty="0">
              <a:latin typeface="Arial" panose="020B0604020202020204" pitchFamily="34" charset="0"/>
              <a:ea typeface="Times New Roman" panose="02020603050405020304" pitchFamily="18" charset="0"/>
            </a:endParaRPr>
          </a:p>
          <a:p>
            <a:r>
              <a:rPr lang="en-GB" sz="2400" dirty="0">
                <a:latin typeface="Arial" panose="020B0604020202020204" pitchFamily="34" charset="0"/>
                <a:ea typeface="Times New Roman" panose="02020603050405020304" pitchFamily="18" charset="0"/>
              </a:rPr>
              <a:t>Scheduling of activities and tasks.</a:t>
            </a:r>
          </a:p>
          <a:p>
            <a:endParaRPr lang="en-GB" sz="2400" dirty="0">
              <a:latin typeface="Arial" panose="020B0604020202020204" pitchFamily="34" charset="0"/>
              <a:ea typeface="Times New Roman" panose="02020603050405020304" pitchFamily="18" charset="0"/>
            </a:endParaRPr>
          </a:p>
          <a:p>
            <a:pPr lvl="1"/>
            <a:r>
              <a:rPr lang="en-GB" sz="2200" dirty="0">
                <a:latin typeface="Arial" panose="020B0604020202020204" pitchFamily="34" charset="0"/>
                <a:ea typeface="Times New Roman" panose="02020603050405020304" pitchFamily="18" charset="0"/>
              </a:rPr>
              <a:t>GANTT chart is useful</a:t>
            </a:r>
          </a:p>
          <a:p>
            <a:pPr lvl="1"/>
            <a:endParaRPr lang="en-GB" sz="2200" dirty="0">
              <a:latin typeface="Arial" panose="020B0604020202020204" pitchFamily="34" charset="0"/>
              <a:ea typeface="Times New Roman" panose="02020603050405020304" pitchFamily="18" charset="0"/>
            </a:endParaRPr>
          </a:p>
          <a:p>
            <a:pPr lvl="1"/>
            <a:r>
              <a:rPr lang="en-GB" sz="2200" dirty="0">
                <a:latin typeface="Arial" panose="020B0604020202020204" pitchFamily="34" charset="0"/>
                <a:ea typeface="Times New Roman" panose="02020603050405020304" pitchFamily="18" charset="0"/>
              </a:rPr>
              <a:t>Briefly explain and justify allocation.</a:t>
            </a:r>
          </a:p>
          <a:p>
            <a:pPr lvl="1"/>
            <a:endParaRPr lang="en-GB" dirty="0">
              <a:effectLst/>
              <a:latin typeface="Arial" panose="020B0604020202020204" pitchFamily="34" charset="0"/>
              <a:ea typeface="Times New Roman" panose="02020603050405020304" pitchFamily="18" charset="0"/>
            </a:endParaRPr>
          </a:p>
          <a:p>
            <a:pPr marL="0" indent="0">
              <a:buNone/>
            </a:pPr>
            <a:endParaRPr lang="en-GB" sz="1800" dirty="0">
              <a:effectLst/>
              <a:latin typeface="Arial" panose="020B0604020202020204" pitchFamily="34" charset="0"/>
              <a:ea typeface="Times New Roman" panose="02020603050405020304" pitchFamily="18" charset="0"/>
            </a:endParaRPr>
          </a:p>
          <a:p>
            <a:pPr marL="0" indent="0">
              <a:buNone/>
            </a:pP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919532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758758" y="973668"/>
            <a:ext cx="9157610" cy="706964"/>
          </a:xfrm>
        </p:spPr>
        <p:txBody>
          <a:bodyPr>
            <a:normAutofit/>
          </a:bodyPr>
          <a:lstStyle/>
          <a:p>
            <a:r>
              <a:rPr lang="en-GB" b="1" u="sng" dirty="0">
                <a:latin typeface="Calibri" panose="020F0502020204030204" pitchFamily="34" charset="0"/>
                <a:cs typeface="Calibri" panose="020F0502020204030204" pitchFamily="34" charset="0"/>
              </a:rPr>
              <a:t>Control</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426720" y="2344366"/>
            <a:ext cx="11343748" cy="3995474"/>
          </a:xfrm>
        </p:spPr>
        <p:txBody>
          <a:bodyPr anchor="ctr">
            <a:normAutofit lnSpcReduction="10000"/>
          </a:bodyPr>
          <a:lstStyle/>
          <a:p>
            <a:endParaRPr lang="en-GB" sz="2400" dirty="0">
              <a:effectLst/>
              <a:latin typeface="Arial" panose="020B0604020202020204" pitchFamily="34" charset="0"/>
              <a:ea typeface="Times New Roman" panose="02020603050405020304" pitchFamily="18" charset="0"/>
            </a:endParaRPr>
          </a:p>
          <a:p>
            <a:endParaRPr lang="en-GB" sz="2400" dirty="0">
              <a:latin typeface="Arial" panose="020B0604020202020204" pitchFamily="34" charset="0"/>
              <a:ea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Briefly explain the role of </a:t>
            </a:r>
            <a:r>
              <a:rPr lang="en-GB" sz="2400" dirty="0">
                <a:latin typeface="Arial" panose="020B0604020202020204" pitchFamily="34" charset="0"/>
                <a:ea typeface="Times New Roman" panose="02020603050405020304" pitchFamily="18" charset="0"/>
              </a:rPr>
              <a:t>marketing metrics with reference</a:t>
            </a:r>
          </a:p>
          <a:p>
            <a:endParaRPr lang="en-GB" sz="2400" dirty="0">
              <a:latin typeface="Arial" panose="020B0604020202020204" pitchFamily="34" charset="0"/>
              <a:ea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Identify clear metrics for your plan</a:t>
            </a:r>
          </a:p>
          <a:p>
            <a:pPr lvl="1"/>
            <a:r>
              <a:rPr lang="en-GB" sz="2200" dirty="0">
                <a:latin typeface="Arial" panose="020B0604020202020204" pitchFamily="34" charset="0"/>
                <a:ea typeface="Times New Roman" panose="02020603050405020304" pitchFamily="18" charset="0"/>
              </a:rPr>
              <a:t>What will you measure?</a:t>
            </a:r>
          </a:p>
          <a:p>
            <a:pPr lvl="1"/>
            <a:r>
              <a:rPr lang="en-GB" sz="2200" dirty="0">
                <a:latin typeface="Arial" panose="020B0604020202020204" pitchFamily="34" charset="0"/>
                <a:ea typeface="Times New Roman" panose="02020603050405020304" pitchFamily="18" charset="0"/>
              </a:rPr>
              <a:t>When?</a:t>
            </a:r>
          </a:p>
          <a:p>
            <a:pPr lvl="1"/>
            <a:r>
              <a:rPr lang="en-GB" sz="2200" dirty="0">
                <a:latin typeface="Arial" panose="020B0604020202020204" pitchFamily="34" charset="0"/>
                <a:ea typeface="Times New Roman" panose="02020603050405020304" pitchFamily="18" charset="0"/>
              </a:rPr>
              <a:t>Why?</a:t>
            </a:r>
          </a:p>
          <a:p>
            <a:pPr lvl="1"/>
            <a:r>
              <a:rPr lang="en-GB" sz="2200" dirty="0">
                <a:latin typeface="Arial" panose="020B0604020202020204" pitchFamily="34" charset="0"/>
                <a:ea typeface="Times New Roman" panose="02020603050405020304" pitchFamily="18" charset="0"/>
              </a:rPr>
              <a:t>How will this support the implementation of the plan?</a:t>
            </a:r>
          </a:p>
          <a:p>
            <a:pPr lvl="1"/>
            <a:endParaRPr lang="en-GB" dirty="0">
              <a:effectLst/>
              <a:latin typeface="Arial" panose="020B0604020202020204" pitchFamily="34" charset="0"/>
              <a:ea typeface="Times New Roman" panose="02020603050405020304" pitchFamily="18" charset="0"/>
            </a:endParaRPr>
          </a:p>
          <a:p>
            <a:pPr marL="0" indent="0">
              <a:buNone/>
            </a:pPr>
            <a:endParaRPr lang="en-GB" sz="1800" dirty="0">
              <a:effectLst/>
              <a:latin typeface="Arial" panose="020B0604020202020204" pitchFamily="34" charset="0"/>
              <a:ea typeface="Times New Roman" panose="02020603050405020304" pitchFamily="18" charset="0"/>
            </a:endParaRPr>
          </a:p>
          <a:p>
            <a:pPr marL="0" indent="0">
              <a:buNone/>
            </a:pP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784488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1338</Words>
  <Application>Microsoft Office PowerPoint</Application>
  <PresentationFormat>Widescreen</PresentationFormat>
  <Paragraphs>150</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Lexend Deca</vt:lpstr>
      <vt:lpstr>Arial</vt:lpstr>
      <vt:lpstr>Calibri</vt:lpstr>
      <vt:lpstr>Century Gothic</vt:lpstr>
      <vt:lpstr>Wingdings 3</vt:lpstr>
      <vt:lpstr>Ion Boardroom</vt:lpstr>
      <vt:lpstr>BMBM5024 Marketing In Practice   SOSTAC – Action and Control</vt:lpstr>
      <vt:lpstr>Today’s Lecture</vt:lpstr>
      <vt:lpstr>PowerPoint Presentation</vt:lpstr>
      <vt:lpstr>‘Action’ Stage of SOSTAC</vt:lpstr>
      <vt:lpstr>Gantt Chart</vt:lpstr>
      <vt:lpstr>‘Control’ Stage of SOSTAC</vt:lpstr>
      <vt:lpstr>What Should You Track?</vt:lpstr>
      <vt:lpstr>What Should You Measure?</vt:lpstr>
      <vt:lpstr>Selecting Your Key Metrics</vt:lpstr>
      <vt:lpstr>Key Metrics – Return on Investment (ROI)</vt:lpstr>
      <vt:lpstr>Key Metrics – Market Share</vt:lpstr>
      <vt:lpstr>Key Metrics – Cost Per Acquisition (CPA)</vt:lpstr>
      <vt:lpstr>Key Metrics -  Cost per Lead (CPL)</vt:lpstr>
      <vt:lpstr>Key Metrics – Click Through Rate (CTR)</vt:lpstr>
      <vt:lpstr>There are many more metrics you could select depending on the objective and strategy you have selected for your marketing plan</vt:lpstr>
      <vt:lpstr>The Marketing Mix (7Ps)</vt:lpstr>
      <vt:lpstr>Assignment 2</vt:lpstr>
      <vt:lpstr>Situation Analysis</vt:lpstr>
      <vt:lpstr>Objectives</vt:lpstr>
      <vt:lpstr>Strategy</vt:lpstr>
      <vt:lpstr>Tactics</vt:lpstr>
      <vt:lpstr>Action</vt:lpstr>
      <vt:lpstr>Control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Lisa Knight</dc:creator>
  <cp:lastModifiedBy>Gwyneth Jones</cp:lastModifiedBy>
  <cp:revision>44</cp:revision>
  <dcterms:created xsi:type="dcterms:W3CDTF">2022-03-15T19:01:28Z</dcterms:created>
  <dcterms:modified xsi:type="dcterms:W3CDTF">2025-03-31T00:40:35Z</dcterms:modified>
</cp:coreProperties>
</file>