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7" r:id="rId3"/>
    <p:sldId id="293" r:id="rId4"/>
    <p:sldId id="283" r:id="rId5"/>
    <p:sldId id="285" r:id="rId6"/>
    <p:sldId id="280" r:id="rId7"/>
    <p:sldId id="281" r:id="rId8"/>
    <p:sldId id="284" r:id="rId9"/>
    <p:sldId id="286" r:id="rId10"/>
    <p:sldId id="287" r:id="rId11"/>
    <p:sldId id="288" r:id="rId12"/>
    <p:sldId id="289" r:id="rId13"/>
    <p:sldId id="259" r:id="rId14"/>
    <p:sldId id="268" r:id="rId15"/>
    <p:sldId id="260" r:id="rId16"/>
    <p:sldId id="262" r:id="rId17"/>
    <p:sldId id="258" r:id="rId18"/>
    <p:sldId id="264" r:id="rId19"/>
    <p:sldId id="263" r:id="rId20"/>
    <p:sldId id="265" r:id="rId21"/>
    <p:sldId id="275" r:id="rId22"/>
    <p:sldId id="272" r:id="rId23"/>
    <p:sldId id="273" r:id="rId24"/>
    <p:sldId id="276" r:id="rId25"/>
    <p:sldId id="277" r:id="rId26"/>
    <p:sldId id="290" r:id="rId27"/>
    <p:sldId id="291" r:id="rId28"/>
    <p:sldId id="282" r:id="rId29"/>
    <p:sldId id="29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snapVertSplitter="1" vertBarState="minimized" horzBarState="maximized">
    <p:restoredLeft sz="15717" autoAdjust="0"/>
    <p:restoredTop sz="94602" autoAdjust="0"/>
  </p:normalViewPr>
  <p:slideViewPr>
    <p:cSldViewPr>
      <p:cViewPr>
        <p:scale>
          <a:sx n="115" d="100"/>
          <a:sy n="115" d="100"/>
        </p:scale>
        <p:origin x="294" y="123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D79B7E-A05A-4B4C-9794-924DBAAECD79}" type="doc">
      <dgm:prSet loTypeId="urn:microsoft.com/office/officeart/2005/8/layout/pyramid1" loCatId="pyramid" qsTypeId="urn:microsoft.com/office/officeart/2005/8/quickstyle/simple1" qsCatId="simple" csTypeId="urn:microsoft.com/office/officeart/2005/8/colors/accent1_2" csCatId="accent1" phldr="1"/>
      <dgm:spPr/>
    </dgm:pt>
    <dgm:pt modelId="{A5B49E22-D06B-4DC4-BA16-543FAE6DA923}">
      <dgm:prSet phldrT="[Text]" custT="1"/>
      <dgm:spPr/>
      <dgm:t>
        <a:bodyPr/>
        <a:lstStyle/>
        <a:p>
          <a:r>
            <a:rPr lang="en-GB" sz="1200" b="1" dirty="0"/>
            <a:t>Philanthropic Responsibility</a:t>
          </a:r>
        </a:p>
        <a:p>
          <a:r>
            <a:rPr lang="en-GB" sz="1200" b="1" dirty="0"/>
            <a:t>"Be a good corporate </a:t>
          </a:r>
          <a:r>
            <a:rPr lang="en-GB" sz="1200" b="1" dirty="0" smtClean="0"/>
            <a:t>citizen"</a:t>
          </a:r>
          <a:endParaRPr lang="en-GB" sz="1200" b="1" dirty="0"/>
        </a:p>
      </dgm:t>
    </dgm:pt>
    <dgm:pt modelId="{2C425B8E-B742-4BFB-BDAF-424DC32B85D9}" type="parTrans" cxnId="{2DB46E0A-E0FB-442A-BC7C-49F242605450}">
      <dgm:prSet/>
      <dgm:spPr/>
      <dgm:t>
        <a:bodyPr/>
        <a:lstStyle/>
        <a:p>
          <a:endParaRPr lang="en-GB"/>
        </a:p>
      </dgm:t>
    </dgm:pt>
    <dgm:pt modelId="{D3557514-1744-4A54-8229-7EBE40EF5ABE}" type="sibTrans" cxnId="{2DB46E0A-E0FB-442A-BC7C-49F242605450}">
      <dgm:prSet/>
      <dgm:spPr/>
      <dgm:t>
        <a:bodyPr/>
        <a:lstStyle/>
        <a:p>
          <a:endParaRPr lang="en-GB"/>
        </a:p>
      </dgm:t>
    </dgm:pt>
    <dgm:pt modelId="{E1CADCDF-C1EB-440C-BE5A-A0280F75589C}">
      <dgm:prSet phldrT="[Text]" custT="1"/>
      <dgm:spPr/>
      <dgm:t>
        <a:bodyPr/>
        <a:lstStyle/>
        <a:p>
          <a:r>
            <a:rPr lang="en-GB" sz="1200" b="1" dirty="0"/>
            <a:t>Legal Responsibility</a:t>
          </a:r>
        </a:p>
        <a:p>
          <a:r>
            <a:rPr lang="en-GB" sz="1200" b="1" dirty="0"/>
            <a:t>"Obey the Law"</a:t>
          </a:r>
        </a:p>
      </dgm:t>
    </dgm:pt>
    <dgm:pt modelId="{F6AED3D0-F809-4DB5-98AB-D480E614E953}" type="parTrans" cxnId="{AAD6F467-2D76-499A-B084-2DB0ABE8C839}">
      <dgm:prSet/>
      <dgm:spPr/>
      <dgm:t>
        <a:bodyPr/>
        <a:lstStyle/>
        <a:p>
          <a:endParaRPr lang="en-GB"/>
        </a:p>
      </dgm:t>
    </dgm:pt>
    <dgm:pt modelId="{9C36D660-24AC-496D-9CBD-752866CA495D}" type="sibTrans" cxnId="{AAD6F467-2D76-499A-B084-2DB0ABE8C839}">
      <dgm:prSet/>
      <dgm:spPr/>
      <dgm:t>
        <a:bodyPr/>
        <a:lstStyle/>
        <a:p>
          <a:endParaRPr lang="en-GB"/>
        </a:p>
      </dgm:t>
    </dgm:pt>
    <dgm:pt modelId="{26EF75CC-2BE5-48C4-BF48-C6B5FEFD25EC}">
      <dgm:prSet phldrT="[Text]" custT="1"/>
      <dgm:spPr/>
      <dgm:t>
        <a:bodyPr/>
        <a:lstStyle/>
        <a:p>
          <a:r>
            <a:rPr lang="en-GB" sz="1200" b="1" dirty="0"/>
            <a:t>Economic Responsibility</a:t>
          </a:r>
        </a:p>
        <a:p>
          <a:r>
            <a:rPr lang="en-GB" sz="1200" b="1" dirty="0"/>
            <a:t>"Be profitable"</a:t>
          </a:r>
        </a:p>
      </dgm:t>
    </dgm:pt>
    <dgm:pt modelId="{C9067FF2-04DC-4DAD-8648-10DE75475A75}" type="parTrans" cxnId="{13F2C251-CBA0-468C-B21D-F2C425ABADAE}">
      <dgm:prSet/>
      <dgm:spPr/>
      <dgm:t>
        <a:bodyPr/>
        <a:lstStyle/>
        <a:p>
          <a:endParaRPr lang="en-GB"/>
        </a:p>
      </dgm:t>
    </dgm:pt>
    <dgm:pt modelId="{18274137-7D5A-42B7-B791-09AE34033269}" type="sibTrans" cxnId="{13F2C251-CBA0-468C-B21D-F2C425ABADAE}">
      <dgm:prSet/>
      <dgm:spPr/>
      <dgm:t>
        <a:bodyPr/>
        <a:lstStyle/>
        <a:p>
          <a:endParaRPr lang="en-GB"/>
        </a:p>
      </dgm:t>
    </dgm:pt>
    <dgm:pt modelId="{44CF3DCA-7B51-4166-9C77-715534F48329}">
      <dgm:prSet phldrT="[Text]" custT="1"/>
      <dgm:spPr/>
      <dgm:t>
        <a:bodyPr/>
        <a:lstStyle/>
        <a:p>
          <a:r>
            <a:rPr lang="en-GB" sz="1200" b="1" dirty="0"/>
            <a:t>Ethical Responsibility</a:t>
          </a:r>
        </a:p>
        <a:p>
          <a:r>
            <a:rPr lang="en-GB" sz="1200" b="1" dirty="0"/>
            <a:t>"Be ethical"</a:t>
          </a:r>
        </a:p>
      </dgm:t>
    </dgm:pt>
    <dgm:pt modelId="{99F2D0AA-0880-4B0E-B9EB-82BB1D1125F7}" type="parTrans" cxnId="{C882A563-37EB-4731-B9EB-EB832E9F2174}">
      <dgm:prSet/>
      <dgm:spPr/>
      <dgm:t>
        <a:bodyPr/>
        <a:lstStyle/>
        <a:p>
          <a:endParaRPr lang="en-GB"/>
        </a:p>
      </dgm:t>
    </dgm:pt>
    <dgm:pt modelId="{887FCF19-431E-4ACD-B71E-C82286D256FB}" type="sibTrans" cxnId="{C882A563-37EB-4731-B9EB-EB832E9F2174}">
      <dgm:prSet/>
      <dgm:spPr/>
      <dgm:t>
        <a:bodyPr/>
        <a:lstStyle/>
        <a:p>
          <a:endParaRPr lang="en-GB"/>
        </a:p>
      </dgm:t>
    </dgm:pt>
    <dgm:pt modelId="{54B7CBE3-F3C3-4FFF-8975-9C3549223A3F}" type="pres">
      <dgm:prSet presAssocID="{DAD79B7E-A05A-4B4C-9794-924DBAAECD79}" presName="Name0" presStyleCnt="0">
        <dgm:presLayoutVars>
          <dgm:dir/>
          <dgm:animLvl val="lvl"/>
          <dgm:resizeHandles val="exact"/>
        </dgm:presLayoutVars>
      </dgm:prSet>
      <dgm:spPr/>
    </dgm:pt>
    <dgm:pt modelId="{FF742324-26AD-4E4C-9F5A-A0FADAEED7B0}" type="pres">
      <dgm:prSet presAssocID="{A5B49E22-D06B-4DC4-BA16-543FAE6DA923}" presName="Name8" presStyleCnt="0"/>
      <dgm:spPr/>
    </dgm:pt>
    <dgm:pt modelId="{186A3802-317C-43B8-8D8D-D96CF59C7FEE}" type="pres">
      <dgm:prSet presAssocID="{A5B49E22-D06B-4DC4-BA16-543FAE6DA923}" presName="level" presStyleLbl="node1" presStyleIdx="0" presStyleCnt="4">
        <dgm:presLayoutVars>
          <dgm:chMax val="1"/>
          <dgm:bulletEnabled val="1"/>
        </dgm:presLayoutVars>
      </dgm:prSet>
      <dgm:spPr/>
      <dgm:t>
        <a:bodyPr/>
        <a:lstStyle/>
        <a:p>
          <a:endParaRPr lang="en-GB"/>
        </a:p>
      </dgm:t>
    </dgm:pt>
    <dgm:pt modelId="{E962D1A9-81E0-491A-8784-058D3AA1E4FA}" type="pres">
      <dgm:prSet presAssocID="{A5B49E22-D06B-4DC4-BA16-543FAE6DA923}" presName="levelTx" presStyleLbl="revTx" presStyleIdx="0" presStyleCnt="0">
        <dgm:presLayoutVars>
          <dgm:chMax val="1"/>
          <dgm:bulletEnabled val="1"/>
        </dgm:presLayoutVars>
      </dgm:prSet>
      <dgm:spPr/>
      <dgm:t>
        <a:bodyPr/>
        <a:lstStyle/>
        <a:p>
          <a:endParaRPr lang="en-GB"/>
        </a:p>
      </dgm:t>
    </dgm:pt>
    <dgm:pt modelId="{9425BBFC-16DB-4004-A21F-BA35892DEF23}" type="pres">
      <dgm:prSet presAssocID="{44CF3DCA-7B51-4166-9C77-715534F48329}" presName="Name8" presStyleCnt="0"/>
      <dgm:spPr/>
    </dgm:pt>
    <dgm:pt modelId="{F4806F4A-6110-4286-BAC2-0F2361DB86CA}" type="pres">
      <dgm:prSet presAssocID="{44CF3DCA-7B51-4166-9C77-715534F48329}" presName="level" presStyleLbl="node1" presStyleIdx="1" presStyleCnt="4">
        <dgm:presLayoutVars>
          <dgm:chMax val="1"/>
          <dgm:bulletEnabled val="1"/>
        </dgm:presLayoutVars>
      </dgm:prSet>
      <dgm:spPr/>
      <dgm:t>
        <a:bodyPr/>
        <a:lstStyle/>
        <a:p>
          <a:endParaRPr lang="en-GB"/>
        </a:p>
      </dgm:t>
    </dgm:pt>
    <dgm:pt modelId="{A7870ADF-56EF-447E-BF54-99ADE2A8F90F}" type="pres">
      <dgm:prSet presAssocID="{44CF3DCA-7B51-4166-9C77-715534F48329}" presName="levelTx" presStyleLbl="revTx" presStyleIdx="0" presStyleCnt="0">
        <dgm:presLayoutVars>
          <dgm:chMax val="1"/>
          <dgm:bulletEnabled val="1"/>
        </dgm:presLayoutVars>
      </dgm:prSet>
      <dgm:spPr/>
      <dgm:t>
        <a:bodyPr/>
        <a:lstStyle/>
        <a:p>
          <a:endParaRPr lang="en-GB"/>
        </a:p>
      </dgm:t>
    </dgm:pt>
    <dgm:pt modelId="{3D6A55DC-D30C-4330-A2B2-17255EA1B774}" type="pres">
      <dgm:prSet presAssocID="{E1CADCDF-C1EB-440C-BE5A-A0280F75589C}" presName="Name8" presStyleCnt="0"/>
      <dgm:spPr/>
    </dgm:pt>
    <dgm:pt modelId="{06429B7A-70DF-475A-BA68-C348D467BB32}" type="pres">
      <dgm:prSet presAssocID="{E1CADCDF-C1EB-440C-BE5A-A0280F75589C}" presName="level" presStyleLbl="node1" presStyleIdx="2" presStyleCnt="4">
        <dgm:presLayoutVars>
          <dgm:chMax val="1"/>
          <dgm:bulletEnabled val="1"/>
        </dgm:presLayoutVars>
      </dgm:prSet>
      <dgm:spPr/>
      <dgm:t>
        <a:bodyPr/>
        <a:lstStyle/>
        <a:p>
          <a:endParaRPr lang="en-GB"/>
        </a:p>
      </dgm:t>
    </dgm:pt>
    <dgm:pt modelId="{B9F15F4A-FC03-4A61-8B50-D22D6C456784}" type="pres">
      <dgm:prSet presAssocID="{E1CADCDF-C1EB-440C-BE5A-A0280F75589C}" presName="levelTx" presStyleLbl="revTx" presStyleIdx="0" presStyleCnt="0">
        <dgm:presLayoutVars>
          <dgm:chMax val="1"/>
          <dgm:bulletEnabled val="1"/>
        </dgm:presLayoutVars>
      </dgm:prSet>
      <dgm:spPr/>
      <dgm:t>
        <a:bodyPr/>
        <a:lstStyle/>
        <a:p>
          <a:endParaRPr lang="en-GB"/>
        </a:p>
      </dgm:t>
    </dgm:pt>
    <dgm:pt modelId="{6DD80988-3291-4E31-9732-5CC1B112E3D6}" type="pres">
      <dgm:prSet presAssocID="{26EF75CC-2BE5-48C4-BF48-C6B5FEFD25EC}" presName="Name8" presStyleCnt="0"/>
      <dgm:spPr/>
    </dgm:pt>
    <dgm:pt modelId="{18FF4EBB-D5D5-48F0-ADBB-4B877F29E09D}" type="pres">
      <dgm:prSet presAssocID="{26EF75CC-2BE5-48C4-BF48-C6B5FEFD25EC}" presName="level" presStyleLbl="node1" presStyleIdx="3" presStyleCnt="4">
        <dgm:presLayoutVars>
          <dgm:chMax val="1"/>
          <dgm:bulletEnabled val="1"/>
        </dgm:presLayoutVars>
      </dgm:prSet>
      <dgm:spPr/>
      <dgm:t>
        <a:bodyPr/>
        <a:lstStyle/>
        <a:p>
          <a:endParaRPr lang="en-GB"/>
        </a:p>
      </dgm:t>
    </dgm:pt>
    <dgm:pt modelId="{2C6C52BE-AEAC-4FD1-BBBC-80F6DF6FAB6B}" type="pres">
      <dgm:prSet presAssocID="{26EF75CC-2BE5-48C4-BF48-C6B5FEFD25EC}" presName="levelTx" presStyleLbl="revTx" presStyleIdx="0" presStyleCnt="0">
        <dgm:presLayoutVars>
          <dgm:chMax val="1"/>
          <dgm:bulletEnabled val="1"/>
        </dgm:presLayoutVars>
      </dgm:prSet>
      <dgm:spPr/>
      <dgm:t>
        <a:bodyPr/>
        <a:lstStyle/>
        <a:p>
          <a:endParaRPr lang="en-GB"/>
        </a:p>
      </dgm:t>
    </dgm:pt>
  </dgm:ptLst>
  <dgm:cxnLst>
    <dgm:cxn modelId="{2DB46E0A-E0FB-442A-BC7C-49F242605450}" srcId="{DAD79B7E-A05A-4B4C-9794-924DBAAECD79}" destId="{A5B49E22-D06B-4DC4-BA16-543FAE6DA923}" srcOrd="0" destOrd="0" parTransId="{2C425B8E-B742-4BFB-BDAF-424DC32B85D9}" sibTransId="{D3557514-1744-4A54-8229-7EBE40EF5ABE}"/>
    <dgm:cxn modelId="{E8F228B9-28F8-4C82-9D11-A194A03B4DAB}" type="presOf" srcId="{44CF3DCA-7B51-4166-9C77-715534F48329}" destId="{F4806F4A-6110-4286-BAC2-0F2361DB86CA}" srcOrd="0" destOrd="0" presId="urn:microsoft.com/office/officeart/2005/8/layout/pyramid1"/>
    <dgm:cxn modelId="{66B79902-C003-41A2-9BB4-630D0A033E93}" type="presOf" srcId="{A5B49E22-D06B-4DC4-BA16-543FAE6DA923}" destId="{186A3802-317C-43B8-8D8D-D96CF59C7FEE}" srcOrd="0" destOrd="0" presId="urn:microsoft.com/office/officeart/2005/8/layout/pyramid1"/>
    <dgm:cxn modelId="{C882A563-37EB-4731-B9EB-EB832E9F2174}" srcId="{DAD79B7E-A05A-4B4C-9794-924DBAAECD79}" destId="{44CF3DCA-7B51-4166-9C77-715534F48329}" srcOrd="1" destOrd="0" parTransId="{99F2D0AA-0880-4B0E-B9EB-82BB1D1125F7}" sibTransId="{887FCF19-431E-4ACD-B71E-C82286D256FB}"/>
    <dgm:cxn modelId="{F684E772-3F26-4D08-A100-BE4B69E3B9E6}" type="presOf" srcId="{26EF75CC-2BE5-48C4-BF48-C6B5FEFD25EC}" destId="{2C6C52BE-AEAC-4FD1-BBBC-80F6DF6FAB6B}" srcOrd="1" destOrd="0" presId="urn:microsoft.com/office/officeart/2005/8/layout/pyramid1"/>
    <dgm:cxn modelId="{AAD6F467-2D76-499A-B084-2DB0ABE8C839}" srcId="{DAD79B7E-A05A-4B4C-9794-924DBAAECD79}" destId="{E1CADCDF-C1EB-440C-BE5A-A0280F75589C}" srcOrd="2" destOrd="0" parTransId="{F6AED3D0-F809-4DB5-98AB-D480E614E953}" sibTransId="{9C36D660-24AC-496D-9CBD-752866CA495D}"/>
    <dgm:cxn modelId="{CC547B36-DFF5-463E-A515-A3C2638F8FF2}" type="presOf" srcId="{DAD79B7E-A05A-4B4C-9794-924DBAAECD79}" destId="{54B7CBE3-F3C3-4FFF-8975-9C3549223A3F}" srcOrd="0" destOrd="0" presId="urn:microsoft.com/office/officeart/2005/8/layout/pyramid1"/>
    <dgm:cxn modelId="{13F2C251-CBA0-468C-B21D-F2C425ABADAE}" srcId="{DAD79B7E-A05A-4B4C-9794-924DBAAECD79}" destId="{26EF75CC-2BE5-48C4-BF48-C6B5FEFD25EC}" srcOrd="3" destOrd="0" parTransId="{C9067FF2-04DC-4DAD-8648-10DE75475A75}" sibTransId="{18274137-7D5A-42B7-B791-09AE34033269}"/>
    <dgm:cxn modelId="{8AEDA0A6-E448-4305-8D8C-26A47A316EF3}" type="presOf" srcId="{26EF75CC-2BE5-48C4-BF48-C6B5FEFD25EC}" destId="{18FF4EBB-D5D5-48F0-ADBB-4B877F29E09D}" srcOrd="0" destOrd="0" presId="urn:microsoft.com/office/officeart/2005/8/layout/pyramid1"/>
    <dgm:cxn modelId="{B24CCE1E-46F2-449E-915D-9E672ADFD551}" type="presOf" srcId="{A5B49E22-D06B-4DC4-BA16-543FAE6DA923}" destId="{E962D1A9-81E0-491A-8784-058D3AA1E4FA}" srcOrd="1" destOrd="0" presId="urn:microsoft.com/office/officeart/2005/8/layout/pyramid1"/>
    <dgm:cxn modelId="{477178F6-9487-4C7F-8E09-9C691A37AD8A}" type="presOf" srcId="{44CF3DCA-7B51-4166-9C77-715534F48329}" destId="{A7870ADF-56EF-447E-BF54-99ADE2A8F90F}" srcOrd="1" destOrd="0" presId="urn:microsoft.com/office/officeart/2005/8/layout/pyramid1"/>
    <dgm:cxn modelId="{470A3A47-1BD3-49B9-8A77-87042E08F4EB}" type="presOf" srcId="{E1CADCDF-C1EB-440C-BE5A-A0280F75589C}" destId="{06429B7A-70DF-475A-BA68-C348D467BB32}" srcOrd="0" destOrd="0" presId="urn:microsoft.com/office/officeart/2005/8/layout/pyramid1"/>
    <dgm:cxn modelId="{671D2E6B-3D72-4FBD-9200-4C3F070A0D07}" type="presOf" srcId="{E1CADCDF-C1EB-440C-BE5A-A0280F75589C}" destId="{B9F15F4A-FC03-4A61-8B50-D22D6C456784}" srcOrd="1" destOrd="0" presId="urn:microsoft.com/office/officeart/2005/8/layout/pyramid1"/>
    <dgm:cxn modelId="{DF380285-230F-488E-AE40-868D97257C3F}" type="presParOf" srcId="{54B7CBE3-F3C3-4FFF-8975-9C3549223A3F}" destId="{FF742324-26AD-4E4C-9F5A-A0FADAEED7B0}" srcOrd="0" destOrd="0" presId="urn:microsoft.com/office/officeart/2005/8/layout/pyramid1"/>
    <dgm:cxn modelId="{88A32607-B907-44D9-AAE4-FBB1C364B757}" type="presParOf" srcId="{FF742324-26AD-4E4C-9F5A-A0FADAEED7B0}" destId="{186A3802-317C-43B8-8D8D-D96CF59C7FEE}" srcOrd="0" destOrd="0" presId="urn:microsoft.com/office/officeart/2005/8/layout/pyramid1"/>
    <dgm:cxn modelId="{CE8D03B9-5F36-446F-9F68-77071CADB3F7}" type="presParOf" srcId="{FF742324-26AD-4E4C-9F5A-A0FADAEED7B0}" destId="{E962D1A9-81E0-491A-8784-058D3AA1E4FA}" srcOrd="1" destOrd="0" presId="urn:microsoft.com/office/officeart/2005/8/layout/pyramid1"/>
    <dgm:cxn modelId="{A0FE6C75-8F3F-439D-A658-9E5277986DA0}" type="presParOf" srcId="{54B7CBE3-F3C3-4FFF-8975-9C3549223A3F}" destId="{9425BBFC-16DB-4004-A21F-BA35892DEF23}" srcOrd="1" destOrd="0" presId="urn:microsoft.com/office/officeart/2005/8/layout/pyramid1"/>
    <dgm:cxn modelId="{B556A5CC-AF18-41B0-9CB4-BA0CDBE8C374}" type="presParOf" srcId="{9425BBFC-16DB-4004-A21F-BA35892DEF23}" destId="{F4806F4A-6110-4286-BAC2-0F2361DB86CA}" srcOrd="0" destOrd="0" presId="urn:microsoft.com/office/officeart/2005/8/layout/pyramid1"/>
    <dgm:cxn modelId="{C155FD33-B269-4EA1-BDA5-5A03AFA8928B}" type="presParOf" srcId="{9425BBFC-16DB-4004-A21F-BA35892DEF23}" destId="{A7870ADF-56EF-447E-BF54-99ADE2A8F90F}" srcOrd="1" destOrd="0" presId="urn:microsoft.com/office/officeart/2005/8/layout/pyramid1"/>
    <dgm:cxn modelId="{59AEB14F-4090-4BC0-973A-32B2CEB4BEA2}" type="presParOf" srcId="{54B7CBE3-F3C3-4FFF-8975-9C3549223A3F}" destId="{3D6A55DC-D30C-4330-A2B2-17255EA1B774}" srcOrd="2" destOrd="0" presId="urn:microsoft.com/office/officeart/2005/8/layout/pyramid1"/>
    <dgm:cxn modelId="{96EA9069-B1D6-44C5-9752-369BDCA77D1D}" type="presParOf" srcId="{3D6A55DC-D30C-4330-A2B2-17255EA1B774}" destId="{06429B7A-70DF-475A-BA68-C348D467BB32}" srcOrd="0" destOrd="0" presId="urn:microsoft.com/office/officeart/2005/8/layout/pyramid1"/>
    <dgm:cxn modelId="{617E784B-6290-44BF-9CEA-C1FC3194188E}" type="presParOf" srcId="{3D6A55DC-D30C-4330-A2B2-17255EA1B774}" destId="{B9F15F4A-FC03-4A61-8B50-D22D6C456784}" srcOrd="1" destOrd="0" presId="urn:microsoft.com/office/officeart/2005/8/layout/pyramid1"/>
    <dgm:cxn modelId="{A1C84C2F-D86A-4E8D-A86C-04D2C583E147}" type="presParOf" srcId="{54B7CBE3-F3C3-4FFF-8975-9C3549223A3F}" destId="{6DD80988-3291-4E31-9732-5CC1B112E3D6}" srcOrd="3" destOrd="0" presId="urn:microsoft.com/office/officeart/2005/8/layout/pyramid1"/>
    <dgm:cxn modelId="{57DC9887-FD2A-412C-8B2C-B4727BF61F18}" type="presParOf" srcId="{6DD80988-3291-4E31-9732-5CC1B112E3D6}" destId="{18FF4EBB-D5D5-48F0-ADBB-4B877F29E09D}" srcOrd="0" destOrd="0" presId="urn:microsoft.com/office/officeart/2005/8/layout/pyramid1"/>
    <dgm:cxn modelId="{91B15F86-265E-4594-8BE9-DCF93D2E2192}" type="presParOf" srcId="{6DD80988-3291-4E31-9732-5CC1B112E3D6}" destId="{2C6C52BE-AEAC-4FD1-BBBC-80F6DF6FAB6B}" srcOrd="1" destOrd="0" presId="urn:microsoft.com/office/officeart/2005/8/layout/pyramid1"/>
  </dgm:cxnLst>
  <dgm:bg/>
  <dgm:whole/>
</dgm:dataModel>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A18D31F-1207-4110-9969-B752F17DC125}" type="datetimeFigureOut">
              <a:rPr lang="en-GB" smtClean="0"/>
              <a:pPr/>
              <a:t>11/04/2013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3821024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18D31F-1207-4110-9969-B752F17DC125}" type="datetimeFigureOut">
              <a:rPr lang="en-GB" smtClean="0"/>
              <a:pPr/>
              <a:t>11/04/2013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3880059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A18D31F-1207-4110-9969-B752F17DC125}" type="datetimeFigureOut">
              <a:rPr lang="en-GB" smtClean="0"/>
              <a:pPr/>
              <a:t>11/04/2013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4238301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A18D31F-1207-4110-9969-B752F17DC125}" type="datetimeFigureOut">
              <a:rPr lang="en-GB" smtClean="0"/>
              <a:pPr/>
              <a:t>11/04/2013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214156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A18D31F-1207-4110-9969-B752F17DC125}" type="datetimeFigureOut">
              <a:rPr lang="en-GB" smtClean="0"/>
              <a:pPr/>
              <a:t>11/04/2013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3998831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A18D31F-1207-4110-9969-B752F17DC125}" type="datetimeFigureOut">
              <a:rPr lang="en-GB" smtClean="0"/>
              <a:pPr/>
              <a:t>11/04/2013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3256641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18D31F-1207-4110-9969-B752F17DC125}" type="datetimeFigureOut">
              <a:rPr lang="en-GB" smtClean="0"/>
              <a:pPr/>
              <a:t>11/04/2013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3077894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18D31F-1207-4110-9969-B752F17DC125}" type="datetimeFigureOut">
              <a:rPr lang="en-GB" smtClean="0"/>
              <a:pPr/>
              <a:t>11/04/2013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846258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18D31F-1207-4110-9969-B752F17DC125}" type="datetimeFigureOut">
              <a:rPr lang="en-GB" smtClean="0"/>
              <a:pPr/>
              <a:t>11/04/2013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3347525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18D31F-1207-4110-9969-B752F17DC125}" type="datetimeFigureOut">
              <a:rPr lang="en-GB" smtClean="0"/>
              <a:pPr/>
              <a:t>11/04/2013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3996068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18D31F-1207-4110-9969-B752F17DC125}" type="datetimeFigureOut">
              <a:rPr lang="en-GB" smtClean="0"/>
              <a:pPr/>
              <a:t>11/04/2013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3063915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8D31F-1207-4110-9969-B752F17DC125}" type="datetimeFigureOut">
              <a:rPr lang="en-GB" smtClean="0"/>
              <a:pPr/>
              <a:t>11/04/2013</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48831F-0F9E-40E7-B031-39C10F5D3140}" type="slidenum">
              <a:rPr lang="en-GB" smtClean="0"/>
              <a:pPr/>
              <a:t>‹#›</a:t>
            </a:fld>
            <a:endParaRPr lang="en-GB" dirty="0"/>
          </a:p>
        </p:txBody>
      </p:sp>
    </p:spTree>
    <p:extLst>
      <p:ext uri="{BB962C8B-B14F-4D97-AF65-F5344CB8AC3E}">
        <p14:creationId xmlns="" xmlns:p14="http://schemas.microsoft.com/office/powerpoint/2010/main" val="30683692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bbc.co.uk/news/uk-21374799" TargetMode="External"/><Relationship Id="rId1" Type="http://schemas.openxmlformats.org/officeDocument/2006/relationships/slideLayout" Target="../slideLayouts/slideLayout2.xml"/><Relationship Id="rId5" Type="http://schemas.openxmlformats.org/officeDocument/2006/relationships/hyperlink" Target="http://www.bbc.co.uk/news/uk-politics-21472249" TargetMode="External"/><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8" Type="http://schemas.openxmlformats.org/officeDocument/2006/relationships/image" Target="../media/image14.jpeg"/><Relationship Id="rId13" Type="http://schemas.openxmlformats.org/officeDocument/2006/relationships/image" Target="../media/image19.png"/><Relationship Id="rId18" Type="http://schemas.openxmlformats.org/officeDocument/2006/relationships/image" Target="../media/image24.jpeg"/><Relationship Id="rId3" Type="http://schemas.openxmlformats.org/officeDocument/2006/relationships/image" Target="../media/image9.jpeg"/><Relationship Id="rId21" Type="http://schemas.openxmlformats.org/officeDocument/2006/relationships/image" Target="../media/image27.jpeg"/><Relationship Id="rId7" Type="http://schemas.openxmlformats.org/officeDocument/2006/relationships/image" Target="../media/image13.jpeg"/><Relationship Id="rId12" Type="http://schemas.openxmlformats.org/officeDocument/2006/relationships/image" Target="../media/image18.jpeg"/><Relationship Id="rId17" Type="http://schemas.openxmlformats.org/officeDocument/2006/relationships/image" Target="../media/image23.jpeg"/><Relationship Id="rId2" Type="http://schemas.openxmlformats.org/officeDocument/2006/relationships/image" Target="../media/image8.jpeg"/><Relationship Id="rId16" Type="http://schemas.openxmlformats.org/officeDocument/2006/relationships/image" Target="../media/image22.gif"/><Relationship Id="rId20"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jpeg"/><Relationship Id="rId5" Type="http://schemas.openxmlformats.org/officeDocument/2006/relationships/image" Target="../media/image11.jpeg"/><Relationship Id="rId15" Type="http://schemas.openxmlformats.org/officeDocument/2006/relationships/image" Target="../media/image21.jpeg"/><Relationship Id="rId10" Type="http://schemas.openxmlformats.org/officeDocument/2006/relationships/image" Target="../media/image16.gif"/><Relationship Id="rId19" Type="http://schemas.openxmlformats.org/officeDocument/2006/relationships/image" Target="../media/image25.jpeg"/><Relationship Id="rId4" Type="http://schemas.openxmlformats.org/officeDocument/2006/relationships/image" Target="../media/image10.png"/><Relationship Id="rId9" Type="http://schemas.openxmlformats.org/officeDocument/2006/relationships/image" Target="../media/image15.jpeg"/><Relationship Id="rId1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cid:676C1B66-1484-45D1-99A5-1D04DF0A4A76" TargetMode="Externa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mailto:careline@findus.co.uk?subject=Findus%20Website%20Enquiry"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hyperlink" Target="http://www.food.gov.uk/" TargetMode="External"/><Relationship Id="rId1" Type="http://schemas.openxmlformats.org/officeDocument/2006/relationships/slideLayout" Target="../slideLayouts/slideLayout4.xml"/><Relationship Id="rId4" Type="http://schemas.openxmlformats.org/officeDocument/2006/relationships/image" Target="../media/image36.jpeg"/></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heraldnet.com/apps/pbcsi.dll/bilde?Site=DH&amp;Date=20120121&amp;Category=BIZ&amp;ArtNo=701219949&amp;Ref=AR" TargetMode="External"/><Relationship Id="rId2" Type="http://schemas.openxmlformats.org/officeDocument/2006/relationships/hyperlink" Target="http://www.heraldnet.com/article/20120121/BIZ/701219949" TargetMode="External"/><Relationship Id="rId1" Type="http://schemas.openxmlformats.org/officeDocument/2006/relationships/slideLayout" Target="../slideLayouts/slideLayout2.xml"/><Relationship Id="rId5" Type="http://schemas.openxmlformats.org/officeDocument/2006/relationships/image" Target="../media/image41.gif"/><Relationship Id="rId4" Type="http://schemas.openxmlformats.org/officeDocument/2006/relationships/image" Target="../media/image40.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p:cNvPicPr>
            <a:picLocks noChangeAspect="1" noChangeArrowheads="1"/>
          </p:cNvPicPr>
          <p:nvPr/>
        </p:nvPicPr>
        <p:blipFill>
          <a:blip r:embed="rId2"/>
          <a:srcRect/>
          <a:stretch>
            <a:fillRect/>
          </a:stretch>
        </p:blipFill>
        <p:spPr bwMode="auto">
          <a:xfrm>
            <a:off x="16659" y="-2"/>
            <a:ext cx="9242518" cy="6858002"/>
          </a:xfrm>
          <a:prstGeom prst="rect">
            <a:avLst/>
          </a:prstGeom>
          <a:ln>
            <a:noFill/>
          </a:ln>
          <a:effectLst>
            <a:outerShdw blurRad="292100" dist="139700" dir="2700000" algn="tl" rotWithShape="0">
              <a:srgbClr val="333333">
                <a:alpha val="65000"/>
              </a:srgbClr>
            </a:outerShdw>
          </a:effectLst>
        </p:spPr>
      </p:pic>
      <p:pic>
        <p:nvPicPr>
          <p:cNvPr id="3075" name="Picture 3"/>
          <p:cNvPicPr>
            <a:picLocks noChangeAspect="1" noChangeArrowheads="1"/>
          </p:cNvPicPr>
          <p:nvPr/>
        </p:nvPicPr>
        <p:blipFill rotWithShape="1">
          <a:blip r:embed="rId3"/>
          <a:srcRect t="20397"/>
          <a:stretch/>
        </p:blipFill>
        <p:spPr bwMode="auto">
          <a:xfrm>
            <a:off x="285720" y="214290"/>
            <a:ext cx="1515618" cy="967257"/>
          </a:xfrm>
          <a:prstGeom prst="rect">
            <a:avLst/>
          </a:prstGeom>
          <a:noFill/>
          <a:ln w="9525">
            <a:noFill/>
            <a:miter lim="800000"/>
            <a:headEnd/>
            <a:tailEnd/>
          </a:ln>
          <a:effectLst/>
        </p:spPr>
      </p:pic>
      <p:sp>
        <p:nvSpPr>
          <p:cNvPr id="3" name="Rectangle 2"/>
          <p:cNvSpPr/>
          <p:nvPr/>
        </p:nvSpPr>
        <p:spPr>
          <a:xfrm>
            <a:off x="322620" y="1700808"/>
            <a:ext cx="8471317" cy="738664"/>
          </a:xfrm>
          <a:prstGeom prst="rect">
            <a:avLst/>
          </a:prstGeom>
        </p:spPr>
        <p:txBody>
          <a:bodyPr wrap="square">
            <a:spAutoFit/>
          </a:bodyPr>
          <a:lstStyle/>
          <a:p>
            <a:pPr>
              <a:spcBef>
                <a:spcPts val="600"/>
              </a:spcBef>
              <a:spcAft>
                <a:spcPts val="600"/>
              </a:spcAft>
            </a:pPr>
            <a:r>
              <a:rPr lang="en-GB" sz="2400" b="1" i="1" dirty="0" smtClean="0">
                <a:solidFill>
                  <a:schemeClr val="bg1"/>
                </a:solidFill>
                <a:cs typeface="Arial" pitchFamily="34" charset="0"/>
              </a:rPr>
              <a:t/>
            </a:r>
            <a:br>
              <a:rPr lang="en-GB" sz="2400" b="1" i="1" dirty="0" smtClean="0">
                <a:solidFill>
                  <a:schemeClr val="bg1"/>
                </a:solidFill>
                <a:cs typeface="Arial" pitchFamily="34" charset="0"/>
              </a:rPr>
            </a:br>
            <a:r>
              <a:rPr lang="en-GB" b="1" i="1" dirty="0" smtClean="0"/>
              <a:t>welcome</a:t>
            </a:r>
            <a:r>
              <a:rPr lang="en-GB" b="1" i="1" dirty="0"/>
              <a:t>!</a:t>
            </a:r>
          </a:p>
        </p:txBody>
      </p:sp>
      <p:sp>
        <p:nvSpPr>
          <p:cNvPr id="2" name="Rectangle 1"/>
          <p:cNvSpPr/>
          <p:nvPr/>
        </p:nvSpPr>
        <p:spPr>
          <a:xfrm>
            <a:off x="1436652" y="1978100"/>
            <a:ext cx="6030416" cy="461665"/>
          </a:xfrm>
          <a:prstGeom prst="rect">
            <a:avLst/>
          </a:prstGeom>
        </p:spPr>
        <p:txBody>
          <a:bodyPr wrap="square">
            <a:spAutoFit/>
          </a:bodyPr>
          <a:lstStyle/>
          <a:p>
            <a:endParaRPr lang="en-GB" sz="2400" b="1" dirty="0">
              <a:solidFill>
                <a:schemeClr val="bg1"/>
              </a:solidFill>
            </a:endParaRPr>
          </a:p>
        </p:txBody>
      </p:sp>
      <p:sp>
        <p:nvSpPr>
          <p:cNvPr id="6" name="Rectangle 5"/>
          <p:cNvSpPr/>
          <p:nvPr/>
        </p:nvSpPr>
        <p:spPr>
          <a:xfrm>
            <a:off x="79823" y="1181547"/>
            <a:ext cx="8898333" cy="5324535"/>
          </a:xfrm>
          <a:prstGeom prst="rect">
            <a:avLst/>
          </a:prstGeom>
        </p:spPr>
        <p:txBody>
          <a:bodyPr wrap="square">
            <a:spAutoFit/>
          </a:bodyPr>
          <a:lstStyle/>
          <a:p>
            <a:pPr algn="ctr"/>
            <a:endParaRPr lang="en-GB" sz="3600" dirty="0">
              <a:solidFill>
                <a:schemeClr val="bg1"/>
              </a:solidFill>
            </a:endParaRPr>
          </a:p>
          <a:p>
            <a:pPr algn="ctr"/>
            <a:r>
              <a:rPr lang="en-GB" sz="3600" dirty="0" smtClean="0">
                <a:solidFill>
                  <a:schemeClr val="bg1"/>
                </a:solidFill>
              </a:rPr>
              <a:t>Steve </a:t>
            </a:r>
            <a:r>
              <a:rPr lang="en-GB" sz="3600" dirty="0">
                <a:solidFill>
                  <a:schemeClr val="bg1"/>
                </a:solidFill>
              </a:rPr>
              <a:t>Griffiths, </a:t>
            </a:r>
          </a:p>
          <a:p>
            <a:pPr algn="ctr"/>
            <a:r>
              <a:rPr lang="en-GB" sz="2400" dirty="0">
                <a:solidFill>
                  <a:schemeClr val="bg1"/>
                </a:solidFill>
              </a:rPr>
              <a:t>Assistant Dean, Swansea Business School</a:t>
            </a:r>
          </a:p>
          <a:p>
            <a:pPr algn="ctr"/>
            <a:endParaRPr lang="en-GB" sz="3200" dirty="0" smtClean="0">
              <a:solidFill>
                <a:schemeClr val="bg1"/>
              </a:solidFill>
            </a:endParaRPr>
          </a:p>
          <a:p>
            <a:pPr algn="ctr"/>
            <a:r>
              <a:rPr lang="en-GB" sz="3600" dirty="0" smtClean="0">
                <a:solidFill>
                  <a:schemeClr val="bg1"/>
                </a:solidFill>
              </a:rPr>
              <a:t>‘</a:t>
            </a:r>
            <a:r>
              <a:rPr lang="en-GB" sz="3600" b="1" dirty="0">
                <a:solidFill>
                  <a:schemeClr val="bg1"/>
                </a:solidFill>
              </a:rPr>
              <a:t>Integrating current challenges </a:t>
            </a:r>
            <a:r>
              <a:rPr lang="en-GB" sz="3600" b="1" dirty="0" smtClean="0">
                <a:solidFill>
                  <a:schemeClr val="bg1"/>
                </a:solidFill>
              </a:rPr>
              <a:t>into </a:t>
            </a:r>
            <a:r>
              <a:rPr lang="en-GB" sz="3600" b="1" dirty="0">
                <a:solidFill>
                  <a:schemeClr val="bg1"/>
                </a:solidFill>
              </a:rPr>
              <a:t>CSR into Business </a:t>
            </a:r>
            <a:r>
              <a:rPr lang="en-GB" sz="3600" b="1" dirty="0" smtClean="0">
                <a:solidFill>
                  <a:schemeClr val="bg1"/>
                </a:solidFill>
              </a:rPr>
              <a:t>Strategy</a:t>
            </a:r>
            <a:r>
              <a:rPr lang="en-GB" sz="3600" dirty="0" smtClean="0">
                <a:solidFill>
                  <a:schemeClr val="bg1"/>
                </a:solidFill>
              </a:rPr>
              <a:t>’</a:t>
            </a:r>
            <a:endParaRPr lang="en-GB" sz="3600" dirty="0">
              <a:solidFill>
                <a:schemeClr val="bg1"/>
              </a:solidFill>
            </a:endParaRPr>
          </a:p>
          <a:p>
            <a:pPr algn="ctr"/>
            <a:endParaRPr lang="en-GB" sz="2400" b="1" dirty="0" smtClean="0">
              <a:solidFill>
                <a:schemeClr val="bg1"/>
              </a:solidFill>
            </a:endParaRPr>
          </a:p>
          <a:p>
            <a:pPr algn="ctr"/>
            <a:r>
              <a:rPr lang="en-GB" sz="2400" b="1" dirty="0" smtClean="0">
                <a:solidFill>
                  <a:schemeClr val="bg1"/>
                </a:solidFill>
              </a:rPr>
              <a:t>Responsible </a:t>
            </a:r>
            <a:r>
              <a:rPr lang="en-GB" sz="2400" b="1" dirty="0">
                <a:solidFill>
                  <a:schemeClr val="bg1"/>
                </a:solidFill>
              </a:rPr>
              <a:t>Business Management Symposium</a:t>
            </a:r>
          </a:p>
          <a:p>
            <a:pPr algn="ctr"/>
            <a:r>
              <a:rPr lang="en-GB" sz="2400" dirty="0">
                <a:solidFill>
                  <a:schemeClr val="bg1"/>
                </a:solidFill>
              </a:rPr>
              <a:t>FUAS Graduate School</a:t>
            </a:r>
          </a:p>
          <a:p>
            <a:pPr algn="ctr"/>
            <a:r>
              <a:rPr lang="en-GB" sz="2400" dirty="0">
                <a:solidFill>
                  <a:schemeClr val="bg1"/>
                </a:solidFill>
              </a:rPr>
              <a:t>Lahti University of Applied Sciences</a:t>
            </a:r>
          </a:p>
          <a:p>
            <a:pPr algn="ctr"/>
            <a:r>
              <a:rPr lang="en-GB" sz="2400" dirty="0">
                <a:solidFill>
                  <a:schemeClr val="bg1"/>
                </a:solidFill>
              </a:rPr>
              <a:t>Lahti, Finland</a:t>
            </a:r>
          </a:p>
          <a:p>
            <a:pPr algn="ctr"/>
            <a:r>
              <a:rPr lang="en-GB" sz="2000" dirty="0" smtClean="0">
                <a:solidFill>
                  <a:schemeClr val="bg1"/>
                </a:solidFill>
              </a:rPr>
              <a:t>12 April 2013</a:t>
            </a:r>
            <a:endParaRPr lang="en-GB" sz="2000" dirty="0">
              <a:solidFill>
                <a:schemeClr val="bg1"/>
              </a:solidFill>
            </a:endParaRPr>
          </a:p>
        </p:txBody>
      </p:sp>
      <p:pic>
        <p:nvPicPr>
          <p:cNvPr id="18" name="Picture 17" descr="TSDSM_towerf.fw.png"/>
          <p:cNvPicPr>
            <a:picLocks noChangeAspect="1"/>
          </p:cNvPicPr>
          <p:nvPr/>
        </p:nvPicPr>
        <p:blipFill>
          <a:blip r:embed="rId4"/>
          <a:srcRect l="7594" t="9872" r="5080" b="12674"/>
          <a:stretch>
            <a:fillRect/>
          </a:stretch>
        </p:blipFill>
        <p:spPr>
          <a:xfrm>
            <a:off x="7358082" y="214290"/>
            <a:ext cx="1643074" cy="1214446"/>
          </a:xfrm>
          <a:prstGeom prst="rect">
            <a:avLst/>
          </a:prstGeom>
        </p:spPr>
      </p:pic>
    </p:spTree>
    <p:extLst>
      <p:ext uri="{BB962C8B-B14F-4D97-AF65-F5344CB8AC3E}">
        <p14:creationId xmlns="" xmlns:p14="http://schemas.microsoft.com/office/powerpoint/2010/main" val="41858016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docs\Pictures\Work\new wordle csr.png"/>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0" y="-747464"/>
            <a:ext cx="9144000" cy="828092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42432308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70" y="0"/>
            <a:ext cx="9215470" cy="1417638"/>
          </a:xfrm>
        </p:spPr>
        <p:txBody>
          <a:bodyPr>
            <a:noAutofit/>
          </a:bodyPr>
          <a:lstStyle/>
          <a:p>
            <a:r>
              <a:rPr lang="en-GB" sz="3200" dirty="0" smtClean="0">
                <a:latin typeface="Arial" pitchFamily="34" charset="0"/>
                <a:cs typeface="Arial" pitchFamily="34" charset="0"/>
              </a:rPr>
              <a:t>Content Analysis in Lahti: Have I made a mistake? </a:t>
            </a:r>
            <a:br>
              <a:rPr lang="en-GB" sz="3200" dirty="0" smtClean="0">
                <a:latin typeface="Arial" pitchFamily="34" charset="0"/>
                <a:cs typeface="Arial" pitchFamily="34" charset="0"/>
              </a:rPr>
            </a:br>
            <a:r>
              <a:rPr lang="en-GB" sz="2400" dirty="0" smtClean="0">
                <a:latin typeface="Arial" pitchFamily="34" charset="0"/>
                <a:cs typeface="Arial" pitchFamily="34" charset="0"/>
              </a:rPr>
              <a:t>In the UK banks “take from the poor and give to the rich”.</a:t>
            </a:r>
            <a:endParaRPr lang="en-GB" sz="2400" dirty="0">
              <a:latin typeface="Arial" pitchFamily="34" charset="0"/>
              <a:cs typeface="Arial" pitchFamily="34" charset="0"/>
            </a:endParaRPr>
          </a:p>
        </p:txBody>
      </p:sp>
      <p:pic>
        <p:nvPicPr>
          <p:cNvPr id="1026" name="Picture 2" descr="G:\DCIM\105_PANA\P1050138.JPG"/>
          <p:cNvPicPr>
            <a:picLocks noGrp="1" noChangeAspect="1" noChangeArrowheads="1"/>
          </p:cNvPicPr>
          <p:nvPr>
            <p:ph idx="1"/>
          </p:nvPr>
        </p:nvPicPr>
        <p:blipFill>
          <a:blip r:embed="rId2" cstate="print"/>
          <a:srcRect/>
          <a:stretch>
            <a:fillRect/>
          </a:stretch>
        </p:blipFill>
        <p:spPr bwMode="auto">
          <a:xfrm>
            <a:off x="142844" y="1500174"/>
            <a:ext cx="8643999" cy="5214974"/>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latin typeface="Arial" pitchFamily="34" charset="0"/>
                <a:cs typeface="Arial" pitchFamily="34" charset="0"/>
              </a:rPr>
              <a:t>Research Problems</a:t>
            </a:r>
            <a:endParaRPr lang="en-GB" sz="3600" b="1" dirty="0">
              <a:latin typeface="Arial" pitchFamily="34" charset="0"/>
              <a:cs typeface="Arial" pitchFamily="34" charset="0"/>
            </a:endParaRPr>
          </a:p>
        </p:txBody>
      </p:sp>
      <p:sp>
        <p:nvSpPr>
          <p:cNvPr id="3" name="Content Placeholder 2"/>
          <p:cNvSpPr>
            <a:spLocks noGrp="1"/>
          </p:cNvSpPr>
          <p:nvPr>
            <p:ph idx="1"/>
          </p:nvPr>
        </p:nvSpPr>
        <p:spPr/>
        <p:txBody>
          <a:bodyPr>
            <a:normAutofit fontScale="77500" lnSpcReduction="20000"/>
          </a:bodyPr>
          <a:lstStyle/>
          <a:p>
            <a:pPr>
              <a:buNone/>
            </a:pPr>
            <a:r>
              <a:rPr lang="en-GB" sz="2800" b="1" dirty="0" smtClean="0">
                <a:latin typeface="Arial" pitchFamily="34" charset="0"/>
                <a:cs typeface="Arial" pitchFamily="34" charset="0"/>
              </a:rPr>
              <a:t>CSR- No consensus</a:t>
            </a:r>
          </a:p>
          <a:p>
            <a:r>
              <a:rPr lang="en-GB" sz="2800" dirty="0" smtClean="0">
                <a:latin typeface="Arial" pitchFamily="34" charset="0"/>
                <a:cs typeface="Arial" pitchFamily="34" charset="0"/>
              </a:rPr>
              <a:t>Narrow/Stockholder View-Milton Friedman ‘The business of business is business’. Owner priority</a:t>
            </a:r>
          </a:p>
          <a:p>
            <a:r>
              <a:rPr lang="en-GB" sz="2800" dirty="0" smtClean="0">
                <a:latin typeface="Arial" pitchFamily="34" charset="0"/>
                <a:cs typeface="Arial" pitchFamily="34" charset="0"/>
              </a:rPr>
              <a:t>Wide/Stakeholder View- R Edward Freeman, wider groups and interests must be incorporated into strategy</a:t>
            </a:r>
          </a:p>
          <a:p>
            <a:endParaRPr lang="en-GB" sz="2800" dirty="0" smtClean="0">
              <a:latin typeface="Arial" pitchFamily="34" charset="0"/>
              <a:cs typeface="Arial" pitchFamily="34" charset="0"/>
            </a:endParaRPr>
          </a:p>
          <a:p>
            <a:pPr>
              <a:buNone/>
            </a:pPr>
            <a:r>
              <a:rPr lang="en-GB" sz="2800" b="1" dirty="0" smtClean="0">
                <a:latin typeface="Arial" pitchFamily="34" charset="0"/>
                <a:cs typeface="Arial" pitchFamily="34" charset="0"/>
              </a:rPr>
              <a:t>Strategy-What level? What context?</a:t>
            </a:r>
          </a:p>
          <a:p>
            <a:r>
              <a:rPr lang="en-GB" sz="2800" dirty="0" smtClean="0">
                <a:latin typeface="Arial" pitchFamily="34" charset="0"/>
                <a:cs typeface="Arial" pitchFamily="34" charset="0"/>
              </a:rPr>
              <a:t>Most companies seem to have CSR policies, however there is a diverse range of behaviours</a:t>
            </a:r>
          </a:p>
          <a:p>
            <a:r>
              <a:rPr lang="en-GB" sz="2800" dirty="0" smtClean="0">
                <a:latin typeface="Arial" pitchFamily="34" charset="0"/>
                <a:cs typeface="Arial" pitchFamily="34" charset="0"/>
              </a:rPr>
              <a:t>Organisations often are inconsistent within their structures</a:t>
            </a:r>
          </a:p>
          <a:p>
            <a:endParaRPr lang="en-GB" sz="2800" dirty="0" smtClean="0">
              <a:latin typeface="Arial" pitchFamily="34" charset="0"/>
              <a:cs typeface="Arial" pitchFamily="34" charset="0"/>
            </a:endParaRPr>
          </a:p>
          <a:p>
            <a:pPr>
              <a:buNone/>
            </a:pPr>
            <a:r>
              <a:rPr lang="en-GB" sz="2800" dirty="0" smtClean="0">
                <a:latin typeface="Arial" pitchFamily="34" charset="0"/>
                <a:cs typeface="Arial" pitchFamily="34" charset="0"/>
              </a:rPr>
              <a:t>* Levels may be corporate, business, functional, departmental or product. All may have different implications for CSR.</a:t>
            </a:r>
          </a:p>
          <a:p>
            <a:pPr>
              <a:buNone/>
            </a:pPr>
            <a:r>
              <a:rPr lang="en-GB" sz="2800" dirty="0" smtClean="0">
                <a:latin typeface="Arial" pitchFamily="34" charset="0"/>
                <a:cs typeface="Arial" pitchFamily="34" charset="0"/>
              </a:rPr>
              <a:t>* “Business may include public and not for profit sectors.</a:t>
            </a:r>
            <a:endParaRPr lang="en-GB"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3"/>
          <p:cNvGraphicFramePr>
            <a:graphicFrameLocks/>
          </p:cNvGraphicFramePr>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noAutofit/>
          </a:bodyPr>
          <a:lstStyle/>
          <a:p>
            <a:r>
              <a:rPr lang="en-GB" sz="3600" dirty="0" smtClean="0">
                <a:latin typeface="Arial" pitchFamily="34" charset="0"/>
                <a:cs typeface="Arial" pitchFamily="34" charset="0"/>
              </a:rPr>
              <a:t>Fig 1: Carroll’s (2001) Pyramid of social responsibility</a:t>
            </a:r>
            <a:endParaRPr lang="en-GB" sz="3600" dirty="0">
              <a:latin typeface="Arial" pitchFamily="34" charset="0"/>
              <a:cs typeface="Arial" pitchFamily="34" charset="0"/>
            </a:endParaRPr>
          </a:p>
        </p:txBody>
      </p:sp>
      <p:sp>
        <p:nvSpPr>
          <p:cNvPr id="4" name="Content Placeholder 3"/>
          <p:cNvSpPr>
            <a:spLocks noGrp="1"/>
          </p:cNvSpPr>
          <p:nvPr>
            <p:ph idx="1"/>
          </p:nvPr>
        </p:nvSpPr>
        <p:spPr/>
        <p:txBody>
          <a:bodyPr/>
          <a:lstStyle/>
          <a:p>
            <a:endParaRPr lang="en-GB" dirty="0"/>
          </a:p>
        </p:txBody>
      </p:sp>
    </p:spTree>
    <p:extLst>
      <p:ext uri="{BB962C8B-B14F-4D97-AF65-F5344CB8AC3E}">
        <p14:creationId xmlns="" xmlns:p14="http://schemas.microsoft.com/office/powerpoint/2010/main" val="1666104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714348" y="1785926"/>
          <a:ext cx="8001057" cy="4744150"/>
        </p:xfrm>
        <a:graphic>
          <a:graphicData uri="http://schemas.openxmlformats.org/drawingml/2006/table">
            <a:tbl>
              <a:tblPr/>
              <a:tblGrid>
                <a:gridCol w="2666442"/>
                <a:gridCol w="2600223"/>
                <a:gridCol w="2734392"/>
              </a:tblGrid>
              <a:tr h="1482506">
                <a:tc>
                  <a:txBody>
                    <a:bodyPr/>
                    <a:lstStyle/>
                    <a:p>
                      <a:pPr algn="ctr">
                        <a:spcAft>
                          <a:spcPts val="0"/>
                        </a:spcAft>
                      </a:pP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Unethical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1509044">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Legal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AutoNum type="arabicPeriod"/>
                      </a:pPr>
                      <a:r>
                        <a:rPr lang="en-GB" sz="2000" dirty="0">
                          <a:latin typeface="Arial" pitchFamily="34" charset="0"/>
                          <a:ea typeface="Calibri"/>
                          <a:cs typeface="Arial" pitchFamily="34" charset="0"/>
                        </a:rPr>
                        <a:t>Charitable giving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2.   Purchasing</a:t>
                      </a:r>
                      <a:r>
                        <a:rPr lang="en-GB" sz="2000" dirty="0">
                          <a:latin typeface="Arial" pitchFamily="34" charset="0"/>
                          <a:ea typeface="Calibri"/>
                          <a:cs typeface="Arial" pitchFamily="34" charset="0"/>
                        </a:rPr>
                        <a:t>, but never checking that suppliers produce </a:t>
                      </a:r>
                      <a:r>
                        <a:rPr lang="en-GB" sz="2000" dirty="0" smtClean="0">
                          <a:latin typeface="Arial" pitchFamily="34" charset="0"/>
                          <a:ea typeface="Calibri"/>
                          <a:cs typeface="Arial" pitchFamily="34" charset="0"/>
                        </a:rPr>
                        <a:t>ethically</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509044">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Illegal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3.   Reverse</a:t>
                      </a:r>
                      <a:r>
                        <a:rPr lang="en-GB" sz="2000" baseline="0" dirty="0" smtClean="0">
                          <a:latin typeface="Arial" pitchFamily="34" charset="0"/>
                          <a:ea typeface="Calibri"/>
                          <a:cs typeface="Arial" pitchFamily="34" charset="0"/>
                        </a:rPr>
                        <a:t>/positive discrimination to overturn a history of negative discrimination</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4.  </a:t>
                      </a:r>
                      <a:r>
                        <a:rPr lang="en-GB" sz="2000" baseline="0" dirty="0" smtClean="0">
                          <a:latin typeface="Arial" pitchFamily="34" charset="0"/>
                          <a:ea typeface="Calibri"/>
                          <a:cs typeface="Arial" pitchFamily="34" charset="0"/>
                        </a:rPr>
                        <a:t> Paying a bribe to get a contract</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025" name="Rectangle 1"/>
          <p:cNvSpPr>
            <a:spLocks noChangeArrowheads="1"/>
          </p:cNvSpPr>
          <p:nvPr/>
        </p:nvSpPr>
        <p:spPr bwMode="auto">
          <a:xfrm>
            <a:off x="642910" y="569834"/>
            <a:ext cx="8143932" cy="120032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Table 1: Ethical –Legal interrelationships adapted from Henderson (1982)</a:t>
            </a: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642910" y="1214422"/>
          <a:ext cx="7929618" cy="5228532"/>
        </p:xfrm>
        <a:graphic>
          <a:graphicData uri="http://schemas.openxmlformats.org/drawingml/2006/table">
            <a:tbl>
              <a:tblPr/>
              <a:tblGrid>
                <a:gridCol w="2642634"/>
                <a:gridCol w="2643492"/>
                <a:gridCol w="2643492"/>
              </a:tblGrid>
              <a:tr h="781353">
                <a:tc>
                  <a:txBody>
                    <a:bodyPr/>
                    <a:lstStyle/>
                    <a:p>
                      <a:pPr algn="ctr">
                        <a:spcAft>
                          <a:spcPts val="0"/>
                        </a:spcAft>
                      </a:pP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Unethical</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2344059">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Profitable</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AutoNum type="arabicPeriod"/>
                      </a:pPr>
                      <a:r>
                        <a:rPr lang="en-GB" sz="2000" dirty="0">
                          <a:latin typeface="Arial" pitchFamily="34" charset="0"/>
                          <a:ea typeface="Calibri"/>
                          <a:cs typeface="Arial" pitchFamily="34" charset="0"/>
                        </a:rPr>
                        <a:t>Investing in energy saving </a:t>
                      </a:r>
                      <a:r>
                        <a:rPr lang="en-GB" sz="2000" dirty="0" smtClean="0">
                          <a:latin typeface="Arial" pitchFamily="34" charset="0"/>
                          <a:ea typeface="Calibri"/>
                          <a:cs typeface="Arial" pitchFamily="34" charset="0"/>
                        </a:rPr>
                        <a:t>equipment</a:t>
                      </a:r>
                    </a:p>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     (Payback period?)</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2.  Not</a:t>
                      </a:r>
                      <a:r>
                        <a:rPr lang="en-GB" sz="2000" baseline="0" dirty="0" smtClean="0">
                          <a:latin typeface="Arial" pitchFamily="34" charset="0"/>
                          <a:ea typeface="Calibri"/>
                          <a:cs typeface="Arial" pitchFamily="34" charset="0"/>
                        </a:rPr>
                        <a:t> telling the full truth about your product or service</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75248">
                <a:tc>
                  <a:txBody>
                    <a:bodyPr/>
                    <a:lstStyle/>
                    <a:p>
                      <a:pPr algn="ctr">
                        <a:spcAft>
                          <a:spcPts val="0"/>
                        </a:spcAft>
                      </a:pPr>
                      <a:endParaRPr lang="en-GB" sz="2000" dirty="0">
                        <a:latin typeface="Arial" pitchFamily="34" charset="0"/>
                        <a:ea typeface="Calibri"/>
                        <a:cs typeface="Arial" pitchFamily="34" charset="0"/>
                      </a:endParaRPr>
                    </a:p>
                    <a:p>
                      <a:pPr algn="ctr">
                        <a:spcAft>
                          <a:spcPts val="0"/>
                        </a:spcAft>
                      </a:pPr>
                      <a:r>
                        <a:rPr lang="en-GB" sz="2000" b="1" dirty="0">
                          <a:latin typeface="Arial" pitchFamily="34" charset="0"/>
                          <a:ea typeface="Calibri"/>
                          <a:cs typeface="Arial" pitchFamily="34" charset="0"/>
                        </a:rPr>
                        <a:t>Unprofitable</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3.  Retaining </a:t>
                      </a:r>
                      <a:r>
                        <a:rPr lang="en-GB" sz="2000" dirty="0">
                          <a:latin typeface="Arial" pitchFamily="34" charset="0"/>
                          <a:ea typeface="Calibri"/>
                          <a:cs typeface="Arial" pitchFamily="34" charset="0"/>
                        </a:rPr>
                        <a:t>the employment of loyal staff even when business slows down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mj-lt"/>
                        <a:buNone/>
                      </a:pPr>
                      <a:r>
                        <a:rPr lang="en-GB" sz="2000" dirty="0" smtClean="0">
                          <a:latin typeface="Arial" pitchFamily="34" charset="0"/>
                          <a:ea typeface="Calibri"/>
                          <a:cs typeface="Arial" pitchFamily="34" charset="0"/>
                        </a:rPr>
                        <a:t>4.  Not employing a Swedish top of the</a:t>
                      </a:r>
                      <a:r>
                        <a:rPr lang="en-GB" sz="2000" baseline="0" dirty="0" smtClean="0">
                          <a:latin typeface="Arial" pitchFamily="34" charset="0"/>
                          <a:ea typeface="Calibri"/>
                          <a:cs typeface="Arial" pitchFamily="34" charset="0"/>
                        </a:rPr>
                        <a:t> </a:t>
                      </a:r>
                      <a:r>
                        <a:rPr lang="en-GB" sz="2000" dirty="0" smtClean="0">
                          <a:latin typeface="Arial" pitchFamily="34" charset="0"/>
                          <a:ea typeface="Calibri"/>
                          <a:cs typeface="Arial" pitchFamily="34" charset="0"/>
                        </a:rPr>
                        <a:t>class graduate from catering school in your Finnish restaurant</a:t>
                      </a:r>
                      <a:endParaRPr lang="en-GB" sz="20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7649" name="Rectangle 1"/>
          <p:cNvSpPr>
            <a:spLocks noChangeArrowheads="1"/>
          </p:cNvSpPr>
          <p:nvPr/>
        </p:nvSpPr>
        <p:spPr bwMode="auto">
          <a:xfrm>
            <a:off x="357159" y="142852"/>
            <a:ext cx="8786842" cy="120032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Table 2: The ‘Enlightenment Matrix’ adapted from Cannon (1996)</a:t>
            </a: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latin typeface="Arial" pitchFamily="34" charset="0"/>
                <a:cs typeface="Arial" pitchFamily="34" charset="0"/>
              </a:rPr>
              <a:t>An Ethical CSR Process, based on Andersen (2000). </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sz="2400" dirty="0" smtClean="0">
                <a:latin typeface="Arial" pitchFamily="34" charset="0"/>
                <a:cs typeface="Arial" pitchFamily="34" charset="0"/>
              </a:rPr>
              <a:t>     Perhaps CSR adoption is a journey rather than a destination. Analysis of any organisation must factor in its age and experience of dealing with ethical risks.</a:t>
            </a:r>
          </a:p>
          <a:p>
            <a:pPr>
              <a:buNone/>
            </a:pPr>
            <a:endParaRPr lang="en-GB" sz="2400" dirty="0" smtClean="0">
              <a:latin typeface="Arial" pitchFamily="34" charset="0"/>
              <a:cs typeface="Arial" pitchFamily="34" charset="0"/>
            </a:endParaRPr>
          </a:p>
          <a:p>
            <a:pPr>
              <a:buNone/>
            </a:pPr>
            <a:r>
              <a:rPr lang="en-GB" sz="2400" dirty="0" smtClean="0">
                <a:latin typeface="Arial" pitchFamily="34" charset="0"/>
                <a:cs typeface="Arial" pitchFamily="34" charset="0"/>
              </a:rPr>
              <a:t>The process:</a:t>
            </a:r>
          </a:p>
          <a:p>
            <a:r>
              <a:rPr lang="en-GB" sz="2400" dirty="0" smtClean="0">
                <a:latin typeface="Arial" pitchFamily="34" charset="0"/>
                <a:cs typeface="Arial" pitchFamily="34" charset="0"/>
              </a:rPr>
              <a:t>Identify Corporate Values, incorporate in mission statement</a:t>
            </a:r>
          </a:p>
          <a:p>
            <a:r>
              <a:rPr lang="en-GB" sz="2400" dirty="0" smtClean="0">
                <a:latin typeface="Arial" pitchFamily="34" charset="0"/>
                <a:cs typeface="Arial" pitchFamily="34" charset="0"/>
              </a:rPr>
              <a:t>Ethical risk analysis-what could go wrong and how likely is it?</a:t>
            </a:r>
          </a:p>
          <a:p>
            <a:r>
              <a:rPr lang="en-GB" sz="2400" dirty="0" smtClean="0">
                <a:latin typeface="Arial" pitchFamily="34" charset="0"/>
                <a:cs typeface="Arial" pitchFamily="34" charset="0"/>
              </a:rPr>
              <a:t>Codes of behaviour &amp; communication</a:t>
            </a:r>
          </a:p>
          <a:p>
            <a:r>
              <a:rPr lang="en-GB" sz="2400" dirty="0" smtClean="0">
                <a:latin typeface="Arial" pitchFamily="34" charset="0"/>
                <a:cs typeface="Arial" pitchFamily="34" charset="0"/>
              </a:rPr>
              <a:t>Assign responsibilities &amp; enforcement</a:t>
            </a:r>
          </a:p>
          <a:p>
            <a:r>
              <a:rPr lang="en-GB" sz="2400" dirty="0" smtClean="0">
                <a:latin typeface="Arial" pitchFamily="34" charset="0"/>
                <a:cs typeface="Arial" pitchFamily="34" charset="0"/>
              </a:rPr>
              <a:t>Education and training</a:t>
            </a:r>
          </a:p>
          <a:p>
            <a:r>
              <a:rPr lang="en-GB" sz="2400" dirty="0" smtClean="0">
                <a:latin typeface="Arial" pitchFamily="34" charset="0"/>
                <a:cs typeface="Arial" pitchFamily="34" charset="0"/>
              </a:rPr>
              <a:t>Internal Audit</a:t>
            </a:r>
          </a:p>
          <a:p>
            <a:r>
              <a:rPr lang="en-GB" sz="2400" dirty="0" smtClean="0">
                <a:latin typeface="Arial" pitchFamily="34" charset="0"/>
                <a:cs typeface="Arial" pitchFamily="34" charset="0"/>
              </a:rPr>
              <a:t>External Audit</a:t>
            </a:r>
          </a:p>
          <a:p>
            <a:pPr>
              <a:buNone/>
            </a:pPr>
            <a:endParaRPr lang="en-GB" sz="2400" dirty="0" smtClean="0">
              <a:latin typeface="Arial" pitchFamily="34" charset="0"/>
              <a:cs typeface="Arial" pitchFamily="34" charset="0"/>
            </a:endParaRPr>
          </a:p>
          <a:p>
            <a:pPr algn="just">
              <a:buNone/>
            </a:pPr>
            <a:r>
              <a:rPr lang="en-GB" sz="2000" dirty="0" smtClean="0">
                <a:latin typeface="Arial" pitchFamily="34" charset="0"/>
                <a:cs typeface="Arial" pitchFamily="34" charset="0"/>
              </a:rPr>
              <a:t>     Note that Andersen’s huge internationally respected consulting empire collapsed due to their involvement in the Enron scandal of 2000.</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1143000"/>
          </a:xfrm>
        </p:spPr>
        <p:txBody>
          <a:bodyPr>
            <a:normAutofit fontScale="90000"/>
          </a:bodyPr>
          <a:lstStyle/>
          <a:p>
            <a:r>
              <a:rPr lang="en-GB" sz="4000" dirty="0" smtClean="0">
                <a:latin typeface="Arial" pitchFamily="34" charset="0"/>
                <a:cs typeface="Arial" pitchFamily="34" charset="0"/>
              </a:rPr>
              <a:t>Current Drivers &amp; Possible impact on CSR</a:t>
            </a:r>
            <a:r>
              <a:rPr lang="en-GB" sz="3600" dirty="0" smtClean="0">
                <a:latin typeface="Arial" pitchFamily="34" charset="0"/>
                <a:cs typeface="Arial" pitchFamily="34" charset="0"/>
              </a:rPr>
              <a:t>: Opportunities and threats</a:t>
            </a:r>
            <a:r>
              <a:rPr lang="en-GB" sz="3600" dirty="0" smtClean="0"/>
              <a:t/>
            </a:r>
            <a:br>
              <a:rPr lang="en-GB" sz="3600" dirty="0" smtClean="0"/>
            </a:br>
            <a:endParaRPr lang="en-GB" sz="3600" dirty="0"/>
          </a:p>
        </p:txBody>
      </p:sp>
      <p:sp>
        <p:nvSpPr>
          <p:cNvPr id="3" name="Content Placeholder 2"/>
          <p:cNvSpPr>
            <a:spLocks noGrp="1"/>
          </p:cNvSpPr>
          <p:nvPr>
            <p:ph idx="1"/>
          </p:nvPr>
        </p:nvSpPr>
        <p:spPr>
          <a:xfrm>
            <a:off x="457200" y="1285860"/>
            <a:ext cx="8229600" cy="4840303"/>
          </a:xfrm>
        </p:spPr>
        <p:txBody>
          <a:bodyPr>
            <a:normAutofit fontScale="92500" lnSpcReduction="20000"/>
          </a:bodyPr>
          <a:lstStyle/>
          <a:p>
            <a:r>
              <a:rPr lang="en-GB" sz="2600" dirty="0" smtClean="0">
                <a:latin typeface="Arial" pitchFamily="34" charset="0"/>
                <a:cs typeface="Arial" pitchFamily="34" charset="0"/>
              </a:rPr>
              <a:t>Economic Recession- cost cutting, sacrificing quality and responsibility?</a:t>
            </a:r>
          </a:p>
          <a:p>
            <a:r>
              <a:rPr lang="en-GB" sz="2600" dirty="0" smtClean="0">
                <a:latin typeface="Arial" pitchFamily="34" charset="0"/>
                <a:cs typeface="Arial" pitchFamily="34" charset="0"/>
              </a:rPr>
              <a:t>Globalisation- relevant for SMEs as well as international companies..international competition and international opportunities for market development</a:t>
            </a:r>
          </a:p>
          <a:p>
            <a:r>
              <a:rPr lang="en-GB" sz="2600" dirty="0" smtClean="0">
                <a:latin typeface="Arial" pitchFamily="34" charset="0"/>
                <a:cs typeface="Arial" pitchFamily="34" charset="0"/>
              </a:rPr>
              <a:t>Internet and digital technologies- virtual e-Business, a threat to conventional approaches</a:t>
            </a:r>
          </a:p>
          <a:p>
            <a:pPr>
              <a:buNone/>
            </a:pPr>
            <a:endParaRPr lang="en-GB" sz="2600" dirty="0" smtClean="0">
              <a:latin typeface="Arial" pitchFamily="34" charset="0"/>
              <a:cs typeface="Arial" pitchFamily="34" charset="0"/>
            </a:endParaRPr>
          </a:p>
          <a:p>
            <a:pPr>
              <a:buNone/>
            </a:pPr>
            <a:r>
              <a:rPr lang="en-GB" sz="2200" dirty="0" smtClean="0">
                <a:latin typeface="Arial" pitchFamily="34" charset="0"/>
                <a:cs typeface="Arial" pitchFamily="34" charset="0"/>
              </a:rPr>
              <a:t>All are familiar pressures, but the consequences of failure are more final in 2013. Fear of mistakes and of taking risks?</a:t>
            </a:r>
          </a:p>
          <a:p>
            <a:pPr>
              <a:buNone/>
            </a:pPr>
            <a:endParaRPr lang="en-GB" sz="2200" dirty="0" smtClean="0">
              <a:latin typeface="Arial" pitchFamily="34" charset="0"/>
              <a:cs typeface="Arial" pitchFamily="34" charset="0"/>
            </a:endParaRPr>
          </a:p>
          <a:p>
            <a:pPr>
              <a:buNone/>
            </a:pPr>
            <a:r>
              <a:rPr lang="en-GB" sz="2200" dirty="0" smtClean="0">
                <a:latin typeface="Arial" pitchFamily="34" charset="0"/>
                <a:cs typeface="Arial" pitchFamily="34" charset="0"/>
              </a:rPr>
              <a:t>“We have nothing to fear, but fear itself”</a:t>
            </a:r>
          </a:p>
          <a:p>
            <a:pPr>
              <a:buNone/>
            </a:pPr>
            <a:r>
              <a:rPr lang="en-GB" sz="2200" dirty="0" smtClean="0">
                <a:latin typeface="Arial" pitchFamily="34" charset="0"/>
                <a:cs typeface="Arial" pitchFamily="34" charset="0"/>
              </a:rPr>
              <a:t>F.D. Roosevelt, 1930</a:t>
            </a:r>
          </a:p>
          <a:p>
            <a:pPr>
              <a:buNone/>
            </a:pPr>
            <a:endParaRPr lang="en-GB" sz="2200" dirty="0" smtClean="0">
              <a:latin typeface="Arial" pitchFamily="34" charset="0"/>
              <a:cs typeface="Arial" pitchFamily="34" charset="0"/>
            </a:endParaRPr>
          </a:p>
          <a:p>
            <a:pPr>
              <a:buNone/>
            </a:pPr>
            <a:r>
              <a:rPr lang="en-GB" sz="2200" dirty="0" smtClean="0">
                <a:latin typeface="Arial" pitchFamily="34" charset="0"/>
                <a:cs typeface="Arial" pitchFamily="34" charset="0"/>
              </a:rPr>
              <a:t>Maybe things are different now?</a:t>
            </a:r>
          </a:p>
          <a:p>
            <a:endParaRPr lang="en-GB" sz="22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latin typeface="Arial" pitchFamily="34" charset="0"/>
                <a:cs typeface="Arial" pitchFamily="34" charset="0"/>
              </a:rPr>
              <a:t>Economic Recession</a:t>
            </a:r>
            <a:r>
              <a:rPr lang="en-GB" dirty="0" smtClean="0"/>
              <a:t/>
            </a:r>
            <a:br>
              <a:rPr lang="en-GB" dirty="0" smtClean="0"/>
            </a:br>
            <a:endParaRPr lang="en-GB" dirty="0"/>
          </a:p>
        </p:txBody>
      </p:sp>
      <p:sp>
        <p:nvSpPr>
          <p:cNvPr id="3" name="Content Placeholder 2"/>
          <p:cNvSpPr>
            <a:spLocks noGrp="1"/>
          </p:cNvSpPr>
          <p:nvPr>
            <p:ph idx="1"/>
          </p:nvPr>
        </p:nvSpPr>
        <p:spPr/>
        <p:txBody>
          <a:bodyPr>
            <a:normAutofit lnSpcReduction="10000"/>
          </a:bodyPr>
          <a:lstStyle/>
          <a:p>
            <a:r>
              <a:rPr lang="en-GB" dirty="0" smtClean="0"/>
              <a:t>Size of company</a:t>
            </a:r>
          </a:p>
          <a:p>
            <a:r>
              <a:rPr lang="en-GB" dirty="0" smtClean="0"/>
              <a:t>Employment</a:t>
            </a:r>
          </a:p>
          <a:p>
            <a:r>
              <a:rPr lang="en-GB" dirty="0" smtClean="0"/>
              <a:t>The death of the ethical consumer</a:t>
            </a:r>
          </a:p>
          <a:p>
            <a:r>
              <a:rPr lang="en-GB" dirty="0" smtClean="0"/>
              <a:t>Supply chain</a:t>
            </a:r>
          </a:p>
          <a:p>
            <a:r>
              <a:rPr lang="en-GB" dirty="0" smtClean="0"/>
              <a:t>Regulation/compliance- lack of trust in business</a:t>
            </a:r>
          </a:p>
          <a:p>
            <a:r>
              <a:rPr lang="en-GB" dirty="0" smtClean="0"/>
              <a:t>Public expenditure cuts and rises in taxes</a:t>
            </a:r>
          </a:p>
          <a:p>
            <a:r>
              <a:rPr lang="en-GB" dirty="0" smtClean="0"/>
              <a:t>Plan for growth and the upturn</a:t>
            </a:r>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latin typeface="Arial" pitchFamily="34" charset="0"/>
                <a:cs typeface="Arial" pitchFamily="34" charset="0"/>
              </a:rPr>
              <a:t>Globalisation </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sz="2400" dirty="0" smtClean="0">
                <a:latin typeface="Arial" pitchFamily="34" charset="0"/>
                <a:cs typeface="Arial" pitchFamily="34" charset="0"/>
              </a:rPr>
              <a:t>Ruthless supply chain management, seek supply in desperate regions</a:t>
            </a:r>
          </a:p>
          <a:p>
            <a:r>
              <a:rPr lang="en-GB" sz="2400" dirty="0" smtClean="0">
                <a:latin typeface="Arial" pitchFamily="34" charset="0"/>
                <a:cs typeface="Arial" pitchFamily="34" charset="0"/>
              </a:rPr>
              <a:t>Seek markets not so recession hit. Advantage for the international business</a:t>
            </a:r>
          </a:p>
          <a:p>
            <a:r>
              <a:rPr lang="en-GB" sz="2400" dirty="0" smtClean="0">
                <a:latin typeface="Arial" pitchFamily="34" charset="0"/>
                <a:cs typeface="Arial" pitchFamily="34" charset="0"/>
              </a:rPr>
              <a:t>Force standardisation ‘Think global, act global’ rather than Kenichi Ohmae’s ‘Think global, act local’</a:t>
            </a:r>
          </a:p>
          <a:p>
            <a:r>
              <a:rPr lang="en-GB" sz="2400" dirty="0" smtClean="0">
                <a:latin typeface="Arial" pitchFamily="34" charset="0"/>
                <a:cs typeface="Arial" pitchFamily="34" charset="0"/>
              </a:rPr>
              <a:t>Less respect for local cultures</a:t>
            </a:r>
          </a:p>
          <a:p>
            <a:endParaRPr lang="en-GB" sz="2400" dirty="0" smtClean="0">
              <a:latin typeface="Arial" pitchFamily="34" charset="0"/>
              <a:cs typeface="Arial" pitchFamily="34" charset="0"/>
            </a:endParaRPr>
          </a:p>
          <a:p>
            <a:endParaRPr lang="en-GB" sz="2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latin typeface="Arial" pitchFamily="34" charset="0"/>
                <a:cs typeface="Arial" pitchFamily="34" charset="0"/>
              </a:rPr>
              <a:t>Business use of the Internet</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10000"/>
          </a:bodyPr>
          <a:lstStyle/>
          <a:p>
            <a:r>
              <a:rPr lang="en-GB" sz="3000" dirty="0" smtClean="0">
                <a:latin typeface="Arial" pitchFamily="34" charset="0"/>
                <a:cs typeface="Arial" pitchFamily="34" charset="0"/>
              </a:rPr>
              <a:t>Anonymity</a:t>
            </a:r>
          </a:p>
          <a:p>
            <a:r>
              <a:rPr lang="en-GB" sz="3000" dirty="0" smtClean="0">
                <a:latin typeface="Arial" pitchFamily="34" charset="0"/>
                <a:cs typeface="Arial" pitchFamily="34" charset="0"/>
              </a:rPr>
              <a:t>Interactivity</a:t>
            </a:r>
          </a:p>
          <a:p>
            <a:r>
              <a:rPr lang="en-GB" sz="3000" dirty="0" smtClean="0">
                <a:latin typeface="Arial" pitchFamily="34" charset="0"/>
                <a:cs typeface="Arial" pitchFamily="34" charset="0"/>
              </a:rPr>
              <a:t>Reproducibility</a:t>
            </a:r>
          </a:p>
          <a:p>
            <a:r>
              <a:rPr lang="en-GB" sz="3000" dirty="0" smtClean="0">
                <a:latin typeface="Arial" pitchFamily="34" charset="0"/>
                <a:cs typeface="Arial" pitchFamily="34" charset="0"/>
              </a:rPr>
              <a:t>Outsourcing</a:t>
            </a:r>
          </a:p>
          <a:p>
            <a:r>
              <a:rPr lang="en-GB" sz="3000" dirty="0" smtClean="0">
                <a:latin typeface="Arial" pitchFamily="34" charset="0"/>
                <a:cs typeface="Arial" pitchFamily="34" charset="0"/>
              </a:rPr>
              <a:t>New working practices</a:t>
            </a:r>
          </a:p>
          <a:p>
            <a:pPr>
              <a:buNone/>
            </a:pPr>
            <a:endParaRPr lang="en-GB" sz="3000" dirty="0" smtClean="0">
              <a:latin typeface="Arial" pitchFamily="34" charset="0"/>
              <a:cs typeface="Arial" pitchFamily="34" charset="0"/>
            </a:endParaRPr>
          </a:p>
          <a:p>
            <a:pPr>
              <a:buNone/>
            </a:pPr>
            <a:r>
              <a:rPr lang="en-GB" sz="3000" dirty="0" smtClean="0">
                <a:latin typeface="Arial" pitchFamily="34" charset="0"/>
                <a:cs typeface="Arial" pitchFamily="34" charset="0"/>
              </a:rPr>
              <a:t>   Do we invent new models or adapt existing ones for the new technology? See parallels with other ‘new’ technologies of the past e.g. electricity, radio, TV, automotives etc.</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Arial" pitchFamily="34" charset="0"/>
                <a:cs typeface="Arial" pitchFamily="34" charset="0"/>
              </a:rPr>
              <a:t>Case 1: EU Horsemeat scandal</a:t>
            </a:r>
            <a:endParaRPr lang="en-GB" sz="3600" dirty="0">
              <a:latin typeface="Arial" pitchFamily="34" charset="0"/>
              <a:cs typeface="Arial" pitchFamily="34" charset="0"/>
            </a:endParaRPr>
          </a:p>
        </p:txBody>
      </p:sp>
      <p:sp>
        <p:nvSpPr>
          <p:cNvPr id="3" name="Content Placeholder 2"/>
          <p:cNvSpPr>
            <a:spLocks noGrp="1"/>
          </p:cNvSpPr>
          <p:nvPr>
            <p:ph idx="1"/>
          </p:nvPr>
        </p:nvSpPr>
        <p:spPr>
          <a:xfrm>
            <a:off x="457200" y="1285860"/>
            <a:ext cx="8229600" cy="5429288"/>
          </a:xfrm>
        </p:spPr>
        <p:txBody>
          <a:bodyPr/>
          <a:lstStyle/>
          <a:p>
            <a:pPr marL="0" indent="0">
              <a:buNone/>
            </a:pPr>
            <a:r>
              <a:rPr lang="en-GB" dirty="0">
                <a:latin typeface="Arial" pitchFamily="34" charset="0"/>
                <a:cs typeface="Arial" pitchFamily="34" charset="0"/>
                <a:hlinkClick r:id="rId2"/>
              </a:rPr>
              <a:t>http://</a:t>
            </a:r>
            <a:r>
              <a:rPr lang="en-GB" dirty="0" smtClean="0">
                <a:latin typeface="Arial" pitchFamily="34" charset="0"/>
                <a:cs typeface="Arial" pitchFamily="34" charset="0"/>
                <a:hlinkClick r:id="rId2"/>
              </a:rPr>
              <a:t>www.bbc.co.uk/news/uk-21374799</a:t>
            </a:r>
            <a:endParaRPr lang="en-GB" dirty="0" smtClean="0">
              <a:latin typeface="Arial" pitchFamily="34" charset="0"/>
              <a:cs typeface="Arial" pitchFamily="34" charset="0"/>
            </a:endParaRPr>
          </a:p>
          <a:p>
            <a:pPr marL="0" indent="0">
              <a:buNone/>
            </a:pPr>
            <a:r>
              <a:rPr lang="en-GB" dirty="0" smtClean="0">
                <a:latin typeface="Arial" pitchFamily="34" charset="0"/>
                <a:cs typeface="Arial" pitchFamily="34" charset="0"/>
              </a:rPr>
              <a:t>                              </a:t>
            </a:r>
            <a:r>
              <a:rPr lang="en-GB" sz="1800" dirty="0" smtClean="0">
                <a:latin typeface="Arial" pitchFamily="34" charset="0"/>
                <a:cs typeface="Arial" pitchFamily="34" charset="0"/>
              </a:rPr>
              <a:t>Daily Mail 18 January 2013 </a:t>
            </a:r>
          </a:p>
          <a:p>
            <a:endParaRPr lang="en-GB" dirty="0" smtClean="0"/>
          </a:p>
          <a:p>
            <a:r>
              <a:rPr lang="en-GB" dirty="0" smtClean="0"/>
              <a:t>Daily Mail 18 January 2013 </a:t>
            </a:r>
            <a:endParaRPr lang="en-GB" dirty="0"/>
          </a:p>
        </p:txBody>
      </p:sp>
      <p:pic>
        <p:nvPicPr>
          <p:cNvPr id="4" name="Picture 3" descr="findus logo"/>
          <p:cNvPicPr/>
          <p:nvPr/>
        </p:nvPicPr>
        <p:blipFill>
          <a:blip r:embed="rId3">
            <a:extLst>
              <a:ext uri="{28A0092B-C50C-407E-A947-70E740481C1C}">
                <a14:useLocalDpi xmlns="" xmlns:a14="http://schemas.microsoft.com/office/drawing/2010/main" val="0"/>
              </a:ext>
            </a:extLst>
          </a:blip>
          <a:srcRect/>
          <a:stretch>
            <a:fillRect/>
          </a:stretch>
        </p:blipFill>
        <p:spPr bwMode="auto">
          <a:xfrm>
            <a:off x="247766" y="2780928"/>
            <a:ext cx="2236001" cy="2592288"/>
          </a:xfrm>
          <a:prstGeom prst="rect">
            <a:avLst/>
          </a:prstGeom>
          <a:noFill/>
          <a:ln>
            <a:noFill/>
          </a:ln>
        </p:spPr>
      </p:pic>
      <p:pic>
        <p:nvPicPr>
          <p:cNvPr id="5" name="Picture 4" descr="Scandal: How the Daily Mail covered the story on Wednesday"/>
          <p:cNvPicPr/>
          <p:nvPr/>
        </p:nvPicPr>
        <p:blipFill>
          <a:blip r:embed="rId4">
            <a:extLst>
              <a:ext uri="{28A0092B-C50C-407E-A947-70E740481C1C}">
                <a14:useLocalDpi xmlns="" xmlns:a14="http://schemas.microsoft.com/office/drawing/2010/main" val="0"/>
              </a:ext>
            </a:extLst>
          </a:blip>
          <a:srcRect/>
          <a:stretch>
            <a:fillRect/>
          </a:stretch>
        </p:blipFill>
        <p:spPr bwMode="auto">
          <a:xfrm>
            <a:off x="2627784" y="2924944"/>
            <a:ext cx="6032500" cy="2111753"/>
          </a:xfrm>
          <a:prstGeom prst="rect">
            <a:avLst/>
          </a:prstGeom>
          <a:noFill/>
          <a:ln>
            <a:noFill/>
          </a:ln>
        </p:spPr>
      </p:pic>
      <p:sp>
        <p:nvSpPr>
          <p:cNvPr id="6" name="Rectangle 5"/>
          <p:cNvSpPr/>
          <p:nvPr/>
        </p:nvSpPr>
        <p:spPr>
          <a:xfrm>
            <a:off x="3214678" y="5214950"/>
            <a:ext cx="4572000" cy="1477328"/>
          </a:xfrm>
          <a:prstGeom prst="rect">
            <a:avLst/>
          </a:prstGeom>
        </p:spPr>
        <p:txBody>
          <a:bodyPr>
            <a:spAutoFit/>
          </a:bodyPr>
          <a:lstStyle/>
          <a:p>
            <a:r>
              <a:rPr lang="en-GB" u="sng" dirty="0" smtClean="0">
                <a:hlinkClick r:id="rId5"/>
              </a:rPr>
              <a:t>http://www.bbc.co.uk/news/uk-politics-21472249</a:t>
            </a:r>
            <a:endParaRPr lang="en-GB" u="sng" dirty="0" smtClean="0"/>
          </a:p>
          <a:p>
            <a:endParaRPr lang="en-GB" dirty="0" smtClean="0"/>
          </a:p>
          <a:p>
            <a:r>
              <a:rPr lang="en-GB" smtClean="0"/>
              <a:t>Jay </a:t>
            </a:r>
            <a:r>
              <a:rPr lang="en-GB" dirty="0" err="1" smtClean="0"/>
              <a:t>Rayner</a:t>
            </a:r>
            <a:r>
              <a:rPr lang="en-GB" dirty="0" smtClean="0"/>
              <a:t> on Horse meat scandal and who is to blame.</a:t>
            </a:r>
            <a:endParaRPr lang="en-GB" dirty="0"/>
          </a:p>
        </p:txBody>
      </p:sp>
    </p:spTree>
    <p:extLst>
      <p:ext uri="{BB962C8B-B14F-4D97-AF65-F5344CB8AC3E}">
        <p14:creationId xmlns="" xmlns:p14="http://schemas.microsoft.com/office/powerpoint/2010/main" val="9645045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686800" cy="692696"/>
          </a:xfrm>
        </p:spPr>
        <p:txBody>
          <a:bodyPr>
            <a:normAutofit/>
          </a:bodyPr>
          <a:lstStyle/>
          <a:p>
            <a:r>
              <a:rPr lang="en-GB" sz="3600" dirty="0">
                <a:latin typeface="Arial" pitchFamily="34" charset="0"/>
                <a:cs typeface="Arial" pitchFamily="34" charset="0"/>
              </a:rPr>
              <a:t>Some famous </a:t>
            </a:r>
            <a:r>
              <a:rPr lang="en-GB" sz="3600" dirty="0" smtClean="0">
                <a:latin typeface="Arial" pitchFamily="34" charset="0"/>
                <a:cs typeface="Arial" pitchFamily="34" charset="0"/>
              </a:rPr>
              <a:t>names </a:t>
            </a:r>
            <a:r>
              <a:rPr lang="en-GB" sz="3600" dirty="0">
                <a:latin typeface="Arial" pitchFamily="34" charset="0"/>
                <a:cs typeface="Arial" pitchFamily="34" charset="0"/>
              </a:rPr>
              <a:t>involved</a:t>
            </a:r>
          </a:p>
        </p:txBody>
      </p:sp>
      <p:pic>
        <p:nvPicPr>
          <p:cNvPr id="4" name="Content Placeholder 3" descr="Lidl"/>
          <p:cNvPicPr>
            <a:picLocks noGrp="1"/>
          </p:cNvPicPr>
          <p:nvPr>
            <p:ph idx="1"/>
          </p:nvPr>
        </p:nvPicPr>
        <p:blipFill>
          <a:blip r:embed="rId2">
            <a:extLst>
              <a:ext uri="{28A0092B-C50C-407E-A947-70E740481C1C}">
                <a14:useLocalDpi xmlns="" xmlns:a14="http://schemas.microsoft.com/office/drawing/2010/main" val="0"/>
              </a:ext>
            </a:extLst>
          </a:blip>
          <a:srcRect/>
          <a:stretch>
            <a:fillRect/>
          </a:stretch>
        </p:blipFill>
        <p:spPr bwMode="auto">
          <a:xfrm>
            <a:off x="4257674" y="3068960"/>
            <a:ext cx="1250429" cy="1108546"/>
          </a:xfrm>
          <a:prstGeom prst="rect">
            <a:avLst/>
          </a:prstGeom>
          <a:noFill/>
          <a:ln>
            <a:noFill/>
          </a:ln>
        </p:spPr>
      </p:pic>
      <p:pic>
        <p:nvPicPr>
          <p:cNvPr id="5" name="Picture 4" descr="Ikea logo"/>
          <p:cNvPicPr/>
          <p:nvPr/>
        </p:nvPicPr>
        <p:blipFill>
          <a:blip r:embed="rId3">
            <a:extLst>
              <a:ext uri="{28A0092B-C50C-407E-A947-70E740481C1C}">
                <a14:useLocalDpi xmlns="" xmlns:a14="http://schemas.microsoft.com/office/drawing/2010/main" val="0"/>
              </a:ext>
            </a:extLst>
          </a:blip>
          <a:srcRect/>
          <a:stretch>
            <a:fillRect/>
          </a:stretch>
        </p:blipFill>
        <p:spPr bwMode="auto">
          <a:xfrm>
            <a:off x="323528" y="5002231"/>
            <a:ext cx="2232248" cy="2060059"/>
          </a:xfrm>
          <a:prstGeom prst="rect">
            <a:avLst/>
          </a:prstGeom>
          <a:noFill/>
          <a:ln>
            <a:noFill/>
          </a:ln>
        </p:spPr>
      </p:pic>
      <p:pic>
        <p:nvPicPr>
          <p:cNvPr id="6" name="Picture 5" descr="Macro"/>
          <p:cNvPicPr/>
          <p:nvPr/>
        </p:nvPicPr>
        <p:blipFill>
          <a:blip r:embed="rId4">
            <a:extLst>
              <a:ext uri="{28A0092B-C50C-407E-A947-70E740481C1C}">
                <a14:useLocalDpi xmlns="" xmlns:a14="http://schemas.microsoft.com/office/drawing/2010/main" val="0"/>
              </a:ext>
            </a:extLst>
          </a:blip>
          <a:srcRect/>
          <a:stretch>
            <a:fillRect/>
          </a:stretch>
        </p:blipFill>
        <p:spPr bwMode="auto">
          <a:xfrm>
            <a:off x="899592" y="2492896"/>
            <a:ext cx="1871970" cy="1537454"/>
          </a:xfrm>
          <a:prstGeom prst="rect">
            <a:avLst/>
          </a:prstGeom>
          <a:noFill/>
          <a:ln>
            <a:noFill/>
          </a:ln>
        </p:spPr>
      </p:pic>
      <p:pic>
        <p:nvPicPr>
          <p:cNvPr id="7" name="Picture 6" descr="Nestle logo"/>
          <p:cNvPicPr/>
          <p:nvPr/>
        </p:nvPicPr>
        <p:blipFill>
          <a:blip r:embed="rId5">
            <a:extLst>
              <a:ext uri="{28A0092B-C50C-407E-A947-70E740481C1C}">
                <a14:useLocalDpi xmlns="" xmlns:a14="http://schemas.microsoft.com/office/drawing/2010/main" val="0"/>
              </a:ext>
            </a:extLst>
          </a:blip>
          <a:srcRect/>
          <a:stretch>
            <a:fillRect/>
          </a:stretch>
        </p:blipFill>
        <p:spPr bwMode="auto">
          <a:xfrm>
            <a:off x="6948264" y="5373216"/>
            <a:ext cx="1483995" cy="1223010"/>
          </a:xfrm>
          <a:prstGeom prst="rect">
            <a:avLst/>
          </a:prstGeom>
          <a:noFill/>
          <a:ln>
            <a:noFill/>
          </a:ln>
        </p:spPr>
      </p:pic>
      <p:pic>
        <p:nvPicPr>
          <p:cNvPr id="8" name="Picture 7" descr="Birds Eye logo"/>
          <p:cNvPicPr/>
          <p:nvPr/>
        </p:nvPicPr>
        <p:blipFill>
          <a:blip r:embed="rId6">
            <a:extLst>
              <a:ext uri="{28A0092B-C50C-407E-A947-70E740481C1C}">
                <a14:useLocalDpi xmlns="" xmlns:a14="http://schemas.microsoft.com/office/drawing/2010/main" val="0"/>
              </a:ext>
            </a:extLst>
          </a:blip>
          <a:srcRect/>
          <a:stretch>
            <a:fillRect/>
          </a:stretch>
        </p:blipFill>
        <p:spPr bwMode="auto">
          <a:xfrm>
            <a:off x="7308304" y="1772816"/>
            <a:ext cx="1329690" cy="1033145"/>
          </a:xfrm>
          <a:prstGeom prst="rect">
            <a:avLst/>
          </a:prstGeom>
          <a:noFill/>
          <a:ln>
            <a:noFill/>
          </a:ln>
        </p:spPr>
      </p:pic>
      <p:pic>
        <p:nvPicPr>
          <p:cNvPr id="9" name="Picture 8" descr="Aldi logo"/>
          <p:cNvPicPr/>
          <p:nvPr/>
        </p:nvPicPr>
        <p:blipFill>
          <a:blip r:embed="rId7">
            <a:extLst>
              <a:ext uri="{28A0092B-C50C-407E-A947-70E740481C1C}">
                <a14:useLocalDpi xmlns="" xmlns:a14="http://schemas.microsoft.com/office/drawing/2010/main" val="0"/>
              </a:ext>
            </a:extLst>
          </a:blip>
          <a:srcRect/>
          <a:stretch>
            <a:fillRect/>
          </a:stretch>
        </p:blipFill>
        <p:spPr bwMode="auto">
          <a:xfrm>
            <a:off x="7462609" y="2854965"/>
            <a:ext cx="1175385" cy="1175385"/>
          </a:xfrm>
          <a:prstGeom prst="rect">
            <a:avLst/>
          </a:prstGeom>
          <a:noFill/>
          <a:ln>
            <a:noFill/>
          </a:ln>
        </p:spPr>
      </p:pic>
      <p:pic>
        <p:nvPicPr>
          <p:cNvPr id="10" name="Picture 9" descr="Asda logo"/>
          <p:cNvPicPr/>
          <p:nvPr/>
        </p:nvPicPr>
        <p:blipFill>
          <a:blip r:embed="rId8">
            <a:extLst>
              <a:ext uri="{28A0092B-C50C-407E-A947-70E740481C1C}">
                <a14:useLocalDpi xmlns="" xmlns:a14="http://schemas.microsoft.com/office/drawing/2010/main" val="0"/>
              </a:ext>
            </a:extLst>
          </a:blip>
          <a:srcRect/>
          <a:stretch>
            <a:fillRect/>
          </a:stretch>
        </p:blipFill>
        <p:spPr bwMode="auto">
          <a:xfrm>
            <a:off x="6012160" y="2188023"/>
            <a:ext cx="936104" cy="1073600"/>
          </a:xfrm>
          <a:prstGeom prst="rect">
            <a:avLst/>
          </a:prstGeom>
          <a:noFill/>
          <a:ln>
            <a:noFill/>
          </a:ln>
        </p:spPr>
      </p:pic>
      <p:pic>
        <p:nvPicPr>
          <p:cNvPr id="11" name="Picture 10" descr="Premier Inn"/>
          <p:cNvPicPr/>
          <p:nvPr/>
        </p:nvPicPr>
        <p:blipFill>
          <a:blip r:embed="rId9">
            <a:extLst>
              <a:ext uri="{28A0092B-C50C-407E-A947-70E740481C1C}">
                <a14:useLocalDpi xmlns="" xmlns:a14="http://schemas.microsoft.com/office/drawing/2010/main" val="0"/>
              </a:ext>
            </a:extLst>
          </a:blip>
          <a:srcRect/>
          <a:stretch>
            <a:fillRect/>
          </a:stretch>
        </p:blipFill>
        <p:spPr bwMode="auto">
          <a:xfrm>
            <a:off x="3419872" y="5473406"/>
            <a:ext cx="1009015" cy="1115695"/>
          </a:xfrm>
          <a:prstGeom prst="rect">
            <a:avLst/>
          </a:prstGeom>
          <a:noFill/>
          <a:ln>
            <a:noFill/>
          </a:ln>
        </p:spPr>
      </p:pic>
      <p:pic>
        <p:nvPicPr>
          <p:cNvPr id="12" name="Picture 11" descr="co-op logo"/>
          <p:cNvPicPr/>
          <p:nvPr/>
        </p:nvPicPr>
        <p:blipFill>
          <a:blip r:embed="rId10">
            <a:extLst>
              <a:ext uri="{28A0092B-C50C-407E-A947-70E740481C1C}">
                <a14:useLocalDpi xmlns="" xmlns:a14="http://schemas.microsoft.com/office/drawing/2010/main" val="0"/>
              </a:ext>
            </a:extLst>
          </a:blip>
          <a:srcRect/>
          <a:stretch>
            <a:fillRect/>
          </a:stretch>
        </p:blipFill>
        <p:spPr bwMode="auto">
          <a:xfrm>
            <a:off x="954608" y="4278865"/>
            <a:ext cx="1021080" cy="1115695"/>
          </a:xfrm>
          <a:prstGeom prst="rect">
            <a:avLst/>
          </a:prstGeom>
          <a:noFill/>
          <a:ln>
            <a:noFill/>
          </a:ln>
        </p:spPr>
      </p:pic>
      <p:pic>
        <p:nvPicPr>
          <p:cNvPr id="13" name="Picture 12" descr="Iceland logo"/>
          <p:cNvPicPr/>
          <p:nvPr/>
        </p:nvPicPr>
        <p:blipFill>
          <a:blip r:embed="rId11">
            <a:extLst>
              <a:ext uri="{28A0092B-C50C-407E-A947-70E740481C1C}">
                <a14:useLocalDpi xmlns="" xmlns:a14="http://schemas.microsoft.com/office/drawing/2010/main" val="0"/>
              </a:ext>
            </a:extLst>
          </a:blip>
          <a:srcRect/>
          <a:stretch>
            <a:fillRect/>
          </a:stretch>
        </p:blipFill>
        <p:spPr bwMode="auto">
          <a:xfrm>
            <a:off x="2998549" y="3940568"/>
            <a:ext cx="842645" cy="1115695"/>
          </a:xfrm>
          <a:prstGeom prst="rect">
            <a:avLst/>
          </a:prstGeom>
          <a:noFill/>
          <a:ln>
            <a:noFill/>
          </a:ln>
        </p:spPr>
      </p:pic>
      <p:pic>
        <p:nvPicPr>
          <p:cNvPr id="14" name="Picture 13" descr="Tesco logo"/>
          <p:cNvPicPr/>
          <p:nvPr/>
        </p:nvPicPr>
        <p:blipFill>
          <a:blip r:embed="rId12">
            <a:extLst>
              <a:ext uri="{28A0092B-C50C-407E-A947-70E740481C1C}">
                <a14:useLocalDpi xmlns="" xmlns:a14="http://schemas.microsoft.com/office/drawing/2010/main" val="0"/>
              </a:ext>
            </a:extLst>
          </a:blip>
          <a:srcRect/>
          <a:stretch>
            <a:fillRect/>
          </a:stretch>
        </p:blipFill>
        <p:spPr bwMode="auto">
          <a:xfrm>
            <a:off x="770458" y="565521"/>
            <a:ext cx="1389380" cy="1207295"/>
          </a:xfrm>
          <a:prstGeom prst="rect">
            <a:avLst/>
          </a:prstGeom>
          <a:noFill/>
          <a:ln>
            <a:noFill/>
          </a:ln>
        </p:spPr>
      </p:pic>
      <p:pic>
        <p:nvPicPr>
          <p:cNvPr id="15" name="Picture 14" descr="Findus"/>
          <p:cNvPicPr/>
          <p:nvPr/>
        </p:nvPicPr>
        <p:blipFill>
          <a:blip r:embed="rId13">
            <a:extLst>
              <a:ext uri="{28A0092B-C50C-407E-A947-70E740481C1C}">
                <a14:useLocalDpi xmlns="" xmlns:a14="http://schemas.microsoft.com/office/drawing/2010/main" val="0"/>
              </a:ext>
            </a:extLst>
          </a:blip>
          <a:srcRect/>
          <a:stretch>
            <a:fillRect/>
          </a:stretch>
        </p:blipFill>
        <p:spPr bwMode="auto">
          <a:xfrm>
            <a:off x="2843808" y="789355"/>
            <a:ext cx="1246505" cy="795020"/>
          </a:xfrm>
          <a:prstGeom prst="rect">
            <a:avLst/>
          </a:prstGeom>
          <a:noFill/>
          <a:ln>
            <a:noFill/>
          </a:ln>
        </p:spPr>
      </p:pic>
      <p:pic>
        <p:nvPicPr>
          <p:cNvPr id="16" name="Picture 15" descr="Burger Manufacturing Company"/>
          <p:cNvPicPr/>
          <p:nvPr/>
        </p:nvPicPr>
        <p:blipFill>
          <a:blip r:embed="rId14">
            <a:extLst>
              <a:ext uri="{28A0092B-C50C-407E-A947-70E740481C1C}">
                <a14:useLocalDpi xmlns="" xmlns:a14="http://schemas.microsoft.com/office/drawing/2010/main" val="0"/>
              </a:ext>
            </a:extLst>
          </a:blip>
          <a:srcRect/>
          <a:stretch>
            <a:fillRect/>
          </a:stretch>
        </p:blipFill>
        <p:spPr bwMode="auto">
          <a:xfrm>
            <a:off x="4462031" y="4250396"/>
            <a:ext cx="1056640" cy="1223010"/>
          </a:xfrm>
          <a:prstGeom prst="rect">
            <a:avLst/>
          </a:prstGeom>
          <a:noFill/>
          <a:ln>
            <a:noFill/>
          </a:ln>
        </p:spPr>
      </p:pic>
      <p:sp>
        <p:nvSpPr>
          <p:cNvPr id="17" name="Rectangle 16"/>
          <p:cNvSpPr/>
          <p:nvPr/>
        </p:nvSpPr>
        <p:spPr>
          <a:xfrm>
            <a:off x="5687219" y="4647154"/>
            <a:ext cx="3242170" cy="369332"/>
          </a:xfrm>
          <a:prstGeom prst="rect">
            <a:avLst/>
          </a:prstGeom>
        </p:spPr>
        <p:txBody>
          <a:bodyPr wrap="none">
            <a:spAutoFit/>
          </a:bodyPr>
          <a:lstStyle/>
          <a:p>
            <a:r>
              <a:rPr lang="en-GB" dirty="0"/>
              <a:t>Burger Manufacturing Company </a:t>
            </a:r>
          </a:p>
        </p:txBody>
      </p:sp>
      <p:sp>
        <p:nvSpPr>
          <p:cNvPr id="18" name="Rectangle 17"/>
          <p:cNvSpPr/>
          <p:nvPr/>
        </p:nvSpPr>
        <p:spPr>
          <a:xfrm>
            <a:off x="591193" y="3683681"/>
            <a:ext cx="2069926" cy="369332"/>
          </a:xfrm>
          <a:prstGeom prst="rect">
            <a:avLst/>
          </a:prstGeom>
        </p:spPr>
        <p:txBody>
          <a:bodyPr wrap="none">
            <a:spAutoFit/>
          </a:bodyPr>
          <a:lstStyle/>
          <a:p>
            <a:r>
              <a:rPr lang="en-GB" dirty="0"/>
              <a:t>Hungarian Food Ltd </a:t>
            </a:r>
          </a:p>
        </p:txBody>
      </p:sp>
      <p:pic>
        <p:nvPicPr>
          <p:cNvPr id="19" name="Picture 18" descr="Real supermarket logo"/>
          <p:cNvPicPr/>
          <p:nvPr/>
        </p:nvPicPr>
        <p:blipFill>
          <a:blip r:embed="rId15">
            <a:extLst>
              <a:ext uri="{28A0092B-C50C-407E-A947-70E740481C1C}">
                <a14:useLocalDpi xmlns="" xmlns:a14="http://schemas.microsoft.com/office/drawing/2010/main" val="0"/>
              </a:ext>
            </a:extLst>
          </a:blip>
          <a:srcRect/>
          <a:stretch>
            <a:fillRect/>
          </a:stretch>
        </p:blipFill>
        <p:spPr bwMode="auto">
          <a:xfrm>
            <a:off x="5099650" y="5373216"/>
            <a:ext cx="1341755" cy="1151890"/>
          </a:xfrm>
          <a:prstGeom prst="rect">
            <a:avLst/>
          </a:prstGeom>
          <a:noFill/>
          <a:ln>
            <a:noFill/>
          </a:ln>
        </p:spPr>
      </p:pic>
      <p:pic>
        <p:nvPicPr>
          <p:cNvPr id="20" name="Picture 19" descr="Sodexo"/>
          <p:cNvPicPr/>
          <p:nvPr/>
        </p:nvPicPr>
        <p:blipFill>
          <a:blip r:embed="rId16">
            <a:extLst>
              <a:ext uri="{28A0092B-C50C-407E-A947-70E740481C1C}">
                <a14:useLocalDpi xmlns="" xmlns:a14="http://schemas.microsoft.com/office/drawing/2010/main" val="0"/>
              </a:ext>
            </a:extLst>
          </a:blip>
          <a:srcRect/>
          <a:stretch>
            <a:fillRect/>
          </a:stretch>
        </p:blipFill>
        <p:spPr bwMode="auto">
          <a:xfrm>
            <a:off x="7397662" y="764704"/>
            <a:ext cx="1531620" cy="1127760"/>
          </a:xfrm>
          <a:prstGeom prst="rect">
            <a:avLst/>
          </a:prstGeom>
          <a:noFill/>
          <a:ln>
            <a:noFill/>
          </a:ln>
        </p:spPr>
      </p:pic>
      <p:pic>
        <p:nvPicPr>
          <p:cNvPr id="21" name="Picture 20" descr="Taco Bell logo"/>
          <p:cNvPicPr/>
          <p:nvPr/>
        </p:nvPicPr>
        <p:blipFill>
          <a:blip r:embed="rId17">
            <a:extLst>
              <a:ext uri="{28A0092B-C50C-407E-A947-70E740481C1C}">
                <a14:useLocalDpi xmlns="" xmlns:a14="http://schemas.microsoft.com/office/drawing/2010/main" val="0"/>
              </a:ext>
            </a:extLst>
          </a:blip>
          <a:srcRect/>
          <a:stretch>
            <a:fillRect/>
          </a:stretch>
        </p:blipFill>
        <p:spPr bwMode="auto">
          <a:xfrm>
            <a:off x="6084168" y="3261623"/>
            <a:ext cx="1056640" cy="1033145"/>
          </a:xfrm>
          <a:prstGeom prst="rect">
            <a:avLst/>
          </a:prstGeom>
          <a:noFill/>
          <a:ln>
            <a:noFill/>
          </a:ln>
        </p:spPr>
      </p:pic>
      <p:pic>
        <p:nvPicPr>
          <p:cNvPr id="22" name="Picture 21" descr="Compass Group logo"/>
          <p:cNvPicPr/>
          <p:nvPr/>
        </p:nvPicPr>
        <p:blipFill>
          <a:blip r:embed="rId18">
            <a:extLst>
              <a:ext uri="{28A0092B-C50C-407E-A947-70E740481C1C}">
                <a14:useLocalDpi xmlns="" xmlns:a14="http://schemas.microsoft.com/office/drawing/2010/main" val="0"/>
              </a:ext>
            </a:extLst>
          </a:blip>
          <a:srcRect/>
          <a:stretch>
            <a:fillRect/>
          </a:stretch>
        </p:blipFill>
        <p:spPr bwMode="auto">
          <a:xfrm>
            <a:off x="5819445" y="882223"/>
            <a:ext cx="1448435" cy="1021080"/>
          </a:xfrm>
          <a:prstGeom prst="rect">
            <a:avLst/>
          </a:prstGeom>
          <a:noFill/>
          <a:ln>
            <a:noFill/>
          </a:ln>
        </p:spPr>
      </p:pic>
      <p:pic>
        <p:nvPicPr>
          <p:cNvPr id="23" name="Picture 22" descr="Morrisons"/>
          <p:cNvPicPr/>
          <p:nvPr/>
        </p:nvPicPr>
        <p:blipFill>
          <a:blip r:embed="rId19">
            <a:extLst>
              <a:ext uri="{28A0092B-C50C-407E-A947-70E740481C1C}">
                <a14:useLocalDpi xmlns="" xmlns:a14="http://schemas.microsoft.com/office/drawing/2010/main" val="0"/>
              </a:ext>
            </a:extLst>
          </a:blip>
          <a:srcRect/>
          <a:stretch>
            <a:fillRect/>
          </a:stretch>
        </p:blipFill>
        <p:spPr bwMode="auto">
          <a:xfrm>
            <a:off x="4439579" y="872055"/>
            <a:ext cx="1056640" cy="1180886"/>
          </a:xfrm>
          <a:prstGeom prst="rect">
            <a:avLst/>
          </a:prstGeom>
          <a:noFill/>
          <a:ln>
            <a:noFill/>
          </a:ln>
        </p:spPr>
      </p:pic>
      <p:pic>
        <p:nvPicPr>
          <p:cNvPr id="24" name="Picture 23" descr="Waitrose"/>
          <p:cNvPicPr/>
          <p:nvPr/>
        </p:nvPicPr>
        <p:blipFill>
          <a:blip r:embed="rId20">
            <a:extLst>
              <a:ext uri="{28A0092B-C50C-407E-A947-70E740481C1C}">
                <a14:useLocalDpi xmlns="" xmlns:a14="http://schemas.microsoft.com/office/drawing/2010/main" val="0"/>
              </a:ext>
            </a:extLst>
          </a:blip>
          <a:srcRect/>
          <a:stretch>
            <a:fillRect/>
          </a:stretch>
        </p:blipFill>
        <p:spPr bwMode="auto">
          <a:xfrm>
            <a:off x="770458" y="1903303"/>
            <a:ext cx="1569294" cy="902658"/>
          </a:xfrm>
          <a:prstGeom prst="rect">
            <a:avLst/>
          </a:prstGeom>
          <a:noFill/>
          <a:ln>
            <a:noFill/>
          </a:ln>
        </p:spPr>
      </p:pic>
      <p:pic>
        <p:nvPicPr>
          <p:cNvPr id="25" name="Picture 24" descr="sainsbury's logo"/>
          <p:cNvPicPr/>
          <p:nvPr/>
        </p:nvPicPr>
        <p:blipFill>
          <a:blip r:embed="rId21">
            <a:extLst>
              <a:ext uri="{28A0092B-C50C-407E-A947-70E740481C1C}">
                <a14:useLocalDpi xmlns="" xmlns:a14="http://schemas.microsoft.com/office/drawing/2010/main" val="0"/>
              </a:ext>
            </a:extLst>
          </a:blip>
          <a:srcRect/>
          <a:stretch>
            <a:fillRect/>
          </a:stretch>
        </p:blipFill>
        <p:spPr bwMode="auto">
          <a:xfrm>
            <a:off x="2769076" y="1778128"/>
            <a:ext cx="1543685" cy="1234440"/>
          </a:xfrm>
          <a:prstGeom prst="rect">
            <a:avLst/>
          </a:prstGeom>
          <a:noFill/>
          <a:ln>
            <a:noFill/>
          </a:ln>
        </p:spPr>
      </p:pic>
    </p:spTree>
    <p:extLst>
      <p:ext uri="{BB962C8B-B14F-4D97-AF65-F5344CB8AC3E}">
        <p14:creationId xmlns="" xmlns:p14="http://schemas.microsoft.com/office/powerpoint/2010/main" val="27316930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7232"/>
          </a:xfrm>
        </p:spPr>
        <p:txBody>
          <a:bodyPr>
            <a:normAutofit/>
          </a:bodyPr>
          <a:lstStyle/>
          <a:p>
            <a:r>
              <a:rPr lang="en-GB" sz="3600" dirty="0" smtClean="0">
                <a:latin typeface="Arial" pitchFamily="34" charset="0"/>
                <a:cs typeface="Arial" pitchFamily="34" charset="0"/>
              </a:rPr>
              <a:t>The jokes soon followed</a:t>
            </a:r>
            <a:endParaRPr lang="en-GB" sz="3600" dirty="0">
              <a:latin typeface="Arial" pitchFamily="34" charset="0"/>
              <a:cs typeface="Arial" pitchFamily="34" charset="0"/>
            </a:endParaRPr>
          </a:p>
        </p:txBody>
      </p:sp>
      <p:pic>
        <p:nvPicPr>
          <p:cNvPr id="4" name="Content Placeholder 3" descr="cid:676C1B66-1484-45D1-99A5-1D04DF0A4A76"/>
          <p:cNvPicPr>
            <a:picLocks noGrp="1"/>
          </p:cNvPicPr>
          <p:nvPr>
            <p:ph idx="1"/>
          </p:nvPr>
        </p:nvPicPr>
        <p:blipFill>
          <a:blip r:embed="rId2" r:link="rId3">
            <a:extLst>
              <a:ext uri="{28A0092B-C50C-407E-A947-70E740481C1C}">
                <a14:useLocalDpi xmlns="" xmlns:a14="http://schemas.microsoft.com/office/drawing/2010/main" val="0"/>
              </a:ext>
            </a:extLst>
          </a:blip>
          <a:srcRect/>
          <a:stretch>
            <a:fillRect/>
          </a:stretch>
        </p:blipFill>
        <p:spPr bwMode="auto">
          <a:xfrm>
            <a:off x="222038" y="1268760"/>
            <a:ext cx="4104456" cy="2304256"/>
          </a:xfrm>
          <a:prstGeom prst="rect">
            <a:avLst/>
          </a:prstGeom>
          <a:noFill/>
          <a:ln>
            <a:noFill/>
          </a:ln>
        </p:spPr>
      </p:pic>
      <p:pic>
        <p:nvPicPr>
          <p:cNvPr id="5" name="il_fi" descr="http://i.huffpost.com/gen/981636/thumbs/o-FINDUS-570.jpg?6"/>
          <p:cNvPicPr/>
          <p:nvPr/>
        </p:nvPicPr>
        <p:blipFill>
          <a:blip r:embed="rId4">
            <a:extLst>
              <a:ext uri="{28A0092B-C50C-407E-A947-70E740481C1C}">
                <a14:useLocalDpi xmlns="" xmlns:a14="http://schemas.microsoft.com/office/drawing/2010/main" val="0"/>
              </a:ext>
            </a:extLst>
          </a:blip>
          <a:srcRect/>
          <a:stretch>
            <a:fillRect/>
          </a:stretch>
        </p:blipFill>
        <p:spPr bwMode="auto">
          <a:xfrm>
            <a:off x="4299952" y="4293096"/>
            <a:ext cx="4320480" cy="2448272"/>
          </a:xfrm>
          <a:prstGeom prst="rect">
            <a:avLst/>
          </a:prstGeom>
          <a:noFill/>
          <a:ln>
            <a:noFill/>
          </a:ln>
        </p:spPr>
      </p:pic>
      <p:pic>
        <p:nvPicPr>
          <p:cNvPr id="6" name="il_fi" descr="http://files.abovetopsecret.com/files/img/kl510af079.jpg"/>
          <p:cNvPicPr/>
          <p:nvPr/>
        </p:nvPicPr>
        <p:blipFill>
          <a:blip r:embed="rId5">
            <a:extLst>
              <a:ext uri="{28A0092B-C50C-407E-A947-70E740481C1C}">
                <a14:useLocalDpi xmlns="" xmlns:a14="http://schemas.microsoft.com/office/drawing/2010/main" val="0"/>
              </a:ext>
            </a:extLst>
          </a:blip>
          <a:srcRect/>
          <a:stretch>
            <a:fillRect/>
          </a:stretch>
        </p:blipFill>
        <p:spPr bwMode="auto">
          <a:xfrm>
            <a:off x="251520" y="3717032"/>
            <a:ext cx="3816424" cy="2736304"/>
          </a:xfrm>
          <a:prstGeom prst="rect">
            <a:avLst/>
          </a:prstGeom>
          <a:noFill/>
          <a:ln>
            <a:noFill/>
          </a:ln>
        </p:spPr>
      </p:pic>
      <p:pic>
        <p:nvPicPr>
          <p:cNvPr id="7" name="il_fi" descr="http://www.techkings.org/attachments/comedy-central/8022d1358610995t-tesco-horse-burger-jokes-424548_582228325136147_415070612_n.jpg"/>
          <p:cNvPicPr/>
          <p:nvPr/>
        </p:nvPicPr>
        <p:blipFill>
          <a:blip r:embed="rId6">
            <a:extLst>
              <a:ext uri="{28A0092B-C50C-407E-A947-70E740481C1C}">
                <a14:useLocalDpi xmlns="" xmlns:a14="http://schemas.microsoft.com/office/drawing/2010/main" val="0"/>
              </a:ext>
            </a:extLst>
          </a:blip>
          <a:srcRect/>
          <a:stretch>
            <a:fillRect/>
          </a:stretch>
        </p:blipFill>
        <p:spPr bwMode="auto">
          <a:xfrm>
            <a:off x="4716016" y="1340767"/>
            <a:ext cx="3523873" cy="2736305"/>
          </a:xfrm>
          <a:prstGeom prst="rect">
            <a:avLst/>
          </a:prstGeom>
          <a:noFill/>
          <a:ln>
            <a:noFill/>
          </a:ln>
        </p:spPr>
      </p:pic>
    </p:spTree>
    <p:extLst>
      <p:ext uri="{BB962C8B-B14F-4D97-AF65-F5344CB8AC3E}">
        <p14:creationId xmlns="" xmlns:p14="http://schemas.microsoft.com/office/powerpoint/2010/main" val="43075759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552" y="-243408"/>
            <a:ext cx="9217024" cy="1296144"/>
          </a:xfrm>
        </p:spPr>
        <p:txBody>
          <a:bodyPr>
            <a:normAutofit/>
          </a:bodyPr>
          <a:lstStyle/>
          <a:p>
            <a:r>
              <a:rPr lang="en-GB" sz="3600" dirty="0" smtClean="0">
                <a:latin typeface="Arial" pitchFamily="34" charset="0"/>
                <a:cs typeface="Arial" pitchFamily="34" charset="0"/>
              </a:rPr>
              <a:t>Findus cares for customers</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0" y="692696"/>
            <a:ext cx="8892480" cy="82089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39041420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43408"/>
            <a:ext cx="8229600" cy="1381049"/>
          </a:xfrm>
        </p:spPr>
        <p:txBody>
          <a:bodyPr>
            <a:normAutofit/>
          </a:bodyPr>
          <a:lstStyle/>
          <a:p>
            <a:r>
              <a:rPr lang="en-GB" sz="3600" dirty="0" smtClean="0">
                <a:latin typeface="Arial" pitchFamily="34" charset="0"/>
                <a:cs typeface="Arial" pitchFamily="34" charset="0"/>
              </a:rPr>
              <a:t>Findus’ Apology </a:t>
            </a:r>
            <a:r>
              <a:rPr lang="en-GB" sz="2000" dirty="0">
                <a:latin typeface="Arial" pitchFamily="34" charset="0"/>
                <a:cs typeface="Arial" pitchFamily="34" charset="0"/>
              </a:rPr>
              <a:t>(Source: http://</a:t>
            </a:r>
            <a:r>
              <a:rPr lang="en-GB" sz="2000" dirty="0" smtClean="0">
                <a:latin typeface="Arial" pitchFamily="34" charset="0"/>
                <a:cs typeface="Arial" pitchFamily="34" charset="0"/>
              </a:rPr>
              <a:t>www.findus.co.uk/)</a:t>
            </a:r>
            <a:endParaRPr lang="en-GB" sz="2000" dirty="0">
              <a:latin typeface="Arial" pitchFamily="34" charset="0"/>
              <a:cs typeface="Arial" pitchFamily="34" charset="0"/>
            </a:endParaRPr>
          </a:p>
        </p:txBody>
      </p:sp>
      <p:sp>
        <p:nvSpPr>
          <p:cNvPr id="3" name="Content Placeholder 2"/>
          <p:cNvSpPr>
            <a:spLocks noGrp="1"/>
          </p:cNvSpPr>
          <p:nvPr>
            <p:ph idx="1"/>
          </p:nvPr>
        </p:nvSpPr>
        <p:spPr>
          <a:xfrm>
            <a:off x="107504" y="908720"/>
            <a:ext cx="8712968" cy="6408712"/>
          </a:xfrm>
        </p:spPr>
        <p:txBody>
          <a:bodyPr>
            <a:normAutofit fontScale="47500" lnSpcReduction="20000"/>
          </a:bodyPr>
          <a:lstStyle/>
          <a:p>
            <a:pPr marL="0" indent="0">
              <a:buNone/>
            </a:pPr>
            <a:r>
              <a:rPr lang="en-GB" b="1" dirty="0">
                <a:latin typeface="Arial" pitchFamily="34" charset="0"/>
                <a:cs typeface="Arial" pitchFamily="34" charset="0"/>
              </a:rPr>
              <a:t>A Letter to Our Customers</a:t>
            </a:r>
          </a:p>
          <a:p>
            <a:pPr marL="0" indent="0">
              <a:buNone/>
            </a:pPr>
            <a:r>
              <a:rPr lang="en-GB" dirty="0">
                <a:latin typeface="Arial" pitchFamily="34" charset="0"/>
                <a:cs typeface="Arial" pitchFamily="34" charset="0"/>
              </a:rPr>
              <a:t>First and foremost, I wanted to again say that I am truly sorry that horsemeat was found in our beef lasagne. This should not have happened and we are taking action to make sure this will never happen again.</a:t>
            </a:r>
          </a:p>
          <a:p>
            <a:pPr marL="0" indent="0">
              <a:buNone/>
            </a:pPr>
            <a:r>
              <a:rPr lang="en-GB" dirty="0">
                <a:latin typeface="Arial" pitchFamily="34" charset="0"/>
                <a:cs typeface="Arial" pitchFamily="34" charset="0"/>
              </a:rPr>
              <a:t>I also wanted to reassure you that earlier this month we DNA tested all Findus UK products and I want to reconfirm that no horsemeat has been found in any of our other ready meals.</a:t>
            </a:r>
          </a:p>
          <a:p>
            <a:pPr marL="0" indent="0">
              <a:buNone/>
            </a:pPr>
            <a:r>
              <a:rPr lang="en-GB" dirty="0">
                <a:latin typeface="Arial" pitchFamily="34" charset="0"/>
                <a:cs typeface="Arial" pitchFamily="34" charset="0"/>
              </a:rPr>
              <a:t>When horsemeat was found elsewhere in beef burgers, we took immediate action. Through our own pro-active DNA testing we found horsemeat in our beef lasagne, which came as a real shock to us. We acted quickly and undertook a full withdrawal of the affected product from sale and a consumer recall in early February.</a:t>
            </a:r>
          </a:p>
          <a:p>
            <a:pPr marL="0" indent="0">
              <a:buNone/>
            </a:pPr>
            <a:r>
              <a:rPr lang="en-GB" dirty="0">
                <a:latin typeface="Arial" pitchFamily="34" charset="0"/>
                <a:cs typeface="Arial" pitchFamily="34" charset="0"/>
              </a:rPr>
              <a:t>At Findus UK, we are committed to sourcing our products from reputable food processors. Unfortunately, we appear to have been the victim of fraud by one of the meat suppliers in our supply chain. We are working with the Food Standards Agency in the UK and the regulatory authorities in Europe in every way we can.</a:t>
            </a:r>
          </a:p>
          <a:p>
            <a:pPr marL="0" indent="0">
              <a:buNone/>
            </a:pPr>
            <a:r>
              <a:rPr lang="en-GB" dirty="0">
                <a:latin typeface="Arial" pitchFamily="34" charset="0"/>
                <a:cs typeface="Arial" pitchFamily="34" charset="0"/>
              </a:rPr>
              <a:t>While we have always had a very rigorous quality control programme in place, we are adding more extensive DNA testing to be able to guarantee both the quality and authenticity of our products in the future.</a:t>
            </a:r>
          </a:p>
          <a:p>
            <a:pPr marL="0" indent="0">
              <a:buNone/>
            </a:pPr>
            <a:r>
              <a:rPr lang="en-GB" dirty="0">
                <a:latin typeface="Arial" pitchFamily="34" charset="0"/>
                <a:cs typeface="Arial" pitchFamily="34" charset="0"/>
              </a:rPr>
              <a:t>We take this issue very seriously and pledge to work alongside manufacturers, retailers and regulators to ensure the integrity of Britain’s food.</a:t>
            </a:r>
          </a:p>
          <a:p>
            <a:pPr marL="0" indent="0">
              <a:buNone/>
            </a:pPr>
            <a:r>
              <a:rPr lang="en-GB" dirty="0">
                <a:latin typeface="Arial" pitchFamily="34" charset="0"/>
                <a:cs typeface="Arial" pitchFamily="34" charset="0"/>
              </a:rPr>
              <a:t>I hope that this reassures you how seriously we take this matter.</a:t>
            </a:r>
          </a:p>
          <a:p>
            <a:pPr marL="0" indent="0">
              <a:buNone/>
            </a:pPr>
            <a:r>
              <a:rPr lang="en-GB" dirty="0">
                <a:latin typeface="Arial" pitchFamily="34" charset="0"/>
                <a:cs typeface="Arial" pitchFamily="34" charset="0"/>
              </a:rPr>
              <a:t>Please do not hesitate to contact our Consumer Care Line if you have any concerns on our UK Freephone number 0800 132584 (or if you are calling from the Republic of Ireland 01800 800500). Alternatively you can email </a:t>
            </a:r>
            <a:r>
              <a:rPr lang="en-GB" b="1" dirty="0">
                <a:latin typeface="Arial" pitchFamily="34" charset="0"/>
                <a:cs typeface="Arial" pitchFamily="34" charset="0"/>
                <a:hlinkClick r:id="rId2"/>
              </a:rPr>
              <a:t>careline@findus.co.uk</a:t>
            </a:r>
            <a:r>
              <a:rPr lang="en-GB" dirty="0">
                <a:latin typeface="Arial" pitchFamily="34" charset="0"/>
                <a:cs typeface="Arial" pitchFamily="34" charset="0"/>
              </a:rPr>
              <a:t>.</a:t>
            </a:r>
          </a:p>
          <a:p>
            <a:pPr marL="0" indent="0">
              <a:buNone/>
            </a:pPr>
            <a:r>
              <a:rPr lang="en-GB" dirty="0">
                <a:latin typeface="Arial" pitchFamily="34" charset="0"/>
                <a:cs typeface="Arial" pitchFamily="34" charset="0"/>
              </a:rPr>
              <a:t>Yours sincerely,</a:t>
            </a:r>
            <a:br>
              <a:rPr lang="en-GB" dirty="0">
                <a:latin typeface="Arial" pitchFamily="34" charset="0"/>
                <a:cs typeface="Arial" pitchFamily="34" charset="0"/>
              </a:rPr>
            </a:br>
            <a:r>
              <a:rPr lang="en-GB" b="1" dirty="0">
                <a:latin typeface="Arial" pitchFamily="34" charset="0"/>
                <a:cs typeface="Arial" pitchFamily="34" charset="0"/>
              </a:rPr>
              <a:t>Leendert den Hollander</a:t>
            </a:r>
            <a:r>
              <a:rPr lang="en-GB" dirty="0">
                <a:latin typeface="Arial" pitchFamily="34" charset="0"/>
                <a:cs typeface="Arial" pitchFamily="34" charset="0"/>
              </a:rPr>
              <a:t/>
            </a:r>
            <a:br>
              <a:rPr lang="en-GB" dirty="0">
                <a:latin typeface="Arial" pitchFamily="34" charset="0"/>
                <a:cs typeface="Arial" pitchFamily="34" charset="0"/>
              </a:rPr>
            </a:br>
            <a:r>
              <a:rPr lang="en-GB" dirty="0">
                <a:latin typeface="Arial" pitchFamily="34" charset="0"/>
                <a:cs typeface="Arial" pitchFamily="34" charset="0"/>
              </a:rPr>
              <a:t>Chief Executive UK</a:t>
            </a:r>
          </a:p>
          <a:p>
            <a:pPr marL="0" indent="0">
              <a:buNone/>
            </a:pPr>
            <a:r>
              <a:rPr lang="en-GB" dirty="0">
                <a:latin typeface="Arial" pitchFamily="34" charset="0"/>
                <a:cs typeface="Arial" pitchFamily="34" charset="0"/>
              </a:rPr>
              <a:t>For any further press queries please contact the Findus Press Office on </a:t>
            </a:r>
            <a:r>
              <a:rPr lang="en-GB" b="1" dirty="0">
                <a:latin typeface="Arial" pitchFamily="34" charset="0"/>
                <a:cs typeface="Arial" pitchFamily="34" charset="0"/>
              </a:rPr>
              <a:t>0207 300 6276</a:t>
            </a:r>
            <a:r>
              <a:rPr lang="en-GB" dirty="0">
                <a:latin typeface="Arial" pitchFamily="34" charset="0"/>
                <a:cs typeface="Arial" pitchFamily="34" charset="0"/>
              </a:rPr>
              <a:t>.</a:t>
            </a:r>
          </a:p>
          <a:p>
            <a:pPr marL="0" indent="0">
              <a:buNone/>
            </a:pPr>
            <a:endParaRPr lang="en-GB" dirty="0">
              <a:latin typeface="Arial" pitchFamily="34" charset="0"/>
              <a:cs typeface="Arial" pitchFamily="34" charset="0"/>
            </a:endParaRPr>
          </a:p>
        </p:txBody>
      </p:sp>
    </p:spTree>
    <p:extLst>
      <p:ext uri="{BB962C8B-B14F-4D97-AF65-F5344CB8AC3E}">
        <p14:creationId xmlns="" xmlns:p14="http://schemas.microsoft.com/office/powerpoint/2010/main" val="27605872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600" y="-675456"/>
            <a:ext cx="10153128" cy="1944216"/>
          </a:xfrm>
        </p:spPr>
        <p:txBody>
          <a:bodyPr>
            <a:normAutofit/>
          </a:bodyPr>
          <a:lstStyle/>
          <a:p>
            <a:r>
              <a:rPr lang="en-GB" sz="3600" dirty="0" smtClean="0"/>
              <a:t>Tesco Quality Guarantee</a:t>
            </a:r>
            <a:endParaRPr lang="en-GB" sz="3600" dirty="0"/>
          </a:p>
        </p:txBody>
      </p:sp>
      <p:sp>
        <p:nvSpPr>
          <p:cNvPr id="3" name="Content Placeholder 2"/>
          <p:cNvSpPr>
            <a:spLocks noGrp="1"/>
          </p:cNvSpPr>
          <p:nvPr>
            <p:ph idx="1"/>
          </p:nvPr>
        </p:nvSpPr>
        <p:spPr/>
        <p:txBody>
          <a:bodyPr/>
          <a:lstStyle/>
          <a:p>
            <a:endParaRPr lang="en-GB" dirty="0"/>
          </a:p>
        </p:txBody>
      </p:sp>
      <p:pic>
        <p:nvPicPr>
          <p:cNvPr id="4098" name="Picture 2"/>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828600" y="908720"/>
            <a:ext cx="10225136" cy="648072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224657930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544" y="-171400"/>
            <a:ext cx="9145016" cy="1080120"/>
          </a:xfrm>
        </p:spPr>
        <p:txBody>
          <a:bodyPr>
            <a:normAutofit/>
          </a:bodyPr>
          <a:lstStyle/>
          <a:p>
            <a:r>
              <a:rPr lang="en-GB" sz="3200" dirty="0" smtClean="0">
                <a:latin typeface="Arial" pitchFamily="34" charset="0"/>
                <a:cs typeface="Arial" pitchFamily="34" charset="0"/>
              </a:rPr>
              <a:t> Tesco’s Apology </a:t>
            </a:r>
            <a:r>
              <a:rPr lang="en-GB" sz="1800" dirty="0" smtClean="0">
                <a:latin typeface="Arial" pitchFamily="34" charset="0"/>
                <a:cs typeface="Arial" pitchFamily="34" charset="0"/>
              </a:rPr>
              <a:t>(Source: Tesco Leaflet collected from store, Swansea, February 2013)</a:t>
            </a:r>
            <a:endParaRPr lang="en-GB" sz="1800" dirty="0">
              <a:latin typeface="Arial" pitchFamily="34" charset="0"/>
              <a:cs typeface="Arial" pitchFamily="34" charset="0"/>
            </a:endParaRPr>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rot="16200000">
            <a:off x="1331639" y="-459432"/>
            <a:ext cx="6120681" cy="87129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287081238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sz="3600" dirty="0">
                <a:latin typeface="Arial" pitchFamily="34" charset="0"/>
                <a:cs typeface="Arial" pitchFamily="34" charset="0"/>
              </a:rPr>
              <a:t>Victory for the regulator?</a:t>
            </a:r>
          </a:p>
        </p:txBody>
      </p:sp>
      <p:pic>
        <p:nvPicPr>
          <p:cNvPr id="5" name="logo" descr="Food Standards Agency">
            <a:hlinkClick r:id="rId2" tooltip="&quot;Food Standards Agency&quot;"/>
          </p:cNvPr>
          <p:cNvPicPr/>
          <p:nvPr/>
        </p:nvPicPr>
        <p:blipFill>
          <a:blip r:embed="rId3">
            <a:extLst>
              <a:ext uri="{28A0092B-C50C-407E-A947-70E740481C1C}">
                <a14:useLocalDpi xmlns="" xmlns:a14="http://schemas.microsoft.com/office/drawing/2010/main" val="0"/>
              </a:ext>
            </a:extLst>
          </a:blip>
          <a:srcRect/>
          <a:stretch>
            <a:fillRect/>
          </a:stretch>
        </p:blipFill>
        <p:spPr bwMode="auto">
          <a:xfrm>
            <a:off x="481313" y="332656"/>
            <a:ext cx="2420734" cy="966971"/>
          </a:xfrm>
          <a:prstGeom prst="rect">
            <a:avLst/>
          </a:prstGeom>
          <a:noFill/>
          <a:ln>
            <a:noFill/>
          </a:ln>
        </p:spPr>
      </p:pic>
      <p:pic>
        <p:nvPicPr>
          <p:cNvPr id="10" name="il_fi" descr="http://www.eadt.co.uk/polopoly_fs/013_fsa_ad_1_1_1989186!image/970603630.jpg_gen/derivatives/landscape_630/970603630.jpg"/>
          <p:cNvPicPr>
            <a:picLocks noGrp="1"/>
          </p:cNvPicPr>
          <p:nvPr>
            <p:ph sz="half" idx="2"/>
          </p:nvPr>
        </p:nvPicPr>
        <p:blipFill>
          <a:blip r:embed="rId4">
            <a:extLst>
              <a:ext uri="{28A0092B-C50C-407E-A947-70E740481C1C}">
                <a14:useLocalDpi xmlns="" xmlns:a14="http://schemas.microsoft.com/office/drawing/2010/main" val="0"/>
              </a:ext>
            </a:extLst>
          </a:blip>
          <a:srcRect/>
          <a:stretch>
            <a:fillRect/>
          </a:stretch>
        </p:blipFill>
        <p:spPr bwMode="auto">
          <a:xfrm>
            <a:off x="4648200" y="1628800"/>
            <a:ext cx="3668216" cy="4824536"/>
          </a:xfrm>
          <a:prstGeom prst="rect">
            <a:avLst/>
          </a:prstGeom>
          <a:noFill/>
          <a:ln>
            <a:noFill/>
          </a:ln>
        </p:spPr>
      </p:pic>
      <p:sp>
        <p:nvSpPr>
          <p:cNvPr id="11" name="Content Placeholder 10"/>
          <p:cNvSpPr>
            <a:spLocks noGrp="1"/>
          </p:cNvSpPr>
          <p:nvPr>
            <p:ph sz="half" idx="1"/>
          </p:nvPr>
        </p:nvSpPr>
        <p:spPr/>
        <p:txBody>
          <a:bodyPr>
            <a:normAutofit lnSpcReduction="10000"/>
          </a:bodyPr>
          <a:lstStyle/>
          <a:p>
            <a:pPr marL="0" indent="0">
              <a:buNone/>
            </a:pPr>
            <a:r>
              <a:rPr lang="en-GB" sz="1600" dirty="0" smtClean="0">
                <a:latin typeface="Arial" pitchFamily="34" charset="0"/>
                <a:cs typeface="Arial" pitchFamily="34" charset="0"/>
              </a:rPr>
              <a:t>DNA Testing (originally by the FSA in Ireland) identified horsemeat in beef, pork and lamb products of named brands (Findus, Bird’s Eye etc.) and supermarket own brands (Tesco, Lidle, Aldi etc.). In April similar reports show that cheaper fish species are being falsely labelled as cod, haddock or halibut.</a:t>
            </a:r>
          </a:p>
          <a:p>
            <a:pPr marL="0" indent="0">
              <a:buNone/>
            </a:pPr>
            <a:endParaRPr lang="en-GB" sz="1600" dirty="0">
              <a:latin typeface="Arial" pitchFamily="34" charset="0"/>
              <a:cs typeface="Arial" pitchFamily="34" charset="0"/>
            </a:endParaRPr>
          </a:p>
          <a:p>
            <a:pPr marL="0" indent="0">
              <a:buNone/>
            </a:pPr>
            <a:r>
              <a:rPr lang="en-GB" sz="1600" dirty="0" smtClean="0">
                <a:latin typeface="Arial" pitchFamily="34" charset="0"/>
                <a:cs typeface="Arial" pitchFamily="34" charset="0"/>
              </a:rPr>
              <a:t>The reduction in the number of samples tested and the limits of the frequency of DNA testing, emerged from the reports.</a:t>
            </a:r>
          </a:p>
          <a:p>
            <a:pPr marL="0" indent="0">
              <a:buNone/>
            </a:pPr>
            <a:endParaRPr lang="en-GB" sz="1600" dirty="0">
              <a:latin typeface="Arial" pitchFamily="34" charset="0"/>
              <a:cs typeface="Arial" pitchFamily="34" charset="0"/>
            </a:endParaRPr>
          </a:p>
          <a:p>
            <a:pPr marL="0" indent="0">
              <a:buNone/>
            </a:pPr>
            <a:r>
              <a:rPr lang="en-GB" sz="1600" dirty="0" smtClean="0">
                <a:latin typeface="Arial" pitchFamily="34" charset="0"/>
                <a:cs typeface="Arial" pitchFamily="34" charset="0"/>
              </a:rPr>
              <a:t>The internationalisation of the corruption became apparent, in the complex and opaque supply chain.</a:t>
            </a:r>
          </a:p>
          <a:p>
            <a:pPr marL="0" indent="0">
              <a:buNone/>
            </a:pPr>
            <a:endParaRPr lang="en-GB" sz="1600" dirty="0">
              <a:latin typeface="Arial" pitchFamily="34" charset="0"/>
              <a:cs typeface="Arial" pitchFamily="34" charset="0"/>
            </a:endParaRPr>
          </a:p>
          <a:p>
            <a:pPr marL="0" indent="0">
              <a:buNone/>
            </a:pPr>
            <a:r>
              <a:rPr lang="en-GB" sz="1600" dirty="0" smtClean="0">
                <a:latin typeface="Arial" pitchFamily="34" charset="0"/>
                <a:cs typeface="Arial" pitchFamily="34" charset="0"/>
              </a:rPr>
              <a:t>How long has this been going on?</a:t>
            </a:r>
            <a:endParaRPr lang="en-GB" sz="1600" dirty="0">
              <a:latin typeface="Arial" pitchFamily="34" charset="0"/>
              <a:cs typeface="Arial" pitchFamily="34" charset="0"/>
            </a:endParaRPr>
          </a:p>
        </p:txBody>
      </p:sp>
    </p:spTree>
    <p:extLst>
      <p:ext uri="{BB962C8B-B14F-4D97-AF65-F5344CB8AC3E}">
        <p14:creationId xmlns="" xmlns:p14="http://schemas.microsoft.com/office/powerpoint/2010/main" val="93411136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1440"/>
            <a:ext cx="8229600" cy="1949078"/>
          </a:xfrm>
        </p:spPr>
        <p:txBody>
          <a:bodyPr>
            <a:normAutofit/>
          </a:bodyPr>
          <a:lstStyle/>
          <a:p>
            <a:r>
              <a:rPr lang="en-GB" sz="3600" dirty="0" smtClean="0">
                <a:latin typeface="Arial" pitchFamily="34" charset="0"/>
                <a:cs typeface="Arial" pitchFamily="34" charset="0"/>
              </a:rPr>
              <a:t>IKEA’s meat balls</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lstStyle/>
          <a:p>
            <a:endParaRPr lang="en-GB" dirty="0"/>
          </a:p>
        </p:txBody>
      </p:sp>
      <p:pic>
        <p:nvPicPr>
          <p:cNvPr id="5122" name="Picture 2" descr="C:\docs\Pictures\Work\IKEA scandal.png"/>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96330" y="692696"/>
            <a:ext cx="9289031" cy="5877272"/>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40659651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7424"/>
            <a:ext cx="8229600" cy="1296144"/>
          </a:xfrm>
        </p:spPr>
        <p:txBody>
          <a:bodyPr>
            <a:normAutofit/>
          </a:bodyPr>
          <a:lstStyle/>
          <a:p>
            <a:r>
              <a:rPr lang="en-GB" sz="3600" dirty="0" smtClean="0">
                <a:latin typeface="Arial" pitchFamily="34" charset="0"/>
                <a:cs typeface="Arial" pitchFamily="34" charset="0"/>
              </a:rPr>
              <a:t>Case 2: IKEA’s reaction to recession</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lstStyle/>
          <a:p>
            <a:endParaRPr lang="en-GB" dirty="0"/>
          </a:p>
        </p:txBody>
      </p:sp>
      <p:pic>
        <p:nvPicPr>
          <p:cNvPr id="3074" name="Picture 2" descr="C:\docs\Pictures\Work\IKEA bus idea.png"/>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0" y="620688"/>
            <a:ext cx="9144000" cy="6237312"/>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5721659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7424"/>
            <a:ext cx="8229600" cy="1805062"/>
          </a:xfrm>
        </p:spPr>
        <p:txBody>
          <a:bodyPr>
            <a:normAutofit/>
          </a:bodyPr>
          <a:lstStyle/>
          <a:p>
            <a:r>
              <a:rPr lang="en-GB" sz="3600" dirty="0" smtClean="0">
                <a:latin typeface="Arial" pitchFamily="34" charset="0"/>
                <a:cs typeface="Arial" pitchFamily="34" charset="0"/>
              </a:rPr>
              <a:t>IKEA and sustainability</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lstStyle/>
          <a:p>
            <a:endParaRPr lang="en-GB" dirty="0"/>
          </a:p>
        </p:txBody>
      </p:sp>
      <p:pic>
        <p:nvPicPr>
          <p:cNvPr id="4098" name="Picture 2" descr="C:\docs\Pictures\Work\IKEA sustainability.png"/>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108520" y="951204"/>
            <a:ext cx="9144000" cy="587727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6712514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1200" u="sng" dirty="0" smtClean="0">
                <a:hlinkClick r:id="rId2"/>
              </a:rPr>
              <a:t/>
            </a:r>
            <a:br>
              <a:rPr lang="en-US" sz="1200" u="sng" dirty="0" smtClean="0">
                <a:hlinkClick r:id="rId2"/>
              </a:rPr>
            </a:br>
            <a:r>
              <a:rPr lang="en-US" sz="1200" u="sng" dirty="0">
                <a:hlinkClick r:id="rId2"/>
              </a:rPr>
              <a:t/>
            </a:r>
            <a:br>
              <a:rPr lang="en-US" sz="1200" u="sng" dirty="0">
                <a:hlinkClick r:id="rId2"/>
              </a:rPr>
            </a:br>
            <a:r>
              <a:rPr lang="en-US" sz="1200" u="sng" dirty="0" smtClean="0">
                <a:hlinkClick r:id="rId2"/>
              </a:rPr>
              <a:t/>
            </a:r>
            <a:br>
              <a:rPr lang="en-US" sz="1200" u="sng" dirty="0" smtClean="0">
                <a:hlinkClick r:id="rId2"/>
              </a:rPr>
            </a:br>
            <a:r>
              <a:rPr lang="en-US" sz="1200" u="sng" dirty="0">
                <a:hlinkClick r:id="rId2"/>
              </a:rPr>
              <a:t/>
            </a:r>
            <a:br>
              <a:rPr lang="en-US" sz="1200" u="sng" dirty="0">
                <a:hlinkClick r:id="rId2"/>
              </a:rPr>
            </a:br>
            <a:r>
              <a:rPr lang="en-US" sz="1600" u="sng" dirty="0" smtClean="0">
                <a:latin typeface="Arial" pitchFamily="34" charset="0"/>
                <a:cs typeface="Arial" pitchFamily="34" charset="0"/>
                <a:hlinkClick r:id="rId2"/>
              </a:rPr>
              <a:t>http</a:t>
            </a:r>
            <a:r>
              <a:rPr lang="en-US" sz="1600" u="sng" dirty="0">
                <a:latin typeface="Arial" pitchFamily="34" charset="0"/>
                <a:cs typeface="Arial" pitchFamily="34" charset="0"/>
                <a:hlinkClick r:id="rId2"/>
              </a:rPr>
              <a:t>://www.heraldnet.com/article/20120121/BIZ/701219949</a:t>
            </a:r>
            <a:r>
              <a:rPr lang="en-GB" sz="1600" dirty="0">
                <a:latin typeface="Arial" pitchFamily="34" charset="0"/>
                <a:cs typeface="Arial" pitchFamily="34" charset="0"/>
              </a:rPr>
              <a:t/>
            </a:r>
            <a:br>
              <a:rPr lang="en-GB" sz="1600" dirty="0">
                <a:latin typeface="Arial" pitchFamily="34" charset="0"/>
                <a:cs typeface="Arial" pitchFamily="34" charset="0"/>
              </a:rPr>
            </a:br>
            <a:r>
              <a:rPr lang="en-US" sz="1600" i="1" dirty="0" smtClean="0">
                <a:latin typeface="Arial" pitchFamily="34" charset="0"/>
                <a:cs typeface="Arial" pitchFamily="34" charset="0"/>
              </a:rPr>
              <a:t>Published</a:t>
            </a:r>
            <a:r>
              <a:rPr lang="en-US" sz="1600" i="1" dirty="0">
                <a:latin typeface="Arial" pitchFamily="34" charset="0"/>
                <a:cs typeface="Arial" pitchFamily="34" charset="0"/>
              </a:rPr>
              <a:t>: Saturday, January 21, </a:t>
            </a:r>
            <a:r>
              <a:rPr lang="en-US" sz="1600" i="1" dirty="0" smtClean="0">
                <a:latin typeface="Arial" pitchFamily="34" charset="0"/>
                <a:cs typeface="Arial" pitchFamily="34" charset="0"/>
              </a:rPr>
              <a:t>2013, </a:t>
            </a:r>
            <a:r>
              <a:rPr lang="en-US" sz="1600" i="1" dirty="0">
                <a:latin typeface="Arial" pitchFamily="34" charset="0"/>
                <a:cs typeface="Arial" pitchFamily="34" charset="0"/>
              </a:rPr>
              <a:t>12:01 a.m. </a:t>
            </a:r>
            <a:r>
              <a:rPr lang="en-GB" dirty="0"/>
              <a:t/>
            </a:r>
            <a:br>
              <a:rPr lang="en-GB" dirty="0"/>
            </a:br>
            <a:r>
              <a:rPr lang="en-GB" dirty="0"/>
              <a:t/>
            </a:r>
            <a:br>
              <a:rPr lang="en-GB" dirty="0"/>
            </a:br>
            <a:endParaRPr lang="en-GB" dirty="0"/>
          </a:p>
        </p:txBody>
      </p:sp>
      <p:sp>
        <p:nvSpPr>
          <p:cNvPr id="3" name="Content Placeholder 2"/>
          <p:cNvSpPr>
            <a:spLocks noGrp="1"/>
          </p:cNvSpPr>
          <p:nvPr>
            <p:ph idx="1"/>
          </p:nvPr>
        </p:nvSpPr>
        <p:spPr>
          <a:xfrm>
            <a:off x="457200" y="908720"/>
            <a:ext cx="8229600" cy="5217443"/>
          </a:xfrm>
        </p:spPr>
        <p:txBody>
          <a:bodyPr>
            <a:normAutofit fontScale="92500" lnSpcReduction="10000"/>
          </a:bodyPr>
          <a:lstStyle/>
          <a:p>
            <a:pPr marL="0" indent="0">
              <a:buNone/>
            </a:pPr>
            <a:r>
              <a:rPr lang="en-GB" b="1" dirty="0">
                <a:latin typeface="Arial" pitchFamily="34" charset="0"/>
                <a:cs typeface="Arial" pitchFamily="34" charset="0"/>
              </a:rPr>
              <a:t>Flatpack design helps IKEA thrive during world </a:t>
            </a:r>
            <a:r>
              <a:rPr lang="en-GB" b="1" dirty="0" smtClean="0">
                <a:latin typeface="Arial" pitchFamily="34" charset="0"/>
                <a:cs typeface="Arial" pitchFamily="34" charset="0"/>
              </a:rPr>
              <a:t>recession</a:t>
            </a:r>
          </a:p>
          <a:p>
            <a:endParaRPr lang="en-GB" b="1" dirty="0"/>
          </a:p>
          <a:p>
            <a:endParaRPr lang="en-GB" dirty="0"/>
          </a:p>
          <a:p>
            <a:pPr marL="0" indent="0">
              <a:buNone/>
            </a:pPr>
            <a:endParaRPr lang="en-GB" dirty="0" smtClean="0"/>
          </a:p>
          <a:p>
            <a:pPr marL="0" indent="0">
              <a:buNone/>
            </a:pPr>
            <a:r>
              <a:rPr lang="en-GB" sz="1100" dirty="0" smtClean="0"/>
              <a:t>Picture: Yves </a:t>
            </a:r>
            <a:r>
              <a:rPr lang="en-GB" sz="1100" dirty="0"/>
              <a:t>Logghe / Associated </a:t>
            </a:r>
            <a:r>
              <a:rPr lang="en-GB" sz="1100" dirty="0" smtClean="0"/>
              <a:t>Press</a:t>
            </a:r>
          </a:p>
          <a:p>
            <a:pPr marL="0" indent="0">
              <a:buNone/>
            </a:pPr>
            <a:endParaRPr lang="en-GB" sz="1100" dirty="0"/>
          </a:p>
          <a:p>
            <a:pPr marL="0" indent="0">
              <a:buNone/>
            </a:pPr>
            <a:r>
              <a:rPr lang="en-GB" sz="1600" dirty="0" smtClean="0">
                <a:latin typeface="Arial" pitchFamily="34" charset="0"/>
                <a:cs typeface="Arial" pitchFamily="34" charset="0"/>
              </a:rPr>
              <a:t>‘IKEA's </a:t>
            </a:r>
            <a:r>
              <a:rPr lang="en-GB" sz="1600" dirty="0">
                <a:latin typeface="Arial" pitchFamily="34" charset="0"/>
                <a:cs typeface="Arial" pitchFamily="34" charset="0"/>
              </a:rPr>
              <a:t>chief executive Mikael Ohlsson in an Ikea store in Brussels on Wednesday</a:t>
            </a:r>
            <a:r>
              <a:rPr lang="en-GB" sz="1600" dirty="0" smtClean="0">
                <a:latin typeface="Arial" pitchFamily="34" charset="0"/>
                <a:cs typeface="Arial" pitchFamily="34" charset="0"/>
              </a:rPr>
              <a:t>.</a:t>
            </a:r>
          </a:p>
          <a:p>
            <a:pPr marL="0" indent="0">
              <a:buNone/>
            </a:pPr>
            <a:r>
              <a:rPr lang="en-GB" sz="1600" dirty="0">
                <a:latin typeface="Arial" pitchFamily="34" charset="0"/>
                <a:cs typeface="Arial" pitchFamily="34" charset="0"/>
              </a:rPr>
              <a:t>What makes him proud is that the Ektorp can be flat-packed at all…..until recently, the popular couch also came packed in one of the company's biggest cardboard boxes -- a pain for customers to squeeze into their cars or carry up narrow staircases</a:t>
            </a:r>
            <a:r>
              <a:rPr lang="en-GB" sz="1600" dirty="0" smtClean="0">
                <a:latin typeface="Arial" pitchFamily="34" charset="0"/>
                <a:cs typeface="Arial" pitchFamily="34" charset="0"/>
              </a:rPr>
              <a:t>.</a:t>
            </a:r>
          </a:p>
          <a:p>
            <a:pPr marL="0" indent="0">
              <a:buNone/>
            </a:pPr>
            <a:r>
              <a:rPr lang="en-GB" sz="1600" dirty="0">
                <a:latin typeface="Arial" pitchFamily="34" charset="0"/>
                <a:cs typeface="Arial" pitchFamily="34" charset="0"/>
              </a:rPr>
              <a:t/>
            </a:r>
            <a:br>
              <a:rPr lang="en-GB" sz="1600" dirty="0">
                <a:latin typeface="Arial" pitchFamily="34" charset="0"/>
                <a:cs typeface="Arial" pitchFamily="34" charset="0"/>
              </a:rPr>
            </a:br>
            <a:r>
              <a:rPr lang="en-GB" sz="1600" dirty="0">
                <a:latin typeface="Arial" pitchFamily="34" charset="0"/>
                <a:cs typeface="Arial" pitchFamily="34" charset="0"/>
              </a:rPr>
              <a:t>But then in 2010, IKEA's product designers came up with a way of breaking the Ektorp into different pieces. The results was a package half its former size, which the company claims took some 7,477 trucks off the roads and cut its yearly CO2 emissions by 4,700 tons. Savings in production and transport costs knocked $128 off the price IKEA charges its customers, Ohlsson pointed out.</a:t>
            </a:r>
          </a:p>
        </p:txBody>
      </p:sp>
      <p:pic>
        <p:nvPicPr>
          <p:cNvPr id="4" name="Picture 3" descr="IKEA's chief executive Mikael Ohlsson in an Ikea store in Brussels on Wednesday.">
            <a:hlinkClick r:id="rId3"/>
          </p:cNvPr>
          <p:cNvPicPr/>
          <p:nvPr/>
        </p:nvPicPr>
        <p:blipFill>
          <a:blip r:embed="rId4">
            <a:extLst>
              <a:ext uri="{28A0092B-C50C-407E-A947-70E740481C1C}">
                <a14:useLocalDpi xmlns="" xmlns:a14="http://schemas.microsoft.com/office/drawing/2010/main" val="0"/>
              </a:ext>
            </a:extLst>
          </a:blip>
          <a:srcRect/>
          <a:stretch>
            <a:fillRect/>
          </a:stretch>
        </p:blipFill>
        <p:spPr bwMode="auto">
          <a:xfrm>
            <a:off x="5148064" y="1484784"/>
            <a:ext cx="3009900" cy="2209800"/>
          </a:xfrm>
          <a:prstGeom prst="rect">
            <a:avLst/>
          </a:prstGeom>
          <a:noFill/>
          <a:ln>
            <a:noFill/>
          </a:ln>
        </p:spPr>
      </p:pic>
      <p:pic>
        <p:nvPicPr>
          <p:cNvPr id="5" name="Picture 4" descr="http://www.heraldnet.com/images/heraldnetlogo_164.gif"/>
          <p:cNvPicPr/>
          <p:nvPr/>
        </p:nvPicPr>
        <p:blipFill>
          <a:blip r:embed="rId5">
            <a:extLst>
              <a:ext uri="{28A0092B-C50C-407E-A947-70E740481C1C}">
                <a14:useLocalDpi xmlns="" xmlns:a14="http://schemas.microsoft.com/office/drawing/2010/main" val="0"/>
              </a:ext>
            </a:extLst>
          </a:blip>
          <a:srcRect/>
          <a:stretch>
            <a:fillRect/>
          </a:stretch>
        </p:blipFill>
        <p:spPr bwMode="auto">
          <a:xfrm>
            <a:off x="683568" y="325413"/>
            <a:ext cx="1562100" cy="295275"/>
          </a:xfrm>
          <a:prstGeom prst="rect">
            <a:avLst/>
          </a:prstGeom>
          <a:noFill/>
          <a:ln>
            <a:noFill/>
          </a:ln>
        </p:spPr>
      </p:pic>
    </p:spTree>
    <p:extLst>
      <p:ext uri="{BB962C8B-B14F-4D97-AF65-F5344CB8AC3E}">
        <p14:creationId xmlns="" xmlns:p14="http://schemas.microsoft.com/office/powerpoint/2010/main" val="47047199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latin typeface="Arial" pitchFamily="34" charset="0"/>
                <a:cs typeface="Arial" pitchFamily="34" charset="0"/>
              </a:rPr>
              <a:t>What do our customers need?</a:t>
            </a:r>
            <a:br>
              <a:rPr lang="en-GB" sz="3600" dirty="0" smtClean="0">
                <a:latin typeface="Arial" pitchFamily="34" charset="0"/>
                <a:cs typeface="Arial" pitchFamily="34" charset="0"/>
              </a:rPr>
            </a:br>
            <a:r>
              <a:rPr lang="en-GB" sz="3600" dirty="0" smtClean="0">
                <a:latin typeface="Arial" pitchFamily="34" charset="0"/>
                <a:cs typeface="Arial" pitchFamily="34" charset="0"/>
              </a:rPr>
              <a:t>Is it consistent with our values?</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20000"/>
          </a:bodyPr>
          <a:lstStyle/>
          <a:p>
            <a:pPr marL="0" indent="0">
              <a:buNone/>
            </a:pPr>
            <a:endParaRPr lang="en-GB" sz="2300" dirty="0" smtClean="0">
              <a:latin typeface="Arial" pitchFamily="34" charset="0"/>
              <a:cs typeface="Arial" pitchFamily="34" charset="0"/>
            </a:endParaRPr>
          </a:p>
          <a:p>
            <a:pPr marL="0" indent="0">
              <a:buNone/>
            </a:pPr>
            <a:endParaRPr lang="en-GB" sz="2300" dirty="0">
              <a:latin typeface="Arial" pitchFamily="34" charset="0"/>
              <a:cs typeface="Arial" pitchFamily="34" charset="0"/>
            </a:endParaRPr>
          </a:p>
          <a:p>
            <a:pPr marL="0" indent="0">
              <a:buNone/>
            </a:pPr>
            <a:r>
              <a:rPr lang="en-GB" sz="2300" dirty="0" smtClean="0">
                <a:latin typeface="Arial" pitchFamily="34" charset="0"/>
                <a:cs typeface="Arial" pitchFamily="34" charset="0"/>
              </a:rPr>
              <a:t>………It's </a:t>
            </a:r>
            <a:r>
              <a:rPr lang="en-GB" sz="2300" dirty="0">
                <a:latin typeface="Arial" pitchFamily="34" charset="0"/>
                <a:cs typeface="Arial" pitchFamily="34" charset="0"/>
              </a:rPr>
              <a:t>innovations like these, the CEO says, that make IKEA so successful even in the uncertain economic times that some of its biggest markets are facing.</a:t>
            </a:r>
            <a:br>
              <a:rPr lang="en-GB" sz="2300" dirty="0">
                <a:latin typeface="Arial" pitchFamily="34" charset="0"/>
                <a:cs typeface="Arial" pitchFamily="34" charset="0"/>
              </a:rPr>
            </a:br>
            <a:r>
              <a:rPr lang="en-GB" sz="2300" dirty="0">
                <a:latin typeface="Arial" pitchFamily="34" charset="0"/>
                <a:cs typeface="Arial" pitchFamily="34" charset="0"/>
              </a:rPr>
              <a:t/>
            </a:r>
            <a:br>
              <a:rPr lang="en-GB" sz="2300" dirty="0">
                <a:latin typeface="Arial" pitchFamily="34" charset="0"/>
                <a:cs typeface="Arial" pitchFamily="34" charset="0"/>
              </a:rPr>
            </a:br>
            <a:r>
              <a:rPr lang="en-GB" sz="2300" dirty="0">
                <a:latin typeface="Arial" pitchFamily="34" charset="0"/>
                <a:cs typeface="Arial" pitchFamily="34" charset="0"/>
              </a:rPr>
              <a:t>On Friday, IKEA reported a 10.3 percent jump in net profit to $3.81 billion for the year ended Aug. 31, even though it cut prices by 2.6 percent. Revenue rose 6.9 percent in the same period and Ohlsson says the sales pace has been accelerating since then -- even as stock markets around the world have taken a dive amid the worsening financial crisis in Europe</a:t>
            </a:r>
            <a:r>
              <a:rPr lang="en-GB" sz="2300" dirty="0" smtClean="0">
                <a:latin typeface="Arial" pitchFamily="34" charset="0"/>
                <a:cs typeface="Arial" pitchFamily="34" charset="0"/>
              </a:rPr>
              <a:t>.’</a:t>
            </a:r>
            <a:r>
              <a:rPr lang="en-GB" sz="2300" dirty="0">
                <a:latin typeface="Arial" pitchFamily="34" charset="0"/>
                <a:cs typeface="Arial" pitchFamily="34" charset="0"/>
              </a:rPr>
              <a:t/>
            </a:r>
            <a:br>
              <a:rPr lang="en-GB" sz="2300" dirty="0">
                <a:latin typeface="Arial" pitchFamily="34" charset="0"/>
                <a:cs typeface="Arial" pitchFamily="34" charset="0"/>
              </a:rPr>
            </a:br>
            <a:r>
              <a:rPr lang="en-GB" sz="2300" dirty="0">
                <a:latin typeface="Arial" pitchFamily="34" charset="0"/>
                <a:cs typeface="Arial" pitchFamily="34" charset="0"/>
              </a:rPr>
              <a:t/>
            </a:r>
            <a:br>
              <a:rPr lang="en-GB" sz="2300" dirty="0">
                <a:latin typeface="Arial" pitchFamily="34" charset="0"/>
                <a:cs typeface="Arial" pitchFamily="34" charset="0"/>
              </a:rPr>
            </a:br>
            <a:r>
              <a:rPr lang="en-GB" dirty="0"/>
              <a:t/>
            </a:r>
            <a:br>
              <a:rPr lang="en-GB" dirty="0"/>
            </a:br>
            <a:r>
              <a:rPr lang="en-GB" dirty="0"/>
              <a:t/>
            </a:r>
            <a:br>
              <a:rPr lang="en-GB" dirty="0"/>
            </a:br>
            <a:endParaRPr lang="en-GB" dirty="0"/>
          </a:p>
          <a:p>
            <a:endParaRPr lang="en-GB" dirty="0"/>
          </a:p>
        </p:txBody>
      </p:sp>
    </p:spTree>
    <p:extLst>
      <p:ext uri="{BB962C8B-B14F-4D97-AF65-F5344CB8AC3E}">
        <p14:creationId xmlns="" xmlns:p14="http://schemas.microsoft.com/office/powerpoint/2010/main" val="17059226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latin typeface="Arial" pitchFamily="34" charset="0"/>
                <a:cs typeface="Arial" pitchFamily="34" charset="0"/>
              </a:rPr>
              <a:t>IKEA:</a:t>
            </a:r>
            <a:r>
              <a:rPr lang="en-GB" sz="2700" dirty="0" smtClean="0">
                <a:latin typeface="Arial" pitchFamily="34" charset="0"/>
                <a:cs typeface="Arial" pitchFamily="34" charset="0"/>
              </a:rPr>
              <a:t> Is it a good example of the ‘Good ethics is good business cliché?’</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sz="2400" dirty="0" smtClean="0">
                <a:latin typeface="Arial" pitchFamily="34" charset="0"/>
                <a:cs typeface="Arial" pitchFamily="34" charset="0"/>
              </a:rPr>
              <a:t>Family business not traded on the stock exchange. Can take the long view compared with equity financed companies</a:t>
            </a:r>
          </a:p>
          <a:p>
            <a:r>
              <a:rPr lang="en-GB" sz="2400" dirty="0" smtClean="0">
                <a:latin typeface="Arial" pitchFamily="34" charset="0"/>
                <a:cs typeface="Arial" pitchFamily="34" charset="0"/>
              </a:rPr>
              <a:t>Now trades in BRIC countries, Brazil, China, India that are still growing, yet still has 79% sales in Europe</a:t>
            </a:r>
          </a:p>
          <a:p>
            <a:pPr>
              <a:buNone/>
            </a:pPr>
            <a:endParaRPr lang="en-GB" sz="2600" dirty="0" smtClean="0">
              <a:latin typeface="Arial" pitchFamily="34" charset="0"/>
              <a:cs typeface="Arial" pitchFamily="34" charset="0"/>
            </a:endParaRPr>
          </a:p>
          <a:p>
            <a:pPr>
              <a:buNone/>
            </a:pPr>
            <a:r>
              <a:rPr lang="en-GB" sz="2400" dirty="0" smtClean="0">
                <a:latin typeface="Arial" pitchFamily="34" charset="0"/>
                <a:cs typeface="Arial" pitchFamily="34" charset="0"/>
              </a:rPr>
              <a:t>See also Corporate Social Value (CSV) discussed by</a:t>
            </a:r>
          </a:p>
          <a:p>
            <a:pPr>
              <a:buNone/>
            </a:pPr>
            <a:r>
              <a:rPr lang="en-GB" sz="2400" dirty="0" smtClean="0">
                <a:latin typeface="Arial" pitchFamily="34" charset="0"/>
                <a:cs typeface="Arial" pitchFamily="34" charset="0"/>
              </a:rPr>
              <a:t> Porter, M.E. &amp; Kramer, M.R. (2011) Shared Value- How to reinvent capitalism and unleash a wave of innovation and growth, </a:t>
            </a:r>
            <a:r>
              <a:rPr lang="en-GB" sz="2400" i="1" dirty="0" smtClean="0">
                <a:latin typeface="Arial" pitchFamily="34" charset="0"/>
                <a:cs typeface="Arial" pitchFamily="34" charset="0"/>
              </a:rPr>
              <a:t>Harvard Business Review</a:t>
            </a:r>
            <a:r>
              <a:rPr lang="en-GB" sz="2400" dirty="0" smtClean="0">
                <a:latin typeface="Arial" pitchFamily="34" charset="0"/>
                <a:cs typeface="Arial" pitchFamily="34" charset="0"/>
              </a:rPr>
              <a:t>, Jan-Feb, pp. 66-77</a:t>
            </a:r>
          </a:p>
          <a:p>
            <a:pPr>
              <a:buNone/>
            </a:pP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latin typeface="Arial" pitchFamily="34" charset="0"/>
                <a:cs typeface="Arial" pitchFamily="34" charset="0"/>
              </a:rPr>
              <a:t>Growth strategy in recession- cut costs and increase customer loyalty.</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55000" lnSpcReduction="20000"/>
          </a:bodyPr>
          <a:lstStyle/>
          <a:p>
            <a:pPr>
              <a:buNone/>
            </a:pPr>
            <a:r>
              <a:rPr lang="en-GB" dirty="0" smtClean="0">
                <a:latin typeface="Arial" pitchFamily="34" charset="0"/>
                <a:cs typeface="Arial" pitchFamily="34" charset="0"/>
              </a:rPr>
              <a:t> Since 2008 (no reference to CSR)</a:t>
            </a:r>
          </a:p>
          <a:p>
            <a:pPr marL="514350" indent="-514350">
              <a:buFont typeface="+mj-lt"/>
              <a:buAutoNum type="arabicPeriod"/>
            </a:pPr>
            <a:r>
              <a:rPr lang="en-GB" dirty="0" smtClean="0">
                <a:latin typeface="Arial" pitchFamily="34" charset="0"/>
                <a:cs typeface="Arial" pitchFamily="34" charset="0"/>
              </a:rPr>
              <a:t>Investment in stores, got close to customer base, as important to serve existing as new customers, continuous improvement control of design teams</a:t>
            </a:r>
          </a:p>
          <a:p>
            <a:pPr marL="514350" lvl="0" indent="-514350">
              <a:buFont typeface="+mj-lt"/>
              <a:buAutoNum type="arabicPeriod"/>
            </a:pPr>
            <a:r>
              <a:rPr lang="en-GB" dirty="0" smtClean="0">
                <a:latin typeface="Arial" pitchFamily="34" charset="0"/>
                <a:cs typeface="Arial" pitchFamily="34" charset="0"/>
              </a:rPr>
              <a:t>Lowered operational costs, increased volume (which also lowered costs) </a:t>
            </a:r>
          </a:p>
          <a:p>
            <a:pPr marL="514350" lvl="0" indent="-514350">
              <a:buFont typeface="+mj-lt"/>
              <a:buAutoNum type="arabicPeriod"/>
            </a:pPr>
            <a:r>
              <a:rPr lang="en-GB" dirty="0" smtClean="0">
                <a:latin typeface="Arial" pitchFamily="34" charset="0"/>
                <a:cs typeface="Arial" pitchFamily="34" charset="0"/>
              </a:rPr>
              <a:t>Better functioning supply chain, in company design and manufacturing, better integration, reduced waste and packaging</a:t>
            </a:r>
          </a:p>
          <a:p>
            <a:pPr marL="514350" lvl="0" indent="-514350">
              <a:buFont typeface="+mj-lt"/>
              <a:buAutoNum type="arabicPeriod"/>
            </a:pPr>
            <a:r>
              <a:rPr lang="en-GB" dirty="0" smtClean="0">
                <a:latin typeface="Arial" pitchFamily="34" charset="0"/>
                <a:cs typeface="Arial" pitchFamily="34" charset="0"/>
              </a:rPr>
              <a:t>Empowering co-workers</a:t>
            </a:r>
          </a:p>
          <a:p>
            <a:pPr marL="514350" indent="-514350">
              <a:buFont typeface="+mj-lt"/>
              <a:buAutoNum type="arabicPeriod"/>
            </a:pPr>
            <a:r>
              <a:rPr lang="en-GB" dirty="0" smtClean="0">
                <a:latin typeface="Arial" pitchFamily="34" charset="0"/>
                <a:cs typeface="Arial" pitchFamily="34" charset="0"/>
              </a:rPr>
              <a:t>Low cost high quality breaks the conventional Porter generic strategy</a:t>
            </a:r>
          </a:p>
          <a:p>
            <a:pPr marL="514350" indent="-514350">
              <a:buNone/>
            </a:pPr>
            <a:endParaRPr lang="en-GB" dirty="0" smtClean="0">
              <a:latin typeface="Arial" pitchFamily="34" charset="0"/>
              <a:cs typeface="Arial" pitchFamily="34" charset="0"/>
            </a:endParaRPr>
          </a:p>
          <a:p>
            <a:pPr marL="514350" indent="-514350">
              <a:buNone/>
            </a:pPr>
            <a:r>
              <a:rPr lang="en-GB" dirty="0" smtClean="0">
                <a:latin typeface="Arial" pitchFamily="34" charset="0"/>
                <a:cs typeface="Arial" pitchFamily="34" charset="0"/>
              </a:rPr>
              <a:t>However is the outcome likely to improve CSR performance?</a:t>
            </a:r>
          </a:p>
          <a:p>
            <a:pPr marL="514350" indent="-514350">
              <a:buNone/>
            </a:pPr>
            <a:endParaRPr lang="en-GB" dirty="0" smtClean="0">
              <a:latin typeface="Arial" pitchFamily="34" charset="0"/>
              <a:cs typeface="Arial" pitchFamily="34" charset="0"/>
            </a:endParaRPr>
          </a:p>
          <a:p>
            <a:pPr marL="514350" indent="-514350">
              <a:buNone/>
            </a:pPr>
            <a:r>
              <a:rPr lang="en-GB" sz="2900" dirty="0" smtClean="0">
                <a:latin typeface="Arial" pitchFamily="34" charset="0"/>
                <a:cs typeface="Arial" pitchFamily="34" charset="0"/>
              </a:rPr>
              <a:t>        Note that Dibb, S., Simpkin, L., Pride, W.M. &amp; Ferrell, O.C. (2012) </a:t>
            </a:r>
            <a:r>
              <a:rPr lang="en-GB" sz="2900" i="1" dirty="0" smtClean="0">
                <a:latin typeface="Arial" pitchFamily="34" charset="0"/>
                <a:cs typeface="Arial" pitchFamily="34" charset="0"/>
              </a:rPr>
              <a:t>Marketing: Concepts and Strategies, 6</a:t>
            </a:r>
            <a:r>
              <a:rPr lang="en-GB" sz="2900" i="1" baseline="30000" dirty="0" smtClean="0">
                <a:latin typeface="Arial" pitchFamily="34" charset="0"/>
                <a:cs typeface="Arial" pitchFamily="34" charset="0"/>
              </a:rPr>
              <a:t>th</a:t>
            </a:r>
            <a:r>
              <a:rPr lang="en-GB" sz="2900" i="1" dirty="0" smtClean="0">
                <a:latin typeface="Arial" pitchFamily="34" charset="0"/>
                <a:cs typeface="Arial" pitchFamily="34" charset="0"/>
              </a:rPr>
              <a:t> ed, </a:t>
            </a:r>
            <a:r>
              <a:rPr lang="en-GB" sz="2900" dirty="0" smtClean="0">
                <a:latin typeface="Arial" pitchFamily="34" charset="0"/>
                <a:cs typeface="Arial" pitchFamily="34" charset="0"/>
              </a:rPr>
              <a:t>London, Cengage Learning, discussed how IKEA does  not fit  the Porter model of generic competitive strategies (Cost leadership or Differentiation).</a:t>
            </a:r>
          </a:p>
          <a:p>
            <a:pPr marL="514350" indent="-514350">
              <a:buNone/>
            </a:pPr>
            <a:endParaRPr lang="en-GB"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latin typeface="Arial" pitchFamily="34" charset="0"/>
                <a:cs typeface="Arial" pitchFamily="34" charset="0"/>
              </a:rPr>
              <a:t>Future Research</a:t>
            </a:r>
            <a:r>
              <a:rPr lang="en-GB" sz="3600" b="1" dirty="0" smtClean="0"/>
              <a:t>?</a:t>
            </a:r>
            <a:endParaRPr lang="en-GB" sz="3600" dirty="0"/>
          </a:p>
        </p:txBody>
      </p:sp>
      <p:sp>
        <p:nvSpPr>
          <p:cNvPr id="3" name="Content Placeholder 2"/>
          <p:cNvSpPr>
            <a:spLocks noGrp="1"/>
          </p:cNvSpPr>
          <p:nvPr>
            <p:ph idx="1"/>
          </p:nvPr>
        </p:nvSpPr>
        <p:spPr/>
        <p:txBody>
          <a:bodyPr>
            <a:normAutofit fontScale="85000" lnSpcReduction="20000"/>
          </a:bodyPr>
          <a:lstStyle/>
          <a:p>
            <a:r>
              <a:rPr lang="en-GB" sz="2800" dirty="0" smtClean="0">
                <a:latin typeface="Arial" pitchFamily="34" charset="0"/>
                <a:cs typeface="Arial" pitchFamily="34" charset="0"/>
              </a:rPr>
              <a:t>Future interviews will involve developing deeper case material, which could also review personal ethical development concepts to explain the level of commitment by these cases (Kohlberg, 1986).</a:t>
            </a:r>
          </a:p>
          <a:p>
            <a:endParaRPr lang="en-GB" sz="2800" dirty="0" smtClean="0">
              <a:latin typeface="Arial" pitchFamily="34" charset="0"/>
              <a:cs typeface="Arial" pitchFamily="34" charset="0"/>
            </a:endParaRPr>
          </a:p>
          <a:p>
            <a:r>
              <a:rPr lang="en-GB" sz="2800" dirty="0" smtClean="0">
                <a:latin typeface="Arial" pitchFamily="34" charset="0"/>
                <a:cs typeface="Arial" pitchFamily="34" charset="0"/>
              </a:rPr>
              <a:t>Methodology is likely to be qualitative, content analysis, observation, experiment, ethnographical etc. However some early positive findings from online surveys.</a:t>
            </a:r>
          </a:p>
          <a:p>
            <a:endParaRPr lang="en-GB" sz="2800" dirty="0" smtClean="0">
              <a:latin typeface="Arial" pitchFamily="34" charset="0"/>
              <a:cs typeface="Arial" pitchFamily="34" charset="0"/>
            </a:endParaRPr>
          </a:p>
          <a:p>
            <a:r>
              <a:rPr lang="en-GB" sz="2800" dirty="0" smtClean="0">
                <a:latin typeface="Arial" pitchFamily="34" charset="0"/>
                <a:cs typeface="Arial" pitchFamily="34" charset="0"/>
              </a:rPr>
              <a:t>International perspectives offer rich possibilities for applications. Naturalistic commonalities in culture and ethics sometimes clash with incompatible ethical commitments. This interface is particularly interesting.</a:t>
            </a:r>
          </a:p>
          <a:p>
            <a:pPr>
              <a:buNone/>
            </a:pP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Arial" pitchFamily="34" charset="0"/>
                <a:cs typeface="Arial" pitchFamily="34" charset="0"/>
              </a:rPr>
              <a:t>Thank you for listening!</a:t>
            </a:r>
            <a:endParaRPr lang="en-GB" sz="3600"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buNone/>
            </a:pPr>
            <a:r>
              <a:rPr lang="en-GB" sz="3600" dirty="0" smtClean="0">
                <a:latin typeface="Arial" pitchFamily="34" charset="0"/>
                <a:cs typeface="Arial" pitchFamily="34" charset="0"/>
              </a:rPr>
              <a:t>Any questions?</a:t>
            </a:r>
          </a:p>
          <a:p>
            <a:pPr>
              <a:buNone/>
            </a:pPr>
            <a:endParaRPr lang="en-GB" sz="3600" dirty="0" smtClean="0">
              <a:latin typeface="Arial" pitchFamily="34" charset="0"/>
              <a:cs typeface="Arial" pitchFamily="34" charset="0"/>
            </a:endParaRPr>
          </a:p>
          <a:p>
            <a:pPr>
              <a:buNone/>
            </a:pPr>
            <a:endParaRPr lang="en-GB" sz="3600" dirty="0" smtClean="0">
              <a:latin typeface="Arial" pitchFamily="34" charset="0"/>
              <a:cs typeface="Arial" pitchFamily="34" charset="0"/>
            </a:endParaRPr>
          </a:p>
          <a:p>
            <a:pPr>
              <a:buNone/>
            </a:pPr>
            <a:r>
              <a:rPr lang="en-GB" sz="3600" dirty="0" smtClean="0">
                <a:latin typeface="Arial" pitchFamily="34" charset="0"/>
                <a:cs typeface="Arial" pitchFamily="34" charset="0"/>
              </a:rPr>
              <a:t>Bibliography and paper available from the organisers.</a:t>
            </a:r>
            <a:endParaRPr lang="en-GB" sz="36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1289</TotalTime>
  <Words>1498</Words>
  <Application>Microsoft Office PowerPoint</Application>
  <PresentationFormat>On-screen Show (4:3)</PresentationFormat>
  <Paragraphs>185</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Slide 1</vt:lpstr>
      <vt:lpstr>Slide 2</vt:lpstr>
      <vt:lpstr>Content Analysis in Lahti: Have I made a mistake?  In the UK banks “take from the poor and give to the rich”.</vt:lpstr>
      <vt:lpstr>Research Problems</vt:lpstr>
      <vt:lpstr>Fig 1: Carroll’s (2001) Pyramid of social responsibility</vt:lpstr>
      <vt:lpstr>Slide 6</vt:lpstr>
      <vt:lpstr>Slide 7</vt:lpstr>
      <vt:lpstr>An Ethical CSR Process, based on Andersen (2000).  </vt:lpstr>
      <vt:lpstr>Current Drivers &amp; Possible impact on CSR: Opportunities and threats </vt:lpstr>
      <vt:lpstr>Economic Recession </vt:lpstr>
      <vt:lpstr>Globalisation  </vt:lpstr>
      <vt:lpstr>Business use of the Internet </vt:lpstr>
      <vt:lpstr>Case 1: EU Horsemeat scandal</vt:lpstr>
      <vt:lpstr>Some famous names involved</vt:lpstr>
      <vt:lpstr>The jokes soon followed</vt:lpstr>
      <vt:lpstr>Findus cares for customers</vt:lpstr>
      <vt:lpstr>Findus’ Apology (Source: http://www.findus.co.uk/)</vt:lpstr>
      <vt:lpstr>Tesco Quality Guarantee</vt:lpstr>
      <vt:lpstr> Tesco’s Apology (Source: Tesco Leaflet collected from store, Swansea, February 2013)</vt:lpstr>
      <vt:lpstr>            Victory for the regulator?</vt:lpstr>
      <vt:lpstr>IKEA’s meat balls</vt:lpstr>
      <vt:lpstr>Case 2: IKEA’s reaction to recession</vt:lpstr>
      <vt:lpstr>IKEA and sustainability</vt:lpstr>
      <vt:lpstr>    http://www.heraldnet.com/article/20120121/BIZ/701219949 Published: Saturday, January 21, 2013, 12:01 a.m.   </vt:lpstr>
      <vt:lpstr>What do our customers need? Is it consistent with our values?</vt:lpstr>
      <vt:lpstr>IKEA: Is it a good example of the ‘Good ethics is good business cliché?’ </vt:lpstr>
      <vt:lpstr>Growth strategy in recession- cut costs and increase customer loyalty. </vt:lpstr>
      <vt:lpstr>Future Research?</vt:lpstr>
      <vt:lpstr>Thank you for listening!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dc:creator>
  <cp:lastModifiedBy>Karen</cp:lastModifiedBy>
  <cp:revision>78</cp:revision>
  <dcterms:created xsi:type="dcterms:W3CDTF">2012-04-16T15:22:01Z</dcterms:created>
  <dcterms:modified xsi:type="dcterms:W3CDTF">2013-04-12T03:53:09Z</dcterms:modified>
</cp:coreProperties>
</file>