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2"/>
    <p:restoredTop sz="94665"/>
  </p:normalViewPr>
  <p:slideViewPr>
    <p:cSldViewPr snapToGrid="0">
      <p:cViewPr varScale="1">
        <p:scale>
          <a:sx n="87" d="100"/>
          <a:sy n="87" d="100"/>
        </p:scale>
        <p:origin x="20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12/14/22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25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568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12/14/22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196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472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082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12/14/22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437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12/14/22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5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92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12/14/22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570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238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329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414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32039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631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9461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552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53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feremos.com/" TargetMode="External"/><Relationship Id="rId2" Type="http://schemas.openxmlformats.org/officeDocument/2006/relationships/hyperlink" Target="https://www.facebook.com/CafeRemo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1E8032B-4275-57FE-0C5E-26F7A231AA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4270" y="4242453"/>
            <a:ext cx="3299460" cy="1391600"/>
          </a:xfrm>
        </p:spPr>
        <p:txBody>
          <a:bodyPr>
            <a:norm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239E9666-8D56-1F62-35F3-D46EAF465EDB}"/>
              </a:ext>
            </a:extLst>
          </p:cNvPr>
          <p:cNvSpPr/>
          <p:nvPr/>
        </p:nvSpPr>
        <p:spPr>
          <a:xfrm>
            <a:off x="6483927" y="556658"/>
            <a:ext cx="5320145" cy="265710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Megan Richards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A8E19248-24B9-AA4C-C99A-225A6A26DA77}"/>
              </a:ext>
            </a:extLst>
          </p:cNvPr>
          <p:cNvSpPr/>
          <p:nvPr/>
        </p:nvSpPr>
        <p:spPr>
          <a:xfrm>
            <a:off x="3970317" y="3556659"/>
            <a:ext cx="4251366" cy="2401873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Level 3 Professional Patisserie and Confectionary </a:t>
            </a:r>
          </a:p>
        </p:txBody>
      </p:sp>
      <p:pic>
        <p:nvPicPr>
          <p:cNvPr id="1028" name="Picture 4" descr="HI-TECH ENGLISH - hitech english">
            <a:extLst>
              <a:ext uri="{FF2B5EF4-FFF2-40B4-BE49-F238E27FC236}">
                <a16:creationId xmlns:a16="http://schemas.microsoft.com/office/drawing/2014/main" id="{7A89DEFC-C6C5-055F-7C4C-281FF7901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470" y="288184"/>
            <a:ext cx="3607789" cy="319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7306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C5934-A610-D2F3-4DFC-9C30D4D8F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6260" y="324663"/>
            <a:ext cx="3546940" cy="17327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Here are a few things I made while at Neath college</a:t>
            </a:r>
          </a:p>
        </p:txBody>
      </p:sp>
      <p:pic>
        <p:nvPicPr>
          <p:cNvPr id="7" name="Content Placeholder 6" descr="A picture containing cake, plate, table, indoor&#10;&#10;Description automatically generated">
            <a:extLst>
              <a:ext uri="{FF2B5EF4-FFF2-40B4-BE49-F238E27FC236}">
                <a16:creationId xmlns:a16="http://schemas.microsoft.com/office/drawing/2014/main" id="{2F464981-605D-B790-9191-EA21475AE4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5567"/>
          <a:stretch/>
        </p:blipFill>
        <p:spPr>
          <a:xfrm>
            <a:off x="3048000" y="10971"/>
            <a:ext cx="3048000" cy="3431357"/>
          </a:xfrm>
          <a:prstGeom prst="rect">
            <a:avLst/>
          </a:prstGeom>
        </p:spPr>
      </p:pic>
      <p:pic>
        <p:nvPicPr>
          <p:cNvPr id="10" name="Picture 9" descr="A picture containing indoor, kitchen appliance&#10;&#10;Description automatically generated">
            <a:extLst>
              <a:ext uri="{FF2B5EF4-FFF2-40B4-BE49-F238E27FC236}">
                <a16:creationId xmlns:a16="http://schemas.microsoft.com/office/drawing/2014/main" id="{97C46365-F5D3-DD42-E90C-E156380D0F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604" b="15060"/>
          <a:stretch/>
        </p:blipFill>
        <p:spPr>
          <a:xfrm>
            <a:off x="-1" y="767"/>
            <a:ext cx="3048000" cy="3427429"/>
          </a:xfrm>
          <a:prstGeom prst="rect">
            <a:avLst/>
          </a:prstGeom>
        </p:spPr>
      </p:pic>
      <p:pic>
        <p:nvPicPr>
          <p:cNvPr id="13" name="Picture 12" descr="A group of fruits on a table&#10;&#10;Description automatically generated with low confidence">
            <a:extLst>
              <a:ext uri="{FF2B5EF4-FFF2-40B4-BE49-F238E27FC236}">
                <a16:creationId xmlns:a16="http://schemas.microsoft.com/office/drawing/2014/main" id="{76D1512C-1458-07FC-FA19-BFD5A0F8234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3742" b="11580"/>
          <a:stretch/>
        </p:blipFill>
        <p:spPr>
          <a:xfrm>
            <a:off x="-1" y="3428196"/>
            <a:ext cx="3048000" cy="3441322"/>
          </a:xfrm>
          <a:prstGeom prst="rect">
            <a:avLst/>
          </a:prstGeom>
        </p:spPr>
      </p:pic>
      <p:pic>
        <p:nvPicPr>
          <p:cNvPr id="5" name="Content Placeholder 4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894FDE64-0C27-184C-44FF-3D2EF6772F8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036" r="3" b="7472"/>
          <a:stretch/>
        </p:blipFill>
        <p:spPr>
          <a:xfrm>
            <a:off x="3048000" y="3428196"/>
            <a:ext cx="3048000" cy="34380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007DD41-C7C9-9C7B-C58E-7BCDDC33E217}"/>
              </a:ext>
            </a:extLst>
          </p:cNvPr>
          <p:cNvSpPr txBox="1"/>
          <p:nvPr/>
        </p:nvSpPr>
        <p:spPr>
          <a:xfrm>
            <a:off x="6965340" y="2171700"/>
            <a:ext cx="47218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Pastillage  piece with truffles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Marzipan fruits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Black forest gateau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Croquembouche</a:t>
            </a:r>
          </a:p>
        </p:txBody>
      </p:sp>
    </p:spTree>
    <p:extLst>
      <p:ext uri="{BB962C8B-B14F-4D97-AF65-F5344CB8AC3E}">
        <p14:creationId xmlns:p14="http://schemas.microsoft.com/office/powerpoint/2010/main" val="35158812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491B0A-EA3E-2F1F-14E6-AC9C19DD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1197" y="1688646"/>
            <a:ext cx="4410051" cy="24756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dirty="0">
                <a:solidFill>
                  <a:schemeClr val="tx1"/>
                </a:solidFill>
              </a:rPr>
              <a:t>Always been a baker!!!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D289CAD-05DD-A64A-AD59-7AC7422BBA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4649"/>
          <a:stretch/>
        </p:blipFill>
        <p:spPr bwMode="auto">
          <a:xfrm>
            <a:off x="794084" y="604824"/>
            <a:ext cx="5096220" cy="534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70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0" name="Group 4119">
            <a:extLst>
              <a:ext uri="{FF2B5EF4-FFF2-40B4-BE49-F238E27FC236}">
                <a16:creationId xmlns:a16="http://schemas.microsoft.com/office/drawing/2014/main" id="{7664F850-BA8B-47AE-B11A-225CAB896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121" name="Straight Connector 4120">
              <a:extLst>
                <a:ext uri="{FF2B5EF4-FFF2-40B4-BE49-F238E27FC236}">
                  <a16:creationId xmlns:a16="http://schemas.microsoft.com/office/drawing/2014/main" id="{634FC909-7343-4DEC-920F-098F56B47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22" name="Straight Connector 4121">
              <a:extLst>
                <a:ext uri="{FF2B5EF4-FFF2-40B4-BE49-F238E27FC236}">
                  <a16:creationId xmlns:a16="http://schemas.microsoft.com/office/drawing/2014/main" id="{24F22DB2-7E27-4CF7-8B17-254ECB9AE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23" name="Rectangle 23">
              <a:extLst>
                <a:ext uri="{FF2B5EF4-FFF2-40B4-BE49-F238E27FC236}">
                  <a16:creationId xmlns:a16="http://schemas.microsoft.com/office/drawing/2014/main" id="{C6E593B3-91A3-4687-8B8D-FE37A3714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4" name="Rectangle 25">
              <a:extLst>
                <a:ext uri="{FF2B5EF4-FFF2-40B4-BE49-F238E27FC236}">
                  <a16:creationId xmlns:a16="http://schemas.microsoft.com/office/drawing/2014/main" id="{0C25B431-5C97-4B8D-B0A3-BFB8133C7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5" name="Isosceles Triangle 4124">
              <a:extLst>
                <a:ext uri="{FF2B5EF4-FFF2-40B4-BE49-F238E27FC236}">
                  <a16:creationId xmlns:a16="http://schemas.microsoft.com/office/drawing/2014/main" id="{CA37B366-497E-4CB8-A678-A770CE2BD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6" name="Rectangle 27">
              <a:extLst>
                <a:ext uri="{FF2B5EF4-FFF2-40B4-BE49-F238E27FC236}">
                  <a16:creationId xmlns:a16="http://schemas.microsoft.com/office/drawing/2014/main" id="{CF707EDC-52B2-4D5C-8EC3-71C66EE8B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7" name="Rectangle 28">
              <a:extLst>
                <a:ext uri="{FF2B5EF4-FFF2-40B4-BE49-F238E27FC236}">
                  <a16:creationId xmlns:a16="http://schemas.microsoft.com/office/drawing/2014/main" id="{BF8E2DE7-7466-4EDF-8D69-BCA91A88D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8" name="Rectangle 29">
              <a:extLst>
                <a:ext uri="{FF2B5EF4-FFF2-40B4-BE49-F238E27FC236}">
                  <a16:creationId xmlns:a16="http://schemas.microsoft.com/office/drawing/2014/main" id="{229C2E15-76CD-409E-9D6B-10DAD8881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29" name="Isosceles Triangle 4128">
              <a:extLst>
                <a:ext uri="{FF2B5EF4-FFF2-40B4-BE49-F238E27FC236}">
                  <a16:creationId xmlns:a16="http://schemas.microsoft.com/office/drawing/2014/main" id="{89A24369-AC96-4A98-AD98-47A7217EC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30" name="Isosceles Triangle 4129">
              <a:extLst>
                <a:ext uri="{FF2B5EF4-FFF2-40B4-BE49-F238E27FC236}">
                  <a16:creationId xmlns:a16="http://schemas.microsoft.com/office/drawing/2014/main" id="{7D0DF9A3-4628-42F6-B0A4-44D97617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132" name="Rectangle 4131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34" name="Group 4133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135" name="Straight Connector 4134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36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37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38" name="Isosceles Triangle 4137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39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40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41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42" name="Isosceles Triangle 4141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43" name="Isosceles Triangle 4142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145" name="Rectangle 4144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The Secret Diner: Pizza Express">
            <a:extLst>
              <a:ext uri="{FF2B5EF4-FFF2-40B4-BE49-F238E27FC236}">
                <a16:creationId xmlns:a16="http://schemas.microsoft.com/office/drawing/2014/main" id="{75C1F4B7-1170-B99D-97FC-81829FD2B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2915" y="1131994"/>
            <a:ext cx="3152698" cy="460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47" name="Straight Connector 4146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Foodcritic - A lint tool for your Chef cookbooks">
            <a:extLst>
              <a:ext uri="{FF2B5EF4-FFF2-40B4-BE49-F238E27FC236}">
                <a16:creationId xmlns:a16="http://schemas.microsoft.com/office/drawing/2014/main" id="{6976919E-36F6-5CFE-9667-409FB988B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4367" y="1315997"/>
            <a:ext cx="4650004" cy="423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87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afe Remos” in Port Talbot offers vegan cuisine | vanilla bean">
            <a:extLst>
              <a:ext uri="{FF2B5EF4-FFF2-40B4-BE49-F238E27FC236}">
                <a16:creationId xmlns:a16="http://schemas.microsoft.com/office/drawing/2014/main" id="{C1EE74C2-8322-03F3-B754-084381FB2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6374" y="321734"/>
            <a:ext cx="4248420" cy="290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ome - Cafe Remo's">
            <a:extLst>
              <a:ext uri="{FF2B5EF4-FFF2-40B4-BE49-F238E27FC236}">
                <a16:creationId xmlns:a16="http://schemas.microsoft.com/office/drawing/2014/main" id="{7A59AB5F-2576-E4B1-EB19-62906EC0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1" y="3790947"/>
            <a:ext cx="5426764" cy="244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3" name="Rectangle 5132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8" name="Picture 8" descr="CAFE REMO'S, Port Talbot - Updated 2022 Restaurant Reviews, Menu &amp; Prices -  Tripadvisor">
            <a:extLst>
              <a:ext uri="{FF2B5EF4-FFF2-40B4-BE49-F238E27FC236}">
                <a16:creationId xmlns:a16="http://schemas.microsoft.com/office/drawing/2014/main" id="{175DF541-E3E0-F1DD-6186-397BBE2C6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034" y="1324278"/>
            <a:ext cx="5426764" cy="406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547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BAA5-FC9B-311F-DF33-BE4448B15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How is the restaurant marketed?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BA6B99-B2F1-4F2E-A8A6-BF622B64C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0" y="2160589"/>
            <a:ext cx="2930517" cy="3880773"/>
          </a:xfrm>
        </p:spPr>
        <p:txBody>
          <a:bodyPr>
            <a:normAutofit/>
          </a:bodyPr>
          <a:lstStyle/>
          <a:p>
            <a:r>
              <a:rPr lang="en-US" dirty="0"/>
              <a:t>Well established since 2005. </a:t>
            </a:r>
          </a:p>
          <a:p>
            <a:r>
              <a:rPr lang="en-US" dirty="0">
                <a:hlinkClick r:id="rId2"/>
              </a:rPr>
              <a:t>https://www.facebook.com/CafeRemos/</a:t>
            </a:r>
            <a:r>
              <a:rPr lang="en-US" dirty="0"/>
              <a:t>.  </a:t>
            </a:r>
          </a:p>
          <a:p>
            <a:r>
              <a:rPr lang="en-US" dirty="0">
                <a:hlinkClick r:id="rId3"/>
              </a:rPr>
              <a:t>http://www.caferemos.com/</a:t>
            </a:r>
            <a:endParaRPr lang="en-US" dirty="0"/>
          </a:p>
          <a:p>
            <a:r>
              <a:rPr lang="en-US" dirty="0"/>
              <a:t>Word of mouth</a:t>
            </a:r>
          </a:p>
          <a:p>
            <a:r>
              <a:rPr lang="en-US" dirty="0"/>
              <a:t>Trip Adviser</a:t>
            </a:r>
          </a:p>
        </p:txBody>
      </p:sp>
      <p:pic>
        <p:nvPicPr>
          <p:cNvPr id="6148" name="Picture 4" descr="Facebook - latest news, pictures &amp; video - Mirror Online">
            <a:extLst>
              <a:ext uri="{FF2B5EF4-FFF2-40B4-BE49-F238E27FC236}">
                <a16:creationId xmlns:a16="http://schemas.microsoft.com/office/drawing/2014/main" id="{09DA9B4A-9A69-F7FE-A07B-7ECFCF15BD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2844" y="964529"/>
            <a:ext cx="2596281" cy="136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Tripadvisor: Plan &amp; Book Trips – Apps on Google Play">
            <a:extLst>
              <a:ext uri="{FF2B5EF4-FFF2-40B4-BE49-F238E27FC236}">
                <a16:creationId xmlns:a16="http://schemas.microsoft.com/office/drawing/2014/main" id="{109FDFBE-0C05-14F2-B161-01C3CF5B2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8359" y="609600"/>
            <a:ext cx="2074999" cy="207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ome - Cafe Remo's">
            <a:extLst>
              <a:ext uri="{FF2B5EF4-FFF2-40B4-BE49-F238E27FC236}">
                <a16:creationId xmlns:a16="http://schemas.microsoft.com/office/drawing/2014/main" id="{B7A1C509-9981-DE4E-CFC5-C81996C185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2839" y="3256790"/>
            <a:ext cx="5421162" cy="243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newspaper&#10;&#10;Description automatically generated with low confidence">
            <a:extLst>
              <a:ext uri="{FF2B5EF4-FFF2-40B4-BE49-F238E27FC236}">
                <a16:creationId xmlns:a16="http://schemas.microsoft.com/office/drawing/2014/main" id="{EAABEE18-17E3-4E1C-6401-6465E85FA6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9710" y="1129573"/>
            <a:ext cx="6495829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793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B31E23B0-557D-4025-B881-1D270D3920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8" r="11420" b="-2"/>
          <a:stretch/>
        </p:blipFill>
        <p:spPr>
          <a:xfrm>
            <a:off x="7967351" y="-1"/>
            <a:ext cx="4224651" cy="3346705"/>
          </a:xfrm>
          <a:custGeom>
            <a:avLst/>
            <a:gdLst/>
            <a:ahLst/>
            <a:cxnLst/>
            <a:rect l="l" t="t" r="r" b="b"/>
            <a:pathLst>
              <a:path w="422465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224651" y="0"/>
                </a:lnTo>
                <a:lnTo>
                  <a:pt x="422465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8198" name="Picture 6" descr="Ore carrier and three cranes at Corus Port Talbot steel works wharf viewed  over Aberavon beach Wales UK Stock Photo - Alamy">
            <a:extLst>
              <a:ext uri="{FF2B5EF4-FFF2-40B4-BE49-F238E27FC236}">
                <a16:creationId xmlns:a16="http://schemas.microsoft.com/office/drawing/2014/main" id="{9F5E3E16-FDFC-1B27-56E2-2B233B432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4" r="-1" b="26974"/>
          <a:stretch/>
        </p:blipFill>
        <p:spPr bwMode="auto">
          <a:xfrm>
            <a:off x="4493435" y="243"/>
            <a:ext cx="769856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4832507" y="0"/>
                </a:lnTo>
                <a:lnTo>
                  <a:pt x="3282657" y="3346461"/>
                </a:lnTo>
                <a:lnTo>
                  <a:pt x="7698564" y="3346461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Aberavon Beach – Swansea Bay News">
            <a:extLst>
              <a:ext uri="{FF2B5EF4-FFF2-40B4-BE49-F238E27FC236}">
                <a16:creationId xmlns:a16="http://schemas.microsoft.com/office/drawing/2014/main" id="{ABA4BBBC-D9DA-3022-0D27-E60EC1FC90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12" r="-3" b="-3"/>
          <a:stretch/>
        </p:blipFill>
        <p:spPr bwMode="auto">
          <a:xfrm>
            <a:off x="20" y="10"/>
            <a:ext cx="5859777" cy="3346695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ome - Cafe Remo's">
            <a:extLst>
              <a:ext uri="{FF2B5EF4-FFF2-40B4-BE49-F238E27FC236}">
                <a16:creationId xmlns:a16="http://schemas.microsoft.com/office/drawing/2014/main" id="{1D3BA1D2-0A62-1FA6-E9E9-37E2B27F23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43" r="2" b="4276"/>
          <a:stretch/>
        </p:blipFill>
        <p:spPr bwMode="auto">
          <a:xfrm>
            <a:off x="6350090" y="3511295"/>
            <a:ext cx="5841911" cy="3346705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afe Remos” in Port Talbot offers vegan cuisine | vanilla bean">
            <a:extLst>
              <a:ext uri="{FF2B5EF4-FFF2-40B4-BE49-F238E27FC236}">
                <a16:creationId xmlns:a16="http://schemas.microsoft.com/office/drawing/2014/main" id="{40EEDFBA-BA41-AD35-A045-0B1FAE003A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83" r="2" b="11546"/>
          <a:stretch/>
        </p:blipFill>
        <p:spPr bwMode="auto">
          <a:xfrm>
            <a:off x="-1" y="3511295"/>
            <a:ext cx="769856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89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1" name="Rectangle 9230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66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3" name="Rectangle 9232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6" name="Picture 10" descr="Gallery – By The Sea @ Aberavon Beach">
            <a:extLst>
              <a:ext uri="{FF2B5EF4-FFF2-40B4-BE49-F238E27FC236}">
                <a16:creationId xmlns:a16="http://schemas.microsoft.com/office/drawing/2014/main" id="{C426DABA-D8D7-F258-3D38-C9B044BFA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711997"/>
            <a:ext cx="3122143" cy="233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5" name="Rectangle 9234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998" y="487090"/>
            <a:ext cx="3588174" cy="278104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2" name="Picture 6" descr="Port Talbot beach sunset - Picture of Aberavon Beach, Port Talbot -  Tripadvisor">
            <a:extLst>
              <a:ext uri="{FF2B5EF4-FFF2-40B4-BE49-F238E27FC236}">
                <a16:creationId xmlns:a16="http://schemas.microsoft.com/office/drawing/2014/main" id="{40D381FA-AB62-FCD5-7791-57EEBC5AE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3518" y="666540"/>
            <a:ext cx="3252903" cy="243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7" name="Rectangle 9236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0" name="Picture 4" descr="Pirate Cove Adventure Golf Review – You need to visit | Family Travel Blog">
            <a:extLst>
              <a:ext uri="{FF2B5EF4-FFF2-40B4-BE49-F238E27FC236}">
                <a16:creationId xmlns:a16="http://schemas.microsoft.com/office/drawing/2014/main" id="{4DCE6697-7A44-B7D8-402B-7328AF337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3819656"/>
            <a:ext cx="3104943" cy="232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9" name="Rectangle 9238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4" name="Picture 8" descr="Aberavon Aqua Splash - Home | Facebook">
            <a:extLst>
              <a:ext uri="{FF2B5EF4-FFF2-40B4-BE49-F238E27FC236}">
                <a16:creationId xmlns:a16="http://schemas.microsoft.com/office/drawing/2014/main" id="{CC9201E6-813C-1436-9A30-89F0C9AA8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1676" y="1809578"/>
            <a:ext cx="3252903" cy="325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41" name="Rectangle 9240">
            <a:extLst>
              <a:ext uri="{FF2B5EF4-FFF2-40B4-BE49-F238E27FC236}">
                <a16:creationId xmlns:a16="http://schemas.microsoft.com/office/drawing/2014/main" id="{F4FFA271-A10A-4AC3-8F06-E3313A197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502" y="3603670"/>
            <a:ext cx="3601167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Why Aberavon Seafront is quickly becoming Wales' newest go-to destination -  Wales Online">
            <a:extLst>
              <a:ext uri="{FF2B5EF4-FFF2-40B4-BE49-F238E27FC236}">
                <a16:creationId xmlns:a16="http://schemas.microsoft.com/office/drawing/2014/main" id="{FBBA642E-1277-0D90-34E6-43AC43FDB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3518" y="4072646"/>
            <a:ext cx="3252903" cy="182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9EF6D9-93CA-CFCB-B175-0DEA9F11FB4F}"/>
              </a:ext>
            </a:extLst>
          </p:cNvPr>
          <p:cNvSpPr txBox="1"/>
          <p:nvPr/>
        </p:nvSpPr>
        <p:spPr>
          <a:xfrm>
            <a:off x="4225618" y="711997"/>
            <a:ext cx="4297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Local Amenities</a:t>
            </a:r>
          </a:p>
        </p:txBody>
      </p:sp>
    </p:spTree>
    <p:extLst>
      <p:ext uri="{BB962C8B-B14F-4D97-AF65-F5344CB8AC3E}">
        <p14:creationId xmlns:p14="http://schemas.microsoft.com/office/powerpoint/2010/main" val="3396730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1" name="Group 10280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282" name="Straight Connector 10281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83" name="Straight Connector 10282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284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85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86" name="Isosceles Triangle 10285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87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88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89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90" name="Isosceles Triangle 10289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291" name="Isosceles Triangle 10290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DDB5C94-BD03-C821-21DE-B97786458DBA}"/>
              </a:ext>
            </a:extLst>
          </p:cNvPr>
          <p:cNvSpPr txBox="1"/>
          <p:nvPr/>
        </p:nvSpPr>
        <p:spPr>
          <a:xfrm>
            <a:off x="609601" y="4385066"/>
            <a:ext cx="10923638" cy="13176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Transport Links</a:t>
            </a:r>
          </a:p>
        </p:txBody>
      </p:sp>
      <p:sp>
        <p:nvSpPr>
          <p:cNvPr id="10293" name="Rectangle 10292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0242" name="Picture 2" descr="Aberavon Sea Front, Port Talbot, Wales. Open Daily. Free Entry. - See  Around Britain">
            <a:extLst>
              <a:ext uri="{FF2B5EF4-FFF2-40B4-BE49-F238E27FC236}">
                <a16:creationId xmlns:a16="http://schemas.microsoft.com/office/drawing/2014/main" id="{7CF0396E-C641-683D-B5D6-E540AEC094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4" r="11809" b="-1"/>
          <a:stretch/>
        </p:blipFill>
        <p:spPr bwMode="auto">
          <a:xfrm>
            <a:off x="20" y="3"/>
            <a:ext cx="6050260" cy="409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First Cymru - Wikipedia">
            <a:extLst>
              <a:ext uri="{FF2B5EF4-FFF2-40B4-BE49-F238E27FC236}">
                <a16:creationId xmlns:a16="http://schemas.microsoft.com/office/drawing/2014/main" id="{D315C914-6530-D3A3-F474-4914AF0668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7" b="18807"/>
          <a:stretch/>
        </p:blipFill>
        <p:spPr bwMode="auto">
          <a:xfrm>
            <a:off x="6141719" y="-683"/>
            <a:ext cx="6050280" cy="409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0240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85B80ED-8B8B-9407-1D45-E0712810D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382" y="138100"/>
            <a:ext cx="7593555" cy="658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4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newspaper&#10;&#10;Description automatically generated with low confidence">
            <a:extLst>
              <a:ext uri="{FF2B5EF4-FFF2-40B4-BE49-F238E27FC236}">
                <a16:creationId xmlns:a16="http://schemas.microsoft.com/office/drawing/2014/main" id="{EAABEE18-17E3-4E1C-6401-6465E85FA6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9710" y="1129573"/>
            <a:ext cx="6495829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02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ome - The Front Aberafan">
            <a:extLst>
              <a:ext uri="{FF2B5EF4-FFF2-40B4-BE49-F238E27FC236}">
                <a16:creationId xmlns:a16="http://schemas.microsoft.com/office/drawing/2014/main" id="{B6D950B3-7A21-9276-DC45-AB1FD1A83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9115" y="1145680"/>
            <a:ext cx="4724569" cy="153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277" name="Straight Connector 11276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2" name="Picture 8" descr="Cinnamon Kitchen Indian Restaurant Aberavon Sea Front – Exquisite Indian  Cuisine with stunning sea views">
            <a:extLst>
              <a:ext uri="{FF2B5EF4-FFF2-40B4-BE49-F238E27FC236}">
                <a16:creationId xmlns:a16="http://schemas.microsoft.com/office/drawing/2014/main" id="{FF1AEED1-2A30-4962-6B3E-4F568D0F6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8316" y="1274906"/>
            <a:ext cx="4732940" cy="128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279" name="Straight Connector 11278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81" name="Straight Connector 11280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0" name="Picture 6" descr="Bar Gallois | Port Talbot | Facebook">
            <a:extLst>
              <a:ext uri="{FF2B5EF4-FFF2-40B4-BE49-F238E27FC236}">
                <a16:creationId xmlns:a16="http://schemas.microsoft.com/office/drawing/2014/main" id="{911029DE-A2E2-F69B-968E-70CC449D2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8468" y="3671316"/>
            <a:ext cx="2545862" cy="254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Franco's - Serving Aberavon since 1970 » Franco's">
            <a:extLst>
              <a:ext uri="{FF2B5EF4-FFF2-40B4-BE49-F238E27FC236}">
                <a16:creationId xmlns:a16="http://schemas.microsoft.com/office/drawing/2014/main" id="{87B5B6B8-02C2-0614-1C72-446015B259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4999" y="3671316"/>
            <a:ext cx="2519573" cy="255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159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5" name="Group 12294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296" name="Straight Connector 12295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97" name="Straight Connector 12296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298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299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0" name="Isosceles Triangle 12299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1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2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3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4" name="Isosceles Triangle 12303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305" name="Isosceles Triangle 12304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CE9C62-3EAF-BB08-F1DA-1E3B9A937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6" y="1261331"/>
            <a:ext cx="3179146" cy="27864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200" dirty="0">
                <a:solidFill>
                  <a:schemeClr val="tx1"/>
                </a:solidFill>
              </a:rPr>
              <a:t>Fine dining is a restaurant experience that is typically more sophisticated, unique and expensive than ones you would find in the average restaurant</a:t>
            </a:r>
            <a:br>
              <a:rPr lang="en-US" sz="2200" dirty="0">
                <a:solidFill>
                  <a:schemeClr val="tx1"/>
                </a:solidFill>
              </a:rPr>
            </a:br>
            <a:r>
              <a:rPr lang="en-US" sz="2200" dirty="0">
                <a:solidFill>
                  <a:schemeClr val="tx1"/>
                </a:solidFill>
              </a:rPr>
              <a:t> ( </a:t>
            </a:r>
            <a:r>
              <a:rPr lang="en-US" sz="2200" dirty="0" err="1">
                <a:solidFill>
                  <a:schemeClr val="tx1"/>
                </a:solidFill>
              </a:rPr>
              <a:t>pos.toasttab.com</a:t>
            </a:r>
            <a:r>
              <a:rPr lang="en-US" sz="2200" dirty="0">
                <a:solidFill>
                  <a:schemeClr val="tx1"/>
                </a:solidFill>
              </a:rPr>
              <a:t>)</a:t>
            </a:r>
          </a:p>
        </p:txBody>
      </p:sp>
      <p:pic>
        <p:nvPicPr>
          <p:cNvPr id="12290" name="Picture 2" descr="Onboard dining and bars | Brittany Ferries">
            <a:extLst>
              <a:ext uri="{FF2B5EF4-FFF2-40B4-BE49-F238E27FC236}">
                <a16:creationId xmlns:a16="http://schemas.microsoft.com/office/drawing/2014/main" id="{FECD3271-D059-8B13-DD73-8FC0CC5D80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37" r="12225" b="-2"/>
          <a:stretch/>
        </p:blipFill>
        <p:spPr bwMode="auto">
          <a:xfrm>
            <a:off x="888603" y="1261330"/>
            <a:ext cx="4973212" cy="43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654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948ED-FB6E-702C-A0CA-0CF3BE9C3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E28A2-B511-D09F-0A31-E778A75C5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According to </a:t>
            </a:r>
            <a:r>
              <a:rPr lang="en-US" dirty="0" err="1"/>
              <a:t>thanks.com</a:t>
            </a:r>
            <a:r>
              <a:rPr lang="en-US" dirty="0"/>
              <a:t> “the pillars of customer engagement are:</a:t>
            </a:r>
          </a:p>
          <a:p>
            <a:r>
              <a:rPr lang="en-US" dirty="0"/>
              <a:t>Personalized customer experiences</a:t>
            </a:r>
          </a:p>
          <a:p>
            <a:r>
              <a:rPr lang="en-US" dirty="0"/>
              <a:t>Reward your best customers for their loyalty</a:t>
            </a:r>
          </a:p>
          <a:p>
            <a:r>
              <a:rPr lang="en-US" dirty="0"/>
              <a:t>Remove obstacles from path to purchase</a:t>
            </a:r>
          </a:p>
          <a:p>
            <a:r>
              <a:rPr lang="en-US" dirty="0"/>
              <a:t>Enhance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097465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6F585251-4C8B-AB1A-13CA-F642B05B9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53" y="1131994"/>
            <a:ext cx="297227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632325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ontainer, dessert&#10;&#10;Description automatically generated">
            <a:extLst>
              <a:ext uri="{FF2B5EF4-FFF2-40B4-BE49-F238E27FC236}">
                <a16:creationId xmlns:a16="http://schemas.microsoft.com/office/drawing/2014/main" id="{11E5754F-7849-8E7C-0830-67906D241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430" y="1131994"/>
            <a:ext cx="2949322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8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21" name="Group 13320">
            <a:extLst>
              <a:ext uri="{FF2B5EF4-FFF2-40B4-BE49-F238E27FC236}">
                <a16:creationId xmlns:a16="http://schemas.microsoft.com/office/drawing/2014/main" id="{7664F850-BA8B-47AE-B11A-225CAB896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322" name="Straight Connector 13321">
              <a:extLst>
                <a:ext uri="{FF2B5EF4-FFF2-40B4-BE49-F238E27FC236}">
                  <a16:creationId xmlns:a16="http://schemas.microsoft.com/office/drawing/2014/main" id="{634FC909-7343-4DEC-920F-098F56B47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23" name="Straight Connector 13322">
              <a:extLst>
                <a:ext uri="{FF2B5EF4-FFF2-40B4-BE49-F238E27FC236}">
                  <a16:creationId xmlns:a16="http://schemas.microsoft.com/office/drawing/2014/main" id="{24F22DB2-7E27-4CF7-8B17-254ECB9AE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324" name="Rectangle 23">
              <a:extLst>
                <a:ext uri="{FF2B5EF4-FFF2-40B4-BE49-F238E27FC236}">
                  <a16:creationId xmlns:a16="http://schemas.microsoft.com/office/drawing/2014/main" id="{C6E593B3-91A3-4687-8B8D-FE37A3714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25" name="Rectangle 25">
              <a:extLst>
                <a:ext uri="{FF2B5EF4-FFF2-40B4-BE49-F238E27FC236}">
                  <a16:creationId xmlns:a16="http://schemas.microsoft.com/office/drawing/2014/main" id="{0C25B431-5C97-4B8D-B0A3-BFB8133C7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26" name="Isosceles Triangle 13325">
              <a:extLst>
                <a:ext uri="{FF2B5EF4-FFF2-40B4-BE49-F238E27FC236}">
                  <a16:creationId xmlns:a16="http://schemas.microsoft.com/office/drawing/2014/main" id="{CA37B366-497E-4CB8-A678-A770CE2BD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27" name="Rectangle 27">
              <a:extLst>
                <a:ext uri="{FF2B5EF4-FFF2-40B4-BE49-F238E27FC236}">
                  <a16:creationId xmlns:a16="http://schemas.microsoft.com/office/drawing/2014/main" id="{CF707EDC-52B2-4D5C-8EC3-71C66EE8B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28" name="Rectangle 28">
              <a:extLst>
                <a:ext uri="{FF2B5EF4-FFF2-40B4-BE49-F238E27FC236}">
                  <a16:creationId xmlns:a16="http://schemas.microsoft.com/office/drawing/2014/main" id="{BF8E2DE7-7466-4EDF-8D69-BCA91A88D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29" name="Rectangle 29">
              <a:extLst>
                <a:ext uri="{FF2B5EF4-FFF2-40B4-BE49-F238E27FC236}">
                  <a16:creationId xmlns:a16="http://schemas.microsoft.com/office/drawing/2014/main" id="{229C2E15-76CD-409E-9D6B-10DAD8881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30" name="Isosceles Triangle 13329">
              <a:extLst>
                <a:ext uri="{FF2B5EF4-FFF2-40B4-BE49-F238E27FC236}">
                  <a16:creationId xmlns:a16="http://schemas.microsoft.com/office/drawing/2014/main" id="{89A24369-AC96-4A98-AD98-47A7217EC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31" name="Isosceles Triangle 13330">
              <a:extLst>
                <a:ext uri="{FF2B5EF4-FFF2-40B4-BE49-F238E27FC236}">
                  <a16:creationId xmlns:a16="http://schemas.microsoft.com/office/drawing/2014/main" id="{7D0DF9A3-4628-42F6-B0A4-44D97617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3333" name="Rectangle 13332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335" name="Group 13334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336" name="Straight Connector 13335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337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38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39" name="Isosceles Triangle 13338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40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41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42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43" name="Isosceles Triangle 13342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344" name="Isosceles Triangle 13343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3346" name="Rectangle 13345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6" name="Picture 4" descr="Any questions Royalty Free Vector Image - VectorStock">
            <a:extLst>
              <a:ext uri="{FF2B5EF4-FFF2-40B4-BE49-F238E27FC236}">
                <a16:creationId xmlns:a16="http://schemas.microsoft.com/office/drawing/2014/main" id="{50ACB8E6-DA53-216F-791F-ECDF7638E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3583" y="1131994"/>
            <a:ext cx="3991361" cy="460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348" name="Straight Connector 13347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4" name="Picture 2" descr="3,472 Thanks For Listening Images, Stock Photos &amp; Vectors | Shutterstock">
            <a:extLst>
              <a:ext uri="{FF2B5EF4-FFF2-40B4-BE49-F238E27FC236}">
                <a16:creationId xmlns:a16="http://schemas.microsoft.com/office/drawing/2014/main" id="{85A53EA2-7773-9D2B-86CD-2047317357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4367" y="1554631"/>
            <a:ext cx="4650004" cy="375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84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064E97A-3E37-5419-066F-F1090FEB6241}"/>
              </a:ext>
            </a:extLst>
          </p:cNvPr>
          <p:cNvSpPr txBox="1"/>
          <p:nvPr/>
        </p:nvSpPr>
        <p:spPr>
          <a:xfrm>
            <a:off x="3049229" y="-28049168"/>
            <a:ext cx="6098458" cy="62971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 my name is Meg Richards I’m 21 years old.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2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have completed three years in Neath College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doing Level 3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ofessional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atisserie and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onfectionery and I’m currently studying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a BA in 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nternational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astronomy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anagement.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previous jobs have been working in 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 local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chip shop but was laid off due to Covid and I was a supervisor in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local supermarket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two years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have now stopped so I can focus on this course.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3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I’ve always been cooking and baking since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love making food for all my family and friend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4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My role in this presentation is to be a secret diner of a restaurant.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5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restaurant I am reviewing is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Remo’s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which is located on the seafront of Aberavon beach.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This presentation has been prepared for lecture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fellow students.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6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How is the restaurant marketed?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Local people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already know about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restaurant as it is well established and been there since 2005. It has a Facebook page.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well designed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website.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lot of trade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done by word of mouth.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also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rev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iews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various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websites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including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trip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advisor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7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current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offerings include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Breakfast menu which is served until 11:30 am.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main menu is available until 9 pm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has a variety of items including baguettes, Panini’s, pizzas, past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burgers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there is also a customers favourite section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restaurant also has a daily specials blackboard and the des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erts are on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view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the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desserts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cabinet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usually f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ull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cakes,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gateau’s etc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They’re also famous for their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hand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made authentic Italian gelato made with double cream and Welsh milk, there are 42 flavours that you can have in a tub or a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your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choice or as a Sund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People come from miles around just to get ice cream,  there’s also a takeaway service.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8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Location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restaurant is located on Aberavon Beach which is a 2 mile long sa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ndy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beach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 is very popular all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year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the restaurant you can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see 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pectacular views of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umbles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Swansea Bay to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right a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 the iconic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cranes of the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Port Talbot steelworks to the left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The views are always good whether the tide is in or out and it also has some spectacular sunsets.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9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Other amenities that a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ttract people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the area are the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long promenade suitable for walking and bike riding.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There are a lot of amenities for children including crazy golf, adventure playground, splash park, skateboard park.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It is a very popular place to be whatever the weather but especially busy in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 weather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10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Transport links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transport links are good you can go by car with plenty of parking available. By bus from Neath, Port Talbot or Swansea which are the nearest towns.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don’t really see it advertised anywhere.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It is easy to find about halfway along the beach.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Menu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Main menu ranges from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£6.80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£14.90 and there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the children’s menu at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£7.50.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can get hot drinks ,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 drinks , beer , cider and a range of wines by the glass or bottle.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11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reakfast is served until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11:30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a.m. and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costs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£1.50 for a slice of buttered toast and a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breakfast for £8.70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 includes bacon, eggs, sausage, beans and toast.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is also a veggie breakfast, children’s breakfast and a healthy bean and spinach breakfast.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12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lunchtime menu you can get a baguette with various fillings for £6.80, Panini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various fillings from £6.50 to £7.20.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Soup of the day £6.50.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If you fancy a healthy salad you could order a chicken Caesar, Cajun chicken , halloumi and roast pepper or a chicken and goats cheese salad with prices ranging from £11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20-£12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30.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can get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’s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beach burgers which is a clever play on words referring to a burger by the beach.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burgers are handmade from their own delicious recipes since 2005.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Some restaurants rave about smash burgers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eing a new trend but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Remo’s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have been successful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ly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doing it since the beginning in 2005.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burgers all come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a sourdough bun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lettuce and tomato and skin on fries.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burger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range from £10.60 for a classic one to £13.60 for a chilly loaded burger.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My personal favourite is the big kahuna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urger at £12.90 which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smoked back bacon, cheese and pineapple.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is also chicken burgers and veggie burgers.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If you’re not a big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burger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fan you could order a pizza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lassic margarita start a £10.60 there are nine different flavours with the most expensive be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ing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Piccante which has spicy beef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Roquito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peppers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it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 comes to £13.80.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There are six pasta dishes ranging from £12-£14 90.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two sections on the menu one says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our customers love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the other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says “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favourites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don’t really understand the difference between the sections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think it’s just been do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break down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menu into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smaller more eye-catching lists.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Items on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range from £8.30 for a crispy beef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 to £14.10 for a steak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Ciabatta.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various sides available and a basic children’s menu. On the menu it states that it’s card payment only.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13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food is of mid point price,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would expect the diners to be mainly local people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looking for breakfast, lunch or evening meals in a relaxed atmosphere.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There are a few other restaurants in the area about the same price point such as Franco‘s, which is the sister restaurant that serves fish and chips and has recently become a restaurant, the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 which is a bit more expensive than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Remo’s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 s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erves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loaded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American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style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burgers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Bar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Gallois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 serves traditional pub grub.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Cinnamon Kitchen which is an Indian restaurant.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From my research and according to TripAdvisor, Port Talbot mainly has Indian restaurants.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14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“Fine dining is a restaurant experience that is typically more sophisticated, unique and expensive than ones you would find in the average restaurant” (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pos.toasttab.com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no fine dining restaurants in the Neath Talbot area.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15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 to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thanks.com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“the pillars of customer engagement are: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Personalised customer experiences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Reward your best customers for their loyalty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Remove obstacles from path to purchase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Enhance customer experience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Remo’s know their customers very well, there are no reward schemes in place, customers return due to good food and fantastic views.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restaurant creates customer value by responding to feedback.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16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visited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a cold winters evening.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was well lit from the outside and looked cosy and inviting.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was met at the door by a very pleasant waiter who took me to a cosy table. The décor was quite minimal and the walls are decorated with local scenes painted by local artists, which some are available to buy.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Promptly, I was given a menu and notified of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specials on the blackboard, my drink order was taken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ordered a glass of Merlot red wine priced at £5.90 for a small glass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 seems about average price.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 my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main course I ordered off the specials board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had seabass on a bed of potatoes with sweet tomatoes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green beans and olives.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fish was perfectly cooked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crispy skin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a melt in the mouth texture and garnished with a slice of lemon.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dish was well presented and artistically done.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looked appetising and I couldn’t wait to eat it.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potatoes were gently sautéed and well seasoned and had a buttery texture.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vegetables were slightly overdone but nevertheless they were still nice, the addition of olives and balsamic reduction added to the Mediterranean flavour combination.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price was £14.60, in my opinion well worth it.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17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dessert, I ordered a strawberry cheesecake from the dessert counter which came with two scoops of home-made vanilla gelato.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dessert cabinet is a good idea because you can see all the deserts on display.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cheesecake had a lovely crumbly base, smooth filling and a lovely strawberry syrup drizzled on top with a few fresh strawberries.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gelato was creamy and delicious.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price for this was £4.95, which is about average.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portion sizes were just right and value for money.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plates were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cleared promptly, the staff were polite and friendly and the bill was brought to the table in a timely fashion.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overall appearance of the restaurant is very clean and tidy with a hygiene rating of five, overall this was a very pleasing, positive re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view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would recommend it to everyone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x-none" sz="1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total bill for the evening came to £25.45, which seems about average these days, taking into account the price rises due to inflation etc.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SILDE 18</a:t>
            </a: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the end of my presentation.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Thank you for listening I’d be happy to answer any questions you may have and Merry Christmas.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5833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{F7057902-67E3-D04A-AE14-91791DFD20DA}tf10001060</Template>
  <TotalTime>2573</TotalTime>
  <Words>1916</Words>
  <Application>Microsoft Macintosh PowerPoint</Application>
  <PresentationFormat>Widescreen</PresentationFormat>
  <Paragraphs>164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Symbol</vt:lpstr>
      <vt:lpstr>Trebuchet MS</vt:lpstr>
      <vt:lpstr>Wingdings 3</vt:lpstr>
      <vt:lpstr>Facet</vt:lpstr>
      <vt:lpstr>PowerPoint Presentation</vt:lpstr>
      <vt:lpstr>Here are a few things I made while at Neath college</vt:lpstr>
      <vt:lpstr>Always been a baker!!!</vt:lpstr>
      <vt:lpstr>PowerPoint Presentation</vt:lpstr>
      <vt:lpstr>PowerPoint Presentation</vt:lpstr>
      <vt:lpstr>How is the restaurant marketed?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Fine dining is a restaurant experience that is typically more sophisticated, unique and expensive than ones you would find in the average restaurant  ( pos.toasttab.com)</vt:lpstr>
      <vt:lpstr>Customer Engagement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264536 (Megan Richards)</dc:creator>
  <cp:lastModifiedBy>264536 (Megan Richards)</cp:lastModifiedBy>
  <cp:revision>3</cp:revision>
  <dcterms:created xsi:type="dcterms:W3CDTF">2022-12-12T12:48:29Z</dcterms:created>
  <dcterms:modified xsi:type="dcterms:W3CDTF">2022-12-14T09:08:35Z</dcterms:modified>
</cp:coreProperties>
</file>