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6" r:id="rId3"/>
    <p:sldId id="277" r:id="rId4"/>
    <p:sldId id="278" r:id="rId5"/>
    <p:sldId id="279" r:id="rId6"/>
    <p:sldId id="280" r:id="rId7"/>
    <p:sldId id="281" r:id="rId8"/>
    <p:sldId id="282" r:id="rId9"/>
    <p:sldId id="283" r:id="rId10"/>
    <p:sldId id="284" r:id="rId11"/>
    <p:sldId id="285" r:id="rId12"/>
    <p:sldId id="28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30/08/2016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69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0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30/08/2016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1457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30/08/2016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1805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30/08/2016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1251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30/08/2016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5146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30/08/2016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358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30/08/2016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50869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30/08/2016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6533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30/08/2016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86253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30/08/2016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10469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30/08/2016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64576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770BA6C-132C-4910-82E5-076CE68C400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4836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5EA09EA-EC81-4F4B-8C1B-062ED7C3B3D4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29527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CE6771-0B4A-4642-B6D5-B9485ABBFD31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75198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F45909-D37B-4409-8EDD-364319384ED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57629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4E400D8-D0D6-4FE9-8BFC-EA685E21AA17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5365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F7EA09-DB65-45BC-B42C-5C6AE30A6EFF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405972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A26A0FD-822E-44D5-8F43-C8B6FB980ED9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461034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AE68319-C526-4C7B-96FE-955302424C96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33068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CECFFC8-D431-4E3F-8F90-A947A893C195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71934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A0E760A-0F16-4519-B41D-5BA807EE852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66869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F74130E-9192-4E69-B1F3-13BC5D4103EC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1816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30/08/2016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3551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5B743FA2-75C4-435C-B60E-062C4452333F}" type="slidenum">
              <a:rPr lang="en-US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1774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altLang="en-US" sz="4000" b="1" dirty="0">
                <a:solidFill>
                  <a:schemeClr val="bg1"/>
                </a:solidFill>
                <a:latin typeface="Arial"/>
              </a:rPr>
              <a:t>Introduction to Marketing</a:t>
            </a:r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lvl="0" fontAlgn="base">
              <a:spcAft>
                <a:spcPct val="0"/>
              </a:spcAft>
            </a:pPr>
            <a:r>
              <a:rPr lang="en-GB" altLang="en-US" sz="3600" dirty="0">
                <a:solidFill>
                  <a:schemeClr val="bg1"/>
                </a:solidFill>
                <a:latin typeface="Arial"/>
              </a:rPr>
              <a:t>Day </a:t>
            </a:r>
            <a:r>
              <a:rPr lang="en-GB" altLang="en-US" sz="3600" dirty="0" smtClean="0">
                <a:solidFill>
                  <a:schemeClr val="bg1"/>
                </a:solidFill>
                <a:latin typeface="Arial"/>
              </a:rPr>
              <a:t>two</a:t>
            </a:r>
            <a:endParaRPr lang="en-US" altLang="en-US" sz="3600" dirty="0">
              <a:solidFill>
                <a:schemeClr val="bg1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989556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Programme for the day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Pestle Analysis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Five Factor Analysis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Marketing philosophies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Market segmentation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Target-market strategies</a:t>
            </a:r>
          </a:p>
          <a:p>
            <a:pPr marL="457200" lvl="1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39573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PESTLE Analysis</a:t>
            </a:r>
            <a:endParaRPr lang="en-US" altLang="en-US" dirty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Socio-cultural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12821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7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Porter’s Five Factor Analysis</a:t>
            </a:r>
            <a:endParaRPr lang="en-US" altLang="en-US" dirty="0"/>
          </a:p>
        </p:txBody>
      </p:sp>
      <p:pic>
        <p:nvPicPr>
          <p:cNvPr id="10249" name="Picture 9" descr="Porters Five Force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2412" y="1981994"/>
            <a:ext cx="4067175" cy="31527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80755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SWOT Analysis</a:t>
            </a:r>
            <a:endParaRPr lang="en-US" altLang="en-US" dirty="0" smtClean="0"/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609600" y="1301578"/>
            <a:ext cx="10972800" cy="4215655"/>
          </a:xfrm>
        </p:spPr>
        <p:txBody>
          <a:bodyPr>
            <a:normAutofit/>
          </a:bodyPr>
          <a:lstStyle/>
          <a:p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  <a:p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Opportunities </a:t>
            </a:r>
          </a:p>
          <a:p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0736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820994"/>
          </a:xfrm>
        </p:spPr>
        <p:txBody>
          <a:bodyPr/>
          <a:lstStyle/>
          <a:p>
            <a:pPr eaLnBrk="1" hangingPunct="1"/>
            <a:r>
              <a:rPr lang="en-GB" altLang="en-US" dirty="0"/>
              <a:t>Marketing philosophies/concepts</a:t>
            </a:r>
            <a:endParaRPr lang="en-US" alt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43913" y="1095632"/>
            <a:ext cx="10173729" cy="5030531"/>
          </a:xfrm>
        </p:spPr>
        <p:txBody>
          <a:bodyPr/>
          <a:lstStyle/>
          <a:p>
            <a:pPr eaLnBrk="1" hangingPunct="1"/>
            <a:r>
              <a:rPr lang="cy-GB" altLang="en-US" sz="2800" dirty="0">
                <a:latin typeface="+mj-lt"/>
              </a:rPr>
              <a:t>The Production Concept</a:t>
            </a:r>
          </a:p>
          <a:p>
            <a:pPr eaLnBrk="1" hangingPunct="1"/>
            <a:endParaRPr lang="cy-GB" altLang="en-US" sz="2800" dirty="0">
              <a:latin typeface="+mj-lt"/>
            </a:endParaRPr>
          </a:p>
          <a:p>
            <a:pPr eaLnBrk="1" hangingPunct="1"/>
            <a:r>
              <a:rPr lang="cy-GB" altLang="en-US" sz="2800" dirty="0">
                <a:latin typeface="+mj-lt"/>
              </a:rPr>
              <a:t>The Product Concept</a:t>
            </a:r>
          </a:p>
          <a:p>
            <a:pPr eaLnBrk="1" hangingPunct="1"/>
            <a:endParaRPr lang="cy-GB" altLang="en-US" sz="2800" dirty="0">
              <a:latin typeface="+mj-lt"/>
            </a:endParaRPr>
          </a:p>
          <a:p>
            <a:pPr eaLnBrk="1" hangingPunct="1"/>
            <a:r>
              <a:rPr lang="cy-GB" altLang="en-US" sz="2800" dirty="0">
                <a:latin typeface="+mj-lt"/>
              </a:rPr>
              <a:t>The Selling Concept</a:t>
            </a:r>
          </a:p>
          <a:p>
            <a:pPr eaLnBrk="1" hangingPunct="1"/>
            <a:endParaRPr lang="cy-GB" altLang="en-US" sz="2800" dirty="0">
              <a:latin typeface="+mj-lt"/>
            </a:endParaRPr>
          </a:p>
          <a:p>
            <a:pPr eaLnBrk="1" hangingPunct="1"/>
            <a:r>
              <a:rPr lang="cy-GB" altLang="en-US" sz="2800" dirty="0">
                <a:latin typeface="+mj-lt"/>
              </a:rPr>
              <a:t>The Marketing Concept</a:t>
            </a:r>
          </a:p>
          <a:p>
            <a:pPr eaLnBrk="1" hangingPunct="1"/>
            <a:endParaRPr lang="cy-GB" altLang="en-US" sz="2800" dirty="0">
              <a:latin typeface="+mj-lt"/>
            </a:endParaRPr>
          </a:p>
          <a:p>
            <a:pPr eaLnBrk="1" hangingPunct="1"/>
            <a:r>
              <a:rPr lang="cy-GB" altLang="en-US" sz="2800" dirty="0">
                <a:latin typeface="+mj-lt"/>
              </a:rPr>
              <a:t>The Societal Marketing Concept</a:t>
            </a:r>
            <a:endParaRPr lang="en-US" altLang="en-US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79627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Market segmentation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/>
            </a:pPr>
            <a:endParaRPr lang="en-US" dirty="0"/>
          </a:p>
          <a:p>
            <a:pPr marL="0" indent="0">
              <a:buNone/>
              <a:defRPr/>
            </a:pPr>
            <a:r>
              <a:rPr lang="en-US" dirty="0" smtClean="0"/>
              <a:t>Identification </a:t>
            </a:r>
            <a:r>
              <a:rPr lang="en-US" dirty="0"/>
              <a:t>of the markets that are different from one another - </a:t>
            </a:r>
            <a:r>
              <a:rPr lang="en-US" dirty="0" smtClean="0"/>
              <a:t>market segmentation </a:t>
            </a:r>
            <a:r>
              <a:rPr lang="en-US" dirty="0"/>
              <a:t>is important as customers have different needs and </a:t>
            </a:r>
            <a:r>
              <a:rPr lang="en-US" dirty="0" smtClean="0"/>
              <a:t>wants, </a:t>
            </a:r>
            <a:r>
              <a:rPr lang="en-US" dirty="0"/>
              <a:t>and it’s impossible to serve them all alike </a:t>
            </a:r>
          </a:p>
          <a:p>
            <a:pPr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3979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609600" y="317157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US" altLang="en-US" b="1" dirty="0"/>
              <a:t/>
            </a:r>
            <a:br>
              <a:rPr lang="en-US" altLang="en-US" b="1" dirty="0"/>
            </a:br>
            <a:r>
              <a:rPr lang="en-US" altLang="en-US" dirty="0"/>
              <a:t>Bases for segmentation in consumer markets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endParaRPr lang="en-US" altLang="en-US" dirty="0" smtClean="0"/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Profile</a:t>
            </a:r>
          </a:p>
          <a:p>
            <a:endParaRPr lang="en-GB" altLang="en-US" dirty="0"/>
          </a:p>
          <a:p>
            <a:r>
              <a:rPr lang="en-GB" altLang="en-US" dirty="0" smtClean="0"/>
              <a:t>Psychological</a:t>
            </a:r>
          </a:p>
          <a:p>
            <a:endParaRPr lang="en-GB" altLang="en-US" dirty="0"/>
          </a:p>
          <a:p>
            <a:r>
              <a:rPr lang="en-GB" altLang="en-US" dirty="0" smtClean="0"/>
              <a:t>Behavioural</a:t>
            </a:r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495282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6678" y="40158"/>
            <a:ext cx="5148072" cy="625754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580239" y="6396556"/>
            <a:ext cx="76117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Baines</a:t>
            </a:r>
            <a:r>
              <a:rPr lang="en-US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P. and Fill, C. (2014)  </a:t>
            </a:r>
            <a:r>
              <a:rPr lang="en-US" sz="16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Marketing</a:t>
            </a:r>
            <a:r>
              <a:rPr lang="en-US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3</a:t>
            </a:r>
            <a:r>
              <a:rPr lang="en-US" sz="1600" baseline="30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rd</a:t>
            </a:r>
            <a:r>
              <a:rPr lang="en-US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edition Oxford: Oxford </a:t>
            </a:r>
            <a:r>
              <a:rPr lang="en-US" sz="16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University Press, 209</a:t>
            </a:r>
            <a:r>
              <a:rPr lang="en-US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94175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Bases for segmentation </a:t>
            </a:r>
            <a:r>
              <a:rPr lang="en-US" altLang="en-US" dirty="0" smtClean="0"/>
              <a:t>in </a:t>
            </a:r>
            <a:r>
              <a:rPr lang="en-US" altLang="en-US" dirty="0"/>
              <a:t>industrial market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/>
            </a:pPr>
            <a:r>
              <a:rPr lang="en-US" sz="2800" dirty="0"/>
              <a:t>Industrial customers are fewer in numbers and purchase in larger quantities. For example, governments, wholesalers, institutions. These can be segmented on such characteristics such as:  </a:t>
            </a:r>
          </a:p>
          <a:p>
            <a:pPr>
              <a:defRPr/>
            </a:pPr>
            <a:r>
              <a:rPr lang="en-US" sz="2800" dirty="0"/>
              <a:t>Location </a:t>
            </a:r>
          </a:p>
          <a:p>
            <a:pPr>
              <a:defRPr/>
            </a:pPr>
            <a:r>
              <a:rPr lang="en-US" sz="2800" dirty="0"/>
              <a:t>Company type </a:t>
            </a:r>
          </a:p>
          <a:p>
            <a:pPr>
              <a:defRPr/>
            </a:pPr>
            <a:r>
              <a:rPr lang="en-US" sz="2800" dirty="0" err="1"/>
              <a:t>Behavioralistic</a:t>
            </a:r>
            <a:r>
              <a:rPr lang="en-US" sz="2800" dirty="0"/>
              <a:t> characteristics – usage rate, buying status, purchase procedure </a:t>
            </a:r>
          </a:p>
          <a:p>
            <a:pPr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620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Target-market Strategies</a:t>
            </a:r>
            <a:endParaRPr lang="en-US" altLang="en-US" smtClean="0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1981200" y="1341439"/>
            <a:ext cx="8229600" cy="4784725"/>
          </a:xfrm>
        </p:spPr>
        <p:txBody>
          <a:bodyPr/>
          <a:lstStyle/>
          <a:p>
            <a:r>
              <a:rPr lang="en-US" altLang="en-US" sz="2400"/>
              <a:t>Single-segment - one market segment is served e.g. Lady Foot Locker (for active/sporty ladies)</a:t>
            </a:r>
          </a:p>
          <a:p>
            <a:r>
              <a:rPr lang="en-US" altLang="en-US" sz="2400"/>
              <a:t>Selective specialization - different products are offered to different segments e.g. Coca-Cola (diet: women, zero: men)  </a:t>
            </a:r>
          </a:p>
          <a:p>
            <a:r>
              <a:rPr lang="en-US" altLang="en-US" sz="2400"/>
              <a:t>Product specialization - specializes in a particular product e.g. Rolls Royce</a:t>
            </a:r>
          </a:p>
          <a:p>
            <a:r>
              <a:rPr lang="en-US" altLang="en-US" sz="2400"/>
              <a:t>Market specialization - firm specializes in a particular market segment and offers an array of different products e.g. SAGA</a:t>
            </a:r>
          </a:p>
          <a:p>
            <a:r>
              <a:rPr lang="en-US" altLang="en-US" sz="2400"/>
              <a:t>Full market coverage – product/service offered to the entire market e.g. milk producers </a:t>
            </a:r>
          </a:p>
          <a:p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1760520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-Times New Roman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255</Words>
  <Application>Microsoft Office PowerPoint</Application>
  <PresentationFormat>Widescreen</PresentationFormat>
  <Paragraphs>56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Times New Roman</vt:lpstr>
      <vt:lpstr>20140311PresentationUWTSDTemplate</vt:lpstr>
      <vt:lpstr>Default Design</vt:lpstr>
      <vt:lpstr>Introduction to Marketing</vt:lpstr>
      <vt:lpstr>Programme for the day</vt:lpstr>
      <vt:lpstr>PESTLE Analysis</vt:lpstr>
      <vt:lpstr>Porter’s Five Factor Analysis</vt:lpstr>
      <vt:lpstr>SWOT Analysis</vt:lpstr>
      <vt:lpstr>Marketing philosophies/concepts</vt:lpstr>
      <vt:lpstr>Market segmentation</vt:lpstr>
      <vt:lpstr> Bases for segmentation in consumer markets </vt:lpstr>
      <vt:lpstr>PowerPoint Presentation</vt:lpstr>
      <vt:lpstr>Bases for segmentation in industrial market</vt:lpstr>
      <vt:lpstr>Target-market Strategies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Mair O'connor</dc:creator>
  <cp:lastModifiedBy>Mair O'connor</cp:lastModifiedBy>
  <cp:revision>3</cp:revision>
  <dcterms:created xsi:type="dcterms:W3CDTF">2016-04-19T14:07:10Z</dcterms:created>
  <dcterms:modified xsi:type="dcterms:W3CDTF">2016-08-30T13:39:00Z</dcterms:modified>
</cp:coreProperties>
</file>