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55" r:id="rId1"/>
  </p:sldMasterIdLst>
  <p:handoutMasterIdLst>
    <p:handoutMasterId r:id="rId18"/>
  </p:handoutMasterIdLst>
  <p:sldIdLst>
    <p:sldId id="256" r:id="rId2"/>
    <p:sldId id="277" r:id="rId3"/>
    <p:sldId id="257" r:id="rId4"/>
    <p:sldId id="259" r:id="rId5"/>
    <p:sldId id="260" r:id="rId6"/>
    <p:sldId id="283" r:id="rId7"/>
    <p:sldId id="279" r:id="rId8"/>
    <p:sldId id="285" r:id="rId9"/>
    <p:sldId id="286" r:id="rId10"/>
    <p:sldId id="289" r:id="rId11"/>
    <p:sldId id="262" r:id="rId12"/>
    <p:sldId id="280" r:id="rId13"/>
    <p:sldId id="281" r:id="rId14"/>
    <p:sldId id="284" r:id="rId15"/>
    <p:sldId id="267" r:id="rId16"/>
    <p:sldId id="268" r:id="rId17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umimoji="1" sz="2400" b="1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1"/>
  </p:normalViewPr>
  <p:slideViewPr>
    <p:cSldViewPr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D16046C8-9876-1317-66FC-788E981ECA2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DB93FCA3-6CFA-905B-35B9-1EA5A16ACA8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0" name="Rectangle 4">
            <a:extLst>
              <a:ext uri="{FF2B5EF4-FFF2-40B4-BE49-F238E27FC236}">
                <a16:creationId xmlns:a16="http://schemas.microsoft.com/office/drawing/2014/main" id="{A3F84216-4B71-5085-CD51-587C15EDB58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kumimoji="0" sz="1200" b="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1" name="Rectangle 5">
            <a:extLst>
              <a:ext uri="{FF2B5EF4-FFF2-40B4-BE49-F238E27FC236}">
                <a16:creationId xmlns:a16="http://schemas.microsoft.com/office/drawing/2014/main" id="{7DDD6835-94C9-9F1B-FA79-1404BEBF091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0">
                <a:latin typeface="Arial" panose="020B0604020202020204" pitchFamily="34" charset="0"/>
              </a:defRPr>
            </a:lvl1pPr>
          </a:lstStyle>
          <a:p>
            <a:fld id="{FB6CB3EE-2A06-474A-BFB9-65255F0B89B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8450625-CC46-0B3E-5324-5295FAB6FAC0}"/>
              </a:ext>
            </a:extLst>
          </p:cNvPr>
          <p:cNvSpPr>
            <a:spLocks noChangeArrowheads="1"/>
          </p:cNvSpPr>
          <p:nvPr/>
        </p:nvSpPr>
        <p:spPr bwMode="hidden">
          <a:xfrm>
            <a:off x="2895600" y="0"/>
            <a:ext cx="3352800" cy="6856413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1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b="0">
              <a:latin typeface="Times New Roman" charset="0"/>
              <a:ea typeface="+mn-ea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4B893BA2-C235-3892-E41A-0DED5E446CC1}"/>
              </a:ext>
            </a:extLst>
          </p:cNvPr>
          <p:cNvGrpSpPr>
            <a:grpSpLocks/>
          </p:cNvGrpSpPr>
          <p:nvPr/>
        </p:nvGrpSpPr>
        <p:grpSpPr bwMode="auto">
          <a:xfrm>
            <a:off x="2133600" y="473075"/>
            <a:ext cx="4878388" cy="3490913"/>
            <a:chOff x="1344" y="298"/>
            <a:chExt cx="3073" cy="2199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A645D4F9-3A0F-147A-7DF7-4A72E2E4046C}"/>
                </a:ext>
              </a:extLst>
            </p:cNvPr>
            <p:cNvSpPr>
              <a:spLocks/>
            </p:cNvSpPr>
            <p:nvPr/>
          </p:nvSpPr>
          <p:spPr bwMode="auto">
            <a:xfrm>
              <a:off x="1344" y="1035"/>
              <a:ext cx="1019" cy="907"/>
            </a:xfrm>
            <a:custGeom>
              <a:avLst/>
              <a:gdLst>
                <a:gd name="T0" fmla="*/ 0 w 1019"/>
                <a:gd name="T1" fmla="*/ 566 h 907"/>
                <a:gd name="T2" fmla="*/ 0 w 1019"/>
                <a:gd name="T3" fmla="*/ 906 h 907"/>
                <a:gd name="T4" fmla="*/ 1014 w 1019"/>
                <a:gd name="T5" fmla="*/ 283 h 907"/>
                <a:gd name="T6" fmla="*/ 1018 w 1019"/>
                <a:gd name="T7" fmla="*/ 307 h 907"/>
                <a:gd name="T8" fmla="*/ 869 w 1019"/>
                <a:gd name="T9" fmla="*/ 0 h 907"/>
                <a:gd name="T10" fmla="*/ 0 w 1019"/>
                <a:gd name="T11" fmla="*/ 566 h 90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019" h="907">
                  <a:moveTo>
                    <a:pt x="0" y="566"/>
                  </a:moveTo>
                  <a:lnTo>
                    <a:pt x="0" y="906"/>
                  </a:lnTo>
                  <a:lnTo>
                    <a:pt x="1014" y="283"/>
                  </a:lnTo>
                  <a:lnTo>
                    <a:pt x="1018" y="307"/>
                  </a:lnTo>
                  <a:lnTo>
                    <a:pt x="869" y="0"/>
                  </a:lnTo>
                  <a:lnTo>
                    <a:pt x="0" y="566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2945B2B-0E22-9E0A-4CF2-373B18E45FA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8" y="1035"/>
              <a:ext cx="1019" cy="907"/>
            </a:xfrm>
            <a:custGeom>
              <a:avLst/>
              <a:gdLst>
                <a:gd name="T0" fmla="*/ 1018 w 1019"/>
                <a:gd name="T1" fmla="*/ 566 h 907"/>
                <a:gd name="T2" fmla="*/ 1018 w 1019"/>
                <a:gd name="T3" fmla="*/ 906 h 907"/>
                <a:gd name="T4" fmla="*/ 3 w 1019"/>
                <a:gd name="T5" fmla="*/ 283 h 907"/>
                <a:gd name="T6" fmla="*/ 0 w 1019"/>
                <a:gd name="T7" fmla="*/ 307 h 907"/>
                <a:gd name="T8" fmla="*/ 148 w 1019"/>
                <a:gd name="T9" fmla="*/ 0 h 907"/>
                <a:gd name="T10" fmla="*/ 1018 w 1019"/>
                <a:gd name="T11" fmla="*/ 566 h 90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019" h="907">
                  <a:moveTo>
                    <a:pt x="1018" y="566"/>
                  </a:moveTo>
                  <a:lnTo>
                    <a:pt x="1018" y="906"/>
                  </a:lnTo>
                  <a:lnTo>
                    <a:pt x="3" y="283"/>
                  </a:lnTo>
                  <a:lnTo>
                    <a:pt x="0" y="307"/>
                  </a:lnTo>
                  <a:lnTo>
                    <a:pt x="148" y="0"/>
                  </a:lnTo>
                  <a:lnTo>
                    <a:pt x="1018" y="566"/>
                  </a:lnTo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6" name="Group 6">
              <a:extLst>
                <a:ext uri="{FF2B5EF4-FFF2-40B4-BE49-F238E27FC236}">
                  <a16:creationId xmlns:a16="http://schemas.microsoft.com/office/drawing/2014/main" id="{D0F14500-EE8D-0E28-90B0-AA47B10CD5B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71" y="298"/>
              <a:ext cx="2632" cy="2199"/>
              <a:chOff x="1571" y="298"/>
              <a:chExt cx="2632" cy="2199"/>
            </a:xfrm>
          </p:grpSpPr>
          <p:sp>
            <p:nvSpPr>
              <p:cNvPr id="8" name="AutoShape 7" descr="Green marble">
                <a:extLst>
                  <a:ext uri="{FF2B5EF4-FFF2-40B4-BE49-F238E27FC236}">
                    <a16:creationId xmlns:a16="http://schemas.microsoft.com/office/drawing/2014/main" id="{3D8FC221-5B79-78D6-4624-B232B3E5BB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 flipH="1">
                <a:off x="1571" y="298"/>
                <a:ext cx="2631" cy="2198"/>
              </a:xfrm>
              <a:prstGeom prst="triangle">
                <a:avLst>
                  <a:gd name="adj" fmla="val 49995"/>
                </a:avLst>
              </a:prstGeom>
              <a:blipFill dpi="0" rotWithShape="0">
                <a:blip r:embed="rId2"/>
                <a:srcRect/>
                <a:tile tx="0" ty="0" sx="100000" sy="100000" flip="none" algn="tl"/>
              </a:blipFill>
              <a:ln w="12700" cap="sq">
                <a:solidFill>
                  <a:srgbClr val="006633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9" name="Freeform 8">
                <a:extLst>
                  <a:ext uri="{FF2B5EF4-FFF2-40B4-BE49-F238E27FC236}">
                    <a16:creationId xmlns:a16="http://schemas.microsoft.com/office/drawing/2014/main" id="{314CB1CE-6BDF-0898-2C6D-FE54440B9AA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71" y="298"/>
                <a:ext cx="1316" cy="2199"/>
              </a:xfrm>
              <a:custGeom>
                <a:avLst/>
                <a:gdLst>
                  <a:gd name="T0" fmla="*/ 1315 w 1316"/>
                  <a:gd name="T1" fmla="*/ 2198 h 2199"/>
                  <a:gd name="T2" fmla="*/ 1315 w 1316"/>
                  <a:gd name="T3" fmla="*/ 1815 h 2199"/>
                  <a:gd name="T4" fmla="*/ 409 w 1316"/>
                  <a:gd name="T5" fmla="*/ 214 h 2199"/>
                  <a:gd name="T6" fmla="*/ 0 w 1316"/>
                  <a:gd name="T7" fmla="*/ 0 h 2199"/>
                  <a:gd name="T8" fmla="*/ 1315 w 1316"/>
                  <a:gd name="T9" fmla="*/ 2198 h 219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16" h="2199">
                    <a:moveTo>
                      <a:pt x="1315" y="2198"/>
                    </a:moveTo>
                    <a:lnTo>
                      <a:pt x="1315" y="1815"/>
                    </a:lnTo>
                    <a:lnTo>
                      <a:pt x="409" y="214"/>
                    </a:lnTo>
                    <a:lnTo>
                      <a:pt x="0" y="0"/>
                    </a:lnTo>
                    <a:lnTo>
                      <a:pt x="1315" y="2198"/>
                    </a:lnTo>
                  </a:path>
                </a:pathLst>
              </a:custGeom>
              <a:solidFill>
                <a:srgbClr val="002010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Freeform 9">
                <a:extLst>
                  <a:ext uri="{FF2B5EF4-FFF2-40B4-BE49-F238E27FC236}">
                    <a16:creationId xmlns:a16="http://schemas.microsoft.com/office/drawing/2014/main" id="{4E04CD6B-5C59-8497-B3A4-8E8DF78C0E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71" y="298"/>
                <a:ext cx="2632" cy="217"/>
              </a:xfrm>
              <a:custGeom>
                <a:avLst/>
                <a:gdLst>
                  <a:gd name="T0" fmla="*/ 0 w 2632"/>
                  <a:gd name="T1" fmla="*/ 0 h 217"/>
                  <a:gd name="T2" fmla="*/ 409 w 2632"/>
                  <a:gd name="T3" fmla="*/ 216 h 217"/>
                  <a:gd name="T4" fmla="*/ 2279 w 2632"/>
                  <a:gd name="T5" fmla="*/ 216 h 217"/>
                  <a:gd name="T6" fmla="*/ 2631 w 2632"/>
                  <a:gd name="T7" fmla="*/ 0 h 217"/>
                  <a:gd name="T8" fmla="*/ 0 w 2632"/>
                  <a:gd name="T9" fmla="*/ 0 h 2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632" h="217">
                    <a:moveTo>
                      <a:pt x="0" y="0"/>
                    </a:moveTo>
                    <a:lnTo>
                      <a:pt x="409" y="216"/>
                    </a:lnTo>
                    <a:lnTo>
                      <a:pt x="2279" y="216"/>
                    </a:lnTo>
                    <a:lnTo>
                      <a:pt x="2631" y="0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BB96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Freeform 10">
                <a:extLst>
                  <a:ext uri="{FF2B5EF4-FFF2-40B4-BE49-F238E27FC236}">
                    <a16:creationId xmlns:a16="http://schemas.microsoft.com/office/drawing/2014/main" id="{8B936D39-5C4E-7158-57E7-B0AF9190A1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86" y="298"/>
                <a:ext cx="1317" cy="2199"/>
              </a:xfrm>
              <a:custGeom>
                <a:avLst/>
                <a:gdLst>
                  <a:gd name="T0" fmla="*/ 0 w 1317"/>
                  <a:gd name="T1" fmla="*/ 2198 h 2199"/>
                  <a:gd name="T2" fmla="*/ 0 w 1317"/>
                  <a:gd name="T3" fmla="*/ 1815 h 2199"/>
                  <a:gd name="T4" fmla="*/ 906 w 1317"/>
                  <a:gd name="T5" fmla="*/ 214 h 2199"/>
                  <a:gd name="T6" fmla="*/ 1316 w 1317"/>
                  <a:gd name="T7" fmla="*/ 0 h 2199"/>
                  <a:gd name="T8" fmla="*/ 0 w 1317"/>
                  <a:gd name="T9" fmla="*/ 2198 h 219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17" h="2199">
                    <a:moveTo>
                      <a:pt x="0" y="2198"/>
                    </a:moveTo>
                    <a:lnTo>
                      <a:pt x="0" y="1815"/>
                    </a:lnTo>
                    <a:lnTo>
                      <a:pt x="906" y="214"/>
                    </a:lnTo>
                    <a:lnTo>
                      <a:pt x="1316" y="0"/>
                    </a:lnTo>
                    <a:lnTo>
                      <a:pt x="0" y="2198"/>
                    </a:lnTo>
                  </a:path>
                </a:pathLst>
              </a:custGeom>
              <a:solidFill>
                <a:srgbClr val="006633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EDBE4CD9-1DF2-FD46-DCC4-99BD85E249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44" y="1631"/>
              <a:ext cx="3069" cy="31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folHlink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Times New Roman" charset="0"/>
                <a:ea typeface="+mn-ea"/>
              </a:endParaRPr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3886200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5410200"/>
            <a:ext cx="6400800" cy="12954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C1979395-C706-1B60-B640-E15EA498DAA7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685800" y="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A4181F4C-C84E-AB68-B16D-566BABB30A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5F5044D7-DDCA-CEA6-74D1-F9D7D97B03F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C48A93D-916B-EA4A-948F-39DF2F2727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7302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944E1BEC-65A3-4573-246D-C23B795D162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F830A04A-5D71-F893-BE29-E68CF7BE53A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2D4FADBB-00B4-C0C4-06BF-DF47C06793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CFB0B6-AA88-3A4A-8B23-CD20275086F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5604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1EB4365F-89E6-E013-CD4D-D43C95C0EE0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0B910829-4112-7BA3-EC0B-37278FA6BCB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78D05A3C-929E-FCC6-7A26-90EE7B3B33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DD9C0D-B0F7-E540-BF47-80C4E74C24B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1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388" y="1905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B763B977-A839-1DA9-9A5F-7BB9D0D3F82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DF4C1A58-535C-13C5-25D3-5C3EE3AD5A2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2147EF8E-B136-985F-3846-ADA9647524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88C8B9-F7F0-6B48-ACF3-2C3C0219B2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079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1206735B-5958-956A-35DB-74C1DA3D3ED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5">
            <a:extLst>
              <a:ext uri="{FF2B5EF4-FFF2-40B4-BE49-F238E27FC236}">
                <a16:creationId xmlns:a16="http://schemas.microsoft.com/office/drawing/2014/main" id="{1FD32F5D-CB77-784A-7142-92515FAC8D7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6">
            <a:extLst>
              <a:ext uri="{FF2B5EF4-FFF2-40B4-BE49-F238E27FC236}">
                <a16:creationId xmlns:a16="http://schemas.microsoft.com/office/drawing/2014/main" id="{CC79F953-0071-9291-02D5-B48BAAAF96B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906A943-9F85-DE42-A65E-E2097C4554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5205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04576ED4-B30F-9A11-5210-7D3EC792777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325EA57C-E008-1C09-2BCB-118B482B63E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6">
            <a:extLst>
              <a:ext uri="{FF2B5EF4-FFF2-40B4-BE49-F238E27FC236}">
                <a16:creationId xmlns:a16="http://schemas.microsoft.com/office/drawing/2014/main" id="{5D0AEAE0-5E2B-5291-C594-BCEA951520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AFD4D6-72D1-8942-82B8-D24A592EA5D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5821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47856C19-E905-C443-7B8B-A025BAD5B1D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5">
            <a:extLst>
              <a:ext uri="{FF2B5EF4-FFF2-40B4-BE49-F238E27FC236}">
                <a16:creationId xmlns:a16="http://schemas.microsoft.com/office/drawing/2014/main" id="{15D656A7-4D70-89F7-3A12-FA83F24EE77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37994FAC-496B-E5C6-E36E-8796829B33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43541F3-A797-9446-946C-3E1FF77B37B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8495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FBA777D6-3C89-921F-0A47-7678F3FAFA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2A35436A-50CA-371F-BA6D-B027E8EE3FB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2BF3098E-AF86-A8C7-6DF5-353B7F151B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3D1FA3-26C0-7142-B57C-46F02A082C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6540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CD0F3A15-0F53-7771-7352-87515B8C19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0272D0AE-B018-4EB3-CA90-B6FBF36401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C4CF0BB9-4AF0-1DE4-68E7-92E6761AC5A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D782F2-BCFD-9B41-85BC-A6DA6E8ABF3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7656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281C55F4-77B3-C4BB-FD7F-296C422B2F3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DBB96B4F-AE7E-9DEE-2689-432C6FB5361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16CFC3F9-DC78-79AA-29FB-36AC6399541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50FD11-1DB7-DA47-941D-8F6910F06D8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4620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0388" y="228600"/>
            <a:ext cx="2081212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1988" y="228600"/>
            <a:ext cx="609600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8DC9CED3-C327-01F3-8552-E5AFE6DD3A2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2C1BFA9E-7237-07F2-568D-B5A722D7307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79C76E0E-FDB2-77AF-72AC-3B3DC8354E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4C7E82-21E0-A749-A44B-2EBCC84A9E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5289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24388" y="19050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24388" y="40386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9BAC846F-E468-6DA3-3BE7-3E9976FC25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">
            <a:extLst>
              <a:ext uri="{FF2B5EF4-FFF2-40B4-BE49-F238E27FC236}">
                <a16:creationId xmlns:a16="http://schemas.microsoft.com/office/drawing/2014/main" id="{379DD938-8485-1D6B-31A9-EEB1C0E952F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6">
            <a:extLst>
              <a:ext uri="{FF2B5EF4-FFF2-40B4-BE49-F238E27FC236}">
                <a16:creationId xmlns:a16="http://schemas.microsoft.com/office/drawing/2014/main" id="{D84658F1-1408-CD8C-B4FA-A5C92C6445B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D6D9F5-358D-1448-9F73-0110CF946B6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87326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388" y="19050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FEB79B10-88E1-7761-F901-C8CF68101E5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16020627-A01D-B195-6B59-BBE5559E91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51225C04-7705-56BB-7CBF-630A2E1F4B5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0594789-F562-494B-9E72-2F830E33348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9480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2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34E40A3-8C78-EB8C-2263-4C9C123F600C}"/>
              </a:ext>
            </a:extLst>
          </p:cNvPr>
          <p:cNvSpPr>
            <a:spLocks noChangeArrowheads="1"/>
          </p:cNvSpPr>
          <p:nvPr/>
        </p:nvSpPr>
        <p:spPr bwMode="hidden">
          <a:xfrm>
            <a:off x="0" y="0"/>
            <a:ext cx="1752600" cy="6856413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bg1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b="0">
              <a:latin typeface="Times New Roman" charset="0"/>
              <a:ea typeface="+mn-ea"/>
            </a:endParaRPr>
          </a:p>
        </p:txBody>
      </p:sp>
      <p:grpSp>
        <p:nvGrpSpPr>
          <p:cNvPr id="1027" name="Group 3">
            <a:extLst>
              <a:ext uri="{FF2B5EF4-FFF2-40B4-BE49-F238E27FC236}">
                <a16:creationId xmlns:a16="http://schemas.microsoft.com/office/drawing/2014/main" id="{47EB0743-C027-6D47-2092-011ECBB7D131}"/>
              </a:ext>
            </a:extLst>
          </p:cNvPr>
          <p:cNvGrpSpPr>
            <a:grpSpLocks/>
          </p:cNvGrpSpPr>
          <p:nvPr/>
        </p:nvGrpSpPr>
        <p:grpSpPr bwMode="auto">
          <a:xfrm>
            <a:off x="152400" y="374650"/>
            <a:ext cx="1525588" cy="1227138"/>
            <a:chOff x="96" y="236"/>
            <a:chExt cx="961" cy="773"/>
          </a:xfrm>
        </p:grpSpPr>
        <p:sp>
          <p:nvSpPr>
            <p:cNvPr id="1033" name="Freeform 4">
              <a:extLst>
                <a:ext uri="{FF2B5EF4-FFF2-40B4-BE49-F238E27FC236}">
                  <a16:creationId xmlns:a16="http://schemas.microsoft.com/office/drawing/2014/main" id="{95C38E6C-DF47-3F42-A0EB-7D99BC150F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38" y="495"/>
              <a:ext cx="319" cy="319"/>
            </a:xfrm>
            <a:custGeom>
              <a:avLst/>
              <a:gdLst>
                <a:gd name="T0" fmla="*/ 318 w 319"/>
                <a:gd name="T1" fmla="*/ 198 h 319"/>
                <a:gd name="T2" fmla="*/ 318 w 319"/>
                <a:gd name="T3" fmla="*/ 318 h 319"/>
                <a:gd name="T4" fmla="*/ 1 w 319"/>
                <a:gd name="T5" fmla="*/ 99 h 319"/>
                <a:gd name="T6" fmla="*/ 0 w 319"/>
                <a:gd name="T7" fmla="*/ 108 h 319"/>
                <a:gd name="T8" fmla="*/ 46 w 319"/>
                <a:gd name="T9" fmla="*/ 0 h 319"/>
                <a:gd name="T10" fmla="*/ 318 w 319"/>
                <a:gd name="T11" fmla="*/ 198 h 31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9" h="319">
                  <a:moveTo>
                    <a:pt x="318" y="198"/>
                  </a:moveTo>
                  <a:lnTo>
                    <a:pt x="318" y="318"/>
                  </a:lnTo>
                  <a:lnTo>
                    <a:pt x="1" y="99"/>
                  </a:lnTo>
                  <a:lnTo>
                    <a:pt x="0" y="108"/>
                  </a:lnTo>
                  <a:lnTo>
                    <a:pt x="46" y="0"/>
                  </a:lnTo>
                  <a:lnTo>
                    <a:pt x="318" y="198"/>
                  </a:lnTo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4" name="Freeform 5">
              <a:extLst>
                <a:ext uri="{FF2B5EF4-FFF2-40B4-BE49-F238E27FC236}">
                  <a16:creationId xmlns:a16="http://schemas.microsoft.com/office/drawing/2014/main" id="{9340B562-4338-63CE-A6A5-5C447A5FB69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" y="495"/>
              <a:ext cx="319" cy="319"/>
            </a:xfrm>
            <a:custGeom>
              <a:avLst/>
              <a:gdLst>
                <a:gd name="T0" fmla="*/ 0 w 319"/>
                <a:gd name="T1" fmla="*/ 198 h 319"/>
                <a:gd name="T2" fmla="*/ 0 w 319"/>
                <a:gd name="T3" fmla="*/ 318 h 319"/>
                <a:gd name="T4" fmla="*/ 316 w 319"/>
                <a:gd name="T5" fmla="*/ 99 h 319"/>
                <a:gd name="T6" fmla="*/ 318 w 319"/>
                <a:gd name="T7" fmla="*/ 108 h 319"/>
                <a:gd name="T8" fmla="*/ 271 w 319"/>
                <a:gd name="T9" fmla="*/ 0 h 319"/>
                <a:gd name="T10" fmla="*/ 0 w 319"/>
                <a:gd name="T11" fmla="*/ 198 h 31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9" h="319">
                  <a:moveTo>
                    <a:pt x="0" y="198"/>
                  </a:moveTo>
                  <a:lnTo>
                    <a:pt x="0" y="318"/>
                  </a:lnTo>
                  <a:lnTo>
                    <a:pt x="316" y="99"/>
                  </a:lnTo>
                  <a:lnTo>
                    <a:pt x="318" y="108"/>
                  </a:lnTo>
                  <a:lnTo>
                    <a:pt x="271" y="0"/>
                  </a:lnTo>
                  <a:lnTo>
                    <a:pt x="0" y="198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1035" name="Group 6">
              <a:extLst>
                <a:ext uri="{FF2B5EF4-FFF2-40B4-BE49-F238E27FC236}">
                  <a16:creationId xmlns:a16="http://schemas.microsoft.com/office/drawing/2014/main" id="{95FDCD97-2FCB-5A87-DD5D-2F826A57C6E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2" y="236"/>
              <a:ext cx="823" cy="773"/>
              <a:chOff x="152" y="236"/>
              <a:chExt cx="823" cy="773"/>
            </a:xfrm>
          </p:grpSpPr>
          <p:sp>
            <p:nvSpPr>
              <p:cNvPr id="1037" name="AutoShape 7" descr="Green marble">
                <a:extLst>
                  <a:ext uri="{FF2B5EF4-FFF2-40B4-BE49-F238E27FC236}">
                    <a16:creationId xmlns:a16="http://schemas.microsoft.com/office/drawing/2014/main" id="{9EDA46C8-152B-D36E-3585-732EEA0CB5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 flipH="1">
                <a:off x="152" y="236"/>
                <a:ext cx="822" cy="772"/>
              </a:xfrm>
              <a:prstGeom prst="triangle">
                <a:avLst>
                  <a:gd name="adj" fmla="val 49995"/>
                </a:avLst>
              </a:prstGeom>
              <a:blipFill dpi="0" rotWithShape="0">
                <a:blip r:embed="rId15"/>
                <a:srcRect/>
                <a:tile tx="0" ty="0" sx="100000" sy="100000" flip="none" algn="tl"/>
              </a:blipFill>
              <a:ln w="12700" cap="sq">
                <a:solidFill>
                  <a:srgbClr val="006633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 sz="24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1038" name="Freeform 8">
                <a:extLst>
                  <a:ext uri="{FF2B5EF4-FFF2-40B4-BE49-F238E27FC236}">
                    <a16:creationId xmlns:a16="http://schemas.microsoft.com/office/drawing/2014/main" id="{FD949D74-AB4C-D8A2-9050-128C2DC6C9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2" y="236"/>
                <a:ext cx="412" cy="773"/>
              </a:xfrm>
              <a:custGeom>
                <a:avLst/>
                <a:gdLst>
                  <a:gd name="T0" fmla="*/ 411 w 412"/>
                  <a:gd name="T1" fmla="*/ 772 h 773"/>
                  <a:gd name="T2" fmla="*/ 411 w 412"/>
                  <a:gd name="T3" fmla="*/ 637 h 773"/>
                  <a:gd name="T4" fmla="*/ 127 w 412"/>
                  <a:gd name="T5" fmla="*/ 75 h 773"/>
                  <a:gd name="T6" fmla="*/ 0 w 412"/>
                  <a:gd name="T7" fmla="*/ 0 h 773"/>
                  <a:gd name="T8" fmla="*/ 411 w 412"/>
                  <a:gd name="T9" fmla="*/ 772 h 77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12" h="773">
                    <a:moveTo>
                      <a:pt x="411" y="772"/>
                    </a:moveTo>
                    <a:lnTo>
                      <a:pt x="411" y="637"/>
                    </a:lnTo>
                    <a:lnTo>
                      <a:pt x="127" y="75"/>
                    </a:lnTo>
                    <a:lnTo>
                      <a:pt x="0" y="0"/>
                    </a:lnTo>
                    <a:lnTo>
                      <a:pt x="411" y="772"/>
                    </a:lnTo>
                  </a:path>
                </a:pathLst>
              </a:custGeom>
              <a:solidFill>
                <a:srgbClr val="002010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" name="Freeform 9">
                <a:extLst>
                  <a:ext uri="{FF2B5EF4-FFF2-40B4-BE49-F238E27FC236}">
                    <a16:creationId xmlns:a16="http://schemas.microsoft.com/office/drawing/2014/main" id="{D54CE395-E1F4-336E-8358-A6992D0DB95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2" y="236"/>
                <a:ext cx="823" cy="77"/>
              </a:xfrm>
              <a:custGeom>
                <a:avLst/>
                <a:gdLst>
                  <a:gd name="T0" fmla="*/ 0 w 823"/>
                  <a:gd name="T1" fmla="*/ 0 h 77"/>
                  <a:gd name="T2" fmla="*/ 127 w 823"/>
                  <a:gd name="T3" fmla="*/ 76 h 77"/>
                  <a:gd name="T4" fmla="*/ 712 w 823"/>
                  <a:gd name="T5" fmla="*/ 76 h 77"/>
                  <a:gd name="T6" fmla="*/ 822 w 823"/>
                  <a:gd name="T7" fmla="*/ 0 h 77"/>
                  <a:gd name="T8" fmla="*/ 0 w 823"/>
                  <a:gd name="T9" fmla="*/ 0 h 7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823" h="77">
                    <a:moveTo>
                      <a:pt x="0" y="0"/>
                    </a:moveTo>
                    <a:lnTo>
                      <a:pt x="127" y="76"/>
                    </a:lnTo>
                    <a:lnTo>
                      <a:pt x="712" y="76"/>
                    </a:lnTo>
                    <a:lnTo>
                      <a:pt x="822" y="0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BB96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" name="Freeform 10">
                <a:extLst>
                  <a:ext uri="{FF2B5EF4-FFF2-40B4-BE49-F238E27FC236}">
                    <a16:creationId xmlns:a16="http://schemas.microsoft.com/office/drawing/2014/main" id="{651B91E4-688F-4FA3-FD59-BB1E18D421E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3" y="236"/>
                <a:ext cx="412" cy="773"/>
              </a:xfrm>
              <a:custGeom>
                <a:avLst/>
                <a:gdLst>
                  <a:gd name="T0" fmla="*/ 0 w 412"/>
                  <a:gd name="T1" fmla="*/ 772 h 773"/>
                  <a:gd name="T2" fmla="*/ 0 w 412"/>
                  <a:gd name="T3" fmla="*/ 637 h 773"/>
                  <a:gd name="T4" fmla="*/ 283 w 412"/>
                  <a:gd name="T5" fmla="*/ 75 h 773"/>
                  <a:gd name="T6" fmla="*/ 411 w 412"/>
                  <a:gd name="T7" fmla="*/ 0 h 773"/>
                  <a:gd name="T8" fmla="*/ 0 w 412"/>
                  <a:gd name="T9" fmla="*/ 772 h 77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12" h="773">
                    <a:moveTo>
                      <a:pt x="0" y="772"/>
                    </a:moveTo>
                    <a:lnTo>
                      <a:pt x="0" y="637"/>
                    </a:lnTo>
                    <a:lnTo>
                      <a:pt x="283" y="75"/>
                    </a:lnTo>
                    <a:lnTo>
                      <a:pt x="411" y="0"/>
                    </a:lnTo>
                    <a:lnTo>
                      <a:pt x="0" y="772"/>
                    </a:lnTo>
                  </a:path>
                </a:pathLst>
              </a:custGeom>
              <a:solidFill>
                <a:srgbClr val="006633">
                  <a:alpha val="50195"/>
                </a:srgbClr>
              </a:solidFill>
              <a:ln w="12700" cap="sq">
                <a:solidFill>
                  <a:srgbClr val="0066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1275" name="Rectangle 11">
              <a:extLst>
                <a:ext uri="{FF2B5EF4-FFF2-40B4-BE49-F238E27FC236}">
                  <a16:creationId xmlns:a16="http://schemas.microsoft.com/office/drawing/2014/main" id="{19CB2BE1-92E6-F65D-47F0-E7EDB6244A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" y="704"/>
              <a:ext cx="959" cy="10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folHlink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Times New Roman" charset="0"/>
                <a:ea typeface="+mn-ea"/>
              </a:endParaRPr>
            </a:p>
          </p:txBody>
        </p:sp>
      </p:grpSp>
      <p:sp>
        <p:nvSpPr>
          <p:cNvPr id="1028" name="Rectangle 12">
            <a:extLst>
              <a:ext uri="{FF2B5EF4-FFF2-40B4-BE49-F238E27FC236}">
                <a16:creationId xmlns:a16="http://schemas.microsoft.com/office/drawing/2014/main" id="{C2C9512F-E5D7-5DAA-6194-8AB4857CFD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05000" y="228600"/>
            <a:ext cx="70866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Rectangle 13">
            <a:extLst>
              <a:ext uri="{FF2B5EF4-FFF2-40B4-BE49-F238E27FC236}">
                <a16:creationId xmlns:a16="http://schemas.microsoft.com/office/drawing/2014/main" id="{1ED47360-F56D-DE6D-C210-D0DF9F8B46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19050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1278" name="Rectangle 14">
            <a:extLst>
              <a:ext uri="{FF2B5EF4-FFF2-40B4-BE49-F238E27FC236}">
                <a16:creationId xmlns:a16="http://schemas.microsoft.com/office/drawing/2014/main" id="{883AFC95-6F99-93CD-6420-BA33CF31B11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3992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400" b="0">
                <a:latin typeface="Times New Roman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79" name="Rectangle 15">
            <a:extLst>
              <a:ext uri="{FF2B5EF4-FFF2-40B4-BE49-F238E27FC236}">
                <a16:creationId xmlns:a16="http://schemas.microsoft.com/office/drawing/2014/main" id="{A20B4CD1-5822-7D2E-AD52-DBF6AF2A7715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9921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400" b="0">
                <a:latin typeface="Times New Roman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80" name="Rectangle 16">
            <a:extLst>
              <a:ext uri="{FF2B5EF4-FFF2-40B4-BE49-F238E27FC236}">
                <a16:creationId xmlns:a16="http://schemas.microsoft.com/office/drawing/2014/main" id="{F101CB4E-5562-80C4-1C01-10D35961DDC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992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400" b="0"/>
            </a:lvl1pPr>
          </a:lstStyle>
          <a:p>
            <a:fld id="{B1C989C8-93B1-B24E-A203-039AFE89FD0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2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ea typeface="MS PGothic" pitchFamily="34" charset="-128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Ú"/>
        <a:defRPr sz="3200">
          <a:solidFill>
            <a:schemeClr val="tx1"/>
          </a:solidFill>
          <a:latin typeface="+mn-lt"/>
          <a:ea typeface="MS PGothic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images.google.com/imgres?imgurl=www.xinet.com/images/benchmark.new.images/2002/clock.jpg&amp;imgrefurl=http://www.xinet.com/images/benchmark.new.images/2002/&amp;hl=en&amp;h=170&amp;w=144&amp;start=9&amp;prev=/images?q=clock&amp;svnum=10&amp;hl=en&amp;lr=&amp;ie=UTF-8&amp;oe=UTF-8&amp;sa=N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66420AF4-4C81-2EA3-86C5-09DD3C6CA91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27088" y="38608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z="4000" b="1"/>
              <a:t>Introduction to Psychological Skills Training</a:t>
            </a:r>
            <a:endParaRPr lang="en-US" altLang="en-US" sz="4000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D325C2FD-24AE-DD5F-A879-3C523A463C3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Alison Connaughton</a:t>
            </a:r>
            <a:endParaRPr lang="en-US" altLang="en-US" sz="2400"/>
          </a:p>
        </p:txBody>
      </p:sp>
      <p:sp>
        <p:nvSpPr>
          <p:cNvPr id="4100" name="Rectangle 5">
            <a:extLst>
              <a:ext uri="{FF2B5EF4-FFF2-40B4-BE49-F238E27FC236}">
                <a16:creationId xmlns:a16="http://schemas.microsoft.com/office/drawing/2014/main" id="{ECB47838-A1DB-CD98-DEC9-E470202058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2492375"/>
            <a:ext cx="5788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90000"/>
              <a:buFont typeface="Wingdings" pitchFamily="2" charset="2"/>
              <a:buChar char="Ú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b="0"/>
              <a:t>       Psychology of Personal Adventure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A289984-3E52-1F16-459F-B4705F9E07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Learning Outcomes:</a:t>
            </a:r>
            <a:endParaRPr lang="en-US" altLang="en-US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D7A88F0-4D0B-2591-8AE5-28CBD2406A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4213" y="1844675"/>
            <a:ext cx="8275637" cy="4114800"/>
          </a:xfrm>
        </p:spPr>
        <p:txBody>
          <a:bodyPr/>
          <a:lstStyle/>
          <a:p>
            <a:pPr eaLnBrk="1" hangingPunct="1"/>
            <a:r>
              <a:rPr lang="en-GB" altLang="en-US"/>
              <a:t>    	</a:t>
            </a:r>
            <a:r>
              <a:rPr lang="en-GB" altLang="en-US">
                <a:solidFill>
                  <a:srgbClr val="FFFF66"/>
                </a:solidFill>
              </a:rPr>
              <a:t>At the end of this lecture you should be 	able to: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Outline the typical content and design of PST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Evaluate previous research on PST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Discuss factors which affect athlete adherence  	to PST</a:t>
            </a:r>
          </a:p>
          <a:p>
            <a:pPr lvl="1" eaLnBrk="1" hangingPunct="1"/>
            <a:r>
              <a:rPr lang="en-GB" altLang="en-US">
                <a:ea typeface="Arial" panose="020B0604020202020204" pitchFamily="34" charset="0"/>
              </a:rPr>
              <a:t>  Examine different ways of evaluating PST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B1DF972-9C0A-B63B-E766-6503025CBD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0" y="333375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b="1"/>
              <a:t>What is PST?</a:t>
            </a:r>
            <a:endParaRPr lang="en-US" altLang="en-US" b="1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4D2EE8A-83B8-B3C5-BF87-61ABCF3D9D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76375" y="1844675"/>
            <a:ext cx="7667625" cy="4548188"/>
          </a:xfrm>
        </p:spPr>
        <p:txBody>
          <a:bodyPr/>
          <a:lstStyle/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b="1"/>
              <a:t>	Psychological skills training refers to   the systematic and consistent practice   of mental or psychological skills for the purpose of enhancing performance, increasing enjoyment, or achieving greater self-satisfaction.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4CAC72CF-FFB6-5D48-0848-B05BB3BCA1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Why Has PST Been Neglected?</a:t>
            </a:r>
            <a:endParaRPr lang="en-US" altLang="en-US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BB1FF5DA-EB55-03B2-DB1F-34E91D34AEC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989138"/>
            <a:ext cx="7078662" cy="4114800"/>
          </a:xfrm>
        </p:spPr>
        <p:txBody>
          <a:bodyPr/>
          <a:lstStyle/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b="1"/>
              <a:t>     Lack of knowledge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b="1"/>
              <a:t>     Misunderstandings about psychological 	skills (e.g., belief that they can</a:t>
            </a:r>
            <a:r>
              <a:rPr lang="ja-JP" altLang="en-US" sz="2800" b="1"/>
              <a:t>’</a:t>
            </a:r>
            <a:r>
              <a:rPr lang="en-US" altLang="ja-JP" sz="2800" b="1"/>
              <a:t>t be 	learned)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 b="1"/>
              <a:t>     Lack of time</a:t>
            </a:r>
          </a:p>
          <a:p>
            <a:pPr eaLnBrk="1" hangingPunct="1"/>
            <a:endParaRPr lang="en-US" altLang="en-US" sz="2800"/>
          </a:p>
        </p:txBody>
      </p:sp>
      <p:pic>
        <p:nvPicPr>
          <p:cNvPr id="16389" name="Picture 5" descr="clock">
            <a:hlinkClick r:id="rId2"/>
            <a:extLst>
              <a:ext uri="{FF2B5EF4-FFF2-40B4-BE49-F238E27FC236}">
                <a16:creationId xmlns:a16="http://schemas.microsoft.com/office/drawing/2014/main" id="{F459FEC6-B185-05C0-9AEC-3F7A808876D0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4652963"/>
            <a:ext cx="1728787" cy="18002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F646F6E1-DD0A-E721-D188-E891784FD2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PST Myths</a:t>
            </a:r>
            <a:endParaRPr lang="en-US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F105BD3-B934-0455-BE8A-73BA5026F4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71550" y="1844675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1.		PST is for </a:t>
            </a:r>
            <a:r>
              <a:rPr lang="ja-JP" altLang="en-US" b="1"/>
              <a:t>“</a:t>
            </a:r>
            <a:r>
              <a:rPr lang="en-US" altLang="ja-JP" b="1"/>
              <a:t>problem</a:t>
            </a:r>
            <a:r>
              <a:rPr lang="ja-JP" altLang="en-US" b="1"/>
              <a:t>”</a:t>
            </a:r>
            <a:r>
              <a:rPr lang="en-US" altLang="ja-JP" b="1"/>
              <a:t> individuals 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2.		PST is for </a:t>
            </a:r>
            <a:r>
              <a:rPr lang="ja-JP" altLang="en-US" b="1"/>
              <a:t>“</a:t>
            </a:r>
            <a:r>
              <a:rPr lang="en-US" altLang="ja-JP" b="1"/>
              <a:t>elite</a:t>
            </a:r>
            <a:r>
              <a:rPr lang="ja-JP" altLang="en-US" b="1"/>
              <a:t>”</a:t>
            </a:r>
            <a:r>
              <a:rPr lang="en-US" altLang="ja-JP" b="1"/>
              <a:t> level performers 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3.		PST provides </a:t>
            </a:r>
            <a:r>
              <a:rPr lang="ja-JP" altLang="en-US" b="1"/>
              <a:t>“</a:t>
            </a:r>
            <a:r>
              <a:rPr lang="en-US" altLang="ja-JP" b="1"/>
              <a:t>quick fix</a:t>
            </a:r>
            <a:r>
              <a:rPr lang="ja-JP" altLang="en-US" b="1"/>
              <a:t>”</a:t>
            </a:r>
            <a:r>
              <a:rPr lang="en-US" altLang="ja-JP" b="1"/>
              <a:t> solutions.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2" charset="2"/>
              <a:buNone/>
            </a:pPr>
            <a:r>
              <a:rPr lang="en-US" altLang="en-US" b="1"/>
              <a:t>4.		PST is not useful.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C24C8803-5161-1CF2-E34E-39B0B47F74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5150" y="549275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i="1"/>
              <a:t>Techniques and Skills</a:t>
            </a:r>
            <a:r>
              <a:rPr lang="en-GB" altLang="en-US"/>
              <a:t> </a:t>
            </a:r>
            <a:br>
              <a:rPr lang="en-GB" altLang="en-US"/>
            </a:br>
            <a:endParaRPr lang="en-US" altLang="en-US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5137883-DC30-22C2-8A51-AB365B9E77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/>
              <a:t>    Goal-setting, imagery, attentional control  	strategies, self-talk, relaxation are 	</a:t>
            </a:r>
            <a:r>
              <a:rPr lang="en-GB" altLang="en-US" u="sng"/>
              <a:t>techniques</a:t>
            </a:r>
            <a:r>
              <a:rPr lang="en-GB" altLang="en-US"/>
              <a:t> which lead to psychological 	</a:t>
            </a:r>
            <a:r>
              <a:rPr lang="en-GB" altLang="en-US" u="sng"/>
              <a:t>skills</a:t>
            </a:r>
            <a:r>
              <a:rPr lang="en-GB" altLang="en-US"/>
              <a:t> such as confidence, concentration, 	self-control, commitment.</a:t>
            </a:r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8CA7F8E5-2933-A04A-23EC-456C8AC074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solidFill>
                  <a:schemeClr val="tx1"/>
                </a:solidFill>
              </a:rPr>
              <a:t>PST Knowledge Base</a:t>
            </a:r>
            <a:endParaRPr lang="en-US" altLang="en-US" b="1">
              <a:solidFill>
                <a:schemeClr val="tx1"/>
              </a:solidFill>
            </a:endParaRP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5258AF61-B594-4258-E598-53B27F95C32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557338"/>
            <a:ext cx="6502400" cy="5095875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None/>
            </a:pPr>
            <a:r>
              <a:rPr lang="en-US" altLang="en-US" sz="2000" b="1" i="1"/>
              <a:t>	</a:t>
            </a:r>
            <a:r>
              <a:rPr lang="en-US" altLang="en-US" sz="2000" b="1" i="1">
                <a:solidFill>
                  <a:srgbClr val="FFFF66"/>
                </a:solidFill>
              </a:rPr>
              <a:t>Research on elite athletes shows that most successful athletes differ from less successful ones in the following ways: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 They have higher confidence. </a:t>
            </a:r>
            <a:r>
              <a:rPr lang="en-GB" altLang="en-US" sz="2400"/>
              <a:t>Self-talk  	  and confidence (Callow et al, 2001)</a:t>
            </a:r>
            <a:endParaRPr lang="en-US" altLang="en-US" sz="2400" b="1"/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 They have greater self-regulation of 	  arousal. </a:t>
            </a:r>
            <a:r>
              <a:rPr lang="en-GB" altLang="en-US" sz="2400"/>
              <a:t>Relaxation and anxiety control 	  (Maynard et al, 1995)</a:t>
            </a:r>
            <a:endParaRPr lang="en-US" altLang="en-US" sz="2400" b="1"/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They have better communication skills.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They have more positive thoughts and  	  images. </a:t>
            </a:r>
            <a:r>
              <a:rPr lang="en-GB" altLang="en-US" sz="2400"/>
              <a:t>Imagery use in sport (Hall et al, 	  2001)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400" b="1"/>
              <a:t>         They have more determination or          	  commitment.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i="1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endParaRPr lang="en-US" altLang="en-US" sz="2400" b="1"/>
          </a:p>
        </p:txBody>
      </p:sp>
      <p:sp>
        <p:nvSpPr>
          <p:cNvPr id="10244" name="Content Placeholder 1">
            <a:extLst>
              <a:ext uri="{FF2B5EF4-FFF2-40B4-BE49-F238E27FC236}">
                <a16:creationId xmlns:a16="http://schemas.microsoft.com/office/drawing/2014/main" id="{CD18730D-F4A5-4108-A73C-21992C89949F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0245" name="Content Placeholder 2">
            <a:extLst>
              <a:ext uri="{FF2B5EF4-FFF2-40B4-BE49-F238E27FC236}">
                <a16:creationId xmlns:a16="http://schemas.microsoft.com/office/drawing/2014/main" id="{0F1A10B7-FF4F-C841-2FD7-0170B79B0F22}"/>
              </a:ext>
            </a:extLst>
          </p:cNvPr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76FBFB17-3C15-4E8B-FB04-D3038E4AB1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Designing a PST Programme</a:t>
            </a:r>
            <a:endParaRPr lang="en-US" altLang="en-US"/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2175074F-E01F-FB4F-AE23-B01EAA2799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Discuss your approach.</a:t>
            </a:r>
            <a:endParaRPr lang="en-US" altLang="en-US" b="1" i="1"/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Assess the participant</a:t>
            </a:r>
            <a:r>
              <a:rPr lang="ja-JP" altLang="en-US" b="1"/>
              <a:t>’</a:t>
            </a:r>
            <a:r>
              <a:rPr lang="en-US" altLang="ja-JP" b="1"/>
              <a:t>s mental skills.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Determine which psychological skills        	to include.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Design a PST schedule.</a:t>
            </a:r>
          </a:p>
          <a:p>
            <a:pPr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b="1"/>
              <a:t>   Evaluate the program.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>
            <a:extLst>
              <a:ext uri="{FF2B5EF4-FFF2-40B4-BE49-F238E27FC236}">
                <a16:creationId xmlns:a16="http://schemas.microsoft.com/office/drawing/2014/main" id="{968A055D-D231-E372-E7EE-679E29BDF8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Performance Profile</a:t>
            </a:r>
            <a:endParaRPr lang="en-US" altLang="en-US"/>
          </a:p>
        </p:txBody>
      </p:sp>
      <p:pic>
        <p:nvPicPr>
          <p:cNvPr id="44036" name="Picture 4">
            <a:extLst>
              <a:ext uri="{FF2B5EF4-FFF2-40B4-BE49-F238E27FC236}">
                <a16:creationId xmlns:a16="http://schemas.microsoft.com/office/drawing/2014/main" id="{CB63D0E0-F1A7-7F0B-C3FE-2C1D7ED88F19}"/>
              </a:ext>
            </a:extLst>
          </p:cNvPr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" t="1552" r="1689" b="1552"/>
          <a:stretch>
            <a:fillRect/>
          </a:stretch>
        </p:blipFill>
        <p:spPr>
          <a:xfrm>
            <a:off x="1295400" y="1412875"/>
            <a:ext cx="7848600" cy="544512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4BD786F-4B5D-452B-0403-10FF2B553A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Performance Profile Task</a:t>
            </a:r>
            <a:endParaRPr lang="en-US" altLang="en-US"/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6137840E-8FB4-42FC-275A-B2E111C5F2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7450" y="1844675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/>
              <a:t>  Outline the psychological skills                	that are important to you in the outer 	sections of the circle.</a:t>
            </a:r>
          </a:p>
          <a:p>
            <a:pPr eaLnBrk="1" hangingPunct="1"/>
            <a:r>
              <a:rPr lang="en-GB" altLang="en-US"/>
              <a:t>  Rate yourself out of 10</a:t>
            </a:r>
          </a:p>
          <a:p>
            <a:pPr eaLnBrk="1" hangingPunct="1"/>
            <a:r>
              <a:rPr lang="en-GB" altLang="en-US"/>
              <a:t>  Rate the best person in your activity out           	of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8CA1EC63-B762-A50E-73EF-938EEB5ADA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3 Phases of PST Programmes</a:t>
            </a: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250FF2A-2B89-8505-CBBC-38E02369B09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06475" y="1844675"/>
            <a:ext cx="8137525" cy="4403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b="1"/>
              <a:t>    1. Education Phase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/>
              <a:t>		Psychological skills need to be learned        	and practiced. Expect improvement as         	you develop these skills and refine them    	over time.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/>
              <a:t> 	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/>
              <a:t>		Increasing awareness of mental skills.</a:t>
            </a:r>
          </a:p>
        </p:txBody>
      </p:sp>
      <p:sp>
        <p:nvSpPr>
          <p:cNvPr id="14340" name="Rectangle 7">
            <a:extLst>
              <a:ext uri="{FF2B5EF4-FFF2-40B4-BE49-F238E27FC236}">
                <a16:creationId xmlns:a16="http://schemas.microsoft.com/office/drawing/2014/main" id="{386818FF-3F8F-8C71-8396-D1EC4BC5F0D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en-GB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8D07CFCA-E8AE-82AF-F54D-8ED5B0EB7B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2. Acquisition Phase</a:t>
            </a:r>
            <a:endParaRPr lang="en-US" altLang="en-US"/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B1AB3802-EE9F-0F72-A37E-8D41410B9D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71600" y="1700213"/>
            <a:ext cx="7772400" cy="4114800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altLang="en-US"/>
              <a:t>Focus on strategies and techniques for learning the different psychological skills.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/>
              <a:t>Tailor training programs to meet individual needs. 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/>
              <a:t>You can provide general information to the group or team, but be specific when developing an individual</a:t>
            </a:r>
            <a:r>
              <a:rPr lang="ja-JP" altLang="en-US"/>
              <a:t>’</a:t>
            </a:r>
            <a:r>
              <a:rPr lang="en-US" altLang="ja-JP"/>
              <a:t>s PST program.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E55D304-6AD0-A7C7-7D59-06F0C2E8DB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3. Practice Phase</a:t>
            </a:r>
            <a:endParaRPr lang="en-US" altLang="en-US"/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329AA731-A350-9512-DC70-89B6053F04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63713" y="1844675"/>
            <a:ext cx="7772400" cy="4114800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altLang="en-US"/>
              <a:t>Learning psychological skills should progress from practices and simulations      to actual competitions. </a:t>
            </a:r>
          </a:p>
          <a:p>
            <a:pPr>
              <a:buClrTx/>
              <a:buSzTx/>
              <a:buFontTx/>
              <a:buChar char="•"/>
            </a:pPr>
            <a:r>
              <a:rPr lang="en-US" altLang="en-US"/>
              <a:t>This phase focuses on automating skills through overlearning, integrating psychological skills, and simulating the skills you want to apply to actual competitions.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914EB9A-7200-2E36-F640-B152A5EF3E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/>
              <a:t>Implementing PST Programs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F4C2AE12-F35E-1748-734A-C3966FD1B5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92275" y="1844675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Who should conduct PST?                             (Sport psychologist or leader)</a:t>
            </a:r>
            <a:endParaRPr lang="en-US" altLang="en-US" sz="2800" i="1"/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When should you implement PST?                     (In the off-season when there is more time)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How long should training last? (10 to 15 minutes  a day, three to five days per week)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2" charset="2"/>
              <a:buChar char=""/>
            </a:pPr>
            <a:r>
              <a:rPr lang="en-US" altLang="en-US" sz="2800"/>
              <a:t>Mental training should continue throughout         an individuals participation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28DA266-66F0-4B12-D269-EA82C2AA66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Summary</a:t>
            </a:r>
            <a:endParaRPr lang="en-US" altLang="en-US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1B89F0F4-0BA0-BD22-3F50-C5DB02148A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16013" y="1773238"/>
            <a:ext cx="7772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Athletes acknowledge importance of mental    	skills but rarely practice them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Athletes of virtually all ages and skill levels      	can benefit from PST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Programmes should be tailored to individual 	differences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Should last 3-6 months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Start during pre-season / off season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Psychologist / trained coach to implement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    Links with enhanced performance</a:t>
            </a:r>
            <a:endParaRPr lang="en-US" altLang="en-US" sz="2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77C5432-89A2-BCE7-7FD3-AC3F7D4253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Review Questions</a:t>
            </a:r>
            <a:endParaRPr lang="en-US" altLang="en-US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F0015427-1B50-CA74-6804-25C816545F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27088" y="19161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/>
              <a:t>      Why are PST programmes important?</a:t>
            </a:r>
          </a:p>
          <a:p>
            <a:pPr eaLnBrk="1" hangingPunct="1"/>
            <a:r>
              <a:rPr lang="en-GB" altLang="en-US"/>
              <a:t>      Why is PST often neglected?</a:t>
            </a:r>
          </a:p>
          <a:p>
            <a:pPr eaLnBrk="1" hangingPunct="1"/>
            <a:r>
              <a:rPr lang="en-GB" altLang="en-US"/>
              <a:t>      Discuss one way of assessing an  	individuals strengths and weaknesses 	with a view to implementing a PST.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usiness Plan">
  <a:themeElements>
    <a:clrScheme name="Business Plan 5">
      <a:dk1>
        <a:srgbClr val="001428"/>
      </a:dk1>
      <a:lt1>
        <a:srgbClr val="DDDDDD"/>
      </a:lt1>
      <a:dk2>
        <a:srgbClr val="336699"/>
      </a:dk2>
      <a:lt2>
        <a:srgbClr val="CCFFCC"/>
      </a:lt2>
      <a:accent1>
        <a:srgbClr val="009999"/>
      </a:accent1>
      <a:accent2>
        <a:srgbClr val="8263A2"/>
      </a:accent2>
      <a:accent3>
        <a:srgbClr val="ADB8CA"/>
      </a:accent3>
      <a:accent4>
        <a:srgbClr val="BDBDBD"/>
      </a:accent4>
      <a:accent5>
        <a:srgbClr val="AACACA"/>
      </a:accent5>
      <a:accent6>
        <a:srgbClr val="755992"/>
      </a:accent6>
      <a:hlink>
        <a:srgbClr val="0665C6"/>
      </a:hlink>
      <a:folHlink>
        <a:srgbClr val="699BCD"/>
      </a:folHlink>
    </a:clrScheme>
    <a:fontScheme name="Business Plan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lnDef>
  </a:objectDefaults>
  <a:extraClrSchemeLst>
    <a:extraClrScheme>
      <a:clrScheme name="Business Plan 1">
        <a:dk1>
          <a:srgbClr val="000000"/>
        </a:dk1>
        <a:lt1>
          <a:srgbClr val="EAEAEA"/>
        </a:lt1>
        <a:dk2>
          <a:srgbClr val="00763B"/>
        </a:dk2>
        <a:lt2>
          <a:srgbClr val="FFFFCC"/>
        </a:lt2>
        <a:accent1>
          <a:srgbClr val="CC6600"/>
        </a:accent1>
        <a:accent2>
          <a:srgbClr val="FF9900"/>
        </a:accent2>
        <a:accent3>
          <a:srgbClr val="AABDAF"/>
        </a:accent3>
        <a:accent4>
          <a:srgbClr val="C8C8C8"/>
        </a:accent4>
        <a:accent5>
          <a:srgbClr val="E2B8AA"/>
        </a:accent5>
        <a:accent6>
          <a:srgbClr val="E78A00"/>
        </a:accent6>
        <a:hlink>
          <a:srgbClr val="CC3300"/>
        </a:hlink>
        <a:folHlink>
          <a:srgbClr val="71BB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Plan 2">
        <a:dk1>
          <a:srgbClr val="000000"/>
        </a:dk1>
        <a:lt1>
          <a:srgbClr val="FFFFFF"/>
        </a:lt1>
        <a:dk2>
          <a:srgbClr val="006633"/>
        </a:dk2>
        <a:lt2>
          <a:srgbClr val="FFFFFF"/>
        </a:lt2>
        <a:accent1>
          <a:srgbClr val="009999"/>
        </a:accent1>
        <a:accent2>
          <a:srgbClr val="8263A2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755992"/>
        </a:accent6>
        <a:hlink>
          <a:srgbClr val="0665C6"/>
        </a:hlink>
        <a:folHlink>
          <a:srgbClr val="71BB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Plan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Plan 4">
        <a:dk1>
          <a:srgbClr val="271A0D"/>
        </a:dk1>
        <a:lt1>
          <a:srgbClr val="EAEAEA"/>
        </a:lt1>
        <a:dk2>
          <a:srgbClr val="996633"/>
        </a:dk2>
        <a:lt2>
          <a:srgbClr val="FFFFCC"/>
        </a:lt2>
        <a:accent1>
          <a:srgbClr val="CC6600"/>
        </a:accent1>
        <a:accent2>
          <a:srgbClr val="FF9900"/>
        </a:accent2>
        <a:accent3>
          <a:srgbClr val="CAB8AD"/>
        </a:accent3>
        <a:accent4>
          <a:srgbClr val="C8C8C8"/>
        </a:accent4>
        <a:accent5>
          <a:srgbClr val="E2B8AA"/>
        </a:accent5>
        <a:accent6>
          <a:srgbClr val="E78A00"/>
        </a:accent6>
        <a:hlink>
          <a:srgbClr val="CC3300"/>
        </a:hlink>
        <a:folHlink>
          <a:srgbClr val="CA956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Plan 5">
        <a:dk1>
          <a:srgbClr val="001428"/>
        </a:dk1>
        <a:lt1>
          <a:srgbClr val="DDDDDD"/>
        </a:lt1>
        <a:dk2>
          <a:srgbClr val="336699"/>
        </a:dk2>
        <a:lt2>
          <a:srgbClr val="CCFFCC"/>
        </a:lt2>
        <a:accent1>
          <a:srgbClr val="009999"/>
        </a:accent1>
        <a:accent2>
          <a:srgbClr val="8263A2"/>
        </a:accent2>
        <a:accent3>
          <a:srgbClr val="ADB8CA"/>
        </a:accent3>
        <a:accent4>
          <a:srgbClr val="BDBDBD"/>
        </a:accent4>
        <a:accent5>
          <a:srgbClr val="AACACA"/>
        </a:accent5>
        <a:accent6>
          <a:srgbClr val="755992"/>
        </a:accent6>
        <a:hlink>
          <a:srgbClr val="0665C6"/>
        </a:hlink>
        <a:folHlink>
          <a:srgbClr val="699BC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Plan</Template>
  <TotalTime>325</TotalTime>
  <Words>699</Words>
  <Application>Microsoft Macintosh PowerPoint</Application>
  <PresentationFormat>On-screen Show (4:3)</PresentationFormat>
  <Paragraphs>70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Times New Roman</vt:lpstr>
      <vt:lpstr>MS PGothic</vt:lpstr>
      <vt:lpstr>Arial</vt:lpstr>
      <vt:lpstr>Wingdings</vt:lpstr>
      <vt:lpstr>Calibri</vt:lpstr>
      <vt:lpstr>Wingdings 3</vt:lpstr>
      <vt:lpstr>Business Plan</vt:lpstr>
      <vt:lpstr>Introduction to Psychological Skills Training</vt:lpstr>
      <vt:lpstr>Learning Outcomes:</vt:lpstr>
      <vt:lpstr>What is PST?</vt:lpstr>
      <vt:lpstr>Why Has PST Been Neglected?</vt:lpstr>
      <vt:lpstr>PST Myths</vt:lpstr>
      <vt:lpstr>Techniques and Skills  </vt:lpstr>
      <vt:lpstr>PST Knowledge Base</vt:lpstr>
      <vt:lpstr>Designing a PST Programme</vt:lpstr>
      <vt:lpstr>Performance Profile</vt:lpstr>
      <vt:lpstr>Performance Profile Task</vt:lpstr>
      <vt:lpstr>3 Phases of PST Programmes</vt:lpstr>
      <vt:lpstr>2. Acquisition Phase</vt:lpstr>
      <vt:lpstr>3. Practice Phase</vt:lpstr>
      <vt:lpstr>Implementing PST Programs</vt:lpstr>
      <vt:lpstr>Summary</vt:lpstr>
      <vt:lpstr>Review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Skills Training</dc:title>
  <dc:creator>User name placeholder</dc:creator>
  <cp:lastModifiedBy>Alison Connaughton</cp:lastModifiedBy>
  <cp:revision>17</cp:revision>
  <cp:lastPrinted>2006-11-29T14:06:28Z</cp:lastPrinted>
  <dcterms:created xsi:type="dcterms:W3CDTF">2004-01-28T13:45:50Z</dcterms:created>
  <dcterms:modified xsi:type="dcterms:W3CDTF">2025-02-23T17:56:39Z</dcterms:modified>
</cp:coreProperties>
</file>