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>
        <p:scale>
          <a:sx n="60" d="100"/>
          <a:sy n="60" d="100"/>
        </p:scale>
        <p:origin x="408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55D68-0AC3-418D-9E34-D7C6C98B22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99C34B-7FC0-4B18-AA79-13A2C16A23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7E505-DB8B-48C6-8685-7200748B4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DA26F-A71D-41A8-9353-A48EC867F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D44CDA-07A4-4D5A-BB44-C967A6D36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781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ECE8A-A228-4A6A-B6B3-8C590194B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3D2A7-FE25-4A99-BD65-46D865060B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1838F-FD68-4E66-99DC-57DC0F4D7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A30DF-6FD0-4076-9D9D-2EA8EF5D0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43ACE-1C4F-4ADA-9229-27ED98E7B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816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AC3C-1385-449B-8F11-25D97D029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4A1467-22E3-4F1C-8CAB-B1BD564B47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7DD53-7349-4B4B-9034-2A0459F78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3FA3F-2512-4D28-B23B-F7C3D40A2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E700A-17A9-4EFC-81A0-672B54D91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6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44FB6-CCB4-4BE3-84C8-539F4D1C3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7632D-C7D3-4C52-884D-737E96D2E3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271D2E-0E2E-4579-81FF-56DEF9719A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1341A2-83A0-412C-ACE3-E09E8B96F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14A31-761E-4CF5-B977-57F8A5EAC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C51776-17A1-4B4B-A044-91E1409A3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913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7C70B-4851-424F-95DA-4157E7D05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D978C7-92BA-4602-A8A4-7A5D9150D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6FC09E-ABA4-4284-BAC0-BB1E8B4A3E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FC9940-DE5F-4A13-92E2-E7D69A99EF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BCCA9C-1386-4B05-BA9A-0351FAE829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A30C39-20C7-4958-86FB-88F11AFC1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5785E4-F369-4199-AC36-8911821E8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69E75F-2A23-4234-A0E7-6427E31B3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84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EB17F-1020-4960-8D1C-A815109CD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D92B16-6CD7-45CB-ADFD-A955D2795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3C3BD7-8154-4782-9E82-2EE208468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013785-2B30-4688-91EB-2D72D75D9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081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4E085D-283F-4F6F-B8B5-E06AE794B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282204-F65A-48B9-9441-233B9692B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EFC3B6-F078-426B-B187-7484202E9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850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5506-E760-45A0-929E-52B180C66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34B7F-6948-4D80-85D0-5B9858D83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FEE5F0-8D6F-4F90-AE8D-C744017A75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ED1B3E-8343-4519-8AA0-E218B17CD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942BA5-C65A-48C8-9763-ACD9E56CF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49A2BC-1ED4-4D85-8ECE-0AD9208F0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33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94D30-195B-4BDA-9CDC-81A67875F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A9C22A-EAB0-4F4F-ADC4-EBB9FC2FA7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2A9AC2-090D-49F9-B71F-3D5D4AEC2F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44607B-EFD8-4F0B-8C63-51966D794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99E97A-A184-48C1-BE4D-1F676FF65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42FDF0-D40A-429B-99F7-2206DE667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899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8BC1-BAA4-4DC1-87BF-0FC7C22D9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178DEE-F60F-44FE-B476-6A63D58259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DBE06-872A-4E85-AE69-18879AD21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595991-9FE2-4A04-A19D-D95CB12AF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216A8F-0CB9-4773-A66F-89E0A6FE1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31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4A4AF2-2006-4925-AEF6-8F39D3AC5B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6B8B60-9F08-4B7A-A932-3C7B6A1C3B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02453-60E2-4CB4-9B31-254602BF5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85EEB-CC83-42E8-AD58-06BD4851D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2C36E0-E259-4A6D-8C4E-CD055053D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22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271A8D-0EA1-4C13-A7B5-9DA65EE4C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2C43BC-6A72-4E2D-8398-B1F10EB8FB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87352-AE1C-466D-9F58-845EEB589A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17727-988A-4E20-B4C3-215E40B4562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C41E4-BEDA-49E2-BB2B-BBD1F48412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842EF-F8FC-4FCA-830B-D49D809F93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EFA1A-4580-408A-8C6F-1224BD387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217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areers.bps.org.uk/area/clinica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3D148C-F4AC-4359-8F17-9D98EC421854}"/>
              </a:ext>
            </a:extLst>
          </p:cNvPr>
          <p:cNvSpPr/>
          <p:nvPr/>
        </p:nvSpPr>
        <p:spPr>
          <a:xfrm>
            <a:off x="7335188" y="5002333"/>
            <a:ext cx="29880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Danielle Evans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E2F313-2B41-4231-997D-1DAABD62C4BD}"/>
              </a:ext>
            </a:extLst>
          </p:cNvPr>
          <p:cNvSpPr txBox="1"/>
          <p:nvPr/>
        </p:nvSpPr>
        <p:spPr>
          <a:xfrm>
            <a:off x="1868774" y="1708877"/>
            <a:ext cx="84544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pattFill prst="pct75">
                  <a:fgClr>
                    <a:schemeClr val="tx2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Clinical Psychology</a:t>
            </a:r>
          </a:p>
        </p:txBody>
      </p:sp>
    </p:spTree>
    <p:extLst>
      <p:ext uri="{BB962C8B-B14F-4D97-AF65-F5344CB8AC3E}">
        <p14:creationId xmlns:p14="http://schemas.microsoft.com/office/powerpoint/2010/main" val="3401058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986E2019-D20E-4F26-9968-19ACC93F7C9C}"/>
              </a:ext>
            </a:extLst>
          </p:cNvPr>
          <p:cNvSpPr/>
          <p:nvPr/>
        </p:nvSpPr>
        <p:spPr>
          <a:xfrm>
            <a:off x="7475621" y="1236695"/>
            <a:ext cx="4491338" cy="4667729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latin typeface="Comic Sans MS" panose="030F0702030302020204" pitchFamily="66" charset="0"/>
            </a:endParaRPr>
          </a:p>
          <a:p>
            <a:pPr algn="ctr"/>
            <a:r>
              <a:rPr lang="en-GB" dirty="0">
                <a:latin typeface="Comic Sans MS" panose="030F0702030302020204" pitchFamily="66" charset="0"/>
              </a:rPr>
              <a:t>Clinical psychologists deal with a wide range of mental and physical health problems including addiction, anxiety, depression, learning difficulties and relationship issues. They may undertake a clinical assessment to investigate a clients’ situation. Assessment may lead to advice, counselling or therapy.</a:t>
            </a:r>
          </a:p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98AC37-F82B-4349-8C91-0E306DE8B748}"/>
              </a:ext>
            </a:extLst>
          </p:cNvPr>
          <p:cNvSpPr txBox="1"/>
          <p:nvPr/>
        </p:nvSpPr>
        <p:spPr>
          <a:xfrm>
            <a:off x="509666" y="333670"/>
            <a:ext cx="8982677" cy="7694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Comic Sans MS" panose="030F0702030302020204" pitchFamily="66" charset="0"/>
              </a:rPr>
              <a:t>What is Clinical Psychology?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8701080-D251-456F-B603-A46A8B917870}"/>
              </a:ext>
            </a:extLst>
          </p:cNvPr>
          <p:cNvSpPr txBox="1"/>
          <p:nvPr/>
        </p:nvSpPr>
        <p:spPr>
          <a:xfrm>
            <a:off x="507018" y="1103111"/>
            <a:ext cx="6760056" cy="48013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Clinical psychology is the branch of psychology that is responsible for understanding and treating mental health problems. (Davey, 2011).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Clinical psychology aims to reduce psychological distress and to enhance the promotion of psychological well-being. </a:t>
            </a:r>
          </a:p>
          <a:p>
            <a:r>
              <a:rPr lang="en-GB" u="sng" dirty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Clinical psychology involves: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Understanding how we identify and define mental health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Using theoretical frameworks to understand how mental   illness is caused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How mental illnesses are classified and diagnosed</a:t>
            </a:r>
          </a:p>
          <a:p>
            <a:r>
              <a:rPr lang="en-GB" u="sng" dirty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How do we classify mental health problems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The World Health Organisation developed the International Causes of Death (ICD) or currently (ICD-10)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</a:rPr>
              <a:t>The American Psychological Association developed the Diagnostic and Statistical Manual (DSM) or currently (DSM-5)</a:t>
            </a:r>
          </a:p>
          <a:p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385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DBDA1D0-149D-48DB-A19A-94264727D710}"/>
              </a:ext>
            </a:extLst>
          </p:cNvPr>
          <p:cNvSpPr/>
          <p:nvPr/>
        </p:nvSpPr>
        <p:spPr>
          <a:xfrm>
            <a:off x="655219" y="428562"/>
            <a:ext cx="10241381" cy="8925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600" dirty="0">
                <a:solidFill>
                  <a:schemeClr val="bg1"/>
                </a:solidFill>
                <a:latin typeface="Comic Sans MS" panose="030F0702030302020204" pitchFamily="66" charset="0"/>
              </a:rPr>
              <a:t>What are the training requirements and how do we become a Clinical Psychologist?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0EDF59-A490-4216-A272-CB34EEAA4E5F}"/>
              </a:ext>
            </a:extLst>
          </p:cNvPr>
          <p:cNvSpPr txBox="1"/>
          <p:nvPr/>
        </p:nvSpPr>
        <p:spPr>
          <a:xfrm>
            <a:off x="769519" y="1498600"/>
            <a:ext cx="1024138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To become a chartered member of the BPS society through the clinical training route, you will need the following qualifications: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Graduate Basis for Chartered Membership (GBC) this can be achieved by completing a Society accredited degree or conversion course.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 society accredited Doctorate in Clinical Psychology.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 order to use the title Clinical Psychologist, you will need be registered with the Health and Care Professions Council (HCPC).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This involves completing a Doctorate in Clinical Psychology (or equivalent) that has been approved by the HCPC.</a:t>
            </a:r>
          </a:p>
        </p:txBody>
      </p:sp>
    </p:spTree>
    <p:extLst>
      <p:ext uri="{BB962C8B-B14F-4D97-AF65-F5344CB8AC3E}">
        <p14:creationId xmlns:p14="http://schemas.microsoft.com/office/powerpoint/2010/main" val="1839244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35EE745-0384-423A-8263-BB927A5DB6C5}"/>
              </a:ext>
            </a:extLst>
          </p:cNvPr>
          <p:cNvSpPr txBox="1"/>
          <p:nvPr/>
        </p:nvSpPr>
        <p:spPr>
          <a:xfrm>
            <a:off x="990600" y="533400"/>
            <a:ext cx="9207500" cy="5539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bg1"/>
                </a:solidFill>
                <a:latin typeface="Comic Sans MS" panose="030F0702030302020204" pitchFamily="66" charset="0"/>
              </a:rPr>
              <a:t>Key Competencies in Clinical Psychology.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C38035-1AA1-4799-B911-D7F78F5DBD64}"/>
              </a:ext>
            </a:extLst>
          </p:cNvPr>
          <p:cNvSpPr txBox="1"/>
          <p:nvPr/>
        </p:nvSpPr>
        <p:spPr>
          <a:xfrm>
            <a:off x="990600" y="1120676"/>
            <a:ext cx="92075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ability to communicate effectively with a range of different clients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ability to build and maintain effective relationships with others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ability to conduct assessments appropriate to different settings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ability to develop ‘formulations’ by forming theory-practice links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ability to facilitate interventions appropriate to particular clients and problems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ability to evaluate clinical work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Sufficient self-awareness to be able to reflect on and learn from clinical work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ability to understand, conduct and apply the findings of psychological research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							(Davey, 2011).</a:t>
            </a:r>
          </a:p>
          <a:p>
            <a:pPr marL="3028950" lvl="6" indent="-285750">
              <a:buFont typeface="Wingdings" panose="05000000000000000000" pitchFamily="2" charset="2"/>
              <a:buChar char="Ø"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73625F-A085-41C0-8D94-3C8F206BDDD2}"/>
              </a:ext>
            </a:extLst>
          </p:cNvPr>
          <p:cNvSpPr txBox="1"/>
          <p:nvPr/>
        </p:nvSpPr>
        <p:spPr>
          <a:xfrm>
            <a:off x="990600" y="3893165"/>
            <a:ext cx="58420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Standard of conduct, performance and ethics.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0F7CAC-4214-42D7-AC79-4CF541DDB56E}"/>
              </a:ext>
            </a:extLst>
          </p:cNvPr>
          <p:cNvSpPr txBox="1"/>
          <p:nvPr/>
        </p:nvSpPr>
        <p:spPr>
          <a:xfrm>
            <a:off x="990600" y="4293275"/>
            <a:ext cx="8559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HPC ensure that practitioners: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Respect confidentiality, consent and interest of their target group/clients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Keep skills/knowledge up to date and do not offer services outside their area of expertise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Do not offer services if their mental or physical health is affecting their practice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Behave honestly and responsibly in the conduct and promotion of their practice </a:t>
            </a:r>
          </a:p>
        </p:txBody>
      </p:sp>
    </p:spTree>
    <p:extLst>
      <p:ext uri="{BB962C8B-B14F-4D97-AF65-F5344CB8AC3E}">
        <p14:creationId xmlns:p14="http://schemas.microsoft.com/office/powerpoint/2010/main" val="3657335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DA87C2-7A4F-45A0-BBFD-CAA21E4AF8B8}"/>
              </a:ext>
            </a:extLst>
          </p:cNvPr>
          <p:cNvSpPr txBox="1"/>
          <p:nvPr/>
        </p:nvSpPr>
        <p:spPr>
          <a:xfrm>
            <a:off x="495300" y="482600"/>
            <a:ext cx="803910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Practical application within Clinical Psychology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AB9B2B-C046-4369-AD96-92BED2644993}"/>
              </a:ext>
            </a:extLst>
          </p:cNvPr>
          <p:cNvSpPr txBox="1"/>
          <p:nvPr/>
        </p:nvSpPr>
        <p:spPr>
          <a:xfrm>
            <a:off x="495300" y="1143000"/>
            <a:ext cx="104902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Stages of Clinical Work: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Assessment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– a process of gathering information about the client’s difficulties and goals.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Formulation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– an account of the causes and maintenance of a client’s difficulties that draws on both information from the assessment and psychological theory.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Intervention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– a psychological ‘treatment’ implemented on the basis of the formulation.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Evaluation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– an appraisal of the impact and success of any intervention once it is complete and during its use.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								(Davey, 2011)</a:t>
            </a:r>
          </a:p>
        </p:txBody>
      </p:sp>
    </p:spTree>
    <p:extLst>
      <p:ext uri="{BB962C8B-B14F-4D97-AF65-F5344CB8AC3E}">
        <p14:creationId xmlns:p14="http://schemas.microsoft.com/office/powerpoint/2010/main" val="1391444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85472A-FE0F-4BAB-89B0-A6BD3DE330C7}"/>
              </a:ext>
            </a:extLst>
          </p:cNvPr>
          <p:cNvSpPr txBox="1"/>
          <p:nvPr/>
        </p:nvSpPr>
        <p:spPr>
          <a:xfrm>
            <a:off x="696686" y="478971"/>
            <a:ext cx="1105988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Reference List </a:t>
            </a:r>
          </a:p>
          <a:p>
            <a:endParaRPr lang="en-GB" dirty="0"/>
          </a:p>
          <a:p>
            <a:r>
              <a:rPr lang="en-GB" dirty="0">
                <a:solidFill>
                  <a:srgbClr val="000000"/>
                </a:solidFill>
              </a:rPr>
              <a:t>Davey, G. (2011). </a:t>
            </a:r>
            <a:r>
              <a:rPr lang="en-GB" i="1" dirty="0">
                <a:solidFill>
                  <a:srgbClr val="000000"/>
                </a:solidFill>
              </a:rPr>
              <a:t>Applied Psychology Chichester: </a:t>
            </a:r>
            <a:r>
              <a:rPr lang="en-GB" dirty="0">
                <a:solidFill>
                  <a:srgbClr val="000000"/>
                </a:solidFill>
              </a:rPr>
              <a:t>BPS Blackwell. </a:t>
            </a:r>
          </a:p>
          <a:p>
            <a:endParaRPr lang="en-GB" dirty="0"/>
          </a:p>
          <a:p>
            <a:r>
              <a:rPr lang="en-GB" dirty="0"/>
              <a:t>Hall, J. &amp; Llewelyn, S. (2006). </a:t>
            </a:r>
            <a:r>
              <a:rPr lang="en-GB" i="1" dirty="0"/>
              <a:t>What is clinical psychology? </a:t>
            </a:r>
            <a:r>
              <a:rPr lang="en-GB" dirty="0"/>
              <a:t>Fourth ed. Oxford University Press.</a:t>
            </a:r>
          </a:p>
          <a:p>
            <a:endParaRPr lang="en-GB" i="1" dirty="0"/>
          </a:p>
          <a:p>
            <a:r>
              <a:rPr lang="en-GB" dirty="0">
                <a:hlinkClick r:id="rId2"/>
              </a:rPr>
              <a:t>http://careers.bps.org.uk/area/clinical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67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3315</TotalTime>
  <Words>577</Words>
  <Application>Microsoft Office PowerPoint</Application>
  <PresentationFormat>Widescreen</PresentationFormat>
  <Paragraphs>56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Danielle Evans</dc:creator>
  <cp:lastModifiedBy>Danielle Evans</cp:lastModifiedBy>
  <cp:revision>30</cp:revision>
  <dcterms:created xsi:type="dcterms:W3CDTF">2018-04-20T16:04:41Z</dcterms:created>
  <dcterms:modified xsi:type="dcterms:W3CDTF">2018-04-22T23:20:09Z</dcterms:modified>
</cp:coreProperties>
</file>