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0"/>
  </p:notesMasterIdLst>
  <p:sldIdLst>
    <p:sldId id="256" r:id="rId2"/>
    <p:sldId id="283" r:id="rId3"/>
    <p:sldId id="284" r:id="rId4"/>
    <p:sldId id="276" r:id="rId5"/>
    <p:sldId id="285" r:id="rId6"/>
    <p:sldId id="282" r:id="rId7"/>
    <p:sldId id="288" r:id="rId8"/>
    <p:sldId id="28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5639E7-7D97-4617-AA7F-F089397E52D3}" type="datetimeFigureOut">
              <a:rPr lang="en-GB" smtClean="0"/>
              <a:t>03/03/2020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66A195-CD0A-418F-88AA-4CE5CA25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502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Motorcycle Steering and Rider Input Analysis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2327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Motorcycle Steering and Rider Input Analysis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788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Motorcycle Steering and Rider Input Analysis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475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Motorcycle Steering and Rider Input Analysis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297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Motorcycle Steering and Rider Input Analysis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375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Motorcycle Steering and Rider Input Analysis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074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GB"/>
              <a:t>Motorcycle Steering and Rider Input Analysis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448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GB"/>
              <a:t>Alexander Thaddaeus Przibylla (P144999)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Motorcycle Steering and Rider Input Analysis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56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Motorcycle Steering and Rider Input Analysis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934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Motorcycle Steering and Rider Input Analysis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91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Alexander Thaddaeus Przibylla (P144999)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Motorcycle Steering and Rider Input Analysis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848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r>
              <a:rPr lang="en-GB"/>
              <a:t>Alexander Thaddaeus Przibylla (P144999)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Motorcycle Steering and Rider Input Analysis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6B3C92D-0B57-4291-8917-5032F78E672A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3496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ft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4D513-A883-4494-8A14-7146DE46CC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9542"/>
            <a:ext cx="9144000" cy="2387600"/>
          </a:xfrm>
        </p:spPr>
        <p:txBody>
          <a:bodyPr>
            <a:noAutofit/>
          </a:bodyPr>
          <a:lstStyle/>
          <a:p>
            <a:pPr algn="ctr"/>
            <a:r>
              <a:rPr lang="en-GB" sz="66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Motorcycle Steering and Rider Control Analysis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0DC912-BFC8-4691-A259-11CD1F3B22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16438"/>
            <a:ext cx="9144000" cy="1655762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Research Project Proposal</a:t>
            </a:r>
          </a:p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by</a:t>
            </a:r>
          </a:p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Alexander Przibylla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CC9DCE-ABC9-4019-8FA4-CE4870F0B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16" y="125124"/>
            <a:ext cx="3196769" cy="12576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0D70A82-6B95-4C5B-A1AF-512E57E2A3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762" y="99524"/>
            <a:ext cx="2203238" cy="1285221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3A9682-03F1-420E-BAEE-78E340063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Wednesday, March 4, 2020</a:t>
            </a:r>
          </a:p>
        </p:txBody>
      </p:sp>
    </p:spTree>
    <p:extLst>
      <p:ext uri="{BB962C8B-B14F-4D97-AF65-F5344CB8AC3E}">
        <p14:creationId xmlns:p14="http://schemas.microsoft.com/office/powerpoint/2010/main" val="40165840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191D5A9B-5D5C-4767-BF86-30051ECFC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077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Personal Background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DDDE33D5-0368-44D2-B463-3B7A53169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Alexander Przibylla (P144999)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3115F5E-D9A5-4994-A97D-2A31333FC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Motorcycle Steering and Rider Control Analysis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87667D4-547C-4AD0-9D2F-903276F5F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2</a:t>
            </a:fld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A9E1952-9B8D-4433-A472-46ADC44CF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16" y="125125"/>
            <a:ext cx="2453135" cy="9651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50EC54-420B-432F-A763-A43E3D1C3D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616" y="99524"/>
            <a:ext cx="1698383" cy="990723"/>
          </a:xfrm>
          <a:prstGeom prst="rect">
            <a:avLst/>
          </a:prstGeom>
        </p:spPr>
      </p:pic>
      <p:pic>
        <p:nvPicPr>
          <p:cNvPr id="8" name="Picture 7" descr="A person riding a motorcycle in front of a crowd&#10;&#10;Description automatically generated">
            <a:extLst>
              <a:ext uri="{FF2B5EF4-FFF2-40B4-BE49-F238E27FC236}">
                <a16:creationId xmlns:a16="http://schemas.microsoft.com/office/drawing/2014/main" id="{8D16A3CA-C32C-496E-BEBF-2E52E5BC0A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156" y="1936789"/>
            <a:ext cx="3862014" cy="4264307"/>
          </a:xfrm>
          <a:prstGeom prst="rect">
            <a:avLst/>
          </a:prstGeom>
        </p:spPr>
      </p:pic>
      <p:pic>
        <p:nvPicPr>
          <p:cNvPr id="20" name="Picture 19" descr="A group of people standing around a motorcycle&#10;&#10;Description automatically generated">
            <a:extLst>
              <a:ext uri="{FF2B5EF4-FFF2-40B4-BE49-F238E27FC236}">
                <a16:creationId xmlns:a16="http://schemas.microsoft.com/office/drawing/2014/main" id="{B73F0063-91AE-4B0B-A1CE-AE380B9FDE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30" y="1895031"/>
            <a:ext cx="3755979" cy="2125422"/>
          </a:xfrm>
          <a:prstGeom prst="rect">
            <a:avLst/>
          </a:prstGeom>
        </p:spPr>
      </p:pic>
      <p:pic>
        <p:nvPicPr>
          <p:cNvPr id="24" name="Picture 23" descr="A person riding a motorcycle down a street&#10;&#10;Description automatically generated">
            <a:extLst>
              <a:ext uri="{FF2B5EF4-FFF2-40B4-BE49-F238E27FC236}">
                <a16:creationId xmlns:a16="http://schemas.microsoft.com/office/drawing/2014/main" id="{1D7E0E27-F787-4EE3-81E2-F69255D050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30" y="4091537"/>
            <a:ext cx="3755979" cy="2109559"/>
          </a:xfrm>
          <a:prstGeom prst="rect">
            <a:avLst/>
          </a:prstGeom>
        </p:spPr>
      </p:pic>
      <p:pic>
        <p:nvPicPr>
          <p:cNvPr id="25" name="Picture 24" descr="A person riding a motorcycle down a road&#10;&#10;Description automatically generated">
            <a:extLst>
              <a:ext uri="{FF2B5EF4-FFF2-40B4-BE49-F238E27FC236}">
                <a16:creationId xmlns:a16="http://schemas.microsoft.com/office/drawing/2014/main" id="{6705FB54-99CA-4AA4-A41B-101EADADA3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267" y="1911188"/>
            <a:ext cx="3215430" cy="2109559"/>
          </a:xfrm>
          <a:prstGeom prst="rect">
            <a:avLst/>
          </a:prstGeom>
        </p:spPr>
      </p:pic>
      <p:pic>
        <p:nvPicPr>
          <p:cNvPr id="27" name="Picture 26" descr="A picture containing table&#10;&#10;Description automatically generated">
            <a:extLst>
              <a:ext uri="{FF2B5EF4-FFF2-40B4-BE49-F238E27FC236}">
                <a16:creationId xmlns:a16="http://schemas.microsoft.com/office/drawing/2014/main" id="{C9A16C13-7C45-41D8-B0E4-C921A12FFAD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805" y="4250997"/>
            <a:ext cx="3506353" cy="186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5513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red motorcycle parked on the side of the road&#10;&#10;Description automatically generated">
            <a:extLst>
              <a:ext uri="{FF2B5EF4-FFF2-40B4-BE49-F238E27FC236}">
                <a16:creationId xmlns:a16="http://schemas.microsoft.com/office/drawing/2014/main" id="{ED18771D-190F-4116-B31F-6F38FC22F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713" y="0"/>
            <a:ext cx="8984574" cy="6334125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268BD1-5660-4B1D-A4DD-53056A95A2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</a:rPr>
              <a:t>Alexander Przibylla (P144999)</a:t>
            </a:r>
          </a:p>
        </p:txBody>
      </p:sp>
      <p:sp>
        <p:nvSpPr>
          <p:cNvPr id="14" name="Footer Placeholder 9">
            <a:extLst>
              <a:ext uri="{FF2B5EF4-FFF2-40B4-BE49-F238E27FC236}">
                <a16:creationId xmlns:a16="http://schemas.microsoft.com/office/drawing/2014/main" id="{FD172B61-0741-44DC-ACF2-F46316AE0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Motorcycle Steering and Rider Control Analysis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6" name="Slide Number Placeholder 10">
            <a:extLst>
              <a:ext uri="{FF2B5EF4-FFF2-40B4-BE49-F238E27FC236}">
                <a16:creationId xmlns:a16="http://schemas.microsoft.com/office/drawing/2014/main" id="{D414F6F5-8605-48F0-864B-A4563AFC7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/>
          <a:lstStyle/>
          <a:p>
            <a:fld id="{26B3C92D-0B57-4291-8917-5032F78E672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3200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DDDE33D5-0368-44D2-B463-3B7A53169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Alexander Przibylla (P144999)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3115F5E-D9A5-4994-A97D-2A31333FC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Motorcycle Steering and Rider Control Analysis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87667D4-547C-4AD0-9D2F-903276F5F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4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15154-C0F1-45C1-A921-0575D83EFFF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5517" y="1333500"/>
            <a:ext cx="11941482" cy="4991100"/>
          </a:xfrm>
        </p:spPr>
        <p:txBody>
          <a:bodyPr numCol="3">
            <a:noAutofit/>
          </a:bodyPr>
          <a:lstStyle/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Aoki, A., 1980. Experimental Study on Motorcycle Steering Performance. SAE International, p. 16.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Biral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F.,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Bortoluzzi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D.,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V. &amp; Da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Lio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M., 2003. Experimental Study of Motorcycle Transfer Functions for Evaluating Handling. Vehicle System Dynamics, 39(1), pp. 1-25.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Corno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M. et al., 2012. Control-Oriented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Modeling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 of Motorcycle Dynamics - 16th IFAC Symposium on System Identification. Brussels, Belgium, The International Federation of Automatic Control.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V., 2006. Motorcycle Dynamics. 2nd ed. Milton Keynes, England, Great Britain: Lightning Source UK Ltd..</a:t>
            </a:r>
          </a:p>
          <a:p>
            <a:r>
              <a:rPr lang="en-GB" sz="650" b="1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, V., </a:t>
            </a:r>
            <a:r>
              <a:rPr lang="en-GB" sz="650" b="1" dirty="0" err="1">
                <a:solidFill>
                  <a:schemeClr val="accent1">
                    <a:lumMod val="50000"/>
                  </a:schemeClr>
                </a:solidFill>
              </a:rPr>
              <a:t>Doria</a:t>
            </a:r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, A. &amp; Lot, R., 1999. Steady Turning of Two-Wheeled Vehicles. Vehicle System Dynamics, Volume 31, pp. 157-181.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V. &amp; Lot, R., 2002. Multibody System Dynamics Simulations Based on the Natural Coordinates Approach. Vehicle System Dynamics, 37(6), pp. 423-447.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V., Lot, R. &amp;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Fabbri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L., 1999. A General Method for the Evaluation of Vehicle Manoeuvrability with Special Emphasis on Motorcycles. Vehicle System Dynamics, p. 25.</a:t>
            </a:r>
          </a:p>
          <a:p>
            <a:r>
              <a:rPr lang="en-GB" sz="650" b="1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, V., Lot, R. &amp; Maggio, F., 2003. A Multibody Code for Motorcycle Handling and Stability Analysis with Validation and Examples of Application. SAE 2003-32-0035 JSAE 20034335, p. 8.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V., Lot, R. &amp; Maggio, F., 2004. The Modal Analysis of a Motorcycle in Straight Running and on a Curve.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Meccanica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Volume 39, p. 16.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V., Lot, R. &amp; Massaro, M., 2011. An Advanced Multibody Model for the Analysis of Motorcycle Dynamics.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Meccanica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Volume 46, pp. 943-958.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V., Lot, R., Massaro, M. &amp;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Peretto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M., 2010. Motorcycle Steering Torque Decomposition. London, England, Great Britain, WCE 2010, p. 6.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V., Lot, R. &amp;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Peretto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M., 2007. Steady Turning of Motorcycles. Proceedings of the Institution of Mechanical Engineers Part D Journal of Automobile Engineering, Volume 221, pp. 1343-1356.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De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Vittori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M., 2011.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Modeling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 and Control of a Motorbike, Lisbon, Portugal: Technical University of Lisbon.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Edelmann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J.,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Haudum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M. &amp;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Plöchl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M., 2015. Bicycle Rider Control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Modeling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 for Path Tracking. IFAC-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PapersOnLine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48(1), pp. 55-60.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Ethier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P. M., 2000. Motorcycle-Rider Servomechanism Steering Theory. Dearborn, Michigan, USA, Society of Automotive Engineers, Inc., p. 15.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Evangelou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S., 2004. Advances in the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Modeling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 of Motorcycle Dynamics. Multibody System Dynamics, Volume 12, pp. 251-283.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Foale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T., 2002. Motorcycle Handling and Chassis Design - The Art and Science. Spain: Tony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Foale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 Designs.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Gallego, M. S., 2011. Analysis of Dynamic Handling of one Motorcycle using Simulations Tools,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s.l.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: AGH University of Science and Technology.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Giles, C. G., 1985. Motorcycle Steering Behaviour, Leeds, Great Britain: University of Leeds.</a:t>
            </a:r>
          </a:p>
          <a:p>
            <a:r>
              <a:rPr lang="en-GB" sz="650" b="1" dirty="0" err="1">
                <a:solidFill>
                  <a:schemeClr val="accent1">
                    <a:lumMod val="50000"/>
                  </a:schemeClr>
                </a:solidFill>
              </a:rPr>
              <a:t>Ibbott</a:t>
            </a:r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, A., 2006. Performance Riding Techniques. 3rd ed. Somerset, Great Britain: J H Haynes &amp; Co Ltd..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Kuroiwa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O., Baba, M. &amp; Nakata, N., 1995. Study of Motorcycle Handling Characteristics and Rider Feeling During Lane Change. Detroit, Michigan, USA, Society of Automotive Engineers, Inc., p. 10.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Limebeer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D. J. N., Sharp, R. S. &amp;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Evangelou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S., 2001. The Stability of Motorcycles under Acceleration and Braking. Proc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Instn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 Mech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Engrs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 Vol 215 Part C, pp. 1095-1109.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Lot, R. &amp; Massaro, M., 2006. A Combined Model of Tire and Road Surface for the Dynamics Analysis of Motorcycle Handling.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RearchGate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p. 11.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Lot, R., Massaro, M. &amp; Sartori, R., 2008. Advanced Motorcycle Virtual Rider. Vehicle System Dynamics, p. 15.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Massaro, M., 2011. A Nonlinear Virtual Rider for Motorcycles. Vehicle System Dynamics, p. 23.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Massaro, M.,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Cossalter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V. &amp; Lot, R., 2012. A Virtual Motorcycle Driver to Simulate Real Manoeuvres from Experimental Data. Proceedings of the Institution of Mechanical Engineers Part D Journal of Automobile Engineering, p. 19.</a:t>
            </a:r>
          </a:p>
          <a:p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Massaro, M. &amp; Lot, R., 2007. Application of Laplace Transform Techniques to Non-Linear Control Optimization. Milano, Italy, Multibody Dynamics 2007, ECCOMAS Thematic Conference.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McGuan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S. P., 1993. Active Human Surrogate Control of a Motorcycle: Stabilizing and De-Stabilizing. Detroit, Michigan, USA, Society of Automotive Engineers, Inc., p. 16.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Pradeepak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R., Bhambri, M. &amp; Rahman, S., 2015. A Parametric Multi Body Approach to Find the Key Elements Influencing the Steering Torque Applied by Rider on a Motorcycle. SAE Technical Paper 2015-01-0641, p. 10.</a:t>
            </a:r>
          </a:p>
          <a:p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Rice, R. S., 1979. Rider Skill Influence on Motorcycle Manoeuvring. SAE International, p. 12.</a:t>
            </a:r>
          </a:p>
          <a:p>
            <a:endParaRPr lang="en-GB" sz="65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Rowell, S., 2007. Modelling the Control Strategies for Riding a Motorcycle, Nottingham, Great Britain: University of Nottingham.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Schwab, A. L. &amp;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Meijaard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J. P., 2013. A Review on Bicycle Dynamics and Rider Control. Vehicle System Dynamics, 51(7), pp. 1059-1090.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Sharp, R. S., 1971. The Stability and Control of Motorcycles. Journal Mechanical Engineering Science Vol 13 No 5, pp. 316-329.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Sharp, R. S., 1978. A Review on Motorcycle Steering Behaviour and Straight-Line Stability. Detroit, USA, SAE Congress and Exposition.</a:t>
            </a:r>
          </a:p>
          <a:p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Sharp, R. S., 2009. Dynamics of Motorcycles: </a:t>
            </a:r>
            <a:r>
              <a:rPr lang="en-GB" sz="650" b="1" dirty="0" err="1">
                <a:solidFill>
                  <a:schemeClr val="accent1">
                    <a:lumMod val="50000"/>
                  </a:schemeClr>
                </a:solidFill>
              </a:rPr>
              <a:t>Stabilitiy</a:t>
            </a:r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 and Control. In: W. </a:t>
            </a:r>
            <a:r>
              <a:rPr lang="en-GB" sz="650" b="1" dirty="0" err="1">
                <a:solidFill>
                  <a:schemeClr val="accent1">
                    <a:lumMod val="50000"/>
                  </a:schemeClr>
                </a:solidFill>
              </a:rPr>
              <a:t>Schiehlen</a:t>
            </a:r>
            <a:r>
              <a:rPr lang="en-GB" sz="650" b="1" dirty="0">
                <a:solidFill>
                  <a:schemeClr val="accent1">
                    <a:lumMod val="50000"/>
                  </a:schemeClr>
                </a:solidFill>
              </a:rPr>
              <a:t>, ed. Dynamical analysis of vehicle systems: Theoretical foundations and advanced applications. Udine, Italy: Springer, pp. 183-230.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Sharp, R. S., 2010. Rider Control of a Motorcycle near to its Cornering Limits. Delft, The Netherlands, Proceedings, Bicycle and Motorcycle Dynamics 2010.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Sharp, R. S. &amp;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Limebeer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D. J. N., 2001. A Motorcycle Model for Stability and Control Analysis. Multibody System Dynamics, Volume 6, pp. 123-142.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Styles, M. J., 2004. Predictive Engineering Processes for Motorcycle Dynamics, Cranfield, Great Britain: Cranfield University.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Sugizaki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M. &amp; Hasegawa, A., 1988. Experimental Analysis of Transient Response in Motorcycle-Rider Systems. SAE Technical Paper Series 881783.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Tanelli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M. et al., 2009. Control-Oriented Steering Dynamics Analysis in Sport Motorcycles: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Modeling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Identification and Experiments. Saint-Malo, France, Proceedings of the 15th IFAC Symposium on System Identification. The International Federation of Automatic Control.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Ueda, J., 2004. Equations of Motion to Describe Motorcycle Handling Torque Characteristic in Time of Steady-State Cornering Motion at a Large Bank Angle. SAE 2004-32-0017 JSAE 20044304, p. 11.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Weir, D. H. &amp; Zellner, J. W., 1978. Development of Handling Test Procedures for Motorcycles. Detroit, Michigan, SAE Congress and Exposition.</a:t>
            </a:r>
          </a:p>
          <a:p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Weir, D. H. &amp; Zellner, J. W., 1979. Lateral-Directional Motorcycle Dynamics and Control. SAE International, p. 25.</a:t>
            </a:r>
          </a:p>
          <a:p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Wier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, D. H. &amp; Zellner, J. W., 1980. Experimental Investigation of the Transient </a:t>
            </a:r>
            <a:r>
              <a:rPr lang="en-GB" sz="650" dirty="0" err="1">
                <a:solidFill>
                  <a:schemeClr val="accent1">
                    <a:lumMod val="50000"/>
                  </a:schemeClr>
                </a:solidFill>
              </a:rPr>
              <a:t>Behavior</a:t>
            </a:r>
            <a:r>
              <a:rPr lang="en-GB" sz="650" dirty="0">
                <a:solidFill>
                  <a:schemeClr val="accent1">
                    <a:lumMod val="50000"/>
                  </a:schemeClr>
                </a:solidFill>
              </a:rPr>
              <a:t> of Motorcycles. SAE 790266, pp. 962-978.</a:t>
            </a:r>
          </a:p>
          <a:p>
            <a:endParaRPr lang="en-GB" sz="65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191D5A9B-5D5C-4767-BF86-30051ECFC1E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6800" y="-237514"/>
            <a:ext cx="10058400" cy="1449387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Bibliography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A9E1952-9B8D-4433-A472-46ADC44CF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16" y="125125"/>
            <a:ext cx="2453135" cy="9651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50EC54-420B-432F-A763-A43E3D1C3D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616" y="99524"/>
            <a:ext cx="1698383" cy="99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4279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191D5A9B-5D5C-4767-BF86-30051ECFC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109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Current Literature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DDDE33D5-0368-44D2-B463-3B7A53169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Alexander Przibylla (P144999)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3115F5E-D9A5-4994-A97D-2A31333FC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Motorcycle Steering and Rider Control Analysis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87667D4-547C-4AD0-9D2F-903276F5F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5</a:t>
            </a:fld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A9E1952-9B8D-4433-A472-46ADC44CF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16" y="125125"/>
            <a:ext cx="2453135" cy="9651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50EC54-420B-432F-A763-A43E3D1C3D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616" y="99524"/>
            <a:ext cx="1698383" cy="990723"/>
          </a:xfrm>
          <a:prstGeom prst="rect">
            <a:avLst/>
          </a:prstGeom>
        </p:spPr>
      </p:pic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AE258DC6-8A33-47D1-9C56-7F3D534DC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66351" y="2018780"/>
            <a:ext cx="3844599" cy="4104000"/>
          </a:xfrm>
          <a:prstGeom prst="rect">
            <a:avLst/>
          </a:prstGeom>
        </p:spPr>
      </p:pic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F1B1DBBE-AFD6-4BF3-B71C-1F3ADB62D682}"/>
              </a:ext>
            </a:extLst>
          </p:cNvPr>
          <p:cNvSpPr txBox="1">
            <a:spLocks/>
          </p:cNvSpPr>
          <p:nvPr/>
        </p:nvSpPr>
        <p:spPr>
          <a:xfrm>
            <a:off x="5053800" y="1992721"/>
            <a:ext cx="6300000" cy="4130059"/>
          </a:xfrm>
          <a:prstGeom prst="rect">
            <a:avLst/>
          </a:prstGeom>
        </p:spPr>
        <p:txBody>
          <a:bodyPr vert="horz" lIns="0" tIns="45720" rIns="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Calibri" panose="020F0502020204030204" pitchFamily="34" charset="0"/>
              <a:buBlip>
                <a:blip r:embed="rId3"/>
              </a:buBlip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Dynamic behaviour of single-track vehicles is studied and simplified mathematical models are presented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Motorcycle stability and control are investigated by using complex multibody code and sophisticated computational methods</a:t>
            </a:r>
          </a:p>
          <a:p>
            <a:pPr>
              <a:lnSpc>
                <a:spcPct val="150000"/>
              </a:lnSpc>
              <a:buFont typeface="Calibri" panose="020F0502020204030204" pitchFamily="34" charset="0"/>
              <a:buBlip>
                <a:blip r:embed="rId3"/>
              </a:buBlip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This raises the question: </a:t>
            </a:r>
            <a:r>
              <a:rPr lang="en-GB" i="1" dirty="0">
                <a:solidFill>
                  <a:schemeClr val="accent1">
                    <a:lumMod val="50000"/>
                  </a:schemeClr>
                </a:solidFill>
              </a:rPr>
              <a:t>WHAT’S MISSING?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u="sng" dirty="0">
                <a:solidFill>
                  <a:schemeClr val="accent1">
                    <a:lumMod val="50000"/>
                  </a:schemeClr>
                </a:solidFill>
              </a:rPr>
              <a:t>No sophisticated experimental validation or sufficient correlation of input/response calculations in transient state!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4680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191D5A9B-5D5C-4767-BF86-30051ECFC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6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Validation &amp; Enhancement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DDDE33D5-0368-44D2-B463-3B7A53169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Alexander Przibylla (P144999)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3115F5E-D9A5-4994-A97D-2A31333FC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Motorcycle Steering and Rider Control Analysis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87667D4-547C-4AD0-9D2F-903276F5F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6</a:t>
            </a:fld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A9E1952-9B8D-4433-A472-46ADC44CF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16" y="125125"/>
            <a:ext cx="2453135" cy="9651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50EC54-420B-432F-A763-A43E3D1C3D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616" y="99524"/>
            <a:ext cx="1698383" cy="9907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8E3488-73D7-4E67-ACF8-046E286ABA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492" y="1830803"/>
            <a:ext cx="4386508" cy="4500000"/>
          </a:xfrm>
          <a:prstGeom prst="rect">
            <a:avLst/>
          </a:prstGeom>
        </p:spPr>
      </p:pic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F5489DFC-11A3-4E27-B057-5A3F0DC3CF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1" y="1978554"/>
            <a:ext cx="6910378" cy="4352249"/>
          </a:xfrm>
        </p:spPr>
        <p:txBody>
          <a:bodyPr/>
          <a:lstStyle/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en-GB" dirty="0"/>
              <a:t>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Personal learning to achieve rigorous and reliable results</a:t>
            </a:r>
            <a:endParaRPr lang="en-GB" dirty="0"/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Building on current literature and steady-state equations with collected data to provide better transient state analysis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Creating a new paper to constructively contribute to the academic discourse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Applying increased understanding to professional challenges and thereby adding to the field of motorcycle engineering</a:t>
            </a:r>
          </a:p>
        </p:txBody>
      </p:sp>
    </p:spTree>
    <p:extLst>
      <p:ext uri="{BB962C8B-B14F-4D97-AF65-F5344CB8AC3E}">
        <p14:creationId xmlns:p14="http://schemas.microsoft.com/office/powerpoint/2010/main" val="34858441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191D5A9B-5D5C-4767-BF86-30051ECFC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612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Further Work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DDDE33D5-0368-44D2-B463-3B7A53169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Alexander Przibylla (P144999)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3115F5E-D9A5-4994-A97D-2A31333FC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Motorcycle Steering and Rider Control Analysis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87667D4-547C-4AD0-9D2F-903276F5F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7</a:t>
            </a:fld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A9E1952-9B8D-4433-A472-46ADC44CF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16" y="125125"/>
            <a:ext cx="2453135" cy="9651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50EC54-420B-432F-A763-A43E3D1C3D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616" y="99524"/>
            <a:ext cx="1698383" cy="990723"/>
          </a:xfrm>
          <a:prstGeom prst="rect">
            <a:avLst/>
          </a:prstGeom>
        </p:spPr>
      </p:pic>
      <p:pic>
        <p:nvPicPr>
          <p:cNvPr id="3" name="Content Placeholder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4501389-75B3-46B9-8894-4804C11CDA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2044373"/>
            <a:ext cx="4852811" cy="4022725"/>
          </a:xfrm>
        </p:spPr>
      </p:pic>
      <p:pic>
        <p:nvPicPr>
          <p:cNvPr id="6" name="Picture 5" descr="A picture containing computer, table&#10;&#10;Description automatically generated">
            <a:extLst>
              <a:ext uri="{FF2B5EF4-FFF2-40B4-BE49-F238E27FC236}">
                <a16:creationId xmlns:a16="http://schemas.microsoft.com/office/drawing/2014/main" id="{61AB1E2C-BA65-4498-9B07-2E78E11689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361" y="2044373"/>
            <a:ext cx="4980439" cy="410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899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191D5A9B-5D5C-4767-BF86-30051ECFC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612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Project Progress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DDDE33D5-0368-44D2-B463-3B7A53169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Alexander Przibylla (P144999)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3115F5E-D9A5-4994-A97D-2A31333FC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Motorcycle Steering and Rider Control Analysis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87667D4-547C-4AD0-9D2F-903276F5F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3C92D-0B57-4291-8917-5032F78E672A}" type="slidenum">
              <a:rPr lang="en-GB" smtClean="0"/>
              <a:t>8</a:t>
            </a:fld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A9E1952-9B8D-4433-A472-46ADC44CF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16" y="125125"/>
            <a:ext cx="2453135" cy="9651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50EC54-420B-432F-A763-A43E3D1C3D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616" y="99524"/>
            <a:ext cx="1698383" cy="990723"/>
          </a:xfrm>
          <a:prstGeom prst="rect">
            <a:avLst/>
          </a:prstGeom>
        </p:spPr>
      </p:pic>
      <p:graphicFrame>
        <p:nvGraphicFramePr>
          <p:cNvPr id="21" name="Content Placeholder 20">
            <a:extLst>
              <a:ext uri="{FF2B5EF4-FFF2-40B4-BE49-F238E27FC236}">
                <a16:creationId xmlns:a16="http://schemas.microsoft.com/office/drawing/2014/main" id="{FACDE64F-1AB0-4E50-BC24-8B06488C91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39738"/>
              </p:ext>
            </p:extLst>
          </p:nvPr>
        </p:nvGraphicFramePr>
        <p:xfrm>
          <a:off x="838195" y="2065350"/>
          <a:ext cx="10515605" cy="3980771"/>
        </p:xfrm>
        <a:graphic>
          <a:graphicData uri="http://schemas.openxmlformats.org/drawingml/2006/table">
            <a:tbl>
              <a:tblPr/>
              <a:tblGrid>
                <a:gridCol w="1434085">
                  <a:extLst>
                    <a:ext uri="{9D8B030D-6E8A-4147-A177-3AD203B41FA5}">
                      <a16:colId xmlns:a16="http://schemas.microsoft.com/office/drawing/2014/main" val="902353922"/>
                    </a:ext>
                  </a:extLst>
                </a:gridCol>
                <a:gridCol w="835912">
                  <a:extLst>
                    <a:ext uri="{9D8B030D-6E8A-4147-A177-3AD203B41FA5}">
                      <a16:colId xmlns:a16="http://schemas.microsoft.com/office/drawing/2014/main" val="874958366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3420288113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67812354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3405926261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2812163610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3494364144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17780117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853909605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1249144055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2713812911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717845374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3143618298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4145495747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3520474021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1656318833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872940283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1817352135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434180276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1283806815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1032089879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2675404428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370008923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2450400013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894890766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3600062732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2445852460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238346718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308524290"/>
                    </a:ext>
                  </a:extLst>
                </a:gridCol>
                <a:gridCol w="294486">
                  <a:extLst>
                    <a:ext uri="{9D8B030D-6E8A-4147-A177-3AD203B41FA5}">
                      <a16:colId xmlns:a16="http://schemas.microsoft.com/office/drawing/2014/main" val="425429543"/>
                    </a:ext>
                  </a:extLst>
                </a:gridCol>
              </a:tblGrid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TASK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COMPLETION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MARCH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APRIL</a:t>
                      </a:r>
                    </a:p>
                  </a:txBody>
                  <a:tcPr marL="3680" marR="3680" marT="368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</a:t>
                      </a:r>
                    </a:p>
                  </a:txBody>
                  <a:tcPr marL="3680" marR="3680" marT="368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JUNE</a:t>
                      </a:r>
                    </a:p>
                  </a:txBody>
                  <a:tcPr marL="3680" marR="3680" marT="368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JULY</a:t>
                      </a:r>
                    </a:p>
                  </a:txBody>
                  <a:tcPr marL="3680" marR="3680" marT="368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AUGUST</a:t>
                      </a:r>
                    </a:p>
                  </a:txBody>
                  <a:tcPr marL="3680" marR="3680" marT="368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SEPTEMBER</a:t>
                      </a:r>
                    </a:p>
                  </a:txBody>
                  <a:tcPr marL="3680" marR="3680" marT="368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730101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Proposal Presentation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1509546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Literature Survey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4954042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Data Collection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4541815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Steering Torque Computation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8154040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Data Analysis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E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4612358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Further Data Collection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0850558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Written Project Proposal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04060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Steering Torque Calculation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8834410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Parameter Refinement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791170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Additional Experimental Testing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2948182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Dynamics Model Validation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3303700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Dynamics Model Enhancement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1470454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MSc Thesis Writeup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9354800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Research Paper Writeup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466537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Simulator Development Advise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102194"/>
                  </a:ext>
                </a:extLst>
              </a:tr>
              <a:tr h="23416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New Technological Invention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3680" marR="3680" marT="368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680" marR="3680" marT="368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3893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06064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1065</TotalTime>
  <Words>1727</Words>
  <Application>Microsoft Office PowerPoint</Application>
  <PresentationFormat>Widescreen</PresentationFormat>
  <Paragraphs>574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Calibri</vt:lpstr>
      <vt:lpstr>Calibri Light</vt:lpstr>
      <vt:lpstr>Retrospect</vt:lpstr>
      <vt:lpstr>Motorcycle Steering and Rider Control Analysis</vt:lpstr>
      <vt:lpstr>Personal Background</vt:lpstr>
      <vt:lpstr>PowerPoint Presentation</vt:lpstr>
      <vt:lpstr>Bibliography</vt:lpstr>
      <vt:lpstr>Current Literature</vt:lpstr>
      <vt:lpstr>Validation &amp; Enhancement</vt:lpstr>
      <vt:lpstr>Further Work</vt:lpstr>
      <vt:lpstr>Project Progress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Motorcycle Steering and Rider Input Analysis</dc:title>
  <dc:creator>Alexander Przibylla</dc:creator>
  <cp:lastModifiedBy>Alexander Przibylla</cp:lastModifiedBy>
  <cp:revision>201</cp:revision>
  <dcterms:created xsi:type="dcterms:W3CDTF">2017-12-12T09:57:41Z</dcterms:created>
  <dcterms:modified xsi:type="dcterms:W3CDTF">2020-03-03T21:01:45Z</dcterms:modified>
</cp:coreProperties>
</file>