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63" r:id="rId8"/>
    <p:sldId id="259" r:id="rId9"/>
    <p:sldId id="264" r:id="rId10"/>
    <p:sldId id="260" r:id="rId11"/>
    <p:sldId id="265" r:id="rId12"/>
    <p:sldId id="266"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11" autoAdjust="0"/>
    <p:restoredTop sz="94660"/>
  </p:normalViewPr>
  <p:slideViewPr>
    <p:cSldViewPr snapToGrid="0">
      <p:cViewPr varScale="1">
        <p:scale>
          <a:sx n="114" d="100"/>
          <a:sy n="114" d="100"/>
        </p:scale>
        <p:origin x="24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1/7/2020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1/7/2020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1/7/2020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tudy.rileysci.com/"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pxhere.com/en/photo/1197145"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www.iran-daily.com/News/191880.html" TargetMode="Externa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xhere.com/en/photo/1197145"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www.iran-daily.com/News/191880.html" TargetMode="Externa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xhere.com/en/photo/1197145"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www.iran-daily.com/News/191880.html" TargetMode="Externa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saskschoolboards.ca/wp-content/uploads/2015/08/2011SIAST.pdf" TargetMode="External"/><Relationship Id="rId2" Type="http://schemas.openxmlformats.org/officeDocument/2006/relationships/hyperlink" Target="https://www.talanx.com/~/media/Files/T/Talanx/pdfcontent/karriere/ebooks/essential-study-skills.pdf" TargetMode="External"/><Relationship Id="rId1" Type="http://schemas.openxmlformats.org/officeDocument/2006/relationships/slideLayout" Target="../slideLayouts/slideLayout2.xml"/><Relationship Id="rId4" Type="http://schemas.openxmlformats.org/officeDocument/2006/relationships/hyperlink" Target="https://lss.info.yorku.ca/resources/reading-skills-for-univers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AEF1E-B349-42A7-8FBF-3E1EC446DEC6}"/>
              </a:ext>
            </a:extLst>
          </p:cNvPr>
          <p:cNvSpPr>
            <a:spLocks noGrp="1"/>
          </p:cNvSpPr>
          <p:nvPr>
            <p:ph type="ctrTitle"/>
          </p:nvPr>
        </p:nvSpPr>
        <p:spPr>
          <a:xfrm>
            <a:off x="1915128" y="1788454"/>
            <a:ext cx="8361229" cy="1500030"/>
          </a:xfrm>
        </p:spPr>
        <p:txBody>
          <a:bodyPr/>
          <a:lstStyle/>
          <a:p>
            <a:r>
              <a:rPr lang="en-GB" dirty="0">
                <a:latin typeface="Arial" panose="020B0604020202020204" pitchFamily="34" charset="0"/>
                <a:cs typeface="Arial" panose="020B0604020202020204" pitchFamily="34" charset="0"/>
              </a:rPr>
              <a:t>Study Skills</a:t>
            </a:r>
          </a:p>
        </p:txBody>
      </p:sp>
      <p:sp>
        <p:nvSpPr>
          <p:cNvPr id="3" name="Subtitle 2">
            <a:extLst>
              <a:ext uri="{FF2B5EF4-FFF2-40B4-BE49-F238E27FC236}">
                <a16:creationId xmlns:a16="http://schemas.microsoft.com/office/drawing/2014/main" id="{7AD74B4C-94C9-4AFA-9B02-88F6BFE44AF5}"/>
              </a:ext>
            </a:extLst>
          </p:cNvPr>
          <p:cNvSpPr>
            <a:spLocks noGrp="1"/>
          </p:cNvSpPr>
          <p:nvPr>
            <p:ph type="subTitle" idx="1"/>
          </p:nvPr>
        </p:nvSpPr>
        <p:spPr>
          <a:xfrm>
            <a:off x="2680163" y="3721387"/>
            <a:ext cx="6831673" cy="1086237"/>
          </a:xfrm>
        </p:spPr>
        <p:txBody>
          <a:bodyPr>
            <a:normAutofit/>
          </a:bodyPr>
          <a:lstStyle/>
          <a:p>
            <a:r>
              <a:rPr lang="en-GB" sz="2800" dirty="0">
                <a:latin typeface="Arial" panose="020B0604020202020204" pitchFamily="34" charset="0"/>
                <a:cs typeface="Arial" panose="020B0604020202020204" pitchFamily="34" charset="0"/>
              </a:rPr>
              <a:t>Relevant in both Education and Employment in an Education setting.</a:t>
            </a:r>
          </a:p>
        </p:txBody>
      </p:sp>
      <p:sp>
        <p:nvSpPr>
          <p:cNvPr id="4" name="TextBox 3">
            <a:extLst>
              <a:ext uri="{FF2B5EF4-FFF2-40B4-BE49-F238E27FC236}">
                <a16:creationId xmlns:a16="http://schemas.microsoft.com/office/drawing/2014/main" id="{672AC575-2143-4C1D-99A9-7ED15A13096A}"/>
              </a:ext>
            </a:extLst>
          </p:cNvPr>
          <p:cNvSpPr txBox="1"/>
          <p:nvPr/>
        </p:nvSpPr>
        <p:spPr>
          <a:xfrm>
            <a:off x="5640456" y="2971800"/>
            <a:ext cx="914400" cy="91440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9A558B01-239C-460C-A035-57518A3CE11D}"/>
              </a:ext>
            </a:extLst>
          </p:cNvPr>
          <p:cNvSpPr txBox="1"/>
          <p:nvPr/>
        </p:nvSpPr>
        <p:spPr>
          <a:xfrm flipH="1">
            <a:off x="1252330" y="5905931"/>
            <a:ext cx="3609890" cy="369332"/>
          </a:xfrm>
          <a:prstGeom prst="rect">
            <a:avLst/>
          </a:prstGeom>
          <a:noFill/>
        </p:spPr>
        <p:txBody>
          <a:bodyPr wrap="square" rtlCol="0">
            <a:spAutoFit/>
          </a:bodyPr>
          <a:lstStyle/>
          <a:p>
            <a:r>
              <a:rPr lang="en-GB" dirty="0"/>
              <a:t>Martyn Lee ECGE4001P/C</a:t>
            </a:r>
          </a:p>
        </p:txBody>
      </p:sp>
    </p:spTree>
    <p:extLst>
      <p:ext uri="{BB962C8B-B14F-4D97-AF65-F5344CB8AC3E}">
        <p14:creationId xmlns:p14="http://schemas.microsoft.com/office/powerpoint/2010/main" val="408170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DACD-B06B-4095-BA24-63F6EB9E6B09}"/>
              </a:ext>
            </a:extLst>
          </p:cNvPr>
          <p:cNvSpPr>
            <a:spLocks noGrp="1"/>
          </p:cNvSpPr>
          <p:nvPr>
            <p:ph type="title"/>
          </p:nvPr>
        </p:nvSpPr>
        <p:spPr>
          <a:xfrm>
            <a:off x="3130826" y="238539"/>
            <a:ext cx="9601200" cy="1485900"/>
          </a:xfrm>
        </p:spPr>
        <p:txBody>
          <a:bodyPr>
            <a:normAutofit/>
          </a:bodyPr>
          <a:lstStyle/>
          <a:p>
            <a:r>
              <a:rPr lang="en-GB" sz="4000" dirty="0">
                <a:latin typeface="Arial" panose="020B0604020202020204" pitchFamily="34" charset="0"/>
                <a:cs typeface="Arial" panose="020B0604020202020204" pitchFamily="34" charset="0"/>
              </a:rPr>
              <a:t>What are study skills?</a:t>
            </a:r>
          </a:p>
        </p:txBody>
      </p:sp>
      <p:sp>
        <p:nvSpPr>
          <p:cNvPr id="3" name="Content Placeholder 2">
            <a:extLst>
              <a:ext uri="{FF2B5EF4-FFF2-40B4-BE49-F238E27FC236}">
                <a16:creationId xmlns:a16="http://schemas.microsoft.com/office/drawing/2014/main" id="{D1071BE9-1FAE-4CDC-8E1F-400737AB2ACB}"/>
              </a:ext>
            </a:extLst>
          </p:cNvPr>
          <p:cNvSpPr>
            <a:spLocks noGrp="1"/>
          </p:cNvSpPr>
          <p:nvPr>
            <p:ph idx="1"/>
          </p:nvPr>
        </p:nvSpPr>
        <p:spPr>
          <a:xfrm>
            <a:off x="1295400" y="3794333"/>
            <a:ext cx="9601200" cy="1970363"/>
          </a:xfrm>
        </p:spPr>
        <p:txBody>
          <a:bodyPr>
            <a:normAutofit/>
          </a:bodyPr>
          <a:lstStyle/>
          <a:p>
            <a:pPr marL="0" indent="0" algn="ctr">
              <a:buNone/>
            </a:pPr>
            <a:r>
              <a:rPr lang="en-GB" dirty="0">
                <a:latin typeface="Arial" panose="020B0604020202020204" pitchFamily="34" charset="0"/>
                <a:cs typeface="Arial" panose="020B0604020202020204" pitchFamily="34" charset="0"/>
              </a:rPr>
              <a:t>In the lifetime of your studies and learning you will have to learn, interpret, condense and recall large pieces of information. The individual skills, tools or technique needed will be based on the learners need. How they like to study, the methods in which they learn by, the area of study, environment of study and any time constraints.</a:t>
            </a:r>
          </a:p>
          <a:p>
            <a:pPr marL="0" indent="0" algn="ctr">
              <a:buNone/>
            </a:pPr>
            <a:r>
              <a:rPr lang="en-GB" dirty="0">
                <a:latin typeface="Arial" panose="020B0604020202020204" pitchFamily="34" charset="0"/>
                <a:cs typeface="Arial" panose="020B0604020202020204" pitchFamily="34" charset="0"/>
              </a:rPr>
              <a:t> Simpson (2015, pp. 9)</a:t>
            </a:r>
          </a:p>
        </p:txBody>
      </p:sp>
      <p:sp>
        <p:nvSpPr>
          <p:cNvPr id="4" name="TextBox 3">
            <a:extLst>
              <a:ext uri="{FF2B5EF4-FFF2-40B4-BE49-F238E27FC236}">
                <a16:creationId xmlns:a16="http://schemas.microsoft.com/office/drawing/2014/main" id="{B720F5EA-7FD4-4F16-B3C3-A8D79C65CB39}"/>
              </a:ext>
            </a:extLst>
          </p:cNvPr>
          <p:cNvSpPr txBox="1"/>
          <p:nvPr/>
        </p:nvSpPr>
        <p:spPr>
          <a:xfrm>
            <a:off x="1768979" y="1255933"/>
            <a:ext cx="6470560" cy="1631216"/>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Study skills are a constellation of competencies that allow students to acquire, record, organize, synthesize, remember, and use information. </a:t>
            </a:r>
          </a:p>
          <a:p>
            <a:pPr algn="ctr"/>
            <a:r>
              <a:rPr lang="en-GB" sz="2000" dirty="0">
                <a:latin typeface="Arial" panose="020B0604020202020204" pitchFamily="34" charset="0"/>
                <a:cs typeface="Arial" panose="020B0604020202020204" pitchFamily="34" charset="0"/>
              </a:rPr>
              <a:t>(Hoover &amp; Patton, 1995)</a:t>
            </a:r>
          </a:p>
          <a:p>
            <a:pPr algn="ctr"/>
            <a:endParaRPr lang="en-GB" sz="2000" dirty="0">
              <a:latin typeface="Arial" panose="020B0604020202020204" pitchFamily="34" charset="0"/>
              <a:cs typeface="Arial" panose="020B0604020202020204" pitchFamily="34" charset="0"/>
            </a:endParaRPr>
          </a:p>
        </p:txBody>
      </p:sp>
      <p:pic>
        <p:nvPicPr>
          <p:cNvPr id="6" name="Picture 5" descr="A picture containing clock, table, plate, baseball&#10;&#10;Description automatically generated">
            <a:extLst>
              <a:ext uri="{FF2B5EF4-FFF2-40B4-BE49-F238E27FC236}">
                <a16:creationId xmlns:a16="http://schemas.microsoft.com/office/drawing/2014/main" id="{F8A80F0F-4F90-4E28-945D-C152C8071FF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66620" y="533799"/>
            <a:ext cx="1838325" cy="1838325"/>
          </a:xfrm>
          <a:prstGeom prst="rect">
            <a:avLst/>
          </a:prstGeom>
        </p:spPr>
      </p:pic>
      <p:sp>
        <p:nvSpPr>
          <p:cNvPr id="7" name="TextBox 6">
            <a:extLst>
              <a:ext uri="{FF2B5EF4-FFF2-40B4-BE49-F238E27FC236}">
                <a16:creationId xmlns:a16="http://schemas.microsoft.com/office/drawing/2014/main" id="{72C759BA-BEE4-4EA5-8EB4-78968B132AB4}"/>
              </a:ext>
            </a:extLst>
          </p:cNvPr>
          <p:cNvSpPr txBox="1"/>
          <p:nvPr/>
        </p:nvSpPr>
        <p:spPr>
          <a:xfrm>
            <a:off x="9639179" y="2298052"/>
            <a:ext cx="1765766" cy="369332"/>
          </a:xfrm>
          <a:prstGeom prst="rect">
            <a:avLst/>
          </a:prstGeom>
          <a:noFill/>
        </p:spPr>
        <p:txBody>
          <a:bodyPr wrap="square" rtlCol="0">
            <a:spAutoFit/>
          </a:bodyPr>
          <a:lstStyle/>
          <a:p>
            <a:r>
              <a:rPr lang="en-GB" sz="900" dirty="0">
                <a:hlinkClick r:id="rId3" tooltip="https://study.rileysci.com/"/>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2233335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DB25-9C26-4116-BB4A-38A1D9D8C7E4}"/>
              </a:ext>
            </a:extLst>
          </p:cNvPr>
          <p:cNvSpPr>
            <a:spLocks noGrp="1"/>
          </p:cNvSpPr>
          <p:nvPr>
            <p:ph type="title"/>
          </p:nvPr>
        </p:nvSpPr>
        <p:spPr>
          <a:xfrm>
            <a:off x="3707295" y="300804"/>
            <a:ext cx="9601200" cy="1485900"/>
          </a:xfrm>
        </p:spPr>
        <p:txBody>
          <a:bodyPr>
            <a:normAutofit/>
          </a:bodyPr>
          <a:lstStyle/>
          <a:p>
            <a:r>
              <a:rPr lang="en-GB" sz="4000" dirty="0">
                <a:latin typeface="Arial" panose="020B0604020202020204" pitchFamily="34" charset="0"/>
                <a:cs typeface="Arial" panose="020B0604020202020204" pitchFamily="34" charset="0"/>
              </a:rPr>
              <a:t>Organisation skills</a:t>
            </a:r>
          </a:p>
        </p:txBody>
      </p:sp>
      <p:sp>
        <p:nvSpPr>
          <p:cNvPr id="3" name="Content Placeholder 2">
            <a:extLst>
              <a:ext uri="{FF2B5EF4-FFF2-40B4-BE49-F238E27FC236}">
                <a16:creationId xmlns:a16="http://schemas.microsoft.com/office/drawing/2014/main" id="{ECE0A262-2BEC-4C6A-887B-3350B363B97A}"/>
              </a:ext>
            </a:extLst>
          </p:cNvPr>
          <p:cNvSpPr>
            <a:spLocks noGrp="1"/>
          </p:cNvSpPr>
          <p:nvPr>
            <p:ph idx="1"/>
          </p:nvPr>
        </p:nvSpPr>
        <p:spPr>
          <a:xfrm>
            <a:off x="1219199" y="1138876"/>
            <a:ext cx="9601200" cy="1404947"/>
          </a:xfrm>
        </p:spPr>
        <p:txBody>
          <a:bodyPr>
            <a:noAutofit/>
          </a:bodyPr>
          <a:lstStyle/>
          <a:p>
            <a:pPr marL="0" indent="0" algn="ctr">
              <a:buNone/>
            </a:pPr>
            <a:r>
              <a:rPr lang="en-GB" dirty="0">
                <a:latin typeface="Arial" panose="020B0604020202020204" pitchFamily="34" charset="0"/>
                <a:cs typeface="Arial" panose="020B0604020202020204" pitchFamily="34" charset="0"/>
              </a:rPr>
              <a:t>Organisation is a prerequisite for success. Organisation crosses all studies for higher education and all life situations. Directly teaching organisational skills aids students for their current task (school) while preparing them for their latter tasks (workforce).</a:t>
            </a:r>
          </a:p>
          <a:p>
            <a:pPr marL="0" indent="0" algn="ctr">
              <a:buNone/>
            </a:pPr>
            <a:r>
              <a:rPr lang="en-GB" dirty="0">
                <a:latin typeface="Arial" panose="020B0604020202020204" pitchFamily="34" charset="0"/>
                <a:cs typeface="Arial" panose="020B0604020202020204" pitchFamily="34" charset="0"/>
              </a:rPr>
              <a:t>(Gambill, Moss and </a:t>
            </a:r>
            <a:r>
              <a:rPr lang="en-GB" dirty="0" err="1">
                <a:latin typeface="Arial" panose="020B0604020202020204" pitchFamily="34" charset="0"/>
                <a:cs typeface="Arial" panose="020B0604020202020204" pitchFamily="34" charset="0"/>
              </a:rPr>
              <a:t>Vescogni</a:t>
            </a:r>
            <a:r>
              <a:rPr lang="en-GB" dirty="0">
                <a:latin typeface="Arial" panose="020B0604020202020204" pitchFamily="34" charset="0"/>
                <a:cs typeface="Arial" panose="020B0604020202020204" pitchFamily="34" charset="0"/>
              </a:rPr>
              <a:t> 2008)</a:t>
            </a:r>
          </a:p>
          <a:p>
            <a:pPr algn="ct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6A60857-80C2-410A-B79A-3DD96D7F0FDC}"/>
              </a:ext>
            </a:extLst>
          </p:cNvPr>
          <p:cNvSpPr txBox="1"/>
          <p:nvPr/>
        </p:nvSpPr>
        <p:spPr>
          <a:xfrm>
            <a:off x="1490869" y="2977935"/>
            <a:ext cx="9057861" cy="1323439"/>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Individuals, who are better organized, better prepared and have an organizational plan and planner did better in school and will continue to be like that in their career. Organization, time management, prioritization, concentration and motivation achieve academic success. (</a:t>
            </a:r>
            <a:r>
              <a:rPr lang="en-GB" sz="2000" dirty="0" err="1">
                <a:latin typeface="Arial" panose="020B0604020202020204" pitchFamily="34" charset="0"/>
                <a:cs typeface="Arial" panose="020B0604020202020204" pitchFamily="34" charset="0"/>
              </a:rPr>
              <a:t>Regier</a:t>
            </a:r>
            <a:r>
              <a:rPr lang="en-GB" sz="2000" dirty="0">
                <a:latin typeface="Arial" panose="020B0604020202020204" pitchFamily="34" charset="0"/>
                <a:cs typeface="Arial" panose="020B0604020202020204" pitchFamily="34" charset="0"/>
              </a:rPr>
              <a:t>, J. 2015)</a:t>
            </a:r>
          </a:p>
        </p:txBody>
      </p:sp>
      <p:pic>
        <p:nvPicPr>
          <p:cNvPr id="12" name="Picture 11" descr="A picture containing table, computer, room, laptop&#10;&#10;Description automatically generated">
            <a:extLst>
              <a:ext uri="{FF2B5EF4-FFF2-40B4-BE49-F238E27FC236}">
                <a16:creationId xmlns:a16="http://schemas.microsoft.com/office/drawing/2014/main" id="{605BF660-7968-4AAE-B2A2-5035BB07CB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76549" y="4735486"/>
            <a:ext cx="2611592" cy="1743238"/>
          </a:xfrm>
          <a:prstGeom prst="rect">
            <a:avLst/>
          </a:prstGeom>
        </p:spPr>
      </p:pic>
      <p:pic>
        <p:nvPicPr>
          <p:cNvPr id="14" name="Picture 13" descr="A group of people sitting at a table&#10;&#10;Description automatically generated">
            <a:extLst>
              <a:ext uri="{FF2B5EF4-FFF2-40B4-BE49-F238E27FC236}">
                <a16:creationId xmlns:a16="http://schemas.microsoft.com/office/drawing/2014/main" id="{493233A7-70C2-487C-AA30-202365E7166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602855" y="4594870"/>
            <a:ext cx="3217545" cy="1806775"/>
          </a:xfrm>
          <a:prstGeom prst="rect">
            <a:avLst/>
          </a:prstGeom>
        </p:spPr>
      </p:pic>
      <p:sp>
        <p:nvSpPr>
          <p:cNvPr id="15" name="TextBox 14">
            <a:extLst>
              <a:ext uri="{FF2B5EF4-FFF2-40B4-BE49-F238E27FC236}">
                <a16:creationId xmlns:a16="http://schemas.microsoft.com/office/drawing/2014/main" id="{B78D442E-F1F3-4083-A3D6-B4159876723F}"/>
              </a:ext>
            </a:extLst>
          </p:cNvPr>
          <p:cNvSpPr txBox="1"/>
          <p:nvPr/>
        </p:nvSpPr>
        <p:spPr>
          <a:xfrm>
            <a:off x="6553473" y="6682395"/>
            <a:ext cx="3217545" cy="230832"/>
          </a:xfrm>
          <a:prstGeom prst="rect">
            <a:avLst/>
          </a:prstGeom>
          <a:noFill/>
        </p:spPr>
        <p:txBody>
          <a:bodyPr wrap="square" rtlCol="0">
            <a:spAutoFit/>
          </a:bodyPr>
          <a:lstStyle/>
          <a:p>
            <a:r>
              <a:rPr lang="en-GB" sz="900" dirty="0">
                <a:hlinkClick r:id="rId5" tooltip="http://www.iran-daily.com/News/191880.html"/>
              </a:rPr>
              <a:t>This Photo</a:t>
            </a:r>
            <a:r>
              <a:rPr lang="en-GB" sz="900" dirty="0"/>
              <a:t> by Unknown Author is licensed under </a:t>
            </a:r>
            <a:r>
              <a:rPr lang="en-GB" sz="900" dirty="0">
                <a:hlinkClick r:id="rId6" tooltip="https://creativecommons.org/licenses/by/3.0/"/>
              </a:rPr>
              <a:t>CC BY</a:t>
            </a:r>
            <a:endParaRPr lang="en-GB" sz="900" dirty="0"/>
          </a:p>
        </p:txBody>
      </p:sp>
    </p:spTree>
    <p:extLst>
      <p:ext uri="{BB962C8B-B14F-4D97-AF65-F5344CB8AC3E}">
        <p14:creationId xmlns:p14="http://schemas.microsoft.com/office/powerpoint/2010/main" val="4162992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D4A78-4894-498C-BEB4-C8019E341CF5}"/>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How can I improve?</a:t>
            </a:r>
          </a:p>
        </p:txBody>
      </p:sp>
      <p:sp>
        <p:nvSpPr>
          <p:cNvPr id="3" name="Content Placeholder 2">
            <a:extLst>
              <a:ext uri="{FF2B5EF4-FFF2-40B4-BE49-F238E27FC236}">
                <a16:creationId xmlns:a16="http://schemas.microsoft.com/office/drawing/2014/main" id="{8AEFD2ED-4D55-440C-876B-5CA45B5317C9}"/>
              </a:ext>
            </a:extLst>
          </p:cNvPr>
          <p:cNvSpPr>
            <a:spLocks noGrp="1"/>
          </p:cNvSpPr>
          <p:nvPr>
            <p:ph idx="1"/>
          </p:nvPr>
        </p:nvSpPr>
        <p:spPr>
          <a:xfrm>
            <a:off x="1295398" y="2087953"/>
            <a:ext cx="9601200" cy="669295"/>
          </a:xfrm>
        </p:spPr>
        <p:txBody>
          <a:bodyPr/>
          <a:lstStyle/>
          <a:p>
            <a:pPr marL="0" indent="0">
              <a:buNone/>
            </a:pPr>
            <a:r>
              <a:rPr lang="en-GB" dirty="0">
                <a:latin typeface="Arial" panose="020B0604020202020204" pitchFamily="34" charset="0"/>
                <a:cs typeface="Arial" panose="020B0604020202020204" pitchFamily="34" charset="0"/>
              </a:rPr>
              <a:t>Make use of the student support on Campus – Drop-in sessions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E9CC924-84CB-4032-A9F6-A96BFD3F8CA5}"/>
              </a:ext>
            </a:extLst>
          </p:cNvPr>
          <p:cNvSpPr txBox="1"/>
          <p:nvPr/>
        </p:nvSpPr>
        <p:spPr>
          <a:xfrm>
            <a:off x="1295399" y="4572001"/>
            <a:ext cx="862807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Ask for help. Lecturing Staff, Student Services, </a:t>
            </a:r>
            <a:r>
              <a:rPr lang="en-GB" sz="2000" dirty="0" err="1">
                <a:latin typeface="Arial" panose="020B0604020202020204" pitchFamily="34" charset="0"/>
                <a:cs typeface="Arial" panose="020B0604020202020204" pitchFamily="34" charset="0"/>
              </a:rPr>
              <a:t>Hwb</a:t>
            </a: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BCEE1DD-FA41-4006-8C8E-09C3AEC8D82F}"/>
              </a:ext>
            </a:extLst>
          </p:cNvPr>
          <p:cNvSpPr txBox="1"/>
          <p:nvPr/>
        </p:nvSpPr>
        <p:spPr>
          <a:xfrm>
            <a:off x="1295399" y="3726226"/>
            <a:ext cx="849804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Dedicate a certain time everyday to either organise or study. </a:t>
            </a:r>
          </a:p>
        </p:txBody>
      </p:sp>
      <p:sp>
        <p:nvSpPr>
          <p:cNvPr id="6" name="TextBox 5">
            <a:extLst>
              <a:ext uri="{FF2B5EF4-FFF2-40B4-BE49-F238E27FC236}">
                <a16:creationId xmlns:a16="http://schemas.microsoft.com/office/drawing/2014/main" id="{65D9B2DA-30E4-4FCC-A6CA-DCF2B3BED9A7}"/>
              </a:ext>
            </a:extLst>
          </p:cNvPr>
          <p:cNvSpPr txBox="1"/>
          <p:nvPr/>
        </p:nvSpPr>
        <p:spPr>
          <a:xfrm>
            <a:off x="1295398" y="2903229"/>
            <a:ext cx="862807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Plan ahead with the use of Academic Diaries, Calendars, Memo Boards</a:t>
            </a:r>
          </a:p>
        </p:txBody>
      </p:sp>
    </p:spTree>
    <p:extLst>
      <p:ext uri="{BB962C8B-B14F-4D97-AF65-F5344CB8AC3E}">
        <p14:creationId xmlns:p14="http://schemas.microsoft.com/office/powerpoint/2010/main" val="2728726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5778-4BF0-41CC-9C9E-01387949BE95}"/>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Reading Skills</a:t>
            </a:r>
          </a:p>
        </p:txBody>
      </p:sp>
      <p:sp>
        <p:nvSpPr>
          <p:cNvPr id="3" name="Content Placeholder 2">
            <a:extLst>
              <a:ext uri="{FF2B5EF4-FFF2-40B4-BE49-F238E27FC236}">
                <a16:creationId xmlns:a16="http://schemas.microsoft.com/office/drawing/2014/main" id="{7CCA4946-4C3E-45C8-8B72-BA10D71FCE48}"/>
              </a:ext>
            </a:extLst>
          </p:cNvPr>
          <p:cNvSpPr>
            <a:spLocks noGrp="1"/>
          </p:cNvSpPr>
          <p:nvPr>
            <p:ph idx="1"/>
          </p:nvPr>
        </p:nvSpPr>
        <p:spPr>
          <a:xfrm>
            <a:off x="1123406" y="1638299"/>
            <a:ext cx="9601200" cy="885735"/>
          </a:xfrm>
        </p:spPr>
        <p:txBody>
          <a:bodyPr>
            <a:normAutofit/>
          </a:bodyPr>
          <a:lstStyle/>
          <a:p>
            <a:pPr marL="0" indent="0" algn="ctr">
              <a:buNone/>
            </a:pPr>
            <a:r>
              <a:rPr lang="en-GB" dirty="0">
                <a:latin typeface="Arial" panose="020B0604020202020204" pitchFamily="34" charset="0"/>
                <a:cs typeface="Arial" panose="020B0604020202020204" pitchFamily="34" charset="0"/>
              </a:rPr>
              <a:t>‘In the UK you are not taught your degree, you read for your degree’ </a:t>
            </a:r>
          </a:p>
          <a:p>
            <a:pPr marL="0" indent="0" algn="ctr">
              <a:buNone/>
            </a:pPr>
            <a:r>
              <a:rPr lang="en-GB" dirty="0">
                <a:latin typeface="Arial" panose="020B0604020202020204" pitchFamily="34" charset="0"/>
                <a:cs typeface="Arial" panose="020B0604020202020204" pitchFamily="34" charset="0"/>
              </a:rPr>
              <a:t>(Burns and </a:t>
            </a:r>
            <a:r>
              <a:rPr lang="en-GB" dirty="0" err="1">
                <a:latin typeface="Arial" panose="020B0604020202020204" pitchFamily="34" charset="0"/>
                <a:cs typeface="Arial" panose="020B0604020202020204" pitchFamily="34" charset="0"/>
              </a:rPr>
              <a:t>Sinfield</a:t>
            </a:r>
            <a:r>
              <a:rPr lang="en-GB" dirty="0">
                <a:latin typeface="Arial" panose="020B0604020202020204" pitchFamily="34" charset="0"/>
                <a:cs typeface="Arial" panose="020B0604020202020204" pitchFamily="34" charset="0"/>
              </a:rPr>
              <a:t> 2008) </a:t>
            </a:r>
          </a:p>
        </p:txBody>
      </p:sp>
      <p:pic>
        <p:nvPicPr>
          <p:cNvPr id="4" name="Picture 3" descr="A picture containing table, computer, room, laptop&#10;&#10;Description automatically generated">
            <a:extLst>
              <a:ext uri="{FF2B5EF4-FFF2-40B4-BE49-F238E27FC236}">
                <a16:creationId xmlns:a16="http://schemas.microsoft.com/office/drawing/2014/main" id="{F0A56E05-B24A-4663-AE8B-88597FB3A68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76549" y="4735486"/>
            <a:ext cx="2611592" cy="1743238"/>
          </a:xfrm>
          <a:prstGeom prst="rect">
            <a:avLst/>
          </a:prstGeom>
        </p:spPr>
      </p:pic>
      <p:pic>
        <p:nvPicPr>
          <p:cNvPr id="5" name="Picture 4" descr="A group of people sitting at a table&#10;&#10;Description automatically generated">
            <a:extLst>
              <a:ext uri="{FF2B5EF4-FFF2-40B4-BE49-F238E27FC236}">
                <a16:creationId xmlns:a16="http://schemas.microsoft.com/office/drawing/2014/main" id="{E400F629-0108-441B-A87D-B77093A41FE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553473" y="4735486"/>
            <a:ext cx="3217545" cy="1806775"/>
          </a:xfrm>
          <a:prstGeom prst="rect">
            <a:avLst/>
          </a:prstGeom>
        </p:spPr>
      </p:pic>
      <p:sp>
        <p:nvSpPr>
          <p:cNvPr id="6" name="TextBox 5">
            <a:extLst>
              <a:ext uri="{FF2B5EF4-FFF2-40B4-BE49-F238E27FC236}">
                <a16:creationId xmlns:a16="http://schemas.microsoft.com/office/drawing/2014/main" id="{803FF62A-B6A6-4305-B3F7-59428D8048B2}"/>
              </a:ext>
            </a:extLst>
          </p:cNvPr>
          <p:cNvSpPr txBox="1"/>
          <p:nvPr/>
        </p:nvSpPr>
        <p:spPr>
          <a:xfrm>
            <a:off x="6553473" y="6682395"/>
            <a:ext cx="3217545" cy="230832"/>
          </a:xfrm>
          <a:prstGeom prst="rect">
            <a:avLst/>
          </a:prstGeom>
          <a:noFill/>
        </p:spPr>
        <p:txBody>
          <a:bodyPr wrap="square" rtlCol="0">
            <a:spAutoFit/>
          </a:bodyPr>
          <a:lstStyle/>
          <a:p>
            <a:r>
              <a:rPr lang="en-GB" sz="900">
                <a:hlinkClick r:id="rId5" tooltip="http://www.iran-daily.com/News/191880.html"/>
              </a:rPr>
              <a:t>This Photo</a:t>
            </a:r>
            <a:r>
              <a:rPr lang="en-GB" sz="900"/>
              <a:t> by Unknown Author is licensed under </a:t>
            </a:r>
            <a:r>
              <a:rPr lang="en-GB" sz="900">
                <a:hlinkClick r:id="rId6" tooltip="https://creativecommons.org/licenses/by/3.0/"/>
              </a:rPr>
              <a:t>CC BY</a:t>
            </a:r>
            <a:endParaRPr lang="en-GB" sz="900"/>
          </a:p>
        </p:txBody>
      </p:sp>
      <p:sp>
        <p:nvSpPr>
          <p:cNvPr id="7" name="TextBox 6">
            <a:extLst>
              <a:ext uri="{FF2B5EF4-FFF2-40B4-BE49-F238E27FC236}">
                <a16:creationId xmlns:a16="http://schemas.microsoft.com/office/drawing/2014/main" id="{D91B6E9B-1A99-4E99-B692-5AE911AC0028}"/>
              </a:ext>
            </a:extLst>
          </p:cNvPr>
          <p:cNvSpPr txBox="1"/>
          <p:nvPr/>
        </p:nvSpPr>
        <p:spPr>
          <a:xfrm>
            <a:off x="1371600" y="2687598"/>
            <a:ext cx="8948057"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‘Reading takes on a central role as part of your approach to learning. It is very important to read independently and effectively to learn significant portions of a course of study.’ (York University, no date)</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6322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963BD-48CE-4E98-9531-1035D31E3596}"/>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How can I improve?</a:t>
            </a:r>
          </a:p>
        </p:txBody>
      </p:sp>
      <p:sp>
        <p:nvSpPr>
          <p:cNvPr id="3" name="Content Placeholder 2">
            <a:extLst>
              <a:ext uri="{FF2B5EF4-FFF2-40B4-BE49-F238E27FC236}">
                <a16:creationId xmlns:a16="http://schemas.microsoft.com/office/drawing/2014/main" id="{CDFB831D-6A86-481C-AB9B-95CE731F9339}"/>
              </a:ext>
            </a:extLst>
          </p:cNvPr>
          <p:cNvSpPr>
            <a:spLocks noGrp="1"/>
          </p:cNvSpPr>
          <p:nvPr>
            <p:ph idx="1"/>
          </p:nvPr>
        </p:nvSpPr>
        <p:spPr>
          <a:xfrm>
            <a:off x="1371600" y="1727083"/>
            <a:ext cx="9601200" cy="588278"/>
          </a:xfrm>
        </p:spPr>
        <p:txBody>
          <a:bodyPr/>
          <a:lstStyle/>
          <a:p>
            <a:pPr marL="0" indent="0">
              <a:buNone/>
            </a:pPr>
            <a:r>
              <a:rPr lang="en-GB" dirty="0">
                <a:latin typeface="Arial" panose="020B0604020202020204" pitchFamily="34" charset="0"/>
                <a:cs typeface="Arial" panose="020B0604020202020204" pitchFamily="34" charset="0"/>
              </a:rPr>
              <a:t>Make use of software programmes designed to help my reading skills.</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0ACE0E3-14AF-427D-A4E1-8E44D3EA7D3F}"/>
              </a:ext>
            </a:extLst>
          </p:cNvPr>
          <p:cNvSpPr txBox="1"/>
          <p:nvPr/>
        </p:nvSpPr>
        <p:spPr>
          <a:xfrm>
            <a:off x="1371600" y="4706224"/>
            <a:ext cx="8326073"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Increase the variety of books to prevent it becoming tedious</a:t>
            </a:r>
          </a:p>
        </p:txBody>
      </p:sp>
      <p:sp>
        <p:nvSpPr>
          <p:cNvPr id="5" name="TextBox 4">
            <a:extLst>
              <a:ext uri="{FF2B5EF4-FFF2-40B4-BE49-F238E27FC236}">
                <a16:creationId xmlns:a16="http://schemas.microsoft.com/office/drawing/2014/main" id="{15B9B0CC-4D7C-4235-821F-E2EBD31C6EB3}"/>
              </a:ext>
            </a:extLst>
          </p:cNvPr>
          <p:cNvSpPr txBox="1"/>
          <p:nvPr/>
        </p:nvSpPr>
        <p:spPr>
          <a:xfrm>
            <a:off x="1371600" y="3643941"/>
            <a:ext cx="8456103"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Try different reading methods;</a:t>
            </a:r>
          </a:p>
          <a:p>
            <a:r>
              <a:rPr lang="en-GB" sz="2000" dirty="0">
                <a:latin typeface="Arial" panose="020B0604020202020204" pitchFamily="34" charset="0"/>
                <a:cs typeface="Arial" panose="020B0604020202020204" pitchFamily="34" charset="0"/>
              </a:rPr>
              <a:t>	Skimming, Scanning, Intensive and Extensive Reading</a:t>
            </a:r>
          </a:p>
        </p:txBody>
      </p:sp>
      <p:sp>
        <p:nvSpPr>
          <p:cNvPr id="6" name="TextBox 5">
            <a:extLst>
              <a:ext uri="{FF2B5EF4-FFF2-40B4-BE49-F238E27FC236}">
                <a16:creationId xmlns:a16="http://schemas.microsoft.com/office/drawing/2014/main" id="{A50F3DAA-5842-45AB-96BB-0B1F5D8C9AC4}"/>
              </a:ext>
            </a:extLst>
          </p:cNvPr>
          <p:cNvSpPr txBox="1"/>
          <p:nvPr/>
        </p:nvSpPr>
        <p:spPr>
          <a:xfrm>
            <a:off x="1371600" y="2794985"/>
            <a:ext cx="856096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Set aside a certain amount of time each day to read.</a:t>
            </a:r>
          </a:p>
        </p:txBody>
      </p:sp>
    </p:spTree>
    <p:extLst>
      <p:ext uri="{BB962C8B-B14F-4D97-AF65-F5344CB8AC3E}">
        <p14:creationId xmlns:p14="http://schemas.microsoft.com/office/powerpoint/2010/main" val="4218675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500" fill="hold"/>
                                        <p:tgtEl>
                                          <p:spTgt spid="6"/>
                                        </p:tgtEl>
                                        <p:attrNameLst>
                                          <p:attrName>ppt_w</p:attrName>
                                        </p:attrNameLst>
                                      </p:cBhvr>
                                      <p:tavLst>
                                        <p:tav tm="0">
                                          <p:val>
                                            <p:fltVal val="0"/>
                                          </p:val>
                                        </p:tav>
                                        <p:tav tm="100000">
                                          <p:val>
                                            <p:strVal val="#ppt_w"/>
                                          </p:val>
                                        </p:tav>
                                      </p:tavLst>
                                    </p:anim>
                                    <p:anim calcmode="lin" valueType="num">
                                      <p:cBhvr>
                                        <p:cTn id="15" dur="500" fill="hold"/>
                                        <p:tgtEl>
                                          <p:spTgt spid="6"/>
                                        </p:tgtEl>
                                        <p:attrNameLst>
                                          <p:attrName>ppt_h</p:attrName>
                                        </p:attrNameLst>
                                      </p:cBhvr>
                                      <p:tavLst>
                                        <p:tav tm="0">
                                          <p:val>
                                            <p:fltVal val="0"/>
                                          </p:val>
                                        </p:tav>
                                        <p:tav tm="100000">
                                          <p:val>
                                            <p:strVal val="#ppt_h"/>
                                          </p:val>
                                        </p:tav>
                                      </p:tavLst>
                                    </p:anim>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 calcmode="lin" valueType="num">
                                      <p:cBhvr>
                                        <p:cTn id="28" dur="500" fill="hold"/>
                                        <p:tgtEl>
                                          <p:spTgt spid="4"/>
                                        </p:tgtEl>
                                        <p:attrNameLst>
                                          <p:attrName>ppt_w</p:attrName>
                                        </p:attrNameLst>
                                      </p:cBhvr>
                                      <p:tavLst>
                                        <p:tav tm="0">
                                          <p:val>
                                            <p:fltVal val="0"/>
                                          </p:val>
                                        </p:tav>
                                        <p:tav tm="100000">
                                          <p:val>
                                            <p:strVal val="#ppt_w"/>
                                          </p:val>
                                        </p:tav>
                                      </p:tavLst>
                                    </p:anim>
                                    <p:anim calcmode="lin" valueType="num">
                                      <p:cBhvr>
                                        <p:cTn id="29" dur="500" fill="hold"/>
                                        <p:tgtEl>
                                          <p:spTgt spid="4"/>
                                        </p:tgtEl>
                                        <p:attrNameLst>
                                          <p:attrName>ppt_h</p:attrName>
                                        </p:attrNameLst>
                                      </p:cBhvr>
                                      <p:tavLst>
                                        <p:tav tm="0">
                                          <p:val>
                                            <p:fltVal val="0"/>
                                          </p:val>
                                        </p:tav>
                                        <p:tav tm="100000">
                                          <p:val>
                                            <p:strVal val="#ppt_h"/>
                                          </p:val>
                                        </p:tav>
                                      </p:tavLst>
                                    </p:anim>
                                    <p:animEffect transition="in" filter="fade">
                                      <p:cBhvr>
                                        <p:cTn id="3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CEC25-095C-4005-8DEF-0751F2AF47A9}"/>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Research Skills</a:t>
            </a:r>
          </a:p>
        </p:txBody>
      </p:sp>
      <p:sp>
        <p:nvSpPr>
          <p:cNvPr id="3" name="Content Placeholder 2">
            <a:extLst>
              <a:ext uri="{FF2B5EF4-FFF2-40B4-BE49-F238E27FC236}">
                <a16:creationId xmlns:a16="http://schemas.microsoft.com/office/drawing/2014/main" id="{169BB45E-9506-4F95-880D-31113D60AFA3}"/>
              </a:ext>
            </a:extLst>
          </p:cNvPr>
          <p:cNvSpPr>
            <a:spLocks noGrp="1"/>
          </p:cNvSpPr>
          <p:nvPr>
            <p:ph idx="1"/>
          </p:nvPr>
        </p:nvSpPr>
        <p:spPr>
          <a:xfrm>
            <a:off x="1371600" y="1560816"/>
            <a:ext cx="9601200" cy="1123395"/>
          </a:xfrm>
        </p:spPr>
        <p:txBody>
          <a:bodyPr/>
          <a:lstStyle/>
          <a:p>
            <a:pPr marL="0" indent="0">
              <a:buNone/>
            </a:pPr>
            <a:r>
              <a:rPr lang="en-GB" dirty="0">
                <a:latin typeface="Arial" panose="020B0604020202020204" pitchFamily="34" charset="0"/>
                <a:cs typeface="Arial" panose="020B0604020202020204" pitchFamily="34" charset="0"/>
              </a:rPr>
              <a:t>‘Our personal research methods are in permanent use. We  become skilled at analysing and evaluating data, making decisions to its validity and use.’(Bartlett and Burton, 2012)</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Picture 3" descr="A picture containing table, computer, room, laptop&#10;&#10;Description automatically generated">
            <a:extLst>
              <a:ext uri="{FF2B5EF4-FFF2-40B4-BE49-F238E27FC236}">
                <a16:creationId xmlns:a16="http://schemas.microsoft.com/office/drawing/2014/main" id="{C2EE2C85-A5D9-4B7E-951D-A081E70FB95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76549" y="4735486"/>
            <a:ext cx="2611592" cy="1743238"/>
          </a:xfrm>
          <a:prstGeom prst="rect">
            <a:avLst/>
          </a:prstGeom>
        </p:spPr>
      </p:pic>
      <p:pic>
        <p:nvPicPr>
          <p:cNvPr id="5" name="Picture 4" descr="A group of people sitting at a table&#10;&#10;Description automatically generated">
            <a:extLst>
              <a:ext uri="{FF2B5EF4-FFF2-40B4-BE49-F238E27FC236}">
                <a16:creationId xmlns:a16="http://schemas.microsoft.com/office/drawing/2014/main" id="{383EB47C-2631-4EBC-99CD-C82A392A996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553473" y="4735486"/>
            <a:ext cx="3217545" cy="1806775"/>
          </a:xfrm>
          <a:prstGeom prst="rect">
            <a:avLst/>
          </a:prstGeom>
        </p:spPr>
      </p:pic>
      <p:sp>
        <p:nvSpPr>
          <p:cNvPr id="6" name="TextBox 5">
            <a:extLst>
              <a:ext uri="{FF2B5EF4-FFF2-40B4-BE49-F238E27FC236}">
                <a16:creationId xmlns:a16="http://schemas.microsoft.com/office/drawing/2014/main" id="{75D7E491-CC5A-4851-9A91-EABDE8DFA09B}"/>
              </a:ext>
            </a:extLst>
          </p:cNvPr>
          <p:cNvSpPr txBox="1"/>
          <p:nvPr/>
        </p:nvSpPr>
        <p:spPr>
          <a:xfrm>
            <a:off x="6553473" y="6682395"/>
            <a:ext cx="3217545" cy="230832"/>
          </a:xfrm>
          <a:prstGeom prst="rect">
            <a:avLst/>
          </a:prstGeom>
          <a:noFill/>
        </p:spPr>
        <p:txBody>
          <a:bodyPr wrap="square" rtlCol="0">
            <a:spAutoFit/>
          </a:bodyPr>
          <a:lstStyle/>
          <a:p>
            <a:r>
              <a:rPr lang="en-GB" sz="900">
                <a:hlinkClick r:id="rId5" tooltip="http://www.iran-daily.com/News/191880.html"/>
              </a:rPr>
              <a:t>This Photo</a:t>
            </a:r>
            <a:r>
              <a:rPr lang="en-GB" sz="900"/>
              <a:t> by Unknown Author is licensed under </a:t>
            </a:r>
            <a:r>
              <a:rPr lang="en-GB" sz="900">
                <a:hlinkClick r:id="rId6" tooltip="https://creativecommons.org/licenses/by/3.0/"/>
              </a:rPr>
              <a:t>CC BY</a:t>
            </a:r>
            <a:endParaRPr lang="en-GB" sz="900"/>
          </a:p>
        </p:txBody>
      </p:sp>
      <p:sp>
        <p:nvSpPr>
          <p:cNvPr id="8" name="TextBox 7">
            <a:extLst>
              <a:ext uri="{FF2B5EF4-FFF2-40B4-BE49-F238E27FC236}">
                <a16:creationId xmlns:a16="http://schemas.microsoft.com/office/drawing/2014/main" id="{B0146ACA-868B-4903-9E48-D2EA3E43A39E}"/>
              </a:ext>
            </a:extLst>
          </p:cNvPr>
          <p:cNvSpPr txBox="1"/>
          <p:nvPr/>
        </p:nvSpPr>
        <p:spPr>
          <a:xfrm>
            <a:off x="1371600" y="3046716"/>
            <a:ext cx="960120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Multiple Research Sources;</a:t>
            </a:r>
          </a:p>
          <a:p>
            <a:r>
              <a:rPr lang="en-GB" sz="2000" dirty="0">
                <a:latin typeface="Arial" panose="020B0604020202020204" pitchFamily="34" charset="0"/>
                <a:cs typeface="Arial" panose="020B0604020202020204" pitchFamily="34" charset="0"/>
              </a:rPr>
              <a:t>	Books, eBooks, Journals, Newspapers, Websites, Conferences, Reports, Government Documents, Case Studies and Reviews.</a:t>
            </a:r>
          </a:p>
        </p:txBody>
      </p:sp>
    </p:spTree>
    <p:extLst>
      <p:ext uri="{BB962C8B-B14F-4D97-AF65-F5344CB8AC3E}">
        <p14:creationId xmlns:p14="http://schemas.microsoft.com/office/powerpoint/2010/main" val="1338994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DEB2C-A911-4CB9-812F-366A0C4737B9}"/>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How can I improve?</a:t>
            </a:r>
          </a:p>
        </p:txBody>
      </p:sp>
      <p:sp>
        <p:nvSpPr>
          <p:cNvPr id="3" name="Content Placeholder 2">
            <a:extLst>
              <a:ext uri="{FF2B5EF4-FFF2-40B4-BE49-F238E27FC236}">
                <a16:creationId xmlns:a16="http://schemas.microsoft.com/office/drawing/2014/main" id="{5710EE1C-F5E5-4BE1-93B0-A2203A21F028}"/>
              </a:ext>
            </a:extLst>
          </p:cNvPr>
          <p:cNvSpPr>
            <a:spLocks noGrp="1"/>
          </p:cNvSpPr>
          <p:nvPr>
            <p:ph idx="1"/>
          </p:nvPr>
        </p:nvSpPr>
        <p:spPr>
          <a:xfrm>
            <a:off x="1371600" y="1627465"/>
            <a:ext cx="9601200" cy="544236"/>
          </a:xfrm>
        </p:spPr>
        <p:txBody>
          <a:bodyPr/>
          <a:lstStyle/>
          <a:p>
            <a:pPr marL="0" indent="0">
              <a:buNone/>
            </a:pPr>
            <a:r>
              <a:rPr lang="en-GB" dirty="0">
                <a:latin typeface="Arial" panose="020B0604020202020204" pitchFamily="34" charset="0"/>
                <a:cs typeface="Arial" panose="020B0604020202020204" pitchFamily="34" charset="0"/>
              </a:rPr>
              <a:t>Make use of all sources of material.</a:t>
            </a:r>
          </a:p>
        </p:txBody>
      </p:sp>
      <p:sp>
        <p:nvSpPr>
          <p:cNvPr id="4" name="TextBox 3">
            <a:extLst>
              <a:ext uri="{FF2B5EF4-FFF2-40B4-BE49-F238E27FC236}">
                <a16:creationId xmlns:a16="http://schemas.microsoft.com/office/drawing/2014/main" id="{733D9C41-1BE5-4D1E-AA91-21C7D0C6F9F9}"/>
              </a:ext>
            </a:extLst>
          </p:cNvPr>
          <p:cNvSpPr txBox="1"/>
          <p:nvPr/>
        </p:nvSpPr>
        <p:spPr>
          <a:xfrm>
            <a:off x="1371599" y="5230536"/>
            <a:ext cx="8510631"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Ask for help such as sharing notes.</a:t>
            </a:r>
          </a:p>
        </p:txBody>
      </p:sp>
      <p:sp>
        <p:nvSpPr>
          <p:cNvPr id="5" name="TextBox 4">
            <a:extLst>
              <a:ext uri="{FF2B5EF4-FFF2-40B4-BE49-F238E27FC236}">
                <a16:creationId xmlns:a16="http://schemas.microsoft.com/office/drawing/2014/main" id="{045FDDFF-3ED6-436F-82CD-E226D1DEF8DB}"/>
              </a:ext>
            </a:extLst>
          </p:cNvPr>
          <p:cNvSpPr txBox="1"/>
          <p:nvPr/>
        </p:nvSpPr>
        <p:spPr>
          <a:xfrm>
            <a:off x="1371600" y="4370665"/>
            <a:ext cx="7017391"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Use different note taking methods.</a:t>
            </a:r>
          </a:p>
        </p:txBody>
      </p:sp>
      <p:sp>
        <p:nvSpPr>
          <p:cNvPr id="6" name="TextBox 5">
            <a:extLst>
              <a:ext uri="{FF2B5EF4-FFF2-40B4-BE49-F238E27FC236}">
                <a16:creationId xmlns:a16="http://schemas.microsoft.com/office/drawing/2014/main" id="{84AECF85-84E5-40C8-B4E1-ADE83CD03C70}"/>
              </a:ext>
            </a:extLst>
          </p:cNvPr>
          <p:cNvSpPr txBox="1"/>
          <p:nvPr/>
        </p:nvSpPr>
        <p:spPr>
          <a:xfrm>
            <a:off x="1371599" y="3468848"/>
            <a:ext cx="5813571"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Use Research Paradigms.</a:t>
            </a:r>
          </a:p>
        </p:txBody>
      </p:sp>
      <p:sp>
        <p:nvSpPr>
          <p:cNvPr id="7" name="TextBox 6">
            <a:extLst>
              <a:ext uri="{FF2B5EF4-FFF2-40B4-BE49-F238E27FC236}">
                <a16:creationId xmlns:a16="http://schemas.microsoft.com/office/drawing/2014/main" id="{07718E37-C30F-474F-917E-39848383FA5A}"/>
              </a:ext>
            </a:extLst>
          </p:cNvPr>
          <p:cNvSpPr txBox="1"/>
          <p:nvPr/>
        </p:nvSpPr>
        <p:spPr>
          <a:xfrm>
            <a:off x="1371599" y="2579615"/>
            <a:ext cx="6560191"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Try new methods of research.</a:t>
            </a:r>
          </a:p>
        </p:txBody>
      </p:sp>
    </p:spTree>
    <p:extLst>
      <p:ext uri="{BB962C8B-B14F-4D97-AF65-F5344CB8AC3E}">
        <p14:creationId xmlns:p14="http://schemas.microsoft.com/office/powerpoint/2010/main" val="261910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circle(in)">
                                      <p:cBhvr>
                                        <p:cTn id="22" dur="2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circle(in)">
                                      <p:cBhvr>
                                        <p:cTn id="2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24BA3-865F-468F-A5EE-323C96842807}"/>
              </a:ext>
            </a:extLst>
          </p:cNvPr>
          <p:cNvSpPr>
            <a:spLocks noGrp="1"/>
          </p:cNvSpPr>
          <p:nvPr>
            <p:ph type="title"/>
          </p:nvPr>
        </p:nvSpPr>
        <p:spPr>
          <a:xfrm>
            <a:off x="1371600" y="685800"/>
            <a:ext cx="9601200" cy="765495"/>
          </a:xfrm>
        </p:spPr>
        <p:txBody>
          <a:bodyPr>
            <a:normAutofit/>
          </a:bodyPr>
          <a:lstStyle/>
          <a:p>
            <a:pPr algn="ctr"/>
            <a:r>
              <a:rPr lang="en-GB" sz="4000"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14203AA9-1D6E-4C93-92C8-E63406489990}"/>
              </a:ext>
            </a:extLst>
          </p:cNvPr>
          <p:cNvSpPr txBox="1"/>
          <p:nvPr/>
        </p:nvSpPr>
        <p:spPr>
          <a:xfrm>
            <a:off x="1371600" y="1728132"/>
            <a:ext cx="9448800"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All Study Skills have their own individual strengths and significance.</a:t>
            </a:r>
          </a:p>
        </p:txBody>
      </p:sp>
      <p:sp>
        <p:nvSpPr>
          <p:cNvPr id="4" name="TextBox 3">
            <a:extLst>
              <a:ext uri="{FF2B5EF4-FFF2-40B4-BE49-F238E27FC236}">
                <a16:creationId xmlns:a16="http://schemas.microsoft.com/office/drawing/2014/main" id="{EE156C2F-A286-4829-9AB8-C1C2D3DAACC1}"/>
              </a:ext>
            </a:extLst>
          </p:cNvPr>
          <p:cNvSpPr txBox="1"/>
          <p:nvPr/>
        </p:nvSpPr>
        <p:spPr>
          <a:xfrm>
            <a:off x="1371600" y="2541864"/>
            <a:ext cx="7797567"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 order to be successful you need to be competent in many different Study Skills.</a:t>
            </a:r>
          </a:p>
        </p:txBody>
      </p:sp>
      <p:sp>
        <p:nvSpPr>
          <p:cNvPr id="7" name="TextBox 6">
            <a:extLst>
              <a:ext uri="{FF2B5EF4-FFF2-40B4-BE49-F238E27FC236}">
                <a16:creationId xmlns:a16="http://schemas.microsoft.com/office/drawing/2014/main" id="{BAEFB8F4-0BB7-4E04-A798-BE3821B8E821}"/>
              </a:ext>
            </a:extLst>
          </p:cNvPr>
          <p:cNvSpPr txBox="1"/>
          <p:nvPr/>
        </p:nvSpPr>
        <p:spPr>
          <a:xfrm>
            <a:off x="2642532" y="4135772"/>
            <a:ext cx="7139031" cy="646331"/>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92671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1000" fill="hold"/>
                                        <p:tgtEl>
                                          <p:spTgt spid="4"/>
                                        </p:tgtEl>
                                        <p:attrNameLst>
                                          <p:attrName>ppt_w</p:attrName>
                                        </p:attrNameLst>
                                      </p:cBhvr>
                                      <p:tavLst>
                                        <p:tav tm="0">
                                          <p:val>
                                            <p:fltVal val="0"/>
                                          </p:val>
                                        </p:tav>
                                        <p:tav tm="100000">
                                          <p:val>
                                            <p:strVal val="#ppt_w"/>
                                          </p:val>
                                        </p:tav>
                                      </p:tavLst>
                                    </p:anim>
                                    <p:anim calcmode="lin" valueType="num">
                                      <p:cBhvr>
                                        <p:cTn id="16" dur="1000" fill="hold"/>
                                        <p:tgtEl>
                                          <p:spTgt spid="4"/>
                                        </p:tgtEl>
                                        <p:attrNameLst>
                                          <p:attrName>ppt_h</p:attrName>
                                        </p:attrNameLst>
                                      </p:cBhvr>
                                      <p:tavLst>
                                        <p:tav tm="0">
                                          <p:val>
                                            <p:fltVal val="0"/>
                                          </p:val>
                                        </p:tav>
                                        <p:tav tm="100000">
                                          <p:val>
                                            <p:strVal val="#ppt_h"/>
                                          </p:val>
                                        </p:tav>
                                      </p:tavLst>
                                    </p:anim>
                                    <p:anim calcmode="lin" valueType="num">
                                      <p:cBhvr>
                                        <p:cTn id="17" dur="1000" fill="hold"/>
                                        <p:tgtEl>
                                          <p:spTgt spid="4"/>
                                        </p:tgtEl>
                                        <p:attrNameLst>
                                          <p:attrName>style.rotation</p:attrName>
                                        </p:attrNameLst>
                                      </p:cBhvr>
                                      <p:tavLst>
                                        <p:tav tm="0">
                                          <p:val>
                                            <p:fltVal val="90"/>
                                          </p:val>
                                        </p:tav>
                                        <p:tav tm="100000">
                                          <p:val>
                                            <p:fltVal val="0"/>
                                          </p:val>
                                        </p:tav>
                                      </p:tavLst>
                                    </p:anim>
                                    <p:animEffect transition="in" filter="fade">
                                      <p:cBhvr>
                                        <p:cTn id="18" dur="10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p:cTn id="23" dur="500" fill="hold"/>
                                        <p:tgtEl>
                                          <p:spTgt spid="7"/>
                                        </p:tgtEl>
                                        <p:attrNameLst>
                                          <p:attrName>ppt_w</p:attrName>
                                        </p:attrNameLst>
                                      </p:cBhvr>
                                      <p:tavLst>
                                        <p:tav tm="0">
                                          <p:val>
                                            <p:fltVal val="0"/>
                                          </p:val>
                                        </p:tav>
                                        <p:tav tm="100000">
                                          <p:val>
                                            <p:strVal val="#ppt_w"/>
                                          </p:val>
                                        </p:tav>
                                      </p:tavLst>
                                    </p:anim>
                                    <p:anim calcmode="lin" valueType="num">
                                      <p:cBhvr>
                                        <p:cTn id="24" dur="500" fill="hold"/>
                                        <p:tgtEl>
                                          <p:spTgt spid="7"/>
                                        </p:tgtEl>
                                        <p:attrNameLst>
                                          <p:attrName>ppt_h</p:attrName>
                                        </p:attrNameLst>
                                      </p:cBhvr>
                                      <p:tavLst>
                                        <p:tav tm="0">
                                          <p:val>
                                            <p:fltVal val="0"/>
                                          </p:val>
                                        </p:tav>
                                        <p:tav tm="100000">
                                          <p:val>
                                            <p:strVal val="#ppt_h"/>
                                          </p:val>
                                        </p:tav>
                                      </p:tavLst>
                                    </p:anim>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27020-6C80-4859-8BA4-937BEB9EFF1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82A031E-58AC-4E56-9576-23AB62E82C60}"/>
              </a:ext>
            </a:extLst>
          </p:cNvPr>
          <p:cNvSpPr>
            <a:spLocks noGrp="1"/>
          </p:cNvSpPr>
          <p:nvPr>
            <p:ph idx="1"/>
          </p:nvPr>
        </p:nvSpPr>
        <p:spPr>
          <a:xfrm>
            <a:off x="1371600" y="1338045"/>
            <a:ext cx="9601200" cy="5373148"/>
          </a:xfrm>
        </p:spPr>
        <p:txBody>
          <a:bodyPr>
            <a:normAutofit/>
          </a:bodyPr>
          <a:lstStyle/>
          <a:p>
            <a:r>
              <a:rPr lang="en-GB" sz="1200" dirty="0">
                <a:latin typeface="Arial" panose="020B0604020202020204" pitchFamily="34" charset="0"/>
                <a:cs typeface="Arial" panose="020B0604020202020204" pitchFamily="34" charset="0"/>
              </a:rPr>
              <a:t>Hoover, J.J., &amp; Patton, P.R. (1995). Teaching students with learning problems to use study skills: A teacher's guide. Austin, TX: Pro-Ed.</a:t>
            </a:r>
          </a:p>
          <a:p>
            <a:r>
              <a:rPr lang="en-GB" sz="1200" dirty="0">
                <a:latin typeface="Arial" panose="020B0604020202020204" pitchFamily="34" charset="0"/>
                <a:cs typeface="Arial" panose="020B0604020202020204" pitchFamily="34" charset="0"/>
              </a:rPr>
              <a:t>Simpson, S. (2015</a:t>
            </a:r>
            <a:r>
              <a:rPr lang="en-GB" sz="1200" i="1" dirty="0">
                <a:latin typeface="Arial" panose="020B0604020202020204" pitchFamily="34" charset="0"/>
                <a:cs typeface="Arial" panose="020B0604020202020204" pitchFamily="34" charset="0"/>
              </a:rPr>
              <a:t>) Essential Study Skills.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https://www.talanx.com/~/media/Files/T/Talanx/pdfcontent/karriere/ebooks/essential-study-skills.pdf</a:t>
            </a:r>
            <a:endParaRPr lang="en-GB" sz="1200"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Regier</a:t>
            </a:r>
            <a:r>
              <a:rPr lang="en-GB" sz="1200" dirty="0">
                <a:latin typeface="Arial" panose="020B0604020202020204" pitchFamily="34" charset="0"/>
                <a:cs typeface="Arial" panose="020B0604020202020204" pitchFamily="34" charset="0"/>
              </a:rPr>
              <a:t>, J. (2015).  </a:t>
            </a:r>
            <a:r>
              <a:rPr lang="en-GB" sz="1200" i="1" dirty="0">
                <a:latin typeface="Arial" panose="020B0604020202020204" pitchFamily="34" charset="0"/>
                <a:cs typeface="Arial" panose="020B0604020202020204" pitchFamily="34" charset="0"/>
              </a:rPr>
              <a:t>Why is Academic Success Important?.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https://saskschoolboards.ca/wp-content/uploads/2015/08/2011SIAST.pdf</a:t>
            </a:r>
            <a:r>
              <a:rPr lang="en-GB" sz="1200" dirty="0">
                <a:latin typeface="Arial" panose="020B0604020202020204" pitchFamily="34" charset="0"/>
                <a:cs typeface="Arial" panose="020B0604020202020204" pitchFamily="34" charset="0"/>
              </a:rPr>
              <a:t>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December 2019).</a:t>
            </a:r>
          </a:p>
          <a:p>
            <a:r>
              <a:rPr lang="en-GB" sz="1200" dirty="0">
                <a:latin typeface="Arial" panose="020B0604020202020204" pitchFamily="34" charset="0"/>
                <a:cs typeface="Arial" panose="020B0604020202020204" pitchFamily="34" charset="0"/>
              </a:rPr>
              <a:t>Gambill, J.M., Moss, L.A., </a:t>
            </a:r>
            <a:r>
              <a:rPr lang="en-GB" sz="1200" dirty="0" err="1">
                <a:latin typeface="Arial" panose="020B0604020202020204" pitchFamily="34" charset="0"/>
                <a:cs typeface="Arial" panose="020B0604020202020204" pitchFamily="34" charset="0"/>
              </a:rPr>
              <a:t>Vescogni</a:t>
            </a:r>
            <a:r>
              <a:rPr lang="en-GB" sz="1200" dirty="0">
                <a:latin typeface="Arial" panose="020B0604020202020204" pitchFamily="34" charset="0"/>
                <a:cs typeface="Arial" panose="020B0604020202020204" pitchFamily="34" charset="0"/>
              </a:rPr>
              <a:t>, C.D. (2008) </a:t>
            </a:r>
            <a:r>
              <a:rPr lang="en-GB" sz="1200" i="1" dirty="0">
                <a:latin typeface="Arial" panose="020B0604020202020204" pitchFamily="34" charset="0"/>
                <a:cs typeface="Arial" panose="020B0604020202020204" pitchFamily="34" charset="0"/>
              </a:rPr>
              <a:t>The Impact of Study Skills and Organizational Methods on Student Achievement. </a:t>
            </a:r>
            <a:r>
              <a:rPr lang="en-GB" sz="1200" dirty="0">
                <a:latin typeface="Arial" panose="020B0604020202020204" pitchFamily="34" charset="0"/>
                <a:cs typeface="Arial" panose="020B0604020202020204" pitchFamily="34" charset="0"/>
              </a:rPr>
              <a:t>Illinois: Saint Xavier University.</a:t>
            </a:r>
          </a:p>
          <a:p>
            <a:r>
              <a:rPr lang="en-GB" sz="1200" dirty="0">
                <a:latin typeface="Arial" panose="020B0604020202020204" pitchFamily="34" charset="0"/>
                <a:cs typeface="Arial" panose="020B0604020202020204" pitchFamily="34" charset="0"/>
              </a:rPr>
              <a:t>Burns, T. &amp; </a:t>
            </a:r>
            <a:r>
              <a:rPr lang="en-GB" sz="1200" dirty="0" err="1">
                <a:latin typeface="Arial" panose="020B0604020202020204" pitchFamily="34" charset="0"/>
                <a:cs typeface="Arial" panose="020B0604020202020204" pitchFamily="34" charset="0"/>
              </a:rPr>
              <a:t>Sinfield</a:t>
            </a:r>
            <a:r>
              <a:rPr lang="en-GB" sz="1200" dirty="0">
                <a:latin typeface="Arial" panose="020B0604020202020204" pitchFamily="34" charset="0"/>
                <a:cs typeface="Arial" panose="020B0604020202020204" pitchFamily="34" charset="0"/>
              </a:rPr>
              <a:t>, S. (2008) </a:t>
            </a:r>
            <a:r>
              <a:rPr lang="en-GB" sz="1200" i="1" dirty="0">
                <a:latin typeface="Arial" panose="020B0604020202020204" pitchFamily="34" charset="0"/>
                <a:cs typeface="Arial" panose="020B0604020202020204" pitchFamily="34" charset="0"/>
              </a:rPr>
              <a:t>Essential Study Skills: The Complete Guide to Success at University. </a:t>
            </a:r>
            <a:r>
              <a:rPr lang="en-GB" sz="1200" dirty="0">
                <a:latin typeface="Arial" panose="020B0604020202020204" pitchFamily="34" charset="0"/>
                <a:cs typeface="Arial" panose="020B0604020202020204" pitchFamily="34" charset="0"/>
              </a:rPr>
              <a:t>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Ed. London: SAGE Publications Ltd</a:t>
            </a:r>
          </a:p>
          <a:p>
            <a:r>
              <a:rPr lang="en-GB" sz="1200" dirty="0">
                <a:latin typeface="Arial" panose="020B0604020202020204" pitchFamily="34" charset="0"/>
                <a:cs typeface="Arial" panose="020B0604020202020204" pitchFamily="34" charset="0"/>
              </a:rPr>
              <a:t>York University (no date) </a:t>
            </a:r>
            <a:r>
              <a:rPr lang="en-GB" sz="1200" i="1" dirty="0">
                <a:latin typeface="Arial" panose="020B0604020202020204" pitchFamily="34" charset="0"/>
                <a:cs typeface="Arial" panose="020B0604020202020204" pitchFamily="34" charset="0"/>
              </a:rPr>
              <a:t>Writing Skills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https://lss.info.yorku.ca/resources/reading-skills-for-university/</a:t>
            </a:r>
            <a:r>
              <a:rPr lang="en-GB" sz="1200" dirty="0">
                <a:latin typeface="Arial" panose="020B0604020202020204" pitchFamily="34" charset="0"/>
                <a:cs typeface="Arial" panose="020B0604020202020204" pitchFamily="34" charset="0"/>
              </a:rPr>
              <a:t>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December 2019).</a:t>
            </a:r>
          </a:p>
          <a:p>
            <a:r>
              <a:rPr lang="en-GB" sz="1200" dirty="0">
                <a:latin typeface="Arial" panose="020B0604020202020204" pitchFamily="34" charset="0"/>
                <a:cs typeface="Arial" panose="020B0604020202020204" pitchFamily="34" charset="0"/>
              </a:rPr>
              <a:t>Bartlett, S. &amp; Burton, D. (2012) </a:t>
            </a:r>
            <a:r>
              <a:rPr lang="en-GB" sz="1200" i="1" dirty="0">
                <a:latin typeface="Arial" panose="020B0604020202020204" pitchFamily="34" charset="0"/>
                <a:cs typeface="Arial" panose="020B0604020202020204" pitchFamily="34" charset="0"/>
              </a:rPr>
              <a:t>Introduction to Education Studies.</a:t>
            </a:r>
            <a:r>
              <a:rPr lang="en-GB" sz="1200" dirty="0">
                <a:latin typeface="Arial" panose="020B0604020202020204" pitchFamily="34" charset="0"/>
                <a:cs typeface="Arial" panose="020B0604020202020204" pitchFamily="34" charset="0"/>
              </a:rPr>
              <a:t>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Ed. London: SAGE Publications Ltd</a:t>
            </a:r>
          </a:p>
        </p:txBody>
      </p:sp>
    </p:spTree>
    <p:extLst>
      <p:ext uri="{BB962C8B-B14F-4D97-AF65-F5344CB8AC3E}">
        <p14:creationId xmlns:p14="http://schemas.microsoft.com/office/powerpoint/2010/main" val="195377450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0" ma:contentTypeDescription="Create a new document." ma:contentTypeScope="" ma:versionID="4488c9c45714215309fdd5cc9308775c">
  <xsd:schema xmlns:xsd="http://www.w3.org/2001/XMLSchema" xmlns:xs="http://www.w3.org/2001/XMLSchema" xmlns:p="http://schemas.microsoft.com/office/2006/metadata/properties" targetNamespace="http://schemas.microsoft.com/office/2006/metadata/properties" ma:root="true" ma:fieldsID="ee4b7b6d5e216db7f759cfd5da55ccf7">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BF00FF1-9938-426E-A9F3-63FC784A029E}">
  <ds:schemaRefs>
    <ds:schemaRef ds:uri="http://schemas.microsoft.com/sharepoint/v3/contenttype/forms"/>
  </ds:schemaRefs>
</ds:datastoreItem>
</file>

<file path=customXml/itemProps2.xml><?xml version="1.0" encoding="utf-8"?>
<ds:datastoreItem xmlns:ds="http://schemas.openxmlformats.org/officeDocument/2006/customXml" ds:itemID="{EFED06A0-6E33-41CB-9DA2-0BCC5386709F}">
  <ds:schemaRefs>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B3725E7-F0FD-4038-8BA0-71C38497FE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TM10001105[[fn=Crop]]</Template>
  <TotalTime>339</TotalTime>
  <Words>786</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Franklin Gothic Book</vt:lpstr>
      <vt:lpstr>Crop</vt:lpstr>
      <vt:lpstr>Study Skills</vt:lpstr>
      <vt:lpstr>What are study skills?</vt:lpstr>
      <vt:lpstr>Organisation skills</vt:lpstr>
      <vt:lpstr>How can I improve?</vt:lpstr>
      <vt:lpstr>Reading Skills</vt:lpstr>
      <vt:lpstr>How can I improve?</vt:lpstr>
      <vt:lpstr>Research Skills</vt:lpstr>
      <vt:lpstr>How can I improve?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dc:title>
  <dc:creator>Carly Lee (1809920)</dc:creator>
  <cp:lastModifiedBy>Martyn Lee (1903379)</cp:lastModifiedBy>
  <cp:revision>23</cp:revision>
  <dcterms:created xsi:type="dcterms:W3CDTF">2020-01-05T10:26:19Z</dcterms:created>
  <dcterms:modified xsi:type="dcterms:W3CDTF">2020-01-07T12:37:09Z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