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91" r:id="rId3"/>
    <p:sldId id="257" r:id="rId4"/>
    <p:sldId id="290" r:id="rId5"/>
    <p:sldId id="258" r:id="rId6"/>
    <p:sldId id="281" r:id="rId7"/>
    <p:sldId id="282" r:id="rId8"/>
    <p:sldId id="283" r:id="rId9"/>
    <p:sldId id="284" r:id="rId10"/>
    <p:sldId id="285" r:id="rId11"/>
    <p:sldId id="286" r:id="rId12"/>
    <p:sldId id="259" r:id="rId13"/>
    <p:sldId id="265" r:id="rId14"/>
    <p:sldId id="279" r:id="rId15"/>
    <p:sldId id="260" r:id="rId16"/>
    <p:sldId id="264" r:id="rId17"/>
    <p:sldId id="263" r:id="rId18"/>
    <p:sldId id="266" r:id="rId19"/>
    <p:sldId id="267" r:id="rId20"/>
    <p:sldId id="268" r:id="rId21"/>
    <p:sldId id="269" r:id="rId22"/>
    <p:sldId id="270" r:id="rId23"/>
    <p:sldId id="288" r:id="rId24"/>
    <p:sldId id="271" r:id="rId25"/>
    <p:sldId id="280" r:id="rId26"/>
    <p:sldId id="273" r:id="rId27"/>
    <p:sldId id="274" r:id="rId28"/>
    <p:sldId id="275" r:id="rId29"/>
    <p:sldId id="276" r:id="rId30"/>
    <p:sldId id="277" r:id="rId31"/>
    <p:sldId id="278" r:id="rId32"/>
    <p:sldId id="262" r:id="rId33"/>
    <p:sldId id="292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110" d="100"/>
          <a:sy n="110" d="100"/>
        </p:scale>
        <p:origin x="1578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69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868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871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949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812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019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5994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987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051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127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076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36B7C-11DA-47FA-9BDB-428DCA6739A4}" type="datetimeFigureOut">
              <a:rPr lang="en-GB" smtClean="0"/>
              <a:t>19/03/2019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A3145-55AE-4177-B797-AC44B18B934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120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bDipVRt5aE" TargetMode="External"/><Relationship Id="rId2" Type="http://schemas.openxmlformats.org/officeDocument/2006/relationships/hyperlink" Target="http://www.dartmouth.edu/~ugar/undergrad/posterinstruction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LTWf8Ck8Dk8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7772400" cy="1946647"/>
          </a:xfrm>
        </p:spPr>
        <p:txBody>
          <a:bodyPr>
            <a:normAutofit fontScale="90000"/>
          </a:bodyPr>
          <a:lstStyle/>
          <a:p>
            <a:r>
              <a:rPr lang="en-GB" sz="4900" b="1" dirty="0"/>
              <a:t>Empirical Research Methods</a:t>
            </a:r>
            <a:br>
              <a:rPr lang="en-GB" b="1" dirty="0"/>
            </a:br>
            <a:r>
              <a:rPr lang="en-GB" dirty="0"/>
              <a:t>Disseminating Research</a:t>
            </a:r>
            <a:br>
              <a:rPr lang="en-GB" dirty="0"/>
            </a:b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5013176"/>
            <a:ext cx="6696744" cy="1320552"/>
          </a:xfrm>
        </p:spPr>
        <p:txBody>
          <a:bodyPr/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 Final assignment – Presentation of research</a:t>
            </a:r>
          </a:p>
        </p:txBody>
      </p:sp>
    </p:spTree>
    <p:extLst>
      <p:ext uri="{BB962C8B-B14F-4D97-AF65-F5344CB8AC3E}">
        <p14:creationId xmlns:p14="http://schemas.microsoft.com/office/powerpoint/2010/main" val="4228713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ROUND….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0200"/>
            <a:ext cx="91440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57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169" y="188640"/>
            <a:ext cx="8229600" cy="778098"/>
          </a:xfrm>
        </p:spPr>
        <p:txBody>
          <a:bodyPr/>
          <a:lstStyle/>
          <a:p>
            <a:r>
              <a:rPr lang="en-GB" b="1" dirty="0"/>
              <a:t>Disseminating Research Findings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4615402"/>
            <a:ext cx="16561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Journal Articles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92080" y="1537405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Research Posters</a:t>
            </a:r>
          </a:p>
        </p:txBody>
      </p:sp>
      <p:sp>
        <p:nvSpPr>
          <p:cNvPr id="8" name="Oval 7"/>
          <p:cNvSpPr/>
          <p:nvPr/>
        </p:nvSpPr>
        <p:spPr>
          <a:xfrm>
            <a:off x="1532342" y="1412776"/>
            <a:ext cx="3030105" cy="1824252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285555" y="5038819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 </a:t>
            </a:r>
            <a:r>
              <a:rPr lang="en-GB" sz="2800" dirty="0"/>
              <a:t>Workshops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52120" y="3789040"/>
            <a:ext cx="17620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Press Release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805602" y="5331207"/>
            <a:ext cx="2054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Research Reports</a:t>
            </a:r>
          </a:p>
        </p:txBody>
      </p:sp>
      <p:pic>
        <p:nvPicPr>
          <p:cNvPr id="1026" name="Picture 2" descr="C:\Users\edu-mc\AppData\Local\Microsoft\Windows\Temporary Internet Files\Content.IE5\XTVVG3RM\student_presentin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802" y="1695388"/>
            <a:ext cx="2034728" cy="287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du-mc\AppData\Local\Microsoft\Windows\Temporary Internet Files\Content.IE5\GGEUIMCR\scientific-method5[1]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9734">
            <a:off x="7053338" y="1458128"/>
            <a:ext cx="1037980" cy="130149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1030" name="Picture 6" descr="C:\Users\edu-mc\AppData\Local\Microsoft\Windows\Temporary Internet Files\Content.IE5\GGEUIMCR\News_reader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665" y="3649210"/>
            <a:ext cx="1525422" cy="1014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du-mc\AppData\Local\Microsoft\Windows\Temporary Internet Files\Content.IE5\AXPEOS7J\newspaper_bw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427" y="3317613"/>
            <a:ext cx="1252736" cy="93955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edu-mc\AppData\Local\Microsoft\Windows\Temporary Internet Files\Content.IE5\GGEUIMCR\Journal_of_Counseling_Psychology[1]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225" y="4602929"/>
            <a:ext cx="1092417" cy="145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edu-mc\AppData\Local\Microsoft\Windows\Temporary Internet Files\Content.IE5\AXPEOS7J\3391469181_89c8ee69b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56119">
            <a:off x="7532475" y="5342925"/>
            <a:ext cx="947249" cy="1004792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edu-mc\AppData\Local\Microsoft\Windows\Temporary Internet Files\Content.IE5\HT2WP4JJ\workshop[1].gi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596" y="5590694"/>
            <a:ext cx="1516158" cy="986606"/>
          </a:xfrm>
          <a:prstGeom prst="rect">
            <a:avLst/>
          </a:prstGeom>
          <a:noFill/>
          <a:effectLst>
            <a:softEdge rad="3175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069395" y="1695388"/>
            <a:ext cx="1440160" cy="3539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00" dirty="0"/>
              <a:t>Presentations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216981" y="2579223"/>
            <a:ext cx="830414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Today</a:t>
            </a:r>
          </a:p>
        </p:txBody>
      </p:sp>
      <p:sp>
        <p:nvSpPr>
          <p:cNvPr id="13" name="TextBox 12"/>
          <p:cNvSpPr txBox="1"/>
          <p:nvPr/>
        </p:nvSpPr>
        <p:spPr>
          <a:xfrm rot="19443421">
            <a:off x="287787" y="1156995"/>
            <a:ext cx="14174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FF00"/>
                </a:solidFill>
              </a:rPr>
              <a:t>Variety of ways…</a:t>
            </a:r>
          </a:p>
        </p:txBody>
      </p:sp>
    </p:spTree>
    <p:extLst>
      <p:ext uri="{BB962C8B-B14F-4D97-AF65-F5344CB8AC3E}">
        <p14:creationId xmlns:p14="http://schemas.microsoft.com/office/powerpoint/2010/main" val="389101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4: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 fontAlgn="base" hangingPunct="0"/>
            <a:r>
              <a:rPr lang="en-GB" dirty="0"/>
              <a:t>Determine, refine, adapt and use appropriate methods and skills.</a:t>
            </a:r>
          </a:p>
          <a:p>
            <a:pPr lvl="0" fontAlgn="base" hangingPunct="0"/>
            <a:r>
              <a:rPr lang="en-GB" dirty="0"/>
              <a:t>Maintain and improve professional knowledge, skills and application.</a:t>
            </a:r>
          </a:p>
          <a:p>
            <a:pPr lvl="0"/>
            <a:r>
              <a:rPr lang="en-GB" dirty="0"/>
              <a:t>Skilfully communicate with others in a clear and articulate manner, both verbally and in writing.</a:t>
            </a:r>
          </a:p>
          <a:p>
            <a:r>
              <a:rPr lang="en-GB" dirty="0"/>
              <a:t>Apply research and research methodologies to locate, review and evaluate research findings relevant to care and well-being issues, across a range of disciplines  </a:t>
            </a:r>
          </a:p>
          <a:p>
            <a:pPr lvl="0" fontAlgn="base" hangingPunct="0"/>
            <a:r>
              <a:rPr lang="en-GB" dirty="0"/>
              <a:t>Employ appropriate academic conventions in the production and presentation of work.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500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50106"/>
          </a:xfrm>
        </p:spPr>
        <p:txBody>
          <a:bodyPr/>
          <a:lstStyle/>
          <a:p>
            <a:r>
              <a:rPr lang="en-GB" b="1" dirty="0"/>
              <a:t>Assignment 4: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8424936" cy="5688632"/>
          </a:xfrm>
        </p:spPr>
        <p:txBody>
          <a:bodyPr>
            <a:normAutofit/>
          </a:bodyPr>
          <a:lstStyle/>
          <a:p>
            <a:endParaRPr lang="en-GB" sz="2800" b="1" dirty="0"/>
          </a:p>
          <a:p>
            <a:pPr>
              <a:lnSpc>
                <a:spcPct val="200000"/>
              </a:lnSpc>
            </a:pPr>
            <a:r>
              <a:rPr lang="en-GB" sz="3600" b="1" dirty="0"/>
              <a:t>15 minute </a:t>
            </a:r>
            <a:r>
              <a:rPr lang="en-GB" sz="3600" dirty="0"/>
              <a:t>presentation  </a:t>
            </a:r>
          </a:p>
          <a:p>
            <a:pPr>
              <a:lnSpc>
                <a:spcPct val="200000"/>
              </a:lnSpc>
            </a:pPr>
            <a:r>
              <a:rPr lang="en-GB" sz="3600" dirty="0"/>
              <a:t>Audience: peers and assessor (Tutor) </a:t>
            </a:r>
          </a:p>
          <a:p>
            <a:pPr>
              <a:lnSpc>
                <a:spcPct val="200000"/>
              </a:lnSpc>
            </a:pPr>
            <a:r>
              <a:rPr lang="en-GB" sz="3600" dirty="0"/>
              <a:t>30% of overall mark</a:t>
            </a:r>
          </a:p>
          <a:p>
            <a:pPr>
              <a:lnSpc>
                <a:spcPct val="200000"/>
              </a:lnSpc>
            </a:pPr>
            <a:r>
              <a:rPr lang="en-GB" sz="3600" dirty="0"/>
              <a:t>Purpose: </a:t>
            </a:r>
            <a:r>
              <a:rPr lang="en-GB" sz="3600" b="1" dirty="0"/>
              <a:t>disseminate your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830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4: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Content to include: </a:t>
            </a:r>
            <a:endParaRPr lang="en-GB" sz="700" dirty="0"/>
          </a:p>
          <a:p>
            <a:pPr marL="546100" indent="-457200"/>
            <a:endParaRPr lang="en-GB" b="1" dirty="0"/>
          </a:p>
          <a:p>
            <a:pPr marL="546100" indent="-457200"/>
            <a:endParaRPr lang="en-GB" b="1" dirty="0"/>
          </a:p>
          <a:p>
            <a:pPr marL="546100" indent="-457200"/>
            <a:r>
              <a:rPr lang="en-GB" b="1" dirty="0"/>
              <a:t>What</a:t>
            </a:r>
            <a:r>
              <a:rPr lang="en-GB" dirty="0"/>
              <a:t> you did, </a:t>
            </a:r>
            <a:r>
              <a:rPr lang="en-GB" b="1" dirty="0"/>
              <a:t>why</a:t>
            </a:r>
            <a:r>
              <a:rPr lang="en-GB" dirty="0"/>
              <a:t> you did it, </a:t>
            </a:r>
            <a:r>
              <a:rPr lang="en-GB" b="1" dirty="0"/>
              <a:t>how</a:t>
            </a:r>
            <a:r>
              <a:rPr lang="en-GB" dirty="0"/>
              <a:t> you did it         draw on </a:t>
            </a:r>
            <a:r>
              <a:rPr lang="en-GB" b="1" dirty="0"/>
              <a:t>research proposal </a:t>
            </a:r>
            <a:r>
              <a:rPr lang="en-GB" dirty="0"/>
              <a:t>/ include </a:t>
            </a:r>
            <a:r>
              <a:rPr lang="en-GB" b="1" dirty="0"/>
              <a:t>methodology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076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4: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What</a:t>
            </a:r>
            <a:r>
              <a:rPr lang="en-GB" dirty="0"/>
              <a:t> you </a:t>
            </a:r>
            <a:r>
              <a:rPr lang="en-GB" b="1" dirty="0"/>
              <a:t>found</a:t>
            </a:r>
            <a:r>
              <a:rPr lang="en-GB" dirty="0"/>
              <a:t> (during focus group)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768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4: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 Conclusion</a:t>
            </a:r>
            <a:r>
              <a:rPr lang="en-GB" dirty="0"/>
              <a:t> and </a:t>
            </a:r>
            <a:r>
              <a:rPr lang="en-GB" b="1" dirty="0"/>
              <a:t>Recommendations</a:t>
            </a:r>
            <a:r>
              <a:rPr lang="en-GB" dirty="0"/>
              <a:t> (what the </a:t>
            </a:r>
            <a:r>
              <a:rPr lang="en-GB" b="1" dirty="0"/>
              <a:t>findings</a:t>
            </a:r>
            <a:r>
              <a:rPr lang="en-GB" dirty="0"/>
              <a:t>  from your focus group suggest about your main </a:t>
            </a:r>
            <a:r>
              <a:rPr lang="en-GB" b="1" dirty="0"/>
              <a:t>research 	question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675245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4: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Include </a:t>
            </a:r>
            <a:r>
              <a:rPr lang="en-GB" b="1" dirty="0"/>
              <a:t>title slide </a:t>
            </a:r>
            <a:r>
              <a:rPr lang="en-GB" dirty="0"/>
              <a:t>/ </a:t>
            </a:r>
            <a:r>
              <a:rPr lang="en-GB" b="1" dirty="0"/>
              <a:t>references</a:t>
            </a:r>
            <a:r>
              <a:rPr lang="en-GB" dirty="0"/>
              <a:t> as appropriate </a:t>
            </a:r>
          </a:p>
          <a:p>
            <a:endParaRPr lang="en-GB" sz="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234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4: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r>
              <a:rPr lang="en-GB" u="sng" dirty="0"/>
              <a:t>Remember</a:t>
            </a:r>
            <a:r>
              <a:rPr lang="en-GB" dirty="0"/>
              <a:t>: this is an </a:t>
            </a:r>
            <a:r>
              <a:rPr lang="en-GB" b="1" dirty="0"/>
              <a:t>academic</a:t>
            </a:r>
            <a:r>
              <a:rPr lang="en-GB" dirty="0"/>
              <a:t> piece of work! </a:t>
            </a:r>
          </a:p>
          <a:p>
            <a:endParaRPr lang="en-GB" sz="800" dirty="0"/>
          </a:p>
          <a:p>
            <a:endParaRPr lang="en-GB" sz="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243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4: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Upload</a:t>
            </a:r>
            <a:r>
              <a:rPr lang="en-GB" dirty="0"/>
              <a:t> your presentation to       by the </a:t>
            </a:r>
            <a:r>
              <a:rPr lang="en-GB" sz="4400" b="1" dirty="0"/>
              <a:t>13</a:t>
            </a:r>
            <a:r>
              <a:rPr lang="en-GB" sz="4400" b="1" baseline="30000" dirty="0"/>
              <a:t>th</a:t>
            </a:r>
            <a:r>
              <a:rPr lang="en-GB" b="1" baseline="30000" dirty="0"/>
              <a:t> </a:t>
            </a:r>
            <a:r>
              <a:rPr lang="en-GB" b="1" dirty="0"/>
              <a:t>May 2019</a:t>
            </a:r>
          </a:p>
          <a:p>
            <a:r>
              <a:rPr lang="en-GB" b="1" dirty="0"/>
              <a:t>Failure to do so may mean that your presentation may not be able to go ahead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27507"/>
            <a:ext cx="576064" cy="535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5363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5616624" cy="1080120"/>
          </a:xfrm>
        </p:spPr>
        <p:txBody>
          <a:bodyPr/>
          <a:lstStyle/>
          <a:p>
            <a:r>
              <a:rPr lang="en-GB" b="1" dirty="0"/>
              <a:t>Presentation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55467"/>
          </a:xfrm>
        </p:spPr>
        <p:txBody>
          <a:bodyPr>
            <a:normAutofit/>
          </a:bodyPr>
          <a:lstStyle/>
          <a:p>
            <a:r>
              <a:rPr lang="en-GB" sz="2800" b="1" dirty="0"/>
              <a:t>Journey </a:t>
            </a:r>
            <a:r>
              <a:rPr lang="en-GB" sz="2800" dirty="0"/>
              <a:t>– beginning / middle / end</a:t>
            </a:r>
          </a:p>
          <a:p>
            <a:r>
              <a:rPr lang="en-GB" sz="2800" b="1" dirty="0"/>
              <a:t>Prepare</a:t>
            </a:r>
            <a:r>
              <a:rPr lang="en-GB" sz="2800" dirty="0"/>
              <a:t> – well in advance </a:t>
            </a:r>
          </a:p>
          <a:p>
            <a:r>
              <a:rPr lang="en-GB" sz="2800" b="1" dirty="0"/>
              <a:t>Rehearse</a:t>
            </a:r>
            <a:r>
              <a:rPr lang="en-GB" sz="2800" dirty="0"/>
              <a:t> – practice in front of mirror / critical friend </a:t>
            </a:r>
          </a:p>
          <a:p>
            <a:r>
              <a:rPr lang="en-GB" sz="2800" b="1" dirty="0"/>
              <a:t>Simple slides</a:t>
            </a:r>
            <a:r>
              <a:rPr lang="en-GB" sz="2800" dirty="0"/>
              <a:t> – not too much text / use bullet points </a:t>
            </a:r>
          </a:p>
          <a:p>
            <a:r>
              <a:rPr lang="en-GB" sz="2800" b="1" dirty="0"/>
              <a:t>Colours</a:t>
            </a:r>
            <a:r>
              <a:rPr lang="en-GB" sz="2800" dirty="0"/>
              <a:t> – use contrasting background and text</a:t>
            </a:r>
          </a:p>
          <a:p>
            <a:r>
              <a:rPr lang="en-GB" sz="2800" b="1" dirty="0"/>
              <a:t>Font</a:t>
            </a:r>
            <a:r>
              <a:rPr lang="en-GB" sz="2800" dirty="0"/>
              <a:t> – simple / easy to read / good size </a:t>
            </a:r>
          </a:p>
          <a:p>
            <a:r>
              <a:rPr lang="en-GB" sz="2800" b="1" dirty="0"/>
              <a:t>Accuracy</a:t>
            </a:r>
            <a:r>
              <a:rPr lang="en-GB" sz="2800" dirty="0"/>
              <a:t> – check spelling</a:t>
            </a:r>
          </a:p>
          <a:p>
            <a:r>
              <a:rPr lang="en-GB" sz="2800" b="1" dirty="0"/>
              <a:t>Images</a:t>
            </a:r>
            <a:r>
              <a:rPr lang="en-GB" sz="2800" dirty="0"/>
              <a:t> / </a:t>
            </a:r>
            <a:r>
              <a:rPr lang="en-GB" sz="2800" b="1" dirty="0"/>
              <a:t>graphics</a:t>
            </a:r>
            <a:r>
              <a:rPr lang="en-GB" sz="2800" dirty="0"/>
              <a:t> – for emphasis / use if you wish</a:t>
            </a:r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0846"/>
            <a:ext cx="1891057" cy="1368152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65343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yourself…..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022" y="1844823"/>
            <a:ext cx="5591955" cy="4122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094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audience participation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0200"/>
            <a:ext cx="9143999" cy="5257800"/>
          </a:xfrm>
        </p:spPr>
      </p:pic>
    </p:spTree>
    <p:extLst>
      <p:ext uri="{BB962C8B-B14F-4D97-AF65-F5344CB8AC3E}">
        <p14:creationId xmlns:p14="http://schemas.microsoft.com/office/powerpoint/2010/main" val="1521732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 Tips cont…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352928" cy="4381947"/>
          </a:xfrm>
        </p:spPr>
        <p:txBody>
          <a:bodyPr/>
          <a:lstStyle/>
          <a:p>
            <a:r>
              <a:rPr lang="en-GB" sz="2800" b="1" dirty="0"/>
              <a:t>Verbal communication </a:t>
            </a:r>
            <a:r>
              <a:rPr lang="en-GB" sz="2800" dirty="0"/>
              <a:t>– speak slowly / clearly </a:t>
            </a:r>
          </a:p>
          <a:p>
            <a:r>
              <a:rPr lang="en-GB" sz="2800" b="1" dirty="0"/>
              <a:t>Non-verbal communication </a:t>
            </a:r>
            <a:r>
              <a:rPr lang="en-GB" sz="2800" dirty="0"/>
              <a:t>- look at audience </a:t>
            </a:r>
          </a:p>
          <a:p>
            <a:r>
              <a:rPr lang="en-GB" sz="2800" b="1" dirty="0"/>
              <a:t>Notes / prompts </a:t>
            </a:r>
            <a:r>
              <a:rPr lang="en-GB" sz="2800" dirty="0"/>
              <a:t>– use these if you wish but don’t read directly from them</a:t>
            </a:r>
          </a:p>
          <a:p>
            <a:r>
              <a:rPr lang="en-GB" sz="2800" b="1" dirty="0"/>
              <a:t>Questions</a:t>
            </a:r>
            <a:r>
              <a:rPr lang="en-GB" sz="2800" dirty="0"/>
              <a:t> – allow a small amount of time at end </a:t>
            </a:r>
          </a:p>
          <a:p>
            <a:r>
              <a:rPr lang="en-GB" sz="2800" b="1" dirty="0"/>
              <a:t>Time</a:t>
            </a:r>
            <a:r>
              <a:rPr lang="en-GB" sz="2800" dirty="0"/>
              <a:t> – do not run over / check timing when rehearse</a:t>
            </a:r>
          </a:p>
          <a:p>
            <a:r>
              <a:rPr lang="en-GB" sz="2800" dirty="0"/>
              <a:t>Final point: </a:t>
            </a:r>
            <a:r>
              <a:rPr lang="en-GB" sz="2800" b="1" dirty="0"/>
              <a:t>remember</a:t>
            </a:r>
            <a:r>
              <a:rPr lang="en-GB" sz="2800" dirty="0"/>
              <a:t> to…</a:t>
            </a:r>
            <a:endParaRPr lang="en-GB" dirty="0"/>
          </a:p>
        </p:txBody>
      </p:sp>
      <p:pic>
        <p:nvPicPr>
          <p:cNvPr id="4098" name="Picture 2" descr="C:\Users\edu-mc\AppData\Local\Microsoft\Windows\Temporary Internet Files\Content.IE5\AXPEOS7J\keep-calm-and-just-breathe-11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97151"/>
            <a:ext cx="1368152" cy="159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72623"/>
            <a:ext cx="18288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7669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43" y="-531440"/>
            <a:ext cx="8229600" cy="2146154"/>
          </a:xfrm>
        </p:spPr>
        <p:txBody>
          <a:bodyPr>
            <a:normAutofit/>
          </a:bodyPr>
          <a:lstStyle/>
          <a:p>
            <a:r>
              <a:rPr lang="en-GB" dirty="0"/>
              <a:t>Some suggestions for context and content…..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punchy title        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614714"/>
            <a:ext cx="3096344" cy="15396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892" y="4293096"/>
            <a:ext cx="3707904" cy="205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490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Abstract: </a:t>
            </a:r>
            <a:r>
              <a:rPr lang="en-GB" u="sng" dirty="0"/>
              <a:t>Brief </a:t>
            </a:r>
            <a:r>
              <a:rPr lang="en-GB" dirty="0"/>
              <a:t>overview of what you have done, how, when, why and what you have found</a:t>
            </a:r>
          </a:p>
        </p:txBody>
      </p:sp>
      <p:pic>
        <p:nvPicPr>
          <p:cNvPr id="5" name="Picture 2" descr="C:\Users\edu-mc\AppData\Local\Microsoft\Windows\Temporary Internet Files\Content.IE5\XTVVG3RM\student_presentin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60204"/>
            <a:ext cx="2034728" cy="287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4341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content…..Introduce your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subject area</a:t>
            </a:r>
          </a:p>
          <a:p>
            <a:r>
              <a:rPr lang="en-GB" dirty="0"/>
              <a:t>Why this was of interest to you</a:t>
            </a:r>
          </a:p>
          <a:p>
            <a:r>
              <a:rPr lang="en-GB" dirty="0"/>
              <a:t>What has already been written about the subject area</a:t>
            </a:r>
          </a:p>
          <a:p>
            <a:pPr marL="0" indent="0">
              <a:buNone/>
            </a:pPr>
            <a:r>
              <a:rPr lang="en-GB" dirty="0"/>
              <a:t>    [Brief literature review]</a:t>
            </a:r>
          </a:p>
          <a:p>
            <a:r>
              <a:rPr lang="en-GB" dirty="0"/>
              <a:t>What was the gap in research you were looking to fill</a:t>
            </a:r>
          </a:p>
          <a:p>
            <a:endParaRPr lang="en-GB" dirty="0"/>
          </a:p>
        </p:txBody>
      </p:sp>
      <p:pic>
        <p:nvPicPr>
          <p:cNvPr id="4" name="Picture 2" descr="C:\Users\edu-mc\AppData\Local\Microsoft\Windows\Temporary Internet Files\Content.IE5\XTVVG3RM\student_presentin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446544"/>
            <a:ext cx="2034728" cy="2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3424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research approach – Thematic Analysis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Your philosophical approach</a:t>
            </a:r>
          </a:p>
          <a:p>
            <a:r>
              <a:rPr lang="en-GB" dirty="0"/>
              <a:t>Could you have used something else?</a:t>
            </a:r>
          </a:p>
          <a:p>
            <a:r>
              <a:rPr lang="en-GB" dirty="0"/>
              <a:t>Any ethical issues?</a:t>
            </a:r>
          </a:p>
        </p:txBody>
      </p:sp>
      <p:pic>
        <p:nvPicPr>
          <p:cNvPr id="4" name="Picture 2" descr="C:\Users\edu-mc\AppData\Local\Microsoft\Windows\Temporary Internet Files\Content.IE5\XTVVG3RM\student_presentin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60204"/>
            <a:ext cx="2034728" cy="287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2168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Strengths and challenges of focus groups</a:t>
            </a:r>
          </a:p>
          <a:p>
            <a:endParaRPr lang="en-GB" dirty="0"/>
          </a:p>
          <a:p>
            <a:r>
              <a:rPr lang="en-GB" dirty="0"/>
              <a:t>Outline the arrangements for the focus group </a:t>
            </a:r>
          </a:p>
          <a:p>
            <a:pPr marL="354013" indent="0">
              <a:buNone/>
            </a:pPr>
            <a:r>
              <a:rPr lang="en-GB" dirty="0"/>
              <a:t>[documentation, </a:t>
            </a:r>
            <a:r>
              <a:rPr lang="en-GB" dirty="0" err="1"/>
              <a:t>etc</a:t>
            </a:r>
            <a:r>
              <a:rPr lang="en-GB" dirty="0"/>
              <a:t>]</a:t>
            </a:r>
          </a:p>
          <a:p>
            <a:endParaRPr lang="en-GB" dirty="0"/>
          </a:p>
          <a:p>
            <a:r>
              <a:rPr lang="en-GB" dirty="0"/>
              <a:t>Describe your participants</a:t>
            </a:r>
          </a:p>
          <a:p>
            <a:endParaRPr lang="en-GB" dirty="0"/>
          </a:p>
          <a:p>
            <a:r>
              <a:rPr lang="en-GB" dirty="0"/>
              <a:t>How many?  </a:t>
            </a:r>
          </a:p>
        </p:txBody>
      </p:sp>
    </p:spTree>
    <p:extLst>
      <p:ext uri="{BB962C8B-B14F-4D97-AF65-F5344CB8AC3E}">
        <p14:creationId xmlns:p14="http://schemas.microsoft.com/office/powerpoint/2010/main" val="2055325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Homogenous?</a:t>
            </a:r>
          </a:p>
          <a:p>
            <a:endParaRPr lang="en-GB" dirty="0"/>
          </a:p>
          <a:p>
            <a:r>
              <a:rPr lang="en-GB" dirty="0"/>
              <a:t>Good number?</a:t>
            </a:r>
          </a:p>
          <a:p>
            <a:endParaRPr lang="en-GB" dirty="0"/>
          </a:p>
          <a:p>
            <a:r>
              <a:rPr lang="en-GB" dirty="0"/>
              <a:t>Outline your main research question and the questions you asked of your participants</a:t>
            </a:r>
          </a:p>
          <a:p>
            <a:endParaRPr lang="en-GB" dirty="0"/>
          </a:p>
          <a:p>
            <a:r>
              <a:rPr lang="en-GB" dirty="0"/>
              <a:t>How did you collect data?</a:t>
            </a:r>
          </a:p>
        </p:txBody>
      </p:sp>
    </p:spTree>
    <p:extLst>
      <p:ext uri="{BB962C8B-B14F-4D97-AF65-F5344CB8AC3E}">
        <p14:creationId xmlns:p14="http://schemas.microsoft.com/office/powerpoint/2010/main" val="27071554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 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How did you analysis data?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Semantic or latent?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3" y="2204864"/>
            <a:ext cx="2592289" cy="436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3247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286000" y="2237264"/>
            <a:ext cx="6174432" cy="41357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Familiarisation with data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Generating initial codes 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Searching for themes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Reviewing themes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Defining and naming themes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Producing the repot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Analysis……..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616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 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your themes</a:t>
            </a:r>
          </a:p>
          <a:p>
            <a:endParaRPr lang="en-GB" dirty="0"/>
          </a:p>
          <a:p>
            <a:r>
              <a:rPr lang="en-GB" dirty="0"/>
              <a:t>Narrative report</a:t>
            </a:r>
          </a:p>
          <a:p>
            <a:endParaRPr lang="en-GB" dirty="0"/>
          </a:p>
          <a:p>
            <a:r>
              <a:rPr lang="en-GB" dirty="0"/>
              <a:t>Tell the story of your data 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4581128"/>
            <a:ext cx="2627784" cy="2276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7956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   Trustworthiness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Transferability</a:t>
            </a:r>
          </a:p>
          <a:p>
            <a:r>
              <a:rPr lang="en-GB" dirty="0"/>
              <a:t>See the end of the </a:t>
            </a:r>
            <a:r>
              <a:rPr lang="en-GB" dirty="0" err="1"/>
              <a:t>Powerpoint</a:t>
            </a:r>
            <a:r>
              <a:rPr lang="en-GB" dirty="0"/>
              <a:t> of our lesson on 11</a:t>
            </a:r>
            <a:r>
              <a:rPr lang="en-GB" baseline="30000" dirty="0"/>
              <a:t>th</a:t>
            </a:r>
            <a:r>
              <a:rPr lang="en-GB" dirty="0"/>
              <a:t> March regarding </a:t>
            </a:r>
            <a:r>
              <a:rPr lang="en-GB" dirty="0" err="1"/>
              <a:t>quidelines</a:t>
            </a:r>
            <a:r>
              <a:rPr lang="en-GB" dirty="0"/>
              <a:t> for assessing the quality of your thematic analysis and the strengths and challenges of this approach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5588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problems did </a:t>
            </a:r>
            <a:r>
              <a:rPr lang="en-GB"/>
              <a:t>you encounter?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are the limitations of your research?</a:t>
            </a:r>
          </a:p>
        </p:txBody>
      </p:sp>
    </p:spTree>
    <p:extLst>
      <p:ext uri="{BB962C8B-B14F-4D97-AF65-F5344CB8AC3E}">
        <p14:creationId xmlns:p14="http://schemas.microsoft.com/office/powerpoint/2010/main" val="35881379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content…..Future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ideas presented themselves for future research?</a:t>
            </a:r>
          </a:p>
        </p:txBody>
      </p:sp>
    </p:spTree>
    <p:extLst>
      <p:ext uri="{BB962C8B-B14F-4D97-AF65-F5344CB8AC3E}">
        <p14:creationId xmlns:p14="http://schemas.microsoft.com/office/powerpoint/2010/main" val="1724636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suggestions for context and content…..Suggestions for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is the possible impact of your research</a:t>
            </a:r>
          </a:p>
        </p:txBody>
      </p:sp>
    </p:spTree>
    <p:extLst>
      <p:ext uri="{BB962C8B-B14F-4D97-AF65-F5344CB8AC3E}">
        <p14:creationId xmlns:p14="http://schemas.microsoft.com/office/powerpoint/2010/main" val="13976473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So what?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998" y="1439232"/>
            <a:ext cx="7394004" cy="5141119"/>
          </a:xfrm>
        </p:spPr>
      </p:pic>
    </p:spTree>
    <p:extLst>
      <p:ext uri="{BB962C8B-B14F-4D97-AF65-F5344CB8AC3E}">
        <p14:creationId xmlns:p14="http://schemas.microsoft.com/office/powerpoint/2010/main" val="12323091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Your reflections on the research process and experience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2816"/>
            <a:ext cx="9144000" cy="5085184"/>
          </a:xfrm>
        </p:spPr>
      </p:pic>
    </p:spTree>
    <p:extLst>
      <p:ext uri="{BB962C8B-B14F-4D97-AF65-F5344CB8AC3E}">
        <p14:creationId xmlns:p14="http://schemas.microsoft.com/office/powerpoint/2010/main" val="11677445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Ask audience if they have any questions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700808"/>
            <a:ext cx="9036496" cy="4968552"/>
          </a:xfrm>
        </p:spPr>
      </p:pic>
    </p:spTree>
    <p:extLst>
      <p:ext uri="{BB962C8B-B14F-4D97-AF65-F5344CB8AC3E}">
        <p14:creationId xmlns:p14="http://schemas.microsoft.com/office/powerpoint/2010/main" val="34654281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778098"/>
          </a:xfrm>
        </p:spPr>
        <p:txBody>
          <a:bodyPr>
            <a:noAutofit/>
          </a:bodyPr>
          <a:lstStyle/>
          <a:p>
            <a:r>
              <a:rPr lang="en-GB" sz="2400" b="1" dirty="0"/>
              <a:t>DISSEMINATING RESEARCH &amp; PRESENTATION SKILLS (RESOURCES)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84784"/>
            <a:ext cx="8208912" cy="51125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/>
              <a:t>Buckroyd, J. and Rother, S. (2008) </a:t>
            </a:r>
            <a:r>
              <a:rPr lang="en-GB" sz="2200" i="1" dirty="0"/>
              <a:t>How to write a research paper and get it published</a:t>
            </a:r>
            <a:r>
              <a:rPr lang="en-GB" sz="2200" dirty="0"/>
              <a:t>. R10 Information Sheet. BACP: UK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200" dirty="0"/>
              <a:t>Undergraduate Advising &amp; Research, Dartmouth - </a:t>
            </a:r>
            <a:r>
              <a:rPr lang="en-GB" sz="2200" i="1" dirty="0"/>
              <a:t>Guide to Designing and Printing a Research Poster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http://www.dartmouth.edu/~ugar/undergrad/posterinstructions.html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200" dirty="0"/>
              <a:t>Deborah Grayson Riegel (2011) </a:t>
            </a:r>
            <a:r>
              <a:rPr lang="en-GB" sz="2200" i="1" dirty="0"/>
              <a:t>Overcoming nerves when giving a presentation</a:t>
            </a:r>
          </a:p>
          <a:p>
            <a:pPr marL="0" indent="0">
              <a:buNone/>
            </a:pPr>
            <a:r>
              <a:rPr lang="en-GB" sz="2000" dirty="0">
                <a:hlinkClick r:id="rId3"/>
              </a:rPr>
              <a:t>https://www.youtube.com/watch?v=mbDipVRt5aE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200" dirty="0"/>
              <a:t>Simon Sez  </a:t>
            </a:r>
            <a:r>
              <a:rPr lang="en-GB" sz="2200" i="1" dirty="0"/>
              <a:t>Creating a Presentation Part 1 - PowerPoint 2013 Tutorial</a:t>
            </a:r>
          </a:p>
          <a:p>
            <a:pPr marL="0" indent="0">
              <a:buNone/>
            </a:pPr>
            <a:r>
              <a:rPr lang="en-GB" sz="2000" dirty="0">
                <a:hlinkClick r:id="rId4"/>
              </a:rPr>
              <a:t>https://www.youtube.com/watch?v=LTWf8Ck8Dk8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0010988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CLOSING ROUND</a:t>
            </a:r>
            <a:r>
              <a:rPr lang="en-GB" dirty="0"/>
              <a:t>….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0200"/>
            <a:ext cx="9144000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431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1100</TotalTime>
  <Words>798</Words>
  <Application>Microsoft Office PowerPoint</Application>
  <PresentationFormat>On-screen Show (4:3)</PresentationFormat>
  <Paragraphs>170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Theme</vt:lpstr>
      <vt:lpstr>Empirical Research Methods Disseminating Research </vt:lpstr>
      <vt:lpstr>OPENING ROUND….</vt:lpstr>
      <vt:lpstr>Disseminating Research Findings</vt:lpstr>
      <vt:lpstr>Assignment 4: Presentation</vt:lpstr>
      <vt:lpstr>Assignment 4: Presentation</vt:lpstr>
      <vt:lpstr>Assignment 4: Presentation</vt:lpstr>
      <vt:lpstr>Assignment 4: Presentation</vt:lpstr>
      <vt:lpstr>Assignment 4: Presentation</vt:lpstr>
      <vt:lpstr>Assignment 4: Presentation</vt:lpstr>
      <vt:lpstr>Assignment 4: Presentation</vt:lpstr>
      <vt:lpstr>Assignment 4: Presentation</vt:lpstr>
      <vt:lpstr>Presentation Tips</vt:lpstr>
      <vt:lpstr>Introduce yourself…..</vt:lpstr>
      <vt:lpstr>Consider audience participation</vt:lpstr>
      <vt:lpstr>Presentation Tips cont…</vt:lpstr>
      <vt:lpstr>Some suggestions for context and content…..</vt:lpstr>
      <vt:lpstr>Some suggestions for context and content…..</vt:lpstr>
      <vt:lpstr>Some suggestions for context and content…..Introduce your research</vt:lpstr>
      <vt:lpstr>Some suggestions for context and content….. Methodology</vt:lpstr>
      <vt:lpstr>Some suggestions for context and content….. Methods</vt:lpstr>
      <vt:lpstr>Some suggestions for context and content….. Methods</vt:lpstr>
      <vt:lpstr>Some suggestions for context and content….. Data Analysis</vt:lpstr>
      <vt:lpstr>Data Analysis……..</vt:lpstr>
      <vt:lpstr>Some suggestions for context and content…..  Findings</vt:lpstr>
      <vt:lpstr>Some suggestions for context and content…..   Trustworthiness</vt:lpstr>
      <vt:lpstr>Some suggestions for context and content…..Limitations</vt:lpstr>
      <vt:lpstr>Some suggestions for context and content…..Future research</vt:lpstr>
      <vt:lpstr>Some suggestions for context and content…..Suggestions for practice</vt:lpstr>
      <vt:lpstr>So what?</vt:lpstr>
      <vt:lpstr>Your reflections on the research process and experience</vt:lpstr>
      <vt:lpstr>Ask audience if they have any questions</vt:lpstr>
      <vt:lpstr>DISSEMINATING RESEARCH &amp; PRESENTATION SKILLS (RESOURCES)</vt:lpstr>
      <vt:lpstr>CLOSING ROUND….</vt:lpstr>
    </vt:vector>
  </TitlesOfParts>
  <Company>Cardiff Met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Empirical Research Methods</dc:title>
  <dc:creator>Administrator</dc:creator>
  <cp:lastModifiedBy>Beverly Cole</cp:lastModifiedBy>
  <cp:revision>241</cp:revision>
  <dcterms:created xsi:type="dcterms:W3CDTF">2015-11-12T10:47:08Z</dcterms:created>
  <dcterms:modified xsi:type="dcterms:W3CDTF">2019-03-19T15:42:07Z</dcterms:modified>
</cp:coreProperties>
</file>