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sldIdLst>
    <p:sldId id="256" r:id="rId2"/>
    <p:sldId id="1198" r:id="rId3"/>
    <p:sldId id="1203" r:id="rId4"/>
    <p:sldId id="1238" r:id="rId5"/>
    <p:sldId id="1210" r:id="rId6"/>
    <p:sldId id="1211" r:id="rId7"/>
    <p:sldId id="1212" r:id="rId8"/>
    <p:sldId id="1213" r:id="rId9"/>
    <p:sldId id="1214" r:id="rId10"/>
    <p:sldId id="1215" r:id="rId11"/>
    <p:sldId id="1216" r:id="rId12"/>
    <p:sldId id="1217" r:id="rId13"/>
    <p:sldId id="1218" r:id="rId14"/>
    <p:sldId id="1219" r:id="rId15"/>
    <p:sldId id="1220" r:id="rId16"/>
    <p:sldId id="1221" r:id="rId17"/>
    <p:sldId id="1222" r:id="rId18"/>
    <p:sldId id="1223" r:id="rId19"/>
    <p:sldId id="1224" r:id="rId20"/>
    <p:sldId id="1225" r:id="rId21"/>
    <p:sldId id="1226" r:id="rId22"/>
    <p:sldId id="1227" r:id="rId23"/>
    <p:sldId id="1228" r:id="rId24"/>
    <p:sldId id="1229" r:id="rId25"/>
    <p:sldId id="1230" r:id="rId26"/>
    <p:sldId id="1231" r:id="rId27"/>
    <p:sldId id="1232" r:id="rId28"/>
    <p:sldId id="1233" r:id="rId29"/>
    <p:sldId id="1234" r:id="rId30"/>
    <p:sldId id="334" r:id="rId31"/>
    <p:sldId id="335" r:id="rId3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1BA7FD"/>
    <a:srgbClr val="00CCFF"/>
    <a:srgbClr val="33CC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16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E0B0E2-190B-4599-A908-33A1CC5B48B3}" type="doc">
      <dgm:prSet loTypeId="urn:microsoft.com/office/officeart/2005/8/layout/hList3" loCatId="list" qsTypeId="urn:microsoft.com/office/officeart/2005/8/quickstyle/3d3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75EF68DA-4B2E-4B39-9DB2-6ECEA2DD417D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Two Components</a:t>
          </a:r>
          <a:endParaRPr lang="en-GB" dirty="0"/>
        </a:p>
      </dgm:t>
    </dgm:pt>
    <dgm:pt modelId="{90F8E77D-5AB6-4693-89CC-E0C37C20B463}" type="parTrans" cxnId="{3086893B-5217-4612-AC4F-5D3E6D68745D}">
      <dgm:prSet/>
      <dgm:spPr/>
      <dgm:t>
        <a:bodyPr/>
        <a:lstStyle/>
        <a:p>
          <a:endParaRPr lang="en-GB"/>
        </a:p>
      </dgm:t>
    </dgm:pt>
    <dgm:pt modelId="{A5C60DEE-62DE-47F9-BF42-010EA8886B15}" type="sibTrans" cxnId="{3086893B-5217-4612-AC4F-5D3E6D68745D}">
      <dgm:prSet/>
      <dgm:spPr/>
      <dgm:t>
        <a:bodyPr/>
        <a:lstStyle/>
        <a:p>
          <a:endParaRPr lang="en-GB"/>
        </a:p>
      </dgm:t>
    </dgm:pt>
    <dgm:pt modelId="{85A2A955-207C-431B-B986-E34D350C82BC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i="1" dirty="0" smtClean="0"/>
            <a:t>The size of the firm’s investment in current assets</a:t>
          </a:r>
          <a:endParaRPr lang="en-GB" dirty="0"/>
        </a:p>
      </dgm:t>
    </dgm:pt>
    <dgm:pt modelId="{EA026B03-07FD-42A5-BEFF-FB6E9B10DE46}" type="parTrans" cxnId="{391BD5F8-7890-411E-B4CD-5DC705E41A02}">
      <dgm:prSet/>
      <dgm:spPr/>
      <dgm:t>
        <a:bodyPr/>
        <a:lstStyle/>
        <a:p>
          <a:endParaRPr lang="en-GB"/>
        </a:p>
      </dgm:t>
    </dgm:pt>
    <dgm:pt modelId="{3A3797AD-5907-4F53-8DDB-0654A3608A4F}" type="sibTrans" cxnId="{391BD5F8-7890-411E-B4CD-5DC705E41A02}">
      <dgm:prSet/>
      <dgm:spPr/>
      <dgm:t>
        <a:bodyPr/>
        <a:lstStyle/>
        <a:p>
          <a:endParaRPr lang="en-GB"/>
        </a:p>
      </dgm:t>
    </dgm:pt>
    <dgm:pt modelId="{84A08508-579F-4A3D-85FA-1A97F264B3AF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US" i="1" dirty="0" smtClean="0"/>
            <a:t>The financing of current assets</a:t>
          </a:r>
          <a:endParaRPr lang="en-GB" dirty="0"/>
        </a:p>
      </dgm:t>
    </dgm:pt>
    <dgm:pt modelId="{87B45BA9-F101-4D5D-9BCF-8F0048E40CA0}" type="parTrans" cxnId="{350F2E0A-A7FC-4C20-8A66-843E74B69008}">
      <dgm:prSet/>
      <dgm:spPr/>
      <dgm:t>
        <a:bodyPr/>
        <a:lstStyle/>
        <a:p>
          <a:endParaRPr lang="en-GB"/>
        </a:p>
      </dgm:t>
    </dgm:pt>
    <dgm:pt modelId="{247B671D-BD23-40D5-B1CA-58A831D040FA}" type="sibTrans" cxnId="{350F2E0A-A7FC-4C20-8A66-843E74B69008}">
      <dgm:prSet/>
      <dgm:spPr/>
      <dgm:t>
        <a:bodyPr/>
        <a:lstStyle/>
        <a:p>
          <a:endParaRPr lang="en-GB"/>
        </a:p>
      </dgm:t>
    </dgm:pt>
    <dgm:pt modelId="{6A14848D-F423-4269-9DD7-14835CE54B3A}" type="pres">
      <dgm:prSet presAssocID="{0FE0B0E2-190B-4599-A908-33A1CC5B48B3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C336021-A9C3-4C4E-8643-2094C3492B6A}" type="pres">
      <dgm:prSet presAssocID="{75EF68DA-4B2E-4B39-9DB2-6ECEA2DD417D}" presName="roof" presStyleLbl="dkBgShp" presStyleIdx="0" presStyleCnt="2"/>
      <dgm:spPr/>
      <dgm:t>
        <a:bodyPr/>
        <a:lstStyle/>
        <a:p>
          <a:endParaRPr lang="en-GB"/>
        </a:p>
      </dgm:t>
    </dgm:pt>
    <dgm:pt modelId="{8F09F66F-FA70-43B5-8F58-773021A67F50}" type="pres">
      <dgm:prSet presAssocID="{75EF68DA-4B2E-4B39-9DB2-6ECEA2DD417D}" presName="pillars" presStyleCnt="0"/>
      <dgm:spPr/>
    </dgm:pt>
    <dgm:pt modelId="{A5CA873C-50B9-4802-8813-FEADF7326198}" type="pres">
      <dgm:prSet presAssocID="{75EF68DA-4B2E-4B39-9DB2-6ECEA2DD417D}" presName="pillar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CD71E86-5234-40C7-BCA3-3B37E0667E82}" type="pres">
      <dgm:prSet presAssocID="{84A08508-579F-4A3D-85FA-1A97F264B3AF}" presName="pillar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71650DD-6EDC-486E-B60A-C75A091AFF10}" type="pres">
      <dgm:prSet presAssocID="{75EF68DA-4B2E-4B39-9DB2-6ECEA2DD417D}" presName="base" presStyleLbl="dkBgShp" presStyleIdx="1" presStyleCnt="2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GB"/>
        </a:p>
      </dgm:t>
    </dgm:pt>
  </dgm:ptLst>
  <dgm:cxnLst>
    <dgm:cxn modelId="{3086893B-5217-4612-AC4F-5D3E6D68745D}" srcId="{0FE0B0E2-190B-4599-A908-33A1CC5B48B3}" destId="{75EF68DA-4B2E-4B39-9DB2-6ECEA2DD417D}" srcOrd="0" destOrd="0" parTransId="{90F8E77D-5AB6-4693-89CC-E0C37C20B463}" sibTransId="{A5C60DEE-62DE-47F9-BF42-010EA8886B15}"/>
    <dgm:cxn modelId="{E9227649-6E38-4289-A17E-AC43B123655B}" type="presOf" srcId="{0FE0B0E2-190B-4599-A908-33A1CC5B48B3}" destId="{6A14848D-F423-4269-9DD7-14835CE54B3A}" srcOrd="0" destOrd="0" presId="urn:microsoft.com/office/officeart/2005/8/layout/hList3"/>
    <dgm:cxn modelId="{C4D7BA36-D7A1-41F4-A9E2-4BD4AA5376B3}" type="presOf" srcId="{85A2A955-207C-431B-B986-E34D350C82BC}" destId="{A5CA873C-50B9-4802-8813-FEADF7326198}" srcOrd="0" destOrd="0" presId="urn:microsoft.com/office/officeart/2005/8/layout/hList3"/>
    <dgm:cxn modelId="{391BD5F8-7890-411E-B4CD-5DC705E41A02}" srcId="{75EF68DA-4B2E-4B39-9DB2-6ECEA2DD417D}" destId="{85A2A955-207C-431B-B986-E34D350C82BC}" srcOrd="0" destOrd="0" parTransId="{EA026B03-07FD-42A5-BEFF-FB6E9B10DE46}" sibTransId="{3A3797AD-5907-4F53-8DDB-0654A3608A4F}"/>
    <dgm:cxn modelId="{A6513375-426A-4265-802C-105B230BA72D}" type="presOf" srcId="{75EF68DA-4B2E-4B39-9DB2-6ECEA2DD417D}" destId="{3C336021-A9C3-4C4E-8643-2094C3492B6A}" srcOrd="0" destOrd="0" presId="urn:microsoft.com/office/officeart/2005/8/layout/hList3"/>
    <dgm:cxn modelId="{C0F906E3-4A35-4586-B6F0-7398E1D848CB}" type="presOf" srcId="{84A08508-579F-4A3D-85FA-1A97F264B3AF}" destId="{ACD71E86-5234-40C7-BCA3-3B37E0667E82}" srcOrd="0" destOrd="0" presId="urn:microsoft.com/office/officeart/2005/8/layout/hList3"/>
    <dgm:cxn modelId="{350F2E0A-A7FC-4C20-8A66-843E74B69008}" srcId="{75EF68DA-4B2E-4B39-9DB2-6ECEA2DD417D}" destId="{84A08508-579F-4A3D-85FA-1A97F264B3AF}" srcOrd="1" destOrd="0" parTransId="{87B45BA9-F101-4D5D-9BCF-8F0048E40CA0}" sibTransId="{247B671D-BD23-40D5-B1CA-58A831D040FA}"/>
    <dgm:cxn modelId="{60EE4DF5-589D-4009-9F95-5F464352BD46}" type="presParOf" srcId="{6A14848D-F423-4269-9DD7-14835CE54B3A}" destId="{3C336021-A9C3-4C4E-8643-2094C3492B6A}" srcOrd="0" destOrd="0" presId="urn:microsoft.com/office/officeart/2005/8/layout/hList3"/>
    <dgm:cxn modelId="{F520052E-FAAF-4EF4-AC7C-8B53444FDDB8}" type="presParOf" srcId="{6A14848D-F423-4269-9DD7-14835CE54B3A}" destId="{8F09F66F-FA70-43B5-8F58-773021A67F50}" srcOrd="1" destOrd="0" presId="urn:microsoft.com/office/officeart/2005/8/layout/hList3"/>
    <dgm:cxn modelId="{1B1ACB03-6F3F-4948-A12C-202EA10923CB}" type="presParOf" srcId="{8F09F66F-FA70-43B5-8F58-773021A67F50}" destId="{A5CA873C-50B9-4802-8813-FEADF7326198}" srcOrd="0" destOrd="0" presId="urn:microsoft.com/office/officeart/2005/8/layout/hList3"/>
    <dgm:cxn modelId="{B2069A0F-4438-4A38-8D0C-262DBDC7C696}" type="presParOf" srcId="{8F09F66F-FA70-43B5-8F58-773021A67F50}" destId="{ACD71E86-5234-40C7-BCA3-3B37E0667E82}" srcOrd="1" destOrd="0" presId="urn:microsoft.com/office/officeart/2005/8/layout/hList3"/>
    <dgm:cxn modelId="{0159C96A-D9F0-436D-9154-C7529DC93CEB}" type="presParOf" srcId="{6A14848D-F423-4269-9DD7-14835CE54B3A}" destId="{271650DD-6EDC-486E-B60A-C75A091AFF10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C0F90F-B50A-442F-8C81-9CB9CE1E3CA6}" type="doc">
      <dgm:prSet loTypeId="urn:microsoft.com/office/officeart/2005/8/layout/hList1" loCatId="list" qsTypeId="urn:microsoft.com/office/officeart/2005/8/quickstyle/3d3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944A075D-2304-41A4-A2B2-9EA66D8A8C30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Flexible Policies</a:t>
          </a:r>
          <a:endParaRPr lang="en-GB" dirty="0"/>
        </a:p>
      </dgm:t>
    </dgm:pt>
    <dgm:pt modelId="{69F93031-9C4C-48FA-A0EC-5EBC7CFD0BE9}" type="parTrans" cxnId="{42B2A56D-B05F-4245-B069-84B8DDAEF336}">
      <dgm:prSet/>
      <dgm:spPr/>
      <dgm:t>
        <a:bodyPr/>
        <a:lstStyle/>
        <a:p>
          <a:endParaRPr lang="en-GB"/>
        </a:p>
      </dgm:t>
    </dgm:pt>
    <dgm:pt modelId="{55CDD374-A1BA-4A39-8C8B-B5E549B03F9F}" type="sibTrans" cxnId="{42B2A56D-B05F-4245-B069-84B8DDAEF336}">
      <dgm:prSet/>
      <dgm:spPr/>
      <dgm:t>
        <a:bodyPr/>
        <a:lstStyle/>
        <a:p>
          <a:endParaRPr lang="en-GB"/>
        </a:p>
      </dgm:t>
    </dgm:pt>
    <dgm:pt modelId="{415980AE-CBDD-416E-B97D-76ABFA1CC86A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dirty="0" smtClean="0"/>
            <a:t>Keeping large balances of cash and marketable securities.</a:t>
          </a:r>
          <a:endParaRPr lang="en-GB" dirty="0"/>
        </a:p>
      </dgm:t>
    </dgm:pt>
    <dgm:pt modelId="{E1FC81B0-FCFD-4C2A-8B19-6D439E928F02}" type="parTrans" cxnId="{F4D7FD4B-1CB2-4932-B3EE-6305955F6A70}">
      <dgm:prSet/>
      <dgm:spPr/>
      <dgm:t>
        <a:bodyPr/>
        <a:lstStyle/>
        <a:p>
          <a:endParaRPr lang="en-GB"/>
        </a:p>
      </dgm:t>
    </dgm:pt>
    <dgm:pt modelId="{188F5E95-2C80-425D-A002-EAFF239E4546}" type="sibTrans" cxnId="{F4D7FD4B-1CB2-4932-B3EE-6305955F6A70}">
      <dgm:prSet/>
      <dgm:spPr/>
      <dgm:t>
        <a:bodyPr/>
        <a:lstStyle/>
        <a:p>
          <a:endParaRPr lang="en-GB"/>
        </a:p>
      </dgm:t>
    </dgm:pt>
    <dgm:pt modelId="{BEE6F636-2B9F-4EB7-83FF-F398313FFD25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Restrictive Policies</a:t>
          </a:r>
          <a:endParaRPr lang="en-GB" dirty="0"/>
        </a:p>
      </dgm:t>
    </dgm:pt>
    <dgm:pt modelId="{1C763FA8-985D-45CC-8548-C9D1E35B7451}" type="parTrans" cxnId="{1723026A-18D2-44E9-8439-3614D1E16307}">
      <dgm:prSet/>
      <dgm:spPr/>
      <dgm:t>
        <a:bodyPr/>
        <a:lstStyle/>
        <a:p>
          <a:endParaRPr lang="en-GB"/>
        </a:p>
      </dgm:t>
    </dgm:pt>
    <dgm:pt modelId="{5AA1CA3A-B2E3-4019-A961-47F0A465BD67}" type="sibTrans" cxnId="{1723026A-18D2-44E9-8439-3614D1E16307}">
      <dgm:prSet/>
      <dgm:spPr/>
      <dgm:t>
        <a:bodyPr/>
        <a:lstStyle/>
        <a:p>
          <a:endParaRPr lang="en-GB"/>
        </a:p>
      </dgm:t>
    </dgm:pt>
    <dgm:pt modelId="{12FCD25B-7BE9-4C48-B709-0A5860722708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dirty="0" smtClean="0"/>
            <a:t>Keeping low cash balances and no investment in marketable securities.</a:t>
          </a:r>
          <a:endParaRPr lang="en-GB" dirty="0"/>
        </a:p>
      </dgm:t>
    </dgm:pt>
    <dgm:pt modelId="{DCB07F41-8E73-4405-A32B-17597BFA5BC1}" type="parTrans" cxnId="{6CEFFC03-4323-4226-BA0E-937659AEC55C}">
      <dgm:prSet/>
      <dgm:spPr/>
      <dgm:t>
        <a:bodyPr/>
        <a:lstStyle/>
        <a:p>
          <a:endParaRPr lang="en-GB"/>
        </a:p>
      </dgm:t>
    </dgm:pt>
    <dgm:pt modelId="{0745422A-3012-405A-85FB-6DC398C6A9A4}" type="sibTrans" cxnId="{6CEFFC03-4323-4226-BA0E-937659AEC55C}">
      <dgm:prSet/>
      <dgm:spPr/>
      <dgm:t>
        <a:bodyPr/>
        <a:lstStyle/>
        <a:p>
          <a:endParaRPr lang="en-GB"/>
        </a:p>
      </dgm:t>
    </dgm:pt>
    <dgm:pt modelId="{90DFB2CD-6679-47A6-87D1-3DE1D1DB2961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dirty="0" smtClean="0"/>
            <a:t>Making large investments in inventory.</a:t>
          </a:r>
          <a:endParaRPr lang="en-GB" dirty="0"/>
        </a:p>
      </dgm:t>
    </dgm:pt>
    <dgm:pt modelId="{0DCC1B57-3715-482B-88F4-956AEB2A67BB}" type="parTrans" cxnId="{74464FE0-819B-4D1A-812B-561A36F62433}">
      <dgm:prSet/>
      <dgm:spPr/>
      <dgm:t>
        <a:bodyPr/>
        <a:lstStyle/>
        <a:p>
          <a:endParaRPr lang="en-GB"/>
        </a:p>
      </dgm:t>
    </dgm:pt>
    <dgm:pt modelId="{C5C3A4D6-1963-4259-AFE3-F8397400197E}" type="sibTrans" cxnId="{74464FE0-819B-4D1A-812B-561A36F62433}">
      <dgm:prSet/>
      <dgm:spPr/>
      <dgm:t>
        <a:bodyPr/>
        <a:lstStyle/>
        <a:p>
          <a:endParaRPr lang="en-GB"/>
        </a:p>
      </dgm:t>
    </dgm:pt>
    <dgm:pt modelId="{60DFBC24-594D-48C5-9BC8-94BDDF54AF7A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dirty="0" smtClean="0"/>
            <a:t>Granting liberal credit terms, which results in a high level of accounts receivable.</a:t>
          </a:r>
          <a:endParaRPr lang="en-GB" dirty="0"/>
        </a:p>
      </dgm:t>
    </dgm:pt>
    <dgm:pt modelId="{78EF120E-62B7-4E3F-91CB-6F0E0D9EDDC2}" type="parTrans" cxnId="{C280CC54-FF20-42E8-9860-B1E0F03E7AC3}">
      <dgm:prSet/>
      <dgm:spPr/>
      <dgm:t>
        <a:bodyPr/>
        <a:lstStyle/>
        <a:p>
          <a:endParaRPr lang="en-GB"/>
        </a:p>
      </dgm:t>
    </dgm:pt>
    <dgm:pt modelId="{20C8E4A5-68E8-4AB0-822D-F684F2AA8F03}" type="sibTrans" cxnId="{C280CC54-FF20-42E8-9860-B1E0F03E7AC3}">
      <dgm:prSet/>
      <dgm:spPr/>
      <dgm:t>
        <a:bodyPr/>
        <a:lstStyle/>
        <a:p>
          <a:endParaRPr lang="en-GB"/>
        </a:p>
      </dgm:t>
    </dgm:pt>
    <dgm:pt modelId="{BFAB5030-18AA-45E0-8BEE-F5270705A5D1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dirty="0" smtClean="0"/>
            <a:t>Making small investments in inventory.</a:t>
          </a:r>
          <a:endParaRPr lang="en-GB" dirty="0"/>
        </a:p>
      </dgm:t>
    </dgm:pt>
    <dgm:pt modelId="{48282D49-A665-49FD-9FD2-E49343F93CB4}" type="parTrans" cxnId="{B7F6EEB9-7202-48A6-97DF-2901BE109F08}">
      <dgm:prSet/>
      <dgm:spPr/>
      <dgm:t>
        <a:bodyPr/>
        <a:lstStyle/>
        <a:p>
          <a:endParaRPr lang="en-GB"/>
        </a:p>
      </dgm:t>
    </dgm:pt>
    <dgm:pt modelId="{6678CCAE-D7A3-4AD4-A660-98D41B815A3D}" type="sibTrans" cxnId="{B7F6EEB9-7202-48A6-97DF-2901BE109F08}">
      <dgm:prSet/>
      <dgm:spPr/>
      <dgm:t>
        <a:bodyPr/>
        <a:lstStyle/>
        <a:p>
          <a:endParaRPr lang="en-GB"/>
        </a:p>
      </dgm:t>
    </dgm:pt>
    <dgm:pt modelId="{AD043614-392B-4543-9F82-81A45953457A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dirty="0" smtClean="0"/>
            <a:t>Allowing no credit sales and no accounts receivable.</a:t>
          </a:r>
          <a:endParaRPr lang="en-GB" dirty="0"/>
        </a:p>
      </dgm:t>
    </dgm:pt>
    <dgm:pt modelId="{8DDF1F97-21DE-4A9F-8AA5-CC49426B9339}" type="parTrans" cxnId="{1ED29D53-4C97-4D6B-963A-FD1B3DA1792C}">
      <dgm:prSet/>
      <dgm:spPr/>
      <dgm:t>
        <a:bodyPr/>
        <a:lstStyle/>
        <a:p>
          <a:endParaRPr lang="en-GB"/>
        </a:p>
      </dgm:t>
    </dgm:pt>
    <dgm:pt modelId="{E47A994E-8B9D-40AF-8C0B-967FEDDF27E0}" type="sibTrans" cxnId="{1ED29D53-4C97-4D6B-963A-FD1B3DA1792C}">
      <dgm:prSet/>
      <dgm:spPr/>
      <dgm:t>
        <a:bodyPr/>
        <a:lstStyle/>
        <a:p>
          <a:endParaRPr lang="en-GB"/>
        </a:p>
      </dgm:t>
    </dgm:pt>
    <dgm:pt modelId="{D7C4B056-2634-4586-93F6-A21189344F86}" type="pres">
      <dgm:prSet presAssocID="{E7C0F90F-B50A-442F-8C81-9CB9CE1E3CA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4B1E06D-BF7C-49EB-83FF-2E02AE93863C}" type="pres">
      <dgm:prSet presAssocID="{944A075D-2304-41A4-A2B2-9EA66D8A8C30}" presName="composite" presStyleCnt="0"/>
      <dgm:spPr/>
    </dgm:pt>
    <dgm:pt modelId="{DD3272C5-4384-452B-A38D-2FE3121E60B9}" type="pres">
      <dgm:prSet presAssocID="{944A075D-2304-41A4-A2B2-9EA66D8A8C30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1145424-1A21-42E3-B1F7-D07D24134640}" type="pres">
      <dgm:prSet presAssocID="{944A075D-2304-41A4-A2B2-9EA66D8A8C30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9D938F-3E68-4FA2-B91E-CDA71542A5B4}" type="pres">
      <dgm:prSet presAssocID="{55CDD374-A1BA-4A39-8C8B-B5E549B03F9F}" presName="space" presStyleCnt="0"/>
      <dgm:spPr/>
    </dgm:pt>
    <dgm:pt modelId="{43FF0953-02E7-4F03-81FD-B5F194C02945}" type="pres">
      <dgm:prSet presAssocID="{BEE6F636-2B9F-4EB7-83FF-F398313FFD25}" presName="composite" presStyleCnt="0"/>
      <dgm:spPr/>
    </dgm:pt>
    <dgm:pt modelId="{ED160E3A-98CC-4530-A0A3-E1B3D3BD0162}" type="pres">
      <dgm:prSet presAssocID="{BEE6F636-2B9F-4EB7-83FF-F398313FFD25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886C2C-158A-4DC8-B777-CBAE51CF728A}" type="pres">
      <dgm:prSet presAssocID="{BEE6F636-2B9F-4EB7-83FF-F398313FFD25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66DB42E-9F35-459D-A1AD-84F4F7E247DD}" type="presOf" srcId="{12FCD25B-7BE9-4C48-B709-0A5860722708}" destId="{26886C2C-158A-4DC8-B777-CBAE51CF728A}" srcOrd="0" destOrd="0" presId="urn:microsoft.com/office/officeart/2005/8/layout/hList1"/>
    <dgm:cxn modelId="{0CAF10F6-BC83-4DF6-83DF-71619E5428C1}" type="presOf" srcId="{E7C0F90F-B50A-442F-8C81-9CB9CE1E3CA6}" destId="{D7C4B056-2634-4586-93F6-A21189344F86}" srcOrd="0" destOrd="0" presId="urn:microsoft.com/office/officeart/2005/8/layout/hList1"/>
    <dgm:cxn modelId="{E5439CF4-1B02-4FAA-A546-919F8804A138}" type="presOf" srcId="{BFAB5030-18AA-45E0-8BEE-F5270705A5D1}" destId="{26886C2C-158A-4DC8-B777-CBAE51CF728A}" srcOrd="0" destOrd="1" presId="urn:microsoft.com/office/officeart/2005/8/layout/hList1"/>
    <dgm:cxn modelId="{B7F6EEB9-7202-48A6-97DF-2901BE109F08}" srcId="{BEE6F636-2B9F-4EB7-83FF-F398313FFD25}" destId="{BFAB5030-18AA-45E0-8BEE-F5270705A5D1}" srcOrd="1" destOrd="0" parTransId="{48282D49-A665-49FD-9FD2-E49343F93CB4}" sibTransId="{6678CCAE-D7A3-4AD4-A660-98D41B815A3D}"/>
    <dgm:cxn modelId="{4B9A9B29-5836-4428-B005-66362D3A9C4E}" type="presOf" srcId="{944A075D-2304-41A4-A2B2-9EA66D8A8C30}" destId="{DD3272C5-4384-452B-A38D-2FE3121E60B9}" srcOrd="0" destOrd="0" presId="urn:microsoft.com/office/officeart/2005/8/layout/hList1"/>
    <dgm:cxn modelId="{42B2A56D-B05F-4245-B069-84B8DDAEF336}" srcId="{E7C0F90F-B50A-442F-8C81-9CB9CE1E3CA6}" destId="{944A075D-2304-41A4-A2B2-9EA66D8A8C30}" srcOrd="0" destOrd="0" parTransId="{69F93031-9C4C-48FA-A0EC-5EBC7CFD0BE9}" sibTransId="{55CDD374-A1BA-4A39-8C8B-B5E549B03F9F}"/>
    <dgm:cxn modelId="{80C68A85-5912-4FC2-9E98-1CB3818F2385}" type="presOf" srcId="{415980AE-CBDD-416E-B97D-76ABFA1CC86A}" destId="{F1145424-1A21-42E3-B1F7-D07D24134640}" srcOrd="0" destOrd="0" presId="urn:microsoft.com/office/officeart/2005/8/layout/hList1"/>
    <dgm:cxn modelId="{C280CC54-FF20-42E8-9860-B1E0F03E7AC3}" srcId="{944A075D-2304-41A4-A2B2-9EA66D8A8C30}" destId="{60DFBC24-594D-48C5-9BC8-94BDDF54AF7A}" srcOrd="2" destOrd="0" parTransId="{78EF120E-62B7-4E3F-91CB-6F0E0D9EDDC2}" sibTransId="{20C8E4A5-68E8-4AB0-822D-F684F2AA8F03}"/>
    <dgm:cxn modelId="{1723026A-18D2-44E9-8439-3614D1E16307}" srcId="{E7C0F90F-B50A-442F-8C81-9CB9CE1E3CA6}" destId="{BEE6F636-2B9F-4EB7-83FF-F398313FFD25}" srcOrd="1" destOrd="0" parTransId="{1C763FA8-985D-45CC-8548-C9D1E35B7451}" sibTransId="{5AA1CA3A-B2E3-4019-A961-47F0A465BD67}"/>
    <dgm:cxn modelId="{B1057CC5-BD2D-4FD5-8A26-021E1F73BA6F}" type="presOf" srcId="{90DFB2CD-6679-47A6-87D1-3DE1D1DB2961}" destId="{F1145424-1A21-42E3-B1F7-D07D24134640}" srcOrd="0" destOrd="1" presId="urn:microsoft.com/office/officeart/2005/8/layout/hList1"/>
    <dgm:cxn modelId="{74464FE0-819B-4D1A-812B-561A36F62433}" srcId="{944A075D-2304-41A4-A2B2-9EA66D8A8C30}" destId="{90DFB2CD-6679-47A6-87D1-3DE1D1DB2961}" srcOrd="1" destOrd="0" parTransId="{0DCC1B57-3715-482B-88F4-956AEB2A67BB}" sibTransId="{C5C3A4D6-1963-4259-AFE3-F8397400197E}"/>
    <dgm:cxn modelId="{6CEFFC03-4323-4226-BA0E-937659AEC55C}" srcId="{BEE6F636-2B9F-4EB7-83FF-F398313FFD25}" destId="{12FCD25B-7BE9-4C48-B709-0A5860722708}" srcOrd="0" destOrd="0" parTransId="{DCB07F41-8E73-4405-A32B-17597BFA5BC1}" sibTransId="{0745422A-3012-405A-85FB-6DC398C6A9A4}"/>
    <dgm:cxn modelId="{F4D7FD4B-1CB2-4932-B3EE-6305955F6A70}" srcId="{944A075D-2304-41A4-A2B2-9EA66D8A8C30}" destId="{415980AE-CBDD-416E-B97D-76ABFA1CC86A}" srcOrd="0" destOrd="0" parTransId="{E1FC81B0-FCFD-4C2A-8B19-6D439E928F02}" sibTransId="{188F5E95-2C80-425D-A002-EAFF239E4546}"/>
    <dgm:cxn modelId="{1ED29D53-4C97-4D6B-963A-FD1B3DA1792C}" srcId="{BEE6F636-2B9F-4EB7-83FF-F398313FFD25}" destId="{AD043614-392B-4543-9F82-81A45953457A}" srcOrd="2" destOrd="0" parTransId="{8DDF1F97-21DE-4A9F-8AA5-CC49426B9339}" sibTransId="{E47A994E-8B9D-40AF-8C0B-967FEDDF27E0}"/>
    <dgm:cxn modelId="{B647C3AC-E5A3-486E-A4CF-999FBE4D9813}" type="presOf" srcId="{BEE6F636-2B9F-4EB7-83FF-F398313FFD25}" destId="{ED160E3A-98CC-4530-A0A3-E1B3D3BD0162}" srcOrd="0" destOrd="0" presId="urn:microsoft.com/office/officeart/2005/8/layout/hList1"/>
    <dgm:cxn modelId="{B8CDEEB1-C72F-4F9F-BC3A-A15A535B1FE6}" type="presOf" srcId="{AD043614-392B-4543-9F82-81A45953457A}" destId="{26886C2C-158A-4DC8-B777-CBAE51CF728A}" srcOrd="0" destOrd="2" presId="urn:microsoft.com/office/officeart/2005/8/layout/hList1"/>
    <dgm:cxn modelId="{55255B6E-8FF4-48F2-9CA7-E7D55F6E1D7F}" type="presOf" srcId="{60DFBC24-594D-48C5-9BC8-94BDDF54AF7A}" destId="{F1145424-1A21-42E3-B1F7-D07D24134640}" srcOrd="0" destOrd="2" presId="urn:microsoft.com/office/officeart/2005/8/layout/hList1"/>
    <dgm:cxn modelId="{09E2F011-F103-4FF5-B9D7-0935435FEA61}" type="presParOf" srcId="{D7C4B056-2634-4586-93F6-A21189344F86}" destId="{44B1E06D-BF7C-49EB-83FF-2E02AE93863C}" srcOrd="0" destOrd="0" presId="urn:microsoft.com/office/officeart/2005/8/layout/hList1"/>
    <dgm:cxn modelId="{482D21B0-0330-4E36-B853-7CC5FA36FE6A}" type="presParOf" srcId="{44B1E06D-BF7C-49EB-83FF-2E02AE93863C}" destId="{DD3272C5-4384-452B-A38D-2FE3121E60B9}" srcOrd="0" destOrd="0" presId="urn:microsoft.com/office/officeart/2005/8/layout/hList1"/>
    <dgm:cxn modelId="{5AECFBE7-85D3-4AB7-868B-BC519C5D815E}" type="presParOf" srcId="{44B1E06D-BF7C-49EB-83FF-2E02AE93863C}" destId="{F1145424-1A21-42E3-B1F7-D07D24134640}" srcOrd="1" destOrd="0" presId="urn:microsoft.com/office/officeart/2005/8/layout/hList1"/>
    <dgm:cxn modelId="{1B21F080-DAF8-4F09-985C-984A7E4246FB}" type="presParOf" srcId="{D7C4B056-2634-4586-93F6-A21189344F86}" destId="{CD9D938F-3E68-4FA2-B91E-CDA71542A5B4}" srcOrd="1" destOrd="0" presId="urn:microsoft.com/office/officeart/2005/8/layout/hList1"/>
    <dgm:cxn modelId="{A3F3DA76-FCA1-4522-AC0D-48D99FDB9F69}" type="presParOf" srcId="{D7C4B056-2634-4586-93F6-A21189344F86}" destId="{43FF0953-02E7-4F03-81FD-B5F194C02945}" srcOrd="2" destOrd="0" presId="urn:microsoft.com/office/officeart/2005/8/layout/hList1"/>
    <dgm:cxn modelId="{42B12CFB-54D1-457C-8BA0-908C9D06987A}" type="presParOf" srcId="{43FF0953-02E7-4F03-81FD-B5F194C02945}" destId="{ED160E3A-98CC-4530-A0A3-E1B3D3BD0162}" srcOrd="0" destOrd="0" presId="urn:microsoft.com/office/officeart/2005/8/layout/hList1"/>
    <dgm:cxn modelId="{FEB23479-3E5B-4884-BC7F-3A9BB1CB6FC6}" type="presParOf" srcId="{43FF0953-02E7-4F03-81FD-B5F194C02945}" destId="{26886C2C-158A-4DC8-B777-CBAE51CF728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E5B499-DB3B-4D95-B22E-2C104672EF30}" type="doc">
      <dgm:prSet loTypeId="urn:microsoft.com/office/officeart/2005/8/layout/hList3" loCatId="list" qsTypeId="urn:microsoft.com/office/officeart/2005/8/quickstyle/3d3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12FAE23C-A0C1-472C-94AB-338CB8AA1DB6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Important Considerations</a:t>
          </a:r>
          <a:endParaRPr lang="en-GB" dirty="0"/>
        </a:p>
      </dgm:t>
    </dgm:pt>
    <dgm:pt modelId="{881BA96E-4F34-4BEB-BA07-24078F00424F}" type="parTrans" cxnId="{41C4B9CC-1482-4911-8C54-41C10AD9CEA9}">
      <dgm:prSet/>
      <dgm:spPr/>
      <dgm:t>
        <a:bodyPr/>
        <a:lstStyle/>
        <a:p>
          <a:endParaRPr lang="en-GB"/>
        </a:p>
      </dgm:t>
    </dgm:pt>
    <dgm:pt modelId="{47732358-05F5-4C63-85EC-4810ABBCFC7E}" type="sibTrans" cxnId="{41C4B9CC-1482-4911-8C54-41C10AD9CEA9}">
      <dgm:prSet/>
      <dgm:spPr/>
      <dgm:t>
        <a:bodyPr/>
        <a:lstStyle/>
        <a:p>
          <a:endParaRPr lang="en-GB"/>
        </a:p>
      </dgm:t>
    </dgm:pt>
    <dgm:pt modelId="{86480EAF-F5E9-440B-8698-106CDB511CBC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 smtClean="0"/>
            <a:t>Cash Reserves</a:t>
          </a:r>
          <a:endParaRPr lang="en-GB" dirty="0"/>
        </a:p>
      </dgm:t>
    </dgm:pt>
    <dgm:pt modelId="{F9124BD3-1C02-4B08-8B87-0B0C0DB58DAA}" type="parTrans" cxnId="{4BE4A308-3908-4D07-8FD6-938D4CBF0604}">
      <dgm:prSet/>
      <dgm:spPr/>
      <dgm:t>
        <a:bodyPr/>
        <a:lstStyle/>
        <a:p>
          <a:endParaRPr lang="en-GB"/>
        </a:p>
      </dgm:t>
    </dgm:pt>
    <dgm:pt modelId="{18874C7E-BAFB-42CE-AADF-58D8E7E292B2}" type="sibTrans" cxnId="{4BE4A308-3908-4D07-8FD6-938D4CBF0604}">
      <dgm:prSet/>
      <dgm:spPr/>
      <dgm:t>
        <a:bodyPr/>
        <a:lstStyle/>
        <a:p>
          <a:endParaRPr lang="en-GB"/>
        </a:p>
      </dgm:t>
    </dgm:pt>
    <dgm:pt modelId="{76D44E0A-3FC4-4D2F-A59D-011E0F0F2655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/>
            <a:t>Maturity Hedging</a:t>
          </a:r>
          <a:endParaRPr lang="en-GB" dirty="0"/>
        </a:p>
      </dgm:t>
    </dgm:pt>
    <dgm:pt modelId="{39E7DD82-8E66-4F69-B3A7-9460F8157BBD}" type="parTrans" cxnId="{F626EECA-B317-4FDF-9576-3B359B84936E}">
      <dgm:prSet/>
      <dgm:spPr/>
      <dgm:t>
        <a:bodyPr/>
        <a:lstStyle/>
        <a:p>
          <a:endParaRPr lang="en-GB"/>
        </a:p>
      </dgm:t>
    </dgm:pt>
    <dgm:pt modelId="{DBE543D1-F05B-4FCA-B6A8-1C12FA8C2DB3}" type="sibTrans" cxnId="{F626EECA-B317-4FDF-9576-3B359B84936E}">
      <dgm:prSet/>
      <dgm:spPr/>
      <dgm:t>
        <a:bodyPr/>
        <a:lstStyle/>
        <a:p>
          <a:endParaRPr lang="en-GB"/>
        </a:p>
      </dgm:t>
    </dgm:pt>
    <dgm:pt modelId="{8B95E475-EE7F-4A96-B1C6-43248A105C5A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 smtClean="0"/>
            <a:t>Term Structure</a:t>
          </a:r>
          <a:endParaRPr lang="en-GB" dirty="0"/>
        </a:p>
      </dgm:t>
    </dgm:pt>
    <dgm:pt modelId="{173F471F-B734-44AE-85AE-92B73BFF81D1}" type="parTrans" cxnId="{8E969C63-C5AC-4074-BC7D-73DD207756A0}">
      <dgm:prSet/>
      <dgm:spPr/>
      <dgm:t>
        <a:bodyPr/>
        <a:lstStyle/>
        <a:p>
          <a:endParaRPr lang="en-GB"/>
        </a:p>
      </dgm:t>
    </dgm:pt>
    <dgm:pt modelId="{8CA64732-D0C4-4E37-B881-5103832EFA6A}" type="sibTrans" cxnId="{8E969C63-C5AC-4074-BC7D-73DD207756A0}">
      <dgm:prSet/>
      <dgm:spPr/>
      <dgm:t>
        <a:bodyPr/>
        <a:lstStyle/>
        <a:p>
          <a:endParaRPr lang="en-GB"/>
        </a:p>
      </dgm:t>
    </dgm:pt>
    <dgm:pt modelId="{D5EA6B8F-2E3B-45CF-A065-030126D3FE25}" type="pres">
      <dgm:prSet presAssocID="{90E5B499-DB3B-4D95-B22E-2C104672EF30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D12978A-D3B8-4898-BF78-DFBEC53872C9}" type="pres">
      <dgm:prSet presAssocID="{12FAE23C-A0C1-472C-94AB-338CB8AA1DB6}" presName="roof" presStyleLbl="dkBgShp" presStyleIdx="0" presStyleCnt="2"/>
      <dgm:spPr/>
      <dgm:t>
        <a:bodyPr/>
        <a:lstStyle/>
        <a:p>
          <a:endParaRPr lang="en-GB"/>
        </a:p>
      </dgm:t>
    </dgm:pt>
    <dgm:pt modelId="{33CB8D7C-8C47-4FE6-81E4-83C491D84D1C}" type="pres">
      <dgm:prSet presAssocID="{12FAE23C-A0C1-472C-94AB-338CB8AA1DB6}" presName="pillars" presStyleCnt="0"/>
      <dgm:spPr/>
    </dgm:pt>
    <dgm:pt modelId="{C7DC3779-3339-4810-92E6-2254A71C63DB}" type="pres">
      <dgm:prSet presAssocID="{12FAE23C-A0C1-472C-94AB-338CB8AA1DB6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0DDF9B1-3D76-465D-832C-57E9A21F8267}" type="pres">
      <dgm:prSet presAssocID="{76D44E0A-3FC4-4D2F-A59D-011E0F0F2655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22A9AFC-A060-4EB4-A5A8-AE47ED395262}" type="pres">
      <dgm:prSet presAssocID="{8B95E475-EE7F-4A96-B1C6-43248A105C5A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24E03F-3C5B-46D2-BB54-ABDAC02F32C7}" type="pres">
      <dgm:prSet presAssocID="{12FAE23C-A0C1-472C-94AB-338CB8AA1DB6}" presName="base" presStyleLbl="dkBgShp" presStyleIdx="1" presStyleCnt="2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GB"/>
        </a:p>
      </dgm:t>
    </dgm:pt>
  </dgm:ptLst>
  <dgm:cxnLst>
    <dgm:cxn modelId="{29BD612D-F5F1-4A59-ABA8-41BEF24CD73C}" type="presOf" srcId="{76D44E0A-3FC4-4D2F-A59D-011E0F0F2655}" destId="{E0DDF9B1-3D76-465D-832C-57E9A21F8267}" srcOrd="0" destOrd="0" presId="urn:microsoft.com/office/officeart/2005/8/layout/hList3"/>
    <dgm:cxn modelId="{FEACA780-6101-48A6-B4A2-81DF5326D3E8}" type="presOf" srcId="{90E5B499-DB3B-4D95-B22E-2C104672EF30}" destId="{D5EA6B8F-2E3B-45CF-A065-030126D3FE25}" srcOrd="0" destOrd="0" presId="urn:microsoft.com/office/officeart/2005/8/layout/hList3"/>
    <dgm:cxn modelId="{00825A11-2CD7-4CD9-A8A0-BBE2491A1815}" type="presOf" srcId="{8B95E475-EE7F-4A96-B1C6-43248A105C5A}" destId="{022A9AFC-A060-4EB4-A5A8-AE47ED395262}" srcOrd="0" destOrd="0" presId="urn:microsoft.com/office/officeart/2005/8/layout/hList3"/>
    <dgm:cxn modelId="{F626EECA-B317-4FDF-9576-3B359B84936E}" srcId="{12FAE23C-A0C1-472C-94AB-338CB8AA1DB6}" destId="{76D44E0A-3FC4-4D2F-A59D-011E0F0F2655}" srcOrd="1" destOrd="0" parTransId="{39E7DD82-8E66-4F69-B3A7-9460F8157BBD}" sibTransId="{DBE543D1-F05B-4FCA-B6A8-1C12FA8C2DB3}"/>
    <dgm:cxn modelId="{4BE4A308-3908-4D07-8FD6-938D4CBF0604}" srcId="{12FAE23C-A0C1-472C-94AB-338CB8AA1DB6}" destId="{86480EAF-F5E9-440B-8698-106CDB511CBC}" srcOrd="0" destOrd="0" parTransId="{F9124BD3-1C02-4B08-8B87-0B0C0DB58DAA}" sibTransId="{18874C7E-BAFB-42CE-AADF-58D8E7E292B2}"/>
    <dgm:cxn modelId="{59A3C3F2-2E79-4740-93E4-87163CA48413}" type="presOf" srcId="{86480EAF-F5E9-440B-8698-106CDB511CBC}" destId="{C7DC3779-3339-4810-92E6-2254A71C63DB}" srcOrd="0" destOrd="0" presId="urn:microsoft.com/office/officeart/2005/8/layout/hList3"/>
    <dgm:cxn modelId="{8E969C63-C5AC-4074-BC7D-73DD207756A0}" srcId="{12FAE23C-A0C1-472C-94AB-338CB8AA1DB6}" destId="{8B95E475-EE7F-4A96-B1C6-43248A105C5A}" srcOrd="2" destOrd="0" parTransId="{173F471F-B734-44AE-85AE-92B73BFF81D1}" sibTransId="{8CA64732-D0C4-4E37-B881-5103832EFA6A}"/>
    <dgm:cxn modelId="{09990D59-5809-4F9F-BC85-84EE8302DAFE}" type="presOf" srcId="{12FAE23C-A0C1-472C-94AB-338CB8AA1DB6}" destId="{AD12978A-D3B8-4898-BF78-DFBEC53872C9}" srcOrd="0" destOrd="0" presId="urn:microsoft.com/office/officeart/2005/8/layout/hList3"/>
    <dgm:cxn modelId="{41C4B9CC-1482-4911-8C54-41C10AD9CEA9}" srcId="{90E5B499-DB3B-4D95-B22E-2C104672EF30}" destId="{12FAE23C-A0C1-472C-94AB-338CB8AA1DB6}" srcOrd="0" destOrd="0" parTransId="{881BA96E-4F34-4BEB-BA07-24078F00424F}" sibTransId="{47732358-05F5-4C63-85EC-4810ABBCFC7E}"/>
    <dgm:cxn modelId="{308898BA-B8EE-4C33-B9F4-7545EAE0349D}" type="presParOf" srcId="{D5EA6B8F-2E3B-45CF-A065-030126D3FE25}" destId="{AD12978A-D3B8-4898-BF78-DFBEC53872C9}" srcOrd="0" destOrd="0" presId="urn:microsoft.com/office/officeart/2005/8/layout/hList3"/>
    <dgm:cxn modelId="{FD7B6D98-7A20-4966-906F-4C9266A5BDD9}" type="presParOf" srcId="{D5EA6B8F-2E3B-45CF-A065-030126D3FE25}" destId="{33CB8D7C-8C47-4FE6-81E4-83C491D84D1C}" srcOrd="1" destOrd="0" presId="urn:microsoft.com/office/officeart/2005/8/layout/hList3"/>
    <dgm:cxn modelId="{8739B931-D4DD-46A5-A7DA-DAD4B37BDBAC}" type="presParOf" srcId="{33CB8D7C-8C47-4FE6-81E4-83C491D84D1C}" destId="{C7DC3779-3339-4810-92E6-2254A71C63DB}" srcOrd="0" destOrd="0" presId="urn:microsoft.com/office/officeart/2005/8/layout/hList3"/>
    <dgm:cxn modelId="{B13D58D6-65E9-40D0-AC23-AE1156B0FB04}" type="presParOf" srcId="{33CB8D7C-8C47-4FE6-81E4-83C491D84D1C}" destId="{E0DDF9B1-3D76-465D-832C-57E9A21F8267}" srcOrd="1" destOrd="0" presId="urn:microsoft.com/office/officeart/2005/8/layout/hList3"/>
    <dgm:cxn modelId="{C9062B5D-D8A8-438F-A5D9-D7B027788DE9}" type="presParOf" srcId="{33CB8D7C-8C47-4FE6-81E4-83C491D84D1C}" destId="{022A9AFC-A060-4EB4-A5A8-AE47ED395262}" srcOrd="2" destOrd="0" presId="urn:microsoft.com/office/officeart/2005/8/layout/hList3"/>
    <dgm:cxn modelId="{179BBCCF-A1CD-4144-A3AD-EF5531F1D58C}" type="presParOf" srcId="{D5EA6B8F-2E3B-45CF-A065-030126D3FE25}" destId="{4C24E03F-3C5B-46D2-BB54-ABDAC02F32C7}" srcOrd="2" destOrd="0" presId="urn:microsoft.com/office/officeart/2005/8/layout/hList3"/>
  </dgm:cxnLst>
  <dgm:bg>
    <a:solidFill>
      <a:schemeClr val="accent6">
        <a:lumMod val="5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D7AD83-AB08-4AF4-BF02-8003C6D4497D}" type="doc">
      <dgm:prSet loTypeId="urn:microsoft.com/office/officeart/2005/8/layout/hList3" loCatId="list" qsTypeId="urn:microsoft.com/office/officeart/2005/8/quickstyle/3d3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6809271B-834B-448D-95B4-38E9E2FA4436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Cash Outflows</a:t>
          </a:r>
          <a:endParaRPr lang="en-GB" dirty="0"/>
        </a:p>
      </dgm:t>
    </dgm:pt>
    <dgm:pt modelId="{321C504B-7501-49CC-A9CA-6A0E777014EC}" type="parTrans" cxnId="{ADDF0878-5D2E-4149-8183-EF16B13C1F12}">
      <dgm:prSet/>
      <dgm:spPr/>
      <dgm:t>
        <a:bodyPr/>
        <a:lstStyle/>
        <a:p>
          <a:endParaRPr lang="en-GB"/>
        </a:p>
      </dgm:t>
    </dgm:pt>
    <dgm:pt modelId="{656F061B-7F17-47D5-BA71-87CC3C33A333}" type="sibTrans" cxnId="{ADDF0878-5D2E-4149-8183-EF16B13C1F12}">
      <dgm:prSet/>
      <dgm:spPr/>
      <dgm:t>
        <a:bodyPr/>
        <a:lstStyle/>
        <a:p>
          <a:endParaRPr lang="en-GB"/>
        </a:p>
      </dgm:t>
    </dgm:pt>
    <dgm:pt modelId="{DF1D964B-FFF4-4490-94F7-BB23245AA6C8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Payments of Accounts Payable</a:t>
          </a:r>
          <a:endParaRPr lang="en-GB" dirty="0"/>
        </a:p>
      </dgm:t>
    </dgm:pt>
    <dgm:pt modelId="{D636D671-4430-4185-A9E9-8B6A3D1F5141}" type="parTrans" cxnId="{9A9C44B9-A0AD-4F1B-8A4A-05BAC65D22B9}">
      <dgm:prSet/>
      <dgm:spPr/>
      <dgm:t>
        <a:bodyPr/>
        <a:lstStyle/>
        <a:p>
          <a:endParaRPr lang="en-GB"/>
        </a:p>
      </dgm:t>
    </dgm:pt>
    <dgm:pt modelId="{088DE9F9-B4A1-472E-9925-1AEC43DE692F}" type="sibTrans" cxnId="{9A9C44B9-A0AD-4F1B-8A4A-05BAC65D22B9}">
      <dgm:prSet/>
      <dgm:spPr/>
      <dgm:t>
        <a:bodyPr/>
        <a:lstStyle/>
        <a:p>
          <a:endParaRPr lang="en-GB"/>
        </a:p>
      </dgm:t>
    </dgm:pt>
    <dgm:pt modelId="{9AC29988-F5B0-43BA-80BC-711707CAD95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 smtClean="0"/>
            <a:t>Wages, Taxes and Other Expenses</a:t>
          </a:r>
          <a:endParaRPr lang="en-GB" dirty="0"/>
        </a:p>
      </dgm:t>
    </dgm:pt>
    <dgm:pt modelId="{A51934DD-66E3-40F8-A500-F82440D11EF5}" type="parTrans" cxnId="{1E0A8785-24F9-4078-B0D8-AAF2CCE609CC}">
      <dgm:prSet/>
      <dgm:spPr/>
      <dgm:t>
        <a:bodyPr/>
        <a:lstStyle/>
        <a:p>
          <a:endParaRPr lang="en-GB"/>
        </a:p>
      </dgm:t>
    </dgm:pt>
    <dgm:pt modelId="{CFEEF4BD-4391-49B4-80AF-8E05524BC87C}" type="sibTrans" cxnId="{1E0A8785-24F9-4078-B0D8-AAF2CCE609CC}">
      <dgm:prSet/>
      <dgm:spPr/>
      <dgm:t>
        <a:bodyPr/>
        <a:lstStyle/>
        <a:p>
          <a:endParaRPr lang="en-GB"/>
        </a:p>
      </dgm:t>
    </dgm:pt>
    <dgm:pt modelId="{894991CD-7020-4308-8AA2-C8C27DD0D180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/>
            <a:t>Capital Expenditures</a:t>
          </a:r>
          <a:endParaRPr lang="en-GB" dirty="0"/>
        </a:p>
      </dgm:t>
    </dgm:pt>
    <dgm:pt modelId="{ADCF7747-A05D-4E9C-86CC-6B08B8397AAD}" type="parTrans" cxnId="{E9CDEC07-EDEC-49A7-B464-718D5BB6CFD5}">
      <dgm:prSet/>
      <dgm:spPr/>
      <dgm:t>
        <a:bodyPr/>
        <a:lstStyle/>
        <a:p>
          <a:endParaRPr lang="en-GB"/>
        </a:p>
      </dgm:t>
    </dgm:pt>
    <dgm:pt modelId="{3DAC3426-3994-4787-89A5-268B6BE0D1E6}" type="sibTrans" cxnId="{E9CDEC07-EDEC-49A7-B464-718D5BB6CFD5}">
      <dgm:prSet/>
      <dgm:spPr/>
      <dgm:t>
        <a:bodyPr/>
        <a:lstStyle/>
        <a:p>
          <a:endParaRPr lang="en-GB"/>
        </a:p>
      </dgm:t>
    </dgm:pt>
    <dgm:pt modelId="{7E68DC6F-980F-49E1-B69F-874A9EF1A43B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 smtClean="0"/>
            <a:t>Long Term Financing</a:t>
          </a:r>
          <a:endParaRPr lang="en-GB" dirty="0"/>
        </a:p>
      </dgm:t>
    </dgm:pt>
    <dgm:pt modelId="{E11F8051-34A1-4D9F-93CE-87EEFD1188C2}" type="parTrans" cxnId="{0C5733B8-410E-46EA-8F73-47F80BC8FE25}">
      <dgm:prSet/>
      <dgm:spPr/>
      <dgm:t>
        <a:bodyPr/>
        <a:lstStyle/>
        <a:p>
          <a:endParaRPr lang="en-GB"/>
        </a:p>
      </dgm:t>
    </dgm:pt>
    <dgm:pt modelId="{3E7D0C7A-EFF6-4FD7-B6FE-E1B04403DC15}" type="sibTrans" cxnId="{0C5733B8-410E-46EA-8F73-47F80BC8FE25}">
      <dgm:prSet/>
      <dgm:spPr/>
      <dgm:t>
        <a:bodyPr/>
        <a:lstStyle/>
        <a:p>
          <a:endParaRPr lang="en-GB"/>
        </a:p>
      </dgm:t>
    </dgm:pt>
    <dgm:pt modelId="{613A78B3-CC4F-4EF4-9113-7AC75ED334F0}" type="pres">
      <dgm:prSet presAssocID="{91D7AD83-AB08-4AF4-BF02-8003C6D4497D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FB71C7D-9A9A-478F-AAEF-99E4C199EFEE}" type="pres">
      <dgm:prSet presAssocID="{6809271B-834B-448D-95B4-38E9E2FA4436}" presName="roof" presStyleLbl="dkBgShp" presStyleIdx="0" presStyleCnt="2"/>
      <dgm:spPr/>
      <dgm:t>
        <a:bodyPr/>
        <a:lstStyle/>
        <a:p>
          <a:endParaRPr lang="en-GB"/>
        </a:p>
      </dgm:t>
    </dgm:pt>
    <dgm:pt modelId="{899C33E1-F205-4BF2-A84F-1B81552E9560}" type="pres">
      <dgm:prSet presAssocID="{6809271B-834B-448D-95B4-38E9E2FA4436}" presName="pillars" presStyleCnt="0"/>
      <dgm:spPr/>
    </dgm:pt>
    <dgm:pt modelId="{178BD44F-4C22-4221-941B-0A3BDE00E82D}" type="pres">
      <dgm:prSet presAssocID="{6809271B-834B-448D-95B4-38E9E2FA4436}" presName="pillar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5A1D86-3B79-4C8A-BB6C-56D410CAF4AD}" type="pres">
      <dgm:prSet presAssocID="{9AC29988-F5B0-43BA-80BC-711707CAD952}" presName="pillar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C31833A-9C6F-4086-BBF1-E5C2615C209F}" type="pres">
      <dgm:prSet presAssocID="{894991CD-7020-4308-8AA2-C8C27DD0D180}" presName="pillar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65E1DB9-7066-43E3-B2AB-585AC127285C}" type="pres">
      <dgm:prSet presAssocID="{7E68DC6F-980F-49E1-B69F-874A9EF1A43B}" presName="pillar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F227FE-6AFE-4524-95F4-24A7ABF4AE82}" type="pres">
      <dgm:prSet presAssocID="{6809271B-834B-448D-95B4-38E9E2FA4436}" presName="base" presStyleLbl="dkBgShp" presStyleIdx="1" presStyleCnt="2"/>
      <dgm:spPr>
        <a:solidFill>
          <a:schemeClr val="accent6">
            <a:lumMod val="50000"/>
          </a:schemeClr>
        </a:solidFill>
      </dgm:spPr>
      <dgm:t>
        <a:bodyPr/>
        <a:lstStyle/>
        <a:p>
          <a:endParaRPr lang="en-GB"/>
        </a:p>
      </dgm:t>
    </dgm:pt>
  </dgm:ptLst>
  <dgm:cxnLst>
    <dgm:cxn modelId="{9A9C44B9-A0AD-4F1B-8A4A-05BAC65D22B9}" srcId="{6809271B-834B-448D-95B4-38E9E2FA4436}" destId="{DF1D964B-FFF4-4490-94F7-BB23245AA6C8}" srcOrd="0" destOrd="0" parTransId="{D636D671-4430-4185-A9E9-8B6A3D1F5141}" sibTransId="{088DE9F9-B4A1-472E-9925-1AEC43DE692F}"/>
    <dgm:cxn modelId="{1583FCEB-EB21-4718-AE10-C3CD39FD2F57}" type="presOf" srcId="{9AC29988-F5B0-43BA-80BC-711707CAD952}" destId="{1C5A1D86-3B79-4C8A-BB6C-56D410CAF4AD}" srcOrd="0" destOrd="0" presId="urn:microsoft.com/office/officeart/2005/8/layout/hList3"/>
    <dgm:cxn modelId="{1E0A8785-24F9-4078-B0D8-AAF2CCE609CC}" srcId="{6809271B-834B-448D-95B4-38E9E2FA4436}" destId="{9AC29988-F5B0-43BA-80BC-711707CAD952}" srcOrd="1" destOrd="0" parTransId="{A51934DD-66E3-40F8-A500-F82440D11EF5}" sibTransId="{CFEEF4BD-4391-49B4-80AF-8E05524BC87C}"/>
    <dgm:cxn modelId="{A163B3C7-CAA3-465E-A304-C01E7328F744}" type="presOf" srcId="{DF1D964B-FFF4-4490-94F7-BB23245AA6C8}" destId="{178BD44F-4C22-4221-941B-0A3BDE00E82D}" srcOrd="0" destOrd="0" presId="urn:microsoft.com/office/officeart/2005/8/layout/hList3"/>
    <dgm:cxn modelId="{BF33836A-E234-4F8B-936E-650087A815A2}" type="presOf" srcId="{6809271B-834B-448D-95B4-38E9E2FA4436}" destId="{7FB71C7D-9A9A-478F-AAEF-99E4C199EFEE}" srcOrd="0" destOrd="0" presId="urn:microsoft.com/office/officeart/2005/8/layout/hList3"/>
    <dgm:cxn modelId="{7B1452C1-6659-4571-8D37-59A61AF9A229}" type="presOf" srcId="{7E68DC6F-980F-49E1-B69F-874A9EF1A43B}" destId="{365E1DB9-7066-43E3-B2AB-585AC127285C}" srcOrd="0" destOrd="0" presId="urn:microsoft.com/office/officeart/2005/8/layout/hList3"/>
    <dgm:cxn modelId="{0C5733B8-410E-46EA-8F73-47F80BC8FE25}" srcId="{6809271B-834B-448D-95B4-38E9E2FA4436}" destId="{7E68DC6F-980F-49E1-B69F-874A9EF1A43B}" srcOrd="3" destOrd="0" parTransId="{E11F8051-34A1-4D9F-93CE-87EEFD1188C2}" sibTransId="{3E7D0C7A-EFF6-4FD7-B6FE-E1B04403DC15}"/>
    <dgm:cxn modelId="{617EC15B-3BFF-49E9-97C3-E14B15ED46FC}" type="presOf" srcId="{91D7AD83-AB08-4AF4-BF02-8003C6D4497D}" destId="{613A78B3-CC4F-4EF4-9113-7AC75ED334F0}" srcOrd="0" destOrd="0" presId="urn:microsoft.com/office/officeart/2005/8/layout/hList3"/>
    <dgm:cxn modelId="{8A1E7C98-AE67-4EF7-A531-AB547DB8971B}" type="presOf" srcId="{894991CD-7020-4308-8AA2-C8C27DD0D180}" destId="{CC31833A-9C6F-4086-BBF1-E5C2615C209F}" srcOrd="0" destOrd="0" presId="urn:microsoft.com/office/officeart/2005/8/layout/hList3"/>
    <dgm:cxn modelId="{E9CDEC07-EDEC-49A7-B464-718D5BB6CFD5}" srcId="{6809271B-834B-448D-95B4-38E9E2FA4436}" destId="{894991CD-7020-4308-8AA2-C8C27DD0D180}" srcOrd="2" destOrd="0" parTransId="{ADCF7747-A05D-4E9C-86CC-6B08B8397AAD}" sibTransId="{3DAC3426-3994-4787-89A5-268B6BE0D1E6}"/>
    <dgm:cxn modelId="{ADDF0878-5D2E-4149-8183-EF16B13C1F12}" srcId="{91D7AD83-AB08-4AF4-BF02-8003C6D4497D}" destId="{6809271B-834B-448D-95B4-38E9E2FA4436}" srcOrd="0" destOrd="0" parTransId="{321C504B-7501-49CC-A9CA-6A0E777014EC}" sibTransId="{656F061B-7F17-47D5-BA71-87CC3C33A333}"/>
    <dgm:cxn modelId="{EDF3C9DF-A33E-4BAE-B500-555269663F63}" type="presParOf" srcId="{613A78B3-CC4F-4EF4-9113-7AC75ED334F0}" destId="{7FB71C7D-9A9A-478F-AAEF-99E4C199EFEE}" srcOrd="0" destOrd="0" presId="urn:microsoft.com/office/officeart/2005/8/layout/hList3"/>
    <dgm:cxn modelId="{04F76D39-6DDB-440D-B817-279BE9DA7208}" type="presParOf" srcId="{613A78B3-CC4F-4EF4-9113-7AC75ED334F0}" destId="{899C33E1-F205-4BF2-A84F-1B81552E9560}" srcOrd="1" destOrd="0" presId="urn:microsoft.com/office/officeart/2005/8/layout/hList3"/>
    <dgm:cxn modelId="{7FE4D27B-72A0-4E9E-A405-A1308517D5DD}" type="presParOf" srcId="{899C33E1-F205-4BF2-A84F-1B81552E9560}" destId="{178BD44F-4C22-4221-941B-0A3BDE00E82D}" srcOrd="0" destOrd="0" presId="urn:microsoft.com/office/officeart/2005/8/layout/hList3"/>
    <dgm:cxn modelId="{2977D09A-B589-4B0D-A001-0E34007547B7}" type="presParOf" srcId="{899C33E1-F205-4BF2-A84F-1B81552E9560}" destId="{1C5A1D86-3B79-4C8A-BB6C-56D410CAF4AD}" srcOrd="1" destOrd="0" presId="urn:microsoft.com/office/officeart/2005/8/layout/hList3"/>
    <dgm:cxn modelId="{14C423F1-082A-4656-98BE-0ECAB50E02D5}" type="presParOf" srcId="{899C33E1-F205-4BF2-A84F-1B81552E9560}" destId="{CC31833A-9C6F-4086-BBF1-E5C2615C209F}" srcOrd="2" destOrd="0" presId="urn:microsoft.com/office/officeart/2005/8/layout/hList3"/>
    <dgm:cxn modelId="{D8EA4CF2-74BE-4685-85AE-A5AFBA4FD1B6}" type="presParOf" srcId="{899C33E1-F205-4BF2-A84F-1B81552E9560}" destId="{365E1DB9-7066-43E3-B2AB-585AC127285C}" srcOrd="3" destOrd="0" presId="urn:microsoft.com/office/officeart/2005/8/layout/hList3"/>
    <dgm:cxn modelId="{CC56B93E-D157-4886-916A-3A8FA99B6086}" type="presParOf" srcId="{613A78B3-CC4F-4EF4-9113-7AC75ED334F0}" destId="{5CF227FE-6AFE-4524-95F4-24A7ABF4AE82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5D65279-4F22-4C9D-A167-A1467E040B6F}" type="doc">
      <dgm:prSet loTypeId="urn:microsoft.com/office/officeart/2005/8/layout/default#41" loCatId="list" qsTypeId="urn:microsoft.com/office/officeart/2005/8/quickstyle/3d3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0EB434D1-DE9A-4036-ADA0-3914565794FF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Unsecured Loans</a:t>
          </a:r>
          <a:endParaRPr lang="en-GB" dirty="0"/>
        </a:p>
      </dgm:t>
    </dgm:pt>
    <dgm:pt modelId="{EC3838D3-B821-44A0-A3E3-D1187352C86F}" type="parTrans" cxnId="{3FDF6F5C-30E1-474B-8C57-FF015E868CA5}">
      <dgm:prSet/>
      <dgm:spPr/>
      <dgm:t>
        <a:bodyPr/>
        <a:lstStyle/>
        <a:p>
          <a:endParaRPr lang="en-GB"/>
        </a:p>
      </dgm:t>
    </dgm:pt>
    <dgm:pt modelId="{A2476244-5BB1-4A52-9F72-0A3D393EEC96}" type="sibTrans" cxnId="{3FDF6F5C-30E1-474B-8C57-FF015E868CA5}">
      <dgm:prSet/>
      <dgm:spPr/>
      <dgm:t>
        <a:bodyPr/>
        <a:lstStyle/>
        <a:p>
          <a:endParaRPr lang="en-GB"/>
        </a:p>
      </dgm:t>
    </dgm:pt>
    <dgm:pt modelId="{7AC861E6-DCA4-4B97-B733-D929CF0E49A5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 smtClean="0"/>
            <a:t>Secured Loans</a:t>
          </a:r>
          <a:endParaRPr lang="en-GB" dirty="0"/>
        </a:p>
      </dgm:t>
    </dgm:pt>
    <dgm:pt modelId="{C63A1431-3608-484C-81A3-4001FFB93F5D}" type="parTrans" cxnId="{381D0B52-C2A7-49FC-87FF-3EE78692F832}">
      <dgm:prSet/>
      <dgm:spPr/>
      <dgm:t>
        <a:bodyPr/>
        <a:lstStyle/>
        <a:p>
          <a:endParaRPr lang="en-GB"/>
        </a:p>
      </dgm:t>
    </dgm:pt>
    <dgm:pt modelId="{F03C09CB-5532-4279-AAB3-5A387CDF3750}" type="sibTrans" cxnId="{381D0B52-C2A7-49FC-87FF-3EE78692F832}">
      <dgm:prSet/>
      <dgm:spPr/>
      <dgm:t>
        <a:bodyPr/>
        <a:lstStyle/>
        <a:p>
          <a:endParaRPr lang="en-GB"/>
        </a:p>
      </dgm:t>
    </dgm:pt>
    <dgm:pt modelId="{F1054CDF-28B1-46A0-89E4-440DA0BDDFCE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/>
            <a:t>Other Sources</a:t>
          </a:r>
          <a:endParaRPr lang="en-GB" dirty="0"/>
        </a:p>
      </dgm:t>
    </dgm:pt>
    <dgm:pt modelId="{7E66575F-17B3-4808-99EB-E6A5E76B42AA}" type="parTrans" cxnId="{CD737E19-BDFE-4A56-8B13-4BEC1387229A}">
      <dgm:prSet/>
      <dgm:spPr/>
      <dgm:t>
        <a:bodyPr/>
        <a:lstStyle/>
        <a:p>
          <a:endParaRPr lang="en-GB"/>
        </a:p>
      </dgm:t>
    </dgm:pt>
    <dgm:pt modelId="{C5EAD80C-C8A2-4930-9C75-06F90A757250}" type="sibTrans" cxnId="{CD737E19-BDFE-4A56-8B13-4BEC1387229A}">
      <dgm:prSet/>
      <dgm:spPr/>
      <dgm:t>
        <a:bodyPr/>
        <a:lstStyle/>
        <a:p>
          <a:endParaRPr lang="en-GB"/>
        </a:p>
      </dgm:t>
    </dgm:pt>
    <dgm:pt modelId="{80EA83C6-579A-4833-B198-24D3EB12DC47}" type="pres">
      <dgm:prSet presAssocID="{C5D65279-4F22-4C9D-A167-A1467E040B6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0F34061-8206-4E56-80AE-AB0C31C85597}" type="pres">
      <dgm:prSet presAssocID="{0EB434D1-DE9A-4036-ADA0-3914565794F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A1AC1BA-7F17-4350-9373-08F1CEE5B0A7}" type="pres">
      <dgm:prSet presAssocID="{A2476244-5BB1-4A52-9F72-0A3D393EEC96}" presName="sibTrans" presStyleCnt="0"/>
      <dgm:spPr/>
    </dgm:pt>
    <dgm:pt modelId="{3FF831B3-A041-409F-9B2B-DA6FB184FE0D}" type="pres">
      <dgm:prSet presAssocID="{7AC861E6-DCA4-4B97-B733-D929CF0E49A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92C672F-A5B1-42C5-AC52-A4FCEBC58E20}" type="pres">
      <dgm:prSet presAssocID="{F03C09CB-5532-4279-AAB3-5A387CDF3750}" presName="sibTrans" presStyleCnt="0"/>
      <dgm:spPr/>
    </dgm:pt>
    <dgm:pt modelId="{40A4669D-1855-4003-9DBD-1C3142F02264}" type="pres">
      <dgm:prSet presAssocID="{F1054CDF-28B1-46A0-89E4-440DA0BDDFC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B751400-F22F-4E02-B260-FC42ED0E1704}" type="presOf" srcId="{C5D65279-4F22-4C9D-A167-A1467E040B6F}" destId="{80EA83C6-579A-4833-B198-24D3EB12DC47}" srcOrd="0" destOrd="0" presId="urn:microsoft.com/office/officeart/2005/8/layout/default#41"/>
    <dgm:cxn modelId="{A857DC3E-EAF5-4F8B-8365-2F1CED2ED7B5}" type="presOf" srcId="{7AC861E6-DCA4-4B97-B733-D929CF0E49A5}" destId="{3FF831B3-A041-409F-9B2B-DA6FB184FE0D}" srcOrd="0" destOrd="0" presId="urn:microsoft.com/office/officeart/2005/8/layout/default#41"/>
    <dgm:cxn modelId="{53D3072A-0780-4AEB-B664-06D06AE31671}" type="presOf" srcId="{0EB434D1-DE9A-4036-ADA0-3914565794FF}" destId="{40F34061-8206-4E56-80AE-AB0C31C85597}" srcOrd="0" destOrd="0" presId="urn:microsoft.com/office/officeart/2005/8/layout/default#41"/>
    <dgm:cxn modelId="{79B29F3B-4A21-4C4B-88E2-A981C4D98283}" type="presOf" srcId="{F1054CDF-28B1-46A0-89E4-440DA0BDDFCE}" destId="{40A4669D-1855-4003-9DBD-1C3142F02264}" srcOrd="0" destOrd="0" presId="urn:microsoft.com/office/officeart/2005/8/layout/default#41"/>
    <dgm:cxn modelId="{381D0B52-C2A7-49FC-87FF-3EE78692F832}" srcId="{C5D65279-4F22-4C9D-A167-A1467E040B6F}" destId="{7AC861E6-DCA4-4B97-B733-D929CF0E49A5}" srcOrd="1" destOrd="0" parTransId="{C63A1431-3608-484C-81A3-4001FFB93F5D}" sibTransId="{F03C09CB-5532-4279-AAB3-5A387CDF3750}"/>
    <dgm:cxn modelId="{CD737E19-BDFE-4A56-8B13-4BEC1387229A}" srcId="{C5D65279-4F22-4C9D-A167-A1467E040B6F}" destId="{F1054CDF-28B1-46A0-89E4-440DA0BDDFCE}" srcOrd="2" destOrd="0" parTransId="{7E66575F-17B3-4808-99EB-E6A5E76B42AA}" sibTransId="{C5EAD80C-C8A2-4930-9C75-06F90A757250}"/>
    <dgm:cxn modelId="{3FDF6F5C-30E1-474B-8C57-FF015E868CA5}" srcId="{C5D65279-4F22-4C9D-A167-A1467E040B6F}" destId="{0EB434D1-DE9A-4036-ADA0-3914565794FF}" srcOrd="0" destOrd="0" parTransId="{EC3838D3-B821-44A0-A3E3-D1187352C86F}" sibTransId="{A2476244-5BB1-4A52-9F72-0A3D393EEC96}"/>
    <dgm:cxn modelId="{3B2E2511-831B-4658-9014-22238BF739AA}" type="presParOf" srcId="{80EA83C6-579A-4833-B198-24D3EB12DC47}" destId="{40F34061-8206-4E56-80AE-AB0C31C85597}" srcOrd="0" destOrd="0" presId="urn:microsoft.com/office/officeart/2005/8/layout/default#41"/>
    <dgm:cxn modelId="{0C6A6F3F-9C83-4DDE-9E37-478C907104E5}" type="presParOf" srcId="{80EA83C6-579A-4833-B198-24D3EB12DC47}" destId="{AA1AC1BA-7F17-4350-9373-08F1CEE5B0A7}" srcOrd="1" destOrd="0" presId="urn:microsoft.com/office/officeart/2005/8/layout/default#41"/>
    <dgm:cxn modelId="{2D6C0EEC-AB19-42CC-84A3-AADF38F8FB0A}" type="presParOf" srcId="{80EA83C6-579A-4833-B198-24D3EB12DC47}" destId="{3FF831B3-A041-409F-9B2B-DA6FB184FE0D}" srcOrd="2" destOrd="0" presId="urn:microsoft.com/office/officeart/2005/8/layout/default#41"/>
    <dgm:cxn modelId="{BD38D240-6603-4B2D-B0C8-529642D84ACC}" type="presParOf" srcId="{80EA83C6-579A-4833-B198-24D3EB12DC47}" destId="{792C672F-A5B1-42C5-AC52-A4FCEBC58E20}" srcOrd="3" destOrd="0" presId="urn:microsoft.com/office/officeart/2005/8/layout/default#41"/>
    <dgm:cxn modelId="{9EC35EF9-F531-4D53-9454-EEDD38A096BF}" type="presParOf" srcId="{80EA83C6-579A-4833-B198-24D3EB12DC47}" destId="{40A4669D-1855-4003-9DBD-1C3142F02264}" srcOrd="4" destOrd="0" presId="urn:microsoft.com/office/officeart/2005/8/layout/default#4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3184E9F-E45F-4711-8F3A-5BF0CA51C55B}" type="doc">
      <dgm:prSet loTypeId="urn:microsoft.com/office/officeart/2005/8/layout/vList2" loCatId="list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31B52E17-59A2-4AB4-8527-C0C0AD27548D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Reading</a:t>
          </a:r>
          <a:endParaRPr lang="en-GB" dirty="0"/>
        </a:p>
      </dgm:t>
    </dgm:pt>
    <dgm:pt modelId="{F1C92A02-1620-4A55-A47B-DDC9BC8B906C}" type="parTrans" cxnId="{7E8806E6-3406-4873-ADF3-25BE75F4D4F6}">
      <dgm:prSet/>
      <dgm:spPr/>
      <dgm:t>
        <a:bodyPr/>
        <a:lstStyle/>
        <a:p>
          <a:endParaRPr lang="en-GB"/>
        </a:p>
      </dgm:t>
    </dgm:pt>
    <dgm:pt modelId="{FB58DC7B-8369-4D2F-A832-70D254C374E5}" type="sibTrans" cxnId="{7E8806E6-3406-4873-ADF3-25BE75F4D4F6}">
      <dgm:prSet/>
      <dgm:spPr/>
      <dgm:t>
        <a:bodyPr/>
        <a:lstStyle/>
        <a:p>
          <a:endParaRPr lang="en-GB"/>
        </a:p>
      </dgm:t>
    </dgm:pt>
    <dgm:pt modelId="{2AF899B4-EC21-4E67-8193-84C481E36EE9}">
      <dgm:prSet phldrT="[Text]"/>
      <dgm:spPr/>
      <dgm:t>
        <a:bodyPr/>
        <a:lstStyle/>
        <a:p>
          <a:r>
            <a:rPr lang="en-GB" dirty="0" smtClean="0"/>
            <a:t>Insert References Here</a:t>
          </a:r>
          <a:endParaRPr lang="en-GB" dirty="0"/>
        </a:p>
      </dgm:t>
    </dgm:pt>
    <dgm:pt modelId="{6943F503-4EA8-40EF-BE42-267AAF6F58AE}" type="parTrans" cxnId="{EF6FD5E8-2DB6-4723-933B-AE3CB8EBDA76}">
      <dgm:prSet/>
      <dgm:spPr/>
      <dgm:t>
        <a:bodyPr/>
        <a:lstStyle/>
        <a:p>
          <a:endParaRPr lang="en-GB"/>
        </a:p>
      </dgm:t>
    </dgm:pt>
    <dgm:pt modelId="{E672EF8E-3029-4828-B663-C062941782A0}" type="sibTrans" cxnId="{EF6FD5E8-2DB6-4723-933B-AE3CB8EBDA76}">
      <dgm:prSet/>
      <dgm:spPr/>
      <dgm:t>
        <a:bodyPr/>
        <a:lstStyle/>
        <a:p>
          <a:endParaRPr lang="en-GB"/>
        </a:p>
      </dgm:t>
    </dgm:pt>
    <dgm:pt modelId="{6E279836-02BD-4D7E-90B4-CD11B19EC48D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 smtClean="0"/>
            <a:t>Activities</a:t>
          </a:r>
          <a:endParaRPr lang="en-GB" dirty="0"/>
        </a:p>
      </dgm:t>
    </dgm:pt>
    <dgm:pt modelId="{59ECA026-E062-4116-A360-154EB99820F9}" type="parTrans" cxnId="{BDA2EB14-8063-4471-8027-C60A01C69685}">
      <dgm:prSet/>
      <dgm:spPr/>
      <dgm:t>
        <a:bodyPr/>
        <a:lstStyle/>
        <a:p>
          <a:endParaRPr lang="en-GB"/>
        </a:p>
      </dgm:t>
    </dgm:pt>
    <dgm:pt modelId="{48F86F76-FE57-4C0F-9E74-0E20C8349C0E}" type="sibTrans" cxnId="{BDA2EB14-8063-4471-8027-C60A01C69685}">
      <dgm:prSet/>
      <dgm:spPr/>
      <dgm:t>
        <a:bodyPr/>
        <a:lstStyle/>
        <a:p>
          <a:endParaRPr lang="en-GB"/>
        </a:p>
      </dgm:t>
    </dgm:pt>
    <dgm:pt modelId="{E6FAAAC7-1ADD-4AFA-A764-6EE724B385BF}">
      <dgm:prSet phldrT="[Text]"/>
      <dgm:spPr/>
      <dgm:t>
        <a:bodyPr/>
        <a:lstStyle/>
        <a:p>
          <a:r>
            <a:rPr lang="en-GB" smtClean="0"/>
            <a:t>Insert Activities Here</a:t>
          </a:r>
          <a:endParaRPr lang="en-GB" dirty="0"/>
        </a:p>
      </dgm:t>
    </dgm:pt>
    <dgm:pt modelId="{D7D39819-7AC1-431F-89B4-E27D4F8193F1}" type="parTrans" cxnId="{4C4137C2-04F7-492E-8874-5DC197A987E4}">
      <dgm:prSet/>
      <dgm:spPr/>
      <dgm:t>
        <a:bodyPr/>
        <a:lstStyle/>
        <a:p>
          <a:endParaRPr lang="en-GB"/>
        </a:p>
      </dgm:t>
    </dgm:pt>
    <dgm:pt modelId="{3F0B6174-0DD5-4BFE-898F-BDD220FB59BE}" type="sibTrans" cxnId="{4C4137C2-04F7-492E-8874-5DC197A987E4}">
      <dgm:prSet/>
      <dgm:spPr/>
      <dgm:t>
        <a:bodyPr/>
        <a:lstStyle/>
        <a:p>
          <a:endParaRPr lang="en-GB"/>
        </a:p>
      </dgm:t>
    </dgm:pt>
    <dgm:pt modelId="{D935C3A2-99F7-43B1-9F5D-347EAF188514}" type="pres">
      <dgm:prSet presAssocID="{63184E9F-E45F-4711-8F3A-5BF0CA51C5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14DC6A0-76C9-4918-93C7-BC6D639D5C62}" type="pres">
      <dgm:prSet presAssocID="{31B52E17-59A2-4AB4-8527-C0C0AD27548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CE4F760-B7E0-48E3-A084-AEBC128B61B6}" type="pres">
      <dgm:prSet presAssocID="{31B52E17-59A2-4AB4-8527-C0C0AD27548D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29DB261-6659-4AF1-A139-9EB28CFDBAB5}" type="pres">
      <dgm:prSet presAssocID="{6E279836-02BD-4D7E-90B4-CD11B19EC48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B5AD83-C0EA-4675-A12E-BEC85E8B9ED9}" type="pres">
      <dgm:prSet presAssocID="{6E279836-02BD-4D7E-90B4-CD11B19EC48D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E8806E6-3406-4873-ADF3-25BE75F4D4F6}" srcId="{63184E9F-E45F-4711-8F3A-5BF0CA51C55B}" destId="{31B52E17-59A2-4AB4-8527-C0C0AD27548D}" srcOrd="0" destOrd="0" parTransId="{F1C92A02-1620-4A55-A47B-DDC9BC8B906C}" sibTransId="{FB58DC7B-8369-4D2F-A832-70D254C374E5}"/>
    <dgm:cxn modelId="{60AC234E-C218-4E49-9723-816F848EA327}" type="presOf" srcId="{2AF899B4-EC21-4E67-8193-84C481E36EE9}" destId="{DCE4F760-B7E0-48E3-A084-AEBC128B61B6}" srcOrd="0" destOrd="0" presId="urn:microsoft.com/office/officeart/2005/8/layout/vList2"/>
    <dgm:cxn modelId="{BDA2EB14-8063-4471-8027-C60A01C69685}" srcId="{63184E9F-E45F-4711-8F3A-5BF0CA51C55B}" destId="{6E279836-02BD-4D7E-90B4-CD11B19EC48D}" srcOrd="1" destOrd="0" parTransId="{59ECA026-E062-4116-A360-154EB99820F9}" sibTransId="{48F86F76-FE57-4C0F-9E74-0E20C8349C0E}"/>
    <dgm:cxn modelId="{3C6917BB-7DAE-42A1-A514-3CF190CE7514}" type="presOf" srcId="{E6FAAAC7-1ADD-4AFA-A764-6EE724B385BF}" destId="{48B5AD83-C0EA-4675-A12E-BEC85E8B9ED9}" srcOrd="0" destOrd="0" presId="urn:microsoft.com/office/officeart/2005/8/layout/vList2"/>
    <dgm:cxn modelId="{E887616F-D99D-436C-8CE2-DD609EDFE52B}" type="presOf" srcId="{31B52E17-59A2-4AB4-8527-C0C0AD27548D}" destId="{F14DC6A0-76C9-4918-93C7-BC6D639D5C62}" srcOrd="0" destOrd="0" presId="urn:microsoft.com/office/officeart/2005/8/layout/vList2"/>
    <dgm:cxn modelId="{4C4137C2-04F7-492E-8874-5DC197A987E4}" srcId="{6E279836-02BD-4D7E-90B4-CD11B19EC48D}" destId="{E6FAAAC7-1ADD-4AFA-A764-6EE724B385BF}" srcOrd="0" destOrd="0" parTransId="{D7D39819-7AC1-431F-89B4-E27D4F8193F1}" sibTransId="{3F0B6174-0DD5-4BFE-898F-BDD220FB59BE}"/>
    <dgm:cxn modelId="{469B8CAE-E1F2-4AA7-9286-23F3ABC54E48}" type="presOf" srcId="{63184E9F-E45F-4711-8F3A-5BF0CA51C55B}" destId="{D935C3A2-99F7-43B1-9F5D-347EAF188514}" srcOrd="0" destOrd="0" presId="urn:microsoft.com/office/officeart/2005/8/layout/vList2"/>
    <dgm:cxn modelId="{EF6FD5E8-2DB6-4723-933B-AE3CB8EBDA76}" srcId="{31B52E17-59A2-4AB4-8527-C0C0AD27548D}" destId="{2AF899B4-EC21-4E67-8193-84C481E36EE9}" srcOrd="0" destOrd="0" parTransId="{6943F503-4EA8-40EF-BE42-267AAF6F58AE}" sibTransId="{E672EF8E-3029-4828-B663-C062941782A0}"/>
    <dgm:cxn modelId="{87CC4485-8615-486F-892C-0832ADA937A1}" type="presOf" srcId="{6E279836-02BD-4D7E-90B4-CD11B19EC48D}" destId="{029DB261-6659-4AF1-A139-9EB28CFDBAB5}" srcOrd="0" destOrd="0" presId="urn:microsoft.com/office/officeart/2005/8/layout/vList2"/>
    <dgm:cxn modelId="{406B15C9-02A5-4505-8F7C-4298B578CE4C}" type="presParOf" srcId="{D935C3A2-99F7-43B1-9F5D-347EAF188514}" destId="{F14DC6A0-76C9-4918-93C7-BC6D639D5C62}" srcOrd="0" destOrd="0" presId="urn:microsoft.com/office/officeart/2005/8/layout/vList2"/>
    <dgm:cxn modelId="{6DC050C2-3C2C-41CB-BF1D-C3B6E4FB927B}" type="presParOf" srcId="{D935C3A2-99F7-43B1-9F5D-347EAF188514}" destId="{DCE4F760-B7E0-48E3-A084-AEBC128B61B6}" srcOrd="1" destOrd="0" presId="urn:microsoft.com/office/officeart/2005/8/layout/vList2"/>
    <dgm:cxn modelId="{2972829F-9042-4A7F-BED3-90419773391F}" type="presParOf" srcId="{D935C3A2-99F7-43B1-9F5D-347EAF188514}" destId="{029DB261-6659-4AF1-A139-9EB28CFDBAB5}" srcOrd="2" destOrd="0" presId="urn:microsoft.com/office/officeart/2005/8/layout/vList2"/>
    <dgm:cxn modelId="{2AA8B8B7-6500-42B5-9693-DEA4AFECACEC}" type="presParOf" srcId="{D935C3A2-99F7-43B1-9F5D-347EAF188514}" destId="{48B5AD83-C0EA-4675-A12E-BEC85E8B9ED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36021-A9C3-4C4E-8643-2094C3492B6A}">
      <dsp:nvSpPr>
        <dsp:cNvPr id="0" name=""/>
        <dsp:cNvSpPr/>
      </dsp:nvSpPr>
      <dsp:spPr>
        <a:xfrm>
          <a:off x="0" y="0"/>
          <a:ext cx="8429625" cy="130492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00800" h="1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200" kern="1200" dirty="0" smtClean="0"/>
            <a:t>Two Components</a:t>
          </a:r>
          <a:endParaRPr lang="en-GB" sz="6200" kern="1200" dirty="0"/>
        </a:p>
      </dsp:txBody>
      <dsp:txXfrm>
        <a:off x="0" y="0"/>
        <a:ext cx="8429625" cy="1304925"/>
      </dsp:txXfrm>
    </dsp:sp>
    <dsp:sp modelId="{A5CA873C-50B9-4802-8813-FEADF7326198}">
      <dsp:nvSpPr>
        <dsp:cNvPr id="0" name=""/>
        <dsp:cNvSpPr/>
      </dsp:nvSpPr>
      <dsp:spPr>
        <a:xfrm>
          <a:off x="0" y="1304925"/>
          <a:ext cx="4214812" cy="2740342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500" i="1" kern="1200" dirty="0" smtClean="0"/>
            <a:t>The size of the firm’s investment in current assets</a:t>
          </a:r>
          <a:endParaRPr lang="en-GB" sz="4500" kern="1200" dirty="0"/>
        </a:p>
      </dsp:txBody>
      <dsp:txXfrm>
        <a:off x="0" y="1304925"/>
        <a:ext cx="4214812" cy="2740342"/>
      </dsp:txXfrm>
    </dsp:sp>
    <dsp:sp modelId="{ACD71E86-5234-40C7-BCA3-3B37E0667E82}">
      <dsp:nvSpPr>
        <dsp:cNvPr id="0" name=""/>
        <dsp:cNvSpPr/>
      </dsp:nvSpPr>
      <dsp:spPr>
        <a:xfrm>
          <a:off x="4214812" y="1304925"/>
          <a:ext cx="4214812" cy="2740342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500" i="1" kern="1200" dirty="0" smtClean="0"/>
            <a:t>The financing of current assets</a:t>
          </a:r>
          <a:endParaRPr lang="en-GB" sz="4500" kern="1200" dirty="0"/>
        </a:p>
      </dsp:txBody>
      <dsp:txXfrm>
        <a:off x="4214812" y="1304925"/>
        <a:ext cx="4214812" cy="2740342"/>
      </dsp:txXfrm>
    </dsp:sp>
    <dsp:sp modelId="{271650DD-6EDC-486E-B60A-C75A091AFF10}">
      <dsp:nvSpPr>
        <dsp:cNvPr id="0" name=""/>
        <dsp:cNvSpPr/>
      </dsp:nvSpPr>
      <dsp:spPr>
        <a:xfrm>
          <a:off x="0" y="4045267"/>
          <a:ext cx="8429625" cy="304482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00800" h="1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272C5-4384-452B-A38D-2FE3121E60B9}">
      <dsp:nvSpPr>
        <dsp:cNvPr id="0" name=""/>
        <dsp:cNvSpPr/>
      </dsp:nvSpPr>
      <dsp:spPr>
        <a:xfrm>
          <a:off x="41" y="182274"/>
          <a:ext cx="3939038" cy="691200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Flexible Policies</a:t>
          </a:r>
          <a:endParaRPr lang="en-GB" sz="2400" kern="1200" dirty="0"/>
        </a:p>
      </dsp:txBody>
      <dsp:txXfrm>
        <a:off x="41" y="182274"/>
        <a:ext cx="3939038" cy="691200"/>
      </dsp:txXfrm>
    </dsp:sp>
    <dsp:sp modelId="{F1145424-1A21-42E3-B1F7-D07D24134640}">
      <dsp:nvSpPr>
        <dsp:cNvPr id="0" name=""/>
        <dsp:cNvSpPr/>
      </dsp:nvSpPr>
      <dsp:spPr>
        <a:xfrm>
          <a:off x="41" y="873475"/>
          <a:ext cx="3939038" cy="3294000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Keeping large balances of cash and marketable securities.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Making large investments in inventory.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Granting liberal credit terms, which results in a high level of accounts receivable.</a:t>
          </a:r>
          <a:endParaRPr lang="en-GB" sz="2400" kern="1200" dirty="0"/>
        </a:p>
      </dsp:txBody>
      <dsp:txXfrm>
        <a:off x="41" y="873475"/>
        <a:ext cx="3939038" cy="3294000"/>
      </dsp:txXfrm>
    </dsp:sp>
    <dsp:sp modelId="{ED160E3A-98CC-4530-A0A3-E1B3D3BD0162}">
      <dsp:nvSpPr>
        <dsp:cNvPr id="0" name=""/>
        <dsp:cNvSpPr/>
      </dsp:nvSpPr>
      <dsp:spPr>
        <a:xfrm>
          <a:off x="4490545" y="182274"/>
          <a:ext cx="3939038" cy="691200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Restrictive Policies</a:t>
          </a:r>
          <a:endParaRPr lang="en-GB" sz="2400" kern="1200" dirty="0"/>
        </a:p>
      </dsp:txBody>
      <dsp:txXfrm>
        <a:off x="4490545" y="182274"/>
        <a:ext cx="3939038" cy="691200"/>
      </dsp:txXfrm>
    </dsp:sp>
    <dsp:sp modelId="{26886C2C-158A-4DC8-B777-CBAE51CF728A}">
      <dsp:nvSpPr>
        <dsp:cNvPr id="0" name=""/>
        <dsp:cNvSpPr/>
      </dsp:nvSpPr>
      <dsp:spPr>
        <a:xfrm>
          <a:off x="4490545" y="873475"/>
          <a:ext cx="3939038" cy="3294000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Keeping low cash balances and no investment in marketable securities.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Making small investments in inventory.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Allowing no credit sales and no accounts receivable.</a:t>
          </a:r>
          <a:endParaRPr lang="en-GB" sz="2400" kern="1200" dirty="0"/>
        </a:p>
      </dsp:txBody>
      <dsp:txXfrm>
        <a:off x="4490545" y="873475"/>
        <a:ext cx="3939038" cy="3294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2978A-D3B8-4898-BF78-DFBEC53872C9}">
      <dsp:nvSpPr>
        <dsp:cNvPr id="0" name=""/>
        <dsp:cNvSpPr/>
      </dsp:nvSpPr>
      <dsp:spPr>
        <a:xfrm>
          <a:off x="0" y="0"/>
          <a:ext cx="8429625" cy="130492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00800" h="1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600" kern="1200" dirty="0" smtClean="0"/>
            <a:t>Important Considerations</a:t>
          </a:r>
          <a:endParaRPr lang="en-GB" sz="5600" kern="1200" dirty="0"/>
        </a:p>
      </dsp:txBody>
      <dsp:txXfrm>
        <a:off x="0" y="0"/>
        <a:ext cx="8429625" cy="1304925"/>
      </dsp:txXfrm>
    </dsp:sp>
    <dsp:sp modelId="{C7DC3779-3339-4810-92E6-2254A71C63DB}">
      <dsp:nvSpPr>
        <dsp:cNvPr id="0" name=""/>
        <dsp:cNvSpPr/>
      </dsp:nvSpPr>
      <dsp:spPr>
        <a:xfrm>
          <a:off x="4116" y="1304925"/>
          <a:ext cx="2807130" cy="2740342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 smtClean="0"/>
            <a:t>Cash Reserves</a:t>
          </a:r>
          <a:endParaRPr lang="en-GB" sz="4500" kern="1200" dirty="0"/>
        </a:p>
      </dsp:txBody>
      <dsp:txXfrm>
        <a:off x="4116" y="1304925"/>
        <a:ext cx="2807130" cy="2740342"/>
      </dsp:txXfrm>
    </dsp:sp>
    <dsp:sp modelId="{E0DDF9B1-3D76-465D-832C-57E9A21F8267}">
      <dsp:nvSpPr>
        <dsp:cNvPr id="0" name=""/>
        <dsp:cNvSpPr/>
      </dsp:nvSpPr>
      <dsp:spPr>
        <a:xfrm>
          <a:off x="2811247" y="1304925"/>
          <a:ext cx="2807130" cy="2740342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 smtClean="0"/>
            <a:t>Maturity Hedging</a:t>
          </a:r>
          <a:endParaRPr lang="en-GB" sz="4500" kern="1200" dirty="0"/>
        </a:p>
      </dsp:txBody>
      <dsp:txXfrm>
        <a:off x="2811247" y="1304925"/>
        <a:ext cx="2807130" cy="2740342"/>
      </dsp:txXfrm>
    </dsp:sp>
    <dsp:sp modelId="{022A9AFC-A060-4EB4-A5A8-AE47ED395262}">
      <dsp:nvSpPr>
        <dsp:cNvPr id="0" name=""/>
        <dsp:cNvSpPr/>
      </dsp:nvSpPr>
      <dsp:spPr>
        <a:xfrm>
          <a:off x="5618377" y="1304925"/>
          <a:ext cx="2807130" cy="2740342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 smtClean="0"/>
            <a:t>Term Structure</a:t>
          </a:r>
          <a:endParaRPr lang="en-GB" sz="4500" kern="1200" dirty="0"/>
        </a:p>
      </dsp:txBody>
      <dsp:txXfrm>
        <a:off x="5618377" y="1304925"/>
        <a:ext cx="2807130" cy="2740342"/>
      </dsp:txXfrm>
    </dsp:sp>
    <dsp:sp modelId="{4C24E03F-3C5B-46D2-BB54-ABDAC02F32C7}">
      <dsp:nvSpPr>
        <dsp:cNvPr id="0" name=""/>
        <dsp:cNvSpPr/>
      </dsp:nvSpPr>
      <dsp:spPr>
        <a:xfrm>
          <a:off x="0" y="4045267"/>
          <a:ext cx="8429625" cy="304482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00800" h="1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71C7D-9A9A-478F-AAEF-99E4C199EFEE}">
      <dsp:nvSpPr>
        <dsp:cNvPr id="0" name=""/>
        <dsp:cNvSpPr/>
      </dsp:nvSpPr>
      <dsp:spPr>
        <a:xfrm>
          <a:off x="0" y="0"/>
          <a:ext cx="8429625" cy="1304925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00800" h="1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200" kern="1200" dirty="0" smtClean="0"/>
            <a:t>Cash Outflows</a:t>
          </a:r>
          <a:endParaRPr lang="en-GB" sz="6200" kern="1200" dirty="0"/>
        </a:p>
      </dsp:txBody>
      <dsp:txXfrm>
        <a:off x="0" y="0"/>
        <a:ext cx="8429625" cy="1304925"/>
      </dsp:txXfrm>
    </dsp:sp>
    <dsp:sp modelId="{178BD44F-4C22-4221-941B-0A3BDE00E82D}">
      <dsp:nvSpPr>
        <dsp:cNvPr id="0" name=""/>
        <dsp:cNvSpPr/>
      </dsp:nvSpPr>
      <dsp:spPr>
        <a:xfrm>
          <a:off x="0" y="1304925"/>
          <a:ext cx="2107406" cy="2740342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Payments of Accounts Payable</a:t>
          </a:r>
          <a:endParaRPr lang="en-GB" sz="2500" kern="1200" dirty="0"/>
        </a:p>
      </dsp:txBody>
      <dsp:txXfrm>
        <a:off x="0" y="1304925"/>
        <a:ext cx="2107406" cy="2740342"/>
      </dsp:txXfrm>
    </dsp:sp>
    <dsp:sp modelId="{1C5A1D86-3B79-4C8A-BB6C-56D410CAF4AD}">
      <dsp:nvSpPr>
        <dsp:cNvPr id="0" name=""/>
        <dsp:cNvSpPr/>
      </dsp:nvSpPr>
      <dsp:spPr>
        <a:xfrm>
          <a:off x="2107406" y="1304925"/>
          <a:ext cx="2107406" cy="2740342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Wages, Taxes and Other Expenses</a:t>
          </a:r>
          <a:endParaRPr lang="en-GB" sz="2500" kern="1200" dirty="0"/>
        </a:p>
      </dsp:txBody>
      <dsp:txXfrm>
        <a:off x="2107406" y="1304925"/>
        <a:ext cx="2107406" cy="2740342"/>
      </dsp:txXfrm>
    </dsp:sp>
    <dsp:sp modelId="{CC31833A-9C6F-4086-BBF1-E5C2615C209F}">
      <dsp:nvSpPr>
        <dsp:cNvPr id="0" name=""/>
        <dsp:cNvSpPr/>
      </dsp:nvSpPr>
      <dsp:spPr>
        <a:xfrm>
          <a:off x="4214812" y="1304925"/>
          <a:ext cx="2107406" cy="2740342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Capital Expenditures</a:t>
          </a:r>
          <a:endParaRPr lang="en-GB" sz="2500" kern="1200" dirty="0"/>
        </a:p>
      </dsp:txBody>
      <dsp:txXfrm>
        <a:off x="4214812" y="1304925"/>
        <a:ext cx="2107406" cy="2740342"/>
      </dsp:txXfrm>
    </dsp:sp>
    <dsp:sp modelId="{365E1DB9-7066-43E3-B2AB-585AC127285C}">
      <dsp:nvSpPr>
        <dsp:cNvPr id="0" name=""/>
        <dsp:cNvSpPr/>
      </dsp:nvSpPr>
      <dsp:spPr>
        <a:xfrm>
          <a:off x="6322218" y="1304925"/>
          <a:ext cx="2107406" cy="2740342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Long Term Financing</a:t>
          </a:r>
          <a:endParaRPr lang="en-GB" sz="2500" kern="1200" dirty="0"/>
        </a:p>
      </dsp:txBody>
      <dsp:txXfrm>
        <a:off x="6322218" y="1304925"/>
        <a:ext cx="2107406" cy="2740342"/>
      </dsp:txXfrm>
    </dsp:sp>
    <dsp:sp modelId="{5CF227FE-6AFE-4524-95F4-24A7ABF4AE82}">
      <dsp:nvSpPr>
        <dsp:cNvPr id="0" name=""/>
        <dsp:cNvSpPr/>
      </dsp:nvSpPr>
      <dsp:spPr>
        <a:xfrm>
          <a:off x="0" y="4045267"/>
          <a:ext cx="8429625" cy="304482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00800" h="1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34061-8206-4E56-80AE-AB0C31C85597}">
      <dsp:nvSpPr>
        <dsp:cNvPr id="0" name=""/>
        <dsp:cNvSpPr/>
      </dsp:nvSpPr>
      <dsp:spPr>
        <a:xfrm>
          <a:off x="705487" y="2435"/>
          <a:ext cx="3342214" cy="2005328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Unsecured Loans</a:t>
          </a:r>
          <a:endParaRPr lang="en-GB" sz="4800" kern="1200" dirty="0"/>
        </a:p>
      </dsp:txBody>
      <dsp:txXfrm>
        <a:off x="705487" y="2435"/>
        <a:ext cx="3342214" cy="2005328"/>
      </dsp:txXfrm>
    </dsp:sp>
    <dsp:sp modelId="{3FF831B3-A041-409F-9B2B-DA6FB184FE0D}">
      <dsp:nvSpPr>
        <dsp:cNvPr id="0" name=""/>
        <dsp:cNvSpPr/>
      </dsp:nvSpPr>
      <dsp:spPr>
        <a:xfrm>
          <a:off x="4381923" y="2435"/>
          <a:ext cx="3342214" cy="2005328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Secured Loans</a:t>
          </a:r>
          <a:endParaRPr lang="en-GB" sz="4800" kern="1200" dirty="0"/>
        </a:p>
      </dsp:txBody>
      <dsp:txXfrm>
        <a:off x="4381923" y="2435"/>
        <a:ext cx="3342214" cy="2005328"/>
      </dsp:txXfrm>
    </dsp:sp>
    <dsp:sp modelId="{40A4669D-1855-4003-9DBD-1C3142F02264}">
      <dsp:nvSpPr>
        <dsp:cNvPr id="0" name=""/>
        <dsp:cNvSpPr/>
      </dsp:nvSpPr>
      <dsp:spPr>
        <a:xfrm>
          <a:off x="2543705" y="2341985"/>
          <a:ext cx="3342214" cy="2005328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/>
            <a:t>Other Sources</a:t>
          </a:r>
          <a:endParaRPr lang="en-GB" sz="4800" kern="1200" dirty="0"/>
        </a:p>
      </dsp:txBody>
      <dsp:txXfrm>
        <a:off x="2543705" y="2341985"/>
        <a:ext cx="3342214" cy="20053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DC6A0-76C9-4918-93C7-BC6D639D5C62}">
      <dsp:nvSpPr>
        <dsp:cNvPr id="0" name=""/>
        <dsp:cNvSpPr/>
      </dsp:nvSpPr>
      <dsp:spPr>
        <a:xfrm>
          <a:off x="0" y="17035"/>
          <a:ext cx="8429625" cy="12636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dirty="0" smtClean="0"/>
            <a:t>Reading</a:t>
          </a:r>
          <a:endParaRPr lang="en-GB" sz="5400" kern="1200" dirty="0"/>
        </a:p>
      </dsp:txBody>
      <dsp:txXfrm>
        <a:off x="61684" y="78719"/>
        <a:ext cx="8306257" cy="1140232"/>
      </dsp:txXfrm>
    </dsp:sp>
    <dsp:sp modelId="{DCE4F760-B7E0-48E3-A084-AEBC128B61B6}">
      <dsp:nvSpPr>
        <dsp:cNvPr id="0" name=""/>
        <dsp:cNvSpPr/>
      </dsp:nvSpPr>
      <dsp:spPr>
        <a:xfrm>
          <a:off x="0" y="1280635"/>
          <a:ext cx="8429625" cy="89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68580" rIns="384048" bIns="68580" numCol="1" spcCol="1270" anchor="t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4200" kern="1200" dirty="0" smtClean="0"/>
            <a:t>Insert References Here</a:t>
          </a:r>
          <a:endParaRPr lang="en-GB" sz="4200" kern="1200" dirty="0"/>
        </a:p>
      </dsp:txBody>
      <dsp:txXfrm>
        <a:off x="0" y="1280635"/>
        <a:ext cx="8429625" cy="894240"/>
      </dsp:txXfrm>
    </dsp:sp>
    <dsp:sp modelId="{029DB261-6659-4AF1-A139-9EB28CFDBAB5}">
      <dsp:nvSpPr>
        <dsp:cNvPr id="0" name=""/>
        <dsp:cNvSpPr/>
      </dsp:nvSpPr>
      <dsp:spPr>
        <a:xfrm>
          <a:off x="0" y="2174875"/>
          <a:ext cx="8429625" cy="1263600"/>
        </a:xfrm>
        <a:prstGeom prst="round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dirty="0" smtClean="0"/>
            <a:t>Activities</a:t>
          </a:r>
          <a:endParaRPr lang="en-GB" sz="5400" kern="1200" dirty="0"/>
        </a:p>
      </dsp:txBody>
      <dsp:txXfrm>
        <a:off x="61684" y="2236559"/>
        <a:ext cx="8306257" cy="1140232"/>
      </dsp:txXfrm>
    </dsp:sp>
    <dsp:sp modelId="{48B5AD83-C0EA-4675-A12E-BEC85E8B9ED9}">
      <dsp:nvSpPr>
        <dsp:cNvPr id="0" name=""/>
        <dsp:cNvSpPr/>
      </dsp:nvSpPr>
      <dsp:spPr>
        <a:xfrm>
          <a:off x="0" y="3438475"/>
          <a:ext cx="8429625" cy="89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641" tIns="68580" rIns="384048" bIns="68580" numCol="1" spcCol="1270" anchor="t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4200" kern="1200" smtClean="0"/>
            <a:t>Insert Activities Here</a:t>
          </a:r>
          <a:endParaRPr lang="en-GB" sz="4200" kern="1200" dirty="0"/>
        </a:p>
      </dsp:txBody>
      <dsp:txXfrm>
        <a:off x="0" y="3438475"/>
        <a:ext cx="8429625" cy="894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4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image" Target="../media/image8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image" Target="../media/image11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fld id="{6872EB96-7101-4852-8CCB-4283B4A2BB1D}" type="datetimeFigureOut">
              <a:rPr lang="en-US"/>
              <a:pPr>
                <a:defRPr/>
              </a:pPr>
              <a:t>12/14/2016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5B90EAC-9229-4CD0-BB3C-745B4554D9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00126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2FF9FA4-EE07-4493-8783-2A1A1B5D7A4E}" type="slidenum">
              <a:rPr lang="en-GB" altLang="en-US"/>
              <a:pPr eaLnBrk="1" hangingPunct="1"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816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D70F03-F8B0-4A7A-A0B0-A80BC7FF7E4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8214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6948264" cy="11430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503614-E4EC-4434-B9DB-EE8F12BDF5B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8423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D9166E-0D4A-40D1-9E20-14F8A31106C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3963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C735414-9D2F-425B-9FD3-A4379FE8F1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8895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219249-624A-4C09-B693-A16D67599A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2403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30F212-BA8A-45C5-82B1-B7A0338591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1257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7AC0B8C-19EF-4791-A229-766AB05E9D1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0318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1ACB9F-DC1F-45D4-8206-871524ECE11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8827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EF9AB4-926F-4E33-87B0-A981E95302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0913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23A2A1F-0547-4FF1-B626-E9054F4786C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343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2E0D9A-E6C7-4770-B39C-817FC135D0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87612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24E2FD-2A96-4EB4-8F2D-82F0A4852B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35529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644329-898D-4F11-9DBA-943DC1B4B86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539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w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04D2B80-24DD-4FB9-9110-4681852A635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auto">
          <a:xfrm>
            <a:off x="2195513" y="0"/>
            <a:ext cx="6948487" cy="1341438"/>
          </a:xfrm>
          <a:prstGeom prst="rect">
            <a:avLst/>
          </a:prstGeom>
          <a:gradFill rotWithShape="1">
            <a:gsLst>
              <a:gs pos="0">
                <a:srgbClr val="000099"/>
              </a:gs>
              <a:gs pos="100000">
                <a:srgbClr val="1BA7FD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99CC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defRPr/>
            </a:pPr>
            <a:endParaRPr lang="en-GB" sz="4400" dirty="0">
              <a:solidFill>
                <a:schemeClr val="bg1"/>
              </a:solidFill>
              <a:latin typeface="Calibri" charset="0"/>
              <a:ea typeface="ＭＳ Ｐゴシック" charset="0"/>
              <a:cs typeface="+mn-cs"/>
            </a:endParaRPr>
          </a:p>
        </p:txBody>
      </p:sp>
      <p:pic>
        <p:nvPicPr>
          <p:cNvPr id="8" name="Picture 6"/>
          <p:cNvPicPr>
            <a:picLocks noChangeAspect="1" noChangeArrowheads="1"/>
          </p:cNvPicPr>
          <p:nvPr userDrawn="1"/>
        </p:nvPicPr>
        <p:blipFill>
          <a:blip r:embed="rId15"/>
          <a:srcRect/>
          <a:stretch>
            <a:fillRect/>
          </a:stretch>
        </p:blipFill>
        <p:spPr bwMode="auto">
          <a:xfrm>
            <a:off x="0" y="0"/>
            <a:ext cx="2195513" cy="1341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e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2.e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1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26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00113" y="2565400"/>
            <a:ext cx="4967287" cy="2663825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b="1" dirty="0" smtClean="0">
                <a:solidFill>
                  <a:srgbClr val="FF0000"/>
                </a:solidFill>
                <a:latin typeface="Calibri" charset="0"/>
              </a:rPr>
              <a:t>Short-Term Finance and Planning</a:t>
            </a:r>
            <a:endParaRPr lang="en-GB" sz="4000" b="1" dirty="0">
              <a:solidFill>
                <a:srgbClr val="FF0000"/>
              </a:solidFill>
              <a:latin typeface="Calibri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Tracing Cash and Net Working Capital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916113"/>
            <a:ext cx="8801100" cy="384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Defining Cash in Terms of Other Elements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FontTx/>
              <a:buNone/>
              <a:defRPr/>
            </a:pPr>
            <a:r>
              <a:rPr lang="en-US" sz="2400" dirty="0" smtClean="0"/>
              <a:t>Net working capital + Non-current assets = </a:t>
            </a:r>
          </a:p>
          <a:p>
            <a:pPr marL="0" indent="0" algn="ctr" eaLnBrk="1" hangingPunct="1">
              <a:buFontTx/>
              <a:buNone/>
              <a:defRPr/>
            </a:pPr>
            <a:r>
              <a:rPr lang="en-US" sz="2400" dirty="0" smtClean="0"/>
              <a:t>Non-Current Liabilities + Equity </a:t>
            </a:r>
          </a:p>
          <a:p>
            <a:pPr marL="0" indent="0" algn="ctr" eaLnBrk="1" hangingPunct="1">
              <a:buFontTx/>
              <a:buNone/>
              <a:defRPr/>
            </a:pPr>
            <a:endParaRPr lang="en-US" sz="2400" dirty="0" smtClean="0"/>
          </a:p>
          <a:p>
            <a:pPr marL="0" indent="0" algn="ctr" eaLnBrk="1" hangingPunct="1">
              <a:buFontTx/>
              <a:buNone/>
              <a:defRPr/>
            </a:pPr>
            <a:r>
              <a:rPr lang="en-US" sz="2400" dirty="0" smtClean="0"/>
              <a:t>Net working capital = </a:t>
            </a:r>
          </a:p>
          <a:p>
            <a:pPr marL="0" indent="0" algn="ctr" eaLnBrk="1" hangingPunct="1">
              <a:buFontTx/>
              <a:buNone/>
              <a:defRPr/>
            </a:pPr>
            <a:r>
              <a:rPr lang="en-US" sz="2400" dirty="0" smtClean="0"/>
              <a:t>Cash + Other current assets </a:t>
            </a:r>
            <a:r>
              <a:rPr lang="en-US" sz="2400" dirty="0">
                <a:sym typeface="Symbol"/>
              </a:rPr>
              <a:t>-</a:t>
            </a:r>
            <a:r>
              <a:rPr lang="en-US" sz="2400" dirty="0" smtClean="0"/>
              <a:t> Current liabilities</a:t>
            </a:r>
            <a:endParaRPr lang="en-GB" sz="2400" dirty="0"/>
          </a:p>
        </p:txBody>
      </p:sp>
      <p:sp>
        <p:nvSpPr>
          <p:cNvPr id="512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5" name="Object 1"/>
          <p:cNvGraphicFramePr>
            <a:graphicFrameLocks noChangeAspect="1"/>
          </p:cNvGraphicFramePr>
          <p:nvPr/>
        </p:nvGraphicFramePr>
        <p:xfrm>
          <a:off x="355600" y="4214813"/>
          <a:ext cx="8751888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Equation" r:id="rId3" imgW="4202712" imgH="342831" progId="Equation.DSMT4">
                  <p:embed/>
                </p:oleObj>
              </mc:Choice>
              <mc:Fallback>
                <p:oleObj name="Equation" r:id="rId3" imgW="4202712" imgH="342831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5600" y="4214813"/>
                        <a:ext cx="8751888" cy="714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7" name="Object 3"/>
          <p:cNvGraphicFramePr>
            <a:graphicFrameLocks noChangeAspect="1"/>
          </p:cNvGraphicFramePr>
          <p:nvPr/>
        </p:nvGraphicFramePr>
        <p:xfrm>
          <a:off x="355600" y="5214938"/>
          <a:ext cx="8751888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name="Equation" r:id="rId5" imgW="3440988" imgH="342831" progId="Equation.3">
                  <p:embed/>
                </p:oleObj>
              </mc:Choice>
              <mc:Fallback>
                <p:oleObj name="Equation" r:id="rId5" imgW="3440988" imgH="342831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5600" y="5214938"/>
                        <a:ext cx="8751888" cy="873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solidFill>
                  <a:srgbClr val="FF0000"/>
                </a:solidFill>
              </a:rPr>
              <a:t>Sources and Uses of Cash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157413"/>
            <a:ext cx="88392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The Operating Cycle and Cash Cycle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3" y="2571750"/>
            <a:ext cx="875347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The Operating Cycle and Cash Cycle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628775"/>
            <a:ext cx="6856412" cy="497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Example 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Cash Cycle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We can determine the operating cycle and the cash cycle for Antofagasta after calculating the appropriate ratios for inventory, receivables, and payables. Consider inventory first. The average inventory is 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endParaRPr lang="en-GB" sz="2800" dirty="0"/>
          </a:p>
        </p:txBody>
      </p:sp>
      <p:sp>
        <p:nvSpPr>
          <p:cNvPr id="922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22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23" name="Object 3"/>
          <p:cNvGraphicFramePr>
            <a:graphicFrameLocks noChangeAspect="1"/>
          </p:cNvGraphicFramePr>
          <p:nvPr/>
        </p:nvGraphicFramePr>
        <p:xfrm>
          <a:off x="179388" y="3789363"/>
          <a:ext cx="8707437" cy="887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5" name="Equation" r:id="rId3" imgW="3483360" imgH="347400" progId="Equation.DSMT4">
                  <p:embed/>
                </p:oleObj>
              </mc:Choice>
              <mc:Fallback>
                <p:oleObj name="Equation" r:id="rId3" imgW="3483360" imgH="3474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3789363"/>
                        <a:ext cx="8707437" cy="887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4" name="Object 4"/>
          <p:cNvGraphicFramePr>
            <a:graphicFrameLocks noChangeAspect="1"/>
          </p:cNvGraphicFramePr>
          <p:nvPr/>
        </p:nvGraphicFramePr>
        <p:xfrm>
          <a:off x="115888" y="4765675"/>
          <a:ext cx="8986837" cy="962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6" name="Equation" r:id="rId5" imgW="3547080" imgH="365400" progId="Equation.DSMT4">
                  <p:embed/>
                </p:oleObj>
              </mc:Choice>
              <mc:Fallback>
                <p:oleObj name="Equation" r:id="rId5" imgW="3547080" imgH="365400" progId="Equation.DSMT4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888" y="4765675"/>
                        <a:ext cx="8986837" cy="962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5" name="Object 5"/>
          <p:cNvGraphicFramePr>
            <a:graphicFrameLocks noChangeAspect="1"/>
          </p:cNvGraphicFramePr>
          <p:nvPr/>
        </p:nvGraphicFramePr>
        <p:xfrm>
          <a:off x="1763713" y="5840413"/>
          <a:ext cx="6284912" cy="1017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7" name="Equation" r:id="rId7" imgW="2184840" imgH="347400" progId="Equation.DSMT4">
                  <p:embed/>
                </p:oleObj>
              </mc:Choice>
              <mc:Fallback>
                <p:oleObj name="Equation" r:id="rId7" imgW="2184840" imgH="347400" progId="Equation.DSMT4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713" y="5840413"/>
                        <a:ext cx="6284912" cy="1017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Example 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Cash Cycle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245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24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48" name="Object 2"/>
          <p:cNvGraphicFramePr>
            <a:graphicFrameLocks noChangeAspect="1"/>
          </p:cNvGraphicFramePr>
          <p:nvPr/>
        </p:nvGraphicFramePr>
        <p:xfrm>
          <a:off x="827088" y="1557338"/>
          <a:ext cx="7970837" cy="1457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6" name="Equation" r:id="rId3" imgW="4013640" imgH="722160" progId="Equation.DSMT4">
                  <p:embed/>
                </p:oleObj>
              </mc:Choice>
              <mc:Fallback>
                <p:oleObj name="Equation" r:id="rId3" imgW="4013640" imgH="72216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088" y="1557338"/>
                        <a:ext cx="7970837" cy="1457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9" name="Object 3"/>
          <p:cNvGraphicFramePr>
            <a:graphicFrameLocks noChangeAspect="1"/>
          </p:cNvGraphicFramePr>
          <p:nvPr/>
        </p:nvGraphicFramePr>
        <p:xfrm>
          <a:off x="569913" y="3168650"/>
          <a:ext cx="8105775" cy="342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7" name="Equation" r:id="rId5" imgW="3529080" imgH="1490040" progId="Equation.DSMT4">
                  <p:embed/>
                </p:oleObj>
              </mc:Choice>
              <mc:Fallback>
                <p:oleObj name="Equation" r:id="rId5" imgW="3529080" imgH="149004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9913" y="3168650"/>
                        <a:ext cx="8105775" cy="3429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Example 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Cash Cycle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126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1269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1271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1272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1273" name="Object 2"/>
          <p:cNvGraphicFramePr>
            <a:graphicFrameLocks noChangeAspect="1"/>
          </p:cNvGraphicFramePr>
          <p:nvPr/>
        </p:nvGraphicFramePr>
        <p:xfrm>
          <a:off x="468313" y="1557338"/>
          <a:ext cx="8348662" cy="2808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7" name="Equation" r:id="rId3" imgW="2815920" imgH="941400" progId="Equation.DSMT4">
                  <p:embed/>
                </p:oleObj>
              </mc:Choice>
              <mc:Fallback>
                <p:oleObj name="Equation" r:id="rId3" imgW="2815920" imgH="941400" progId="Equation.DSMT4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1557338"/>
                        <a:ext cx="8348662" cy="2808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Comparison of Firms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3" y="2060575"/>
            <a:ext cx="882967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Some Aspects of Short-Term Financial Policy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>
                <a:solidFill>
                  <a:srgbClr val="FF0000"/>
                </a:solidFill>
              </a:rPr>
              <a:t>The Size of the Firm’s Investment in Current Assets</a:t>
            </a:r>
            <a:endParaRPr lang="en-GB" sz="4000" dirty="0">
              <a:solidFill>
                <a:srgbClr val="FF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Determinants of Corporate Liquid Asset Holdings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757488"/>
            <a:ext cx="8515350" cy="1192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Shortage Costs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sz="2000" dirty="0" smtClean="0"/>
              <a:t>Shortage costs are incurred when the investment in current assets is low. If a firm runs out of cash, it will be forced to sell marketable securities. If a firm runs out of cash and cannot readily sell marketable securities, it may need to borrow or default on an obligation. (This general situation is called </a:t>
            </a:r>
            <a:r>
              <a:rPr lang="en-US" sz="2000" i="1" dirty="0" smtClean="0"/>
              <a:t>cash-out</a:t>
            </a:r>
            <a:r>
              <a:rPr lang="en-US" sz="2000" dirty="0" smtClean="0"/>
              <a:t>.) If a firm has no inventory (a </a:t>
            </a:r>
            <a:r>
              <a:rPr lang="en-US" sz="2000" i="1" dirty="0" err="1" smtClean="0"/>
              <a:t>stockout</a:t>
            </a:r>
            <a:r>
              <a:rPr lang="en-US" sz="2000" dirty="0" smtClean="0"/>
              <a:t>) or if it cannot extend credit to its customers, it will lose customers.</a:t>
            </a:r>
            <a:endParaRPr lang="en-GB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000" dirty="0" smtClean="0"/>
              <a:t>There are two kinds of shortage costs:</a:t>
            </a:r>
            <a:endParaRPr lang="en-GB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000" dirty="0" smtClean="0"/>
              <a:t>1.	</a:t>
            </a:r>
            <a:r>
              <a:rPr lang="en-US" sz="2000" i="1" dirty="0" smtClean="0"/>
              <a:t>Trading or order costs</a:t>
            </a:r>
            <a:r>
              <a:rPr lang="en-US" sz="2000" dirty="0" smtClean="0"/>
              <a:t>: Order costs are the costs of placing an order for more cash (</a:t>
            </a:r>
            <a:r>
              <a:rPr lang="en-US" sz="2000" i="1" dirty="0" smtClean="0"/>
              <a:t>brokerage costs</a:t>
            </a:r>
            <a:r>
              <a:rPr lang="en-US" sz="2000" dirty="0" smtClean="0"/>
              <a:t>) or more inventory (</a:t>
            </a:r>
            <a:r>
              <a:rPr lang="en-US" sz="2000" i="1" dirty="0" smtClean="0"/>
              <a:t>production setup costs</a:t>
            </a:r>
            <a:r>
              <a:rPr lang="en-US" sz="2000" dirty="0" smtClean="0"/>
              <a:t>).</a:t>
            </a:r>
            <a:endParaRPr lang="en-GB" sz="20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000" dirty="0" smtClean="0"/>
              <a:t>2.	</a:t>
            </a:r>
            <a:r>
              <a:rPr lang="en-US" sz="2000" i="1" dirty="0" smtClean="0"/>
              <a:t>Costs related to safety reserves</a:t>
            </a:r>
            <a:r>
              <a:rPr lang="en-US" sz="2000" dirty="0" smtClean="0"/>
              <a:t>: These are costs of lost sales, lost customer goodwill, and disruption of production schedules.</a:t>
            </a:r>
            <a:endParaRPr lang="en-GB" sz="2000" dirty="0" smtClean="0"/>
          </a:p>
          <a:p>
            <a:pPr marL="0" indent="0" eaLnBrk="1" hangingPunct="1">
              <a:buFontTx/>
              <a:buNone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A Balanced Policy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238" y="1557338"/>
            <a:ext cx="7096125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A Flexible Policy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650" y="1484313"/>
            <a:ext cx="7124700" cy="493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A Restrictive Policy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938" y="1700213"/>
            <a:ext cx="7191375" cy="454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Alternative Financing Policies for Current Assets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913" y="1989138"/>
            <a:ext cx="5972175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Different Strategies in Financing Current Assets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512888"/>
            <a:ext cx="7196137" cy="4579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Different Strategies in Financing Current Assets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253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713" y="6091238"/>
            <a:ext cx="3570287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341438"/>
            <a:ext cx="6480175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Different Strategies in Financing Current Assets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313" y="5445125"/>
            <a:ext cx="3722687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1412875"/>
            <a:ext cx="6007100" cy="393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Which is the Best Policy?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Cash Budgeting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sz="2400" dirty="0" smtClean="0"/>
              <a:t>Forecast: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Fun Toys has a 90-day collection period, and 100 percent of sales are collected the following quarter. In other words </a:t>
            </a:r>
            <a:endParaRPr lang="en-GB" sz="2400" dirty="0" smtClean="0"/>
          </a:p>
          <a:p>
            <a:pPr marL="0" indent="0" algn="ctr" eaLnBrk="1" hangingPunct="1">
              <a:buFontTx/>
              <a:buNone/>
              <a:defRPr/>
            </a:pPr>
            <a:r>
              <a:rPr lang="en-US" sz="2400" dirty="0" smtClean="0"/>
              <a:t> Collections = Last quarter’s sales</a:t>
            </a: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 This relationship implies that </a:t>
            </a: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 Accounts receivable at end of last quarter = Last quarter’s sales	 </a:t>
            </a:r>
            <a:endParaRPr lang="en-GB" sz="2400" dirty="0" smtClean="0"/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205038"/>
            <a:ext cx="8875712" cy="71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Cash Budgeting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We assume that sales in the fourth quarter of the previous fiscal year were €100 million. From the previous equation we know that accounts receivable at the end of the fourth quarter of the previous fiscal year were €100 million, and collections in the first quarter of the current fiscal year are €100 million.</a:t>
            </a: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The first quarter sales of the current fiscal year of €100 million are added to the accounts receivable, but €100 million of collections are subtracted. Therefore, Fun Toys ended the first quarter with accounts receivable of €100 million. The basic relation is </a:t>
            </a: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/>
          </a:p>
        </p:txBody>
      </p:sp>
      <p:sp>
        <p:nvSpPr>
          <p:cNvPr id="2662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6629" name="Object 1"/>
          <p:cNvGraphicFramePr>
            <a:graphicFrameLocks noChangeAspect="1"/>
          </p:cNvGraphicFramePr>
          <p:nvPr/>
        </p:nvGraphicFramePr>
        <p:xfrm>
          <a:off x="1500188" y="6015038"/>
          <a:ext cx="6572250" cy="750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3" name="Equation" r:id="rId3" imgW="2996741" imgH="342831" progId="Equation.3">
                  <p:embed/>
                </p:oleObj>
              </mc:Choice>
              <mc:Fallback>
                <p:oleObj name="Equation" r:id="rId3" imgW="2996741" imgH="342831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00188" y="6015038"/>
                        <a:ext cx="6572250" cy="750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Cash Budgeting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38" y="1714500"/>
            <a:ext cx="8483600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65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900" y="3557588"/>
            <a:ext cx="2809875" cy="25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Cash Budgeting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Uses of Cash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969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" y="1781175"/>
            <a:ext cx="8820150" cy="329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The Cash Balance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" y="2052638"/>
            <a:ext cx="880110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The Short-Term Financial Plan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0000"/>
                </a:solidFill>
              </a:rPr>
              <a:t>Activities for This Lecture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200" smtClean="0"/>
              <a:t>Thank You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532</Words>
  <Application>Microsoft Office PowerPoint</Application>
  <PresentationFormat>On-screen Show (4:3)</PresentationFormat>
  <Paragraphs>78</Paragraphs>
  <Slides>31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ＭＳ Ｐゴシック</vt:lpstr>
      <vt:lpstr>Arial</vt:lpstr>
      <vt:lpstr>Calibri</vt:lpstr>
      <vt:lpstr>Symbol</vt:lpstr>
      <vt:lpstr>Default Design</vt:lpstr>
      <vt:lpstr>Equation</vt:lpstr>
      <vt:lpstr>PowerPoint Presentation</vt:lpstr>
      <vt:lpstr>Tracing Cash and Net Working Capital</vt:lpstr>
      <vt:lpstr>Defining Cash in Terms of Other Elements</vt:lpstr>
      <vt:lpstr>Sources and Uses of Cash</vt:lpstr>
      <vt:lpstr>The Operating Cycle and Cash Cycle</vt:lpstr>
      <vt:lpstr>The Operating Cycle and Cash Cycle</vt:lpstr>
      <vt:lpstr>Example : Cash Cycle</vt:lpstr>
      <vt:lpstr>Example : Cash Cycle</vt:lpstr>
      <vt:lpstr>Example : Cash Cycle</vt:lpstr>
      <vt:lpstr>Comparison of Firms</vt:lpstr>
      <vt:lpstr>Some Aspects of Short-Term Financial Policy</vt:lpstr>
      <vt:lpstr>The Size of the Firm’s Investment in Current Assets</vt:lpstr>
      <vt:lpstr>Determinants of Corporate Liquid Asset Holdings</vt:lpstr>
      <vt:lpstr>Shortage Costs</vt:lpstr>
      <vt:lpstr>A Balanced Policy</vt:lpstr>
      <vt:lpstr>A Flexible Policy</vt:lpstr>
      <vt:lpstr>A Restrictive Policy</vt:lpstr>
      <vt:lpstr>Alternative Financing Policies for Current Assets</vt:lpstr>
      <vt:lpstr>Different Strategies in Financing Current Assets</vt:lpstr>
      <vt:lpstr>Different Strategies in Financing Current Assets</vt:lpstr>
      <vt:lpstr>Different Strategies in Financing Current Assets</vt:lpstr>
      <vt:lpstr>Which is the Best Policy?</vt:lpstr>
      <vt:lpstr>Cash Budgeting</vt:lpstr>
      <vt:lpstr>Cash Budgeting</vt:lpstr>
      <vt:lpstr>Cash Budgeting</vt:lpstr>
      <vt:lpstr>Cash Budgeting</vt:lpstr>
      <vt:lpstr>Uses of Cash</vt:lpstr>
      <vt:lpstr>The Cash Balance</vt:lpstr>
      <vt:lpstr>The Short-Term Financial Plan</vt:lpstr>
      <vt:lpstr>Activities for This Lecture</vt:lpstr>
      <vt:lpstr>PowerPoint Presentation</vt:lpstr>
    </vt:vector>
  </TitlesOfParts>
  <Company>The McGraw-Hill Companies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The McGraw-Hill Companies</dc:creator>
  <cp:lastModifiedBy>Ravshonbek Otojanov</cp:lastModifiedBy>
  <cp:revision>61</cp:revision>
  <dcterms:created xsi:type="dcterms:W3CDTF">2012-05-23T15:33:12Z</dcterms:created>
  <dcterms:modified xsi:type="dcterms:W3CDTF">2016-12-14T17:46:06Z</dcterms:modified>
</cp:coreProperties>
</file>