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4" r:id="rId4"/>
    <p:sldId id="265" r:id="rId5"/>
    <p:sldId id="266" r:id="rId6"/>
    <p:sldId id="278" r:id="rId7"/>
    <p:sldId id="267" r:id="rId8"/>
    <p:sldId id="268" r:id="rId9"/>
    <p:sldId id="283" r:id="rId10"/>
    <p:sldId id="269" r:id="rId11"/>
    <p:sldId id="270" r:id="rId12"/>
    <p:sldId id="271" r:id="rId13"/>
    <p:sldId id="281" r:id="rId14"/>
    <p:sldId id="282" r:id="rId15"/>
    <p:sldId id="272" r:id="rId16"/>
    <p:sldId id="280" r:id="rId17"/>
    <p:sldId id="273" r:id="rId18"/>
    <p:sldId id="274" r:id="rId19"/>
    <p:sldId id="279" r:id="rId20"/>
    <p:sldId id="276" r:id="rId21"/>
    <p:sldId id="277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81" autoAdjust="0"/>
    <p:restoredTop sz="94660"/>
  </p:normalViewPr>
  <p:slideViewPr>
    <p:cSldViewPr>
      <p:cViewPr varScale="1">
        <p:scale>
          <a:sx n="109" d="100"/>
          <a:sy n="109" d="100"/>
        </p:scale>
        <p:origin x="116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16/05/2019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16/05/2019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16/05/2019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16/05/2019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shaman-burial-turtle-feast_25283_600x45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1138" y="71438"/>
            <a:ext cx="8789987" cy="671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9296" y="4275928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Ancestors, Death and Burial</a:t>
            </a:r>
            <a:endParaRPr lang="en-GB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9296" y="2748880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Natufian</a:t>
            </a:r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Burials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What is </a:t>
            </a:r>
            <a:r>
              <a:rPr lang="en-GB" dirty="0" smtClean="0"/>
              <a:t>the </a:t>
            </a:r>
            <a:r>
              <a:rPr lang="en-GB" dirty="0" err="1" smtClean="0"/>
              <a:t>Natufian</a:t>
            </a:r>
            <a:r>
              <a:rPr lang="en-GB" dirty="0"/>
              <a:t>?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76500" y="1772816"/>
            <a:ext cx="4176464" cy="4623816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err="1" smtClean="0"/>
              <a:t>Natufian</a:t>
            </a:r>
            <a:r>
              <a:rPr lang="en-GB" dirty="0" smtClean="0"/>
              <a:t> culture</a:t>
            </a:r>
            <a:r>
              <a:rPr lang="en-GB" dirty="0"/>
              <a:t>: the first sedentary human societies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a typeface="ＭＳ Ｐゴシック" charset="-128"/>
              </a:rPr>
              <a:t>Society of complex hunter-gatherers?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a typeface="ＭＳ Ｐゴシック" charset="-128"/>
              </a:rPr>
              <a:t>First farming communities?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a typeface="ＭＳ Ｐゴシック" charset="-128"/>
              </a:rPr>
              <a:t>First steps towards farming</a:t>
            </a:r>
            <a:r>
              <a:rPr lang="en-US" dirty="0" smtClean="0">
                <a:ea typeface="ＭＳ Ｐゴシック" charset="-128"/>
              </a:rPr>
              <a:t>?</a:t>
            </a:r>
          </a:p>
          <a:p>
            <a:pPr>
              <a:lnSpc>
                <a:spcPct val="90000"/>
              </a:lnSpc>
              <a:defRPr/>
            </a:pPr>
            <a:r>
              <a:rPr lang="en-US" dirty="0" smtClean="0">
                <a:ea typeface="ＭＳ Ｐゴシック" charset="-128"/>
              </a:rPr>
              <a:t>Dates:</a:t>
            </a:r>
          </a:p>
          <a:p>
            <a:pPr lvl="1">
              <a:defRPr/>
            </a:pPr>
            <a:r>
              <a:rPr lang="en-GB" dirty="0" smtClean="0"/>
              <a:t>12</a:t>
            </a:r>
            <a:r>
              <a:rPr lang="en-GB" dirty="0"/>
              <a:t>, 800 </a:t>
            </a:r>
            <a:r>
              <a:rPr lang="en-GB" dirty="0">
                <a:latin typeface="Comic Sans MS"/>
              </a:rPr>
              <a:t>–</a:t>
            </a:r>
            <a:r>
              <a:rPr lang="en-GB" dirty="0"/>
              <a:t> 10, 300 BP</a:t>
            </a:r>
          </a:p>
          <a:p>
            <a:pPr lvl="1">
              <a:defRPr/>
            </a:pPr>
            <a:r>
              <a:rPr lang="en-GB" dirty="0">
                <a:ea typeface="ＭＳ Ｐゴシック" charset="-128"/>
              </a:rPr>
              <a:t>Epi-Palaeolithic</a:t>
            </a:r>
          </a:p>
          <a:p>
            <a:pPr lvl="1">
              <a:defRPr/>
            </a:pPr>
            <a:r>
              <a:rPr lang="en-GB" dirty="0">
                <a:ea typeface="ＭＳ Ｐゴシック" charset="-128"/>
              </a:rPr>
              <a:t>Late Pleistocene / Early Holocene transition</a:t>
            </a:r>
          </a:p>
          <a:p>
            <a:pPr>
              <a:lnSpc>
                <a:spcPct val="90000"/>
              </a:lnSpc>
              <a:defRPr/>
            </a:pPr>
            <a:endParaRPr lang="en-GB" dirty="0">
              <a:ea typeface="ＭＳ Ｐゴシック" charset="-128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90669" y="1700808"/>
            <a:ext cx="4229803" cy="439248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Natufian Burials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316288" cy="475140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/>
              <a:t>Major change in social practices in Levant</a:t>
            </a:r>
          </a:p>
          <a:p>
            <a:pPr>
              <a:defRPr/>
            </a:pPr>
            <a:r>
              <a:rPr lang="en-GB" sz="2400" dirty="0" smtClean="0"/>
              <a:t>Early </a:t>
            </a:r>
            <a:r>
              <a:rPr lang="en-GB" sz="2400" dirty="0"/>
              <a:t>&amp; Middle </a:t>
            </a:r>
            <a:r>
              <a:rPr lang="en-GB" sz="2400" dirty="0" err="1"/>
              <a:t>Epipalaeolithic</a:t>
            </a:r>
            <a:r>
              <a:rPr lang="en-GB" sz="2400" dirty="0"/>
              <a:t>: </a:t>
            </a:r>
            <a:r>
              <a:rPr lang="en-GB" sz="2400" dirty="0" smtClean="0"/>
              <a:t>c.19,000–12,800 BP</a:t>
            </a:r>
          </a:p>
          <a:p>
            <a:pPr lvl="1">
              <a:defRPr/>
            </a:pPr>
            <a:r>
              <a:rPr lang="en-GB" sz="2000" dirty="0" smtClean="0"/>
              <a:t>Fewer </a:t>
            </a:r>
            <a:r>
              <a:rPr lang="en-GB" sz="2000" dirty="0"/>
              <a:t>than twenty individuals from some </a:t>
            </a:r>
            <a:r>
              <a:rPr lang="en-GB" sz="2000" dirty="0" smtClean="0"/>
              <a:t>five sites</a:t>
            </a:r>
            <a:endParaRPr lang="en-GB" sz="2000" dirty="0"/>
          </a:p>
          <a:p>
            <a:pPr>
              <a:defRPr/>
            </a:pPr>
            <a:r>
              <a:rPr lang="en-GB" sz="2400" dirty="0" err="1" smtClean="0"/>
              <a:t>Natufian</a:t>
            </a:r>
            <a:r>
              <a:rPr lang="en-GB" sz="2400" dirty="0" smtClean="0"/>
              <a:t>: substantial </a:t>
            </a:r>
            <a:r>
              <a:rPr lang="en-GB" sz="2400" dirty="0"/>
              <a:t>mortuary </a:t>
            </a:r>
            <a:r>
              <a:rPr lang="en-GB" sz="2400" dirty="0" smtClean="0"/>
              <a:t>evidence</a:t>
            </a:r>
          </a:p>
          <a:p>
            <a:pPr lvl="1">
              <a:defRPr/>
            </a:pPr>
            <a:r>
              <a:rPr lang="en-GB" sz="2000" dirty="0"/>
              <a:t>More than 400 </a:t>
            </a:r>
            <a:r>
              <a:rPr lang="en-GB" sz="2000" dirty="0" err="1"/>
              <a:t>Natufian</a:t>
            </a:r>
            <a:r>
              <a:rPr lang="en-GB" sz="2000" dirty="0"/>
              <a:t> burials </a:t>
            </a:r>
            <a:r>
              <a:rPr lang="en-GB" sz="2000" dirty="0" smtClean="0"/>
              <a:t>identified</a:t>
            </a:r>
            <a:endParaRPr lang="en-GB" sz="20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773936"/>
            <a:ext cx="3990886" cy="3429667"/>
          </a:xfrm>
        </p:spPr>
      </p:pic>
      <p:sp>
        <p:nvSpPr>
          <p:cNvPr id="5" name="TextBox 4"/>
          <p:cNvSpPr txBox="1"/>
          <p:nvPr/>
        </p:nvSpPr>
        <p:spPr>
          <a:xfrm>
            <a:off x="5209320" y="5229200"/>
            <a:ext cx="35049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Middle </a:t>
            </a:r>
            <a:r>
              <a:rPr lang="en-GB" dirty="0" err="1"/>
              <a:t>Epipalaeolithic</a:t>
            </a:r>
            <a:r>
              <a:rPr lang="en-GB" dirty="0"/>
              <a:t> cemetery of ‘</a:t>
            </a:r>
            <a:r>
              <a:rPr lang="en-GB" dirty="0" err="1"/>
              <a:t>Uyun</a:t>
            </a:r>
            <a:r>
              <a:rPr lang="en-GB" dirty="0"/>
              <a:t> al-</a:t>
            </a:r>
            <a:r>
              <a:rPr lang="en-GB" dirty="0" err="1"/>
              <a:t>Hammam</a:t>
            </a:r>
            <a:r>
              <a:rPr lang="en-GB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Natufian Burials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75140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>
                <a:ea typeface="ＭＳ Ｐゴシック" charset="-128"/>
              </a:rPr>
              <a:t>Development of structured </a:t>
            </a:r>
            <a:r>
              <a:rPr lang="en-GB" sz="2400" dirty="0">
                <a:ea typeface="ＭＳ Ｐゴシック" charset="-128"/>
              </a:rPr>
              <a:t>cultural disposal of human </a:t>
            </a:r>
            <a:r>
              <a:rPr lang="en-GB" sz="2400" dirty="0" smtClean="0">
                <a:ea typeface="ＭＳ Ｐゴシック" charset="-128"/>
              </a:rPr>
              <a:t>dead</a:t>
            </a:r>
            <a:endParaRPr lang="en-GB" sz="2400" dirty="0">
              <a:ea typeface="ＭＳ Ｐゴシック" charset="-128"/>
            </a:endParaRPr>
          </a:p>
          <a:p>
            <a:pPr lvl="1">
              <a:defRPr/>
            </a:pPr>
            <a:r>
              <a:rPr lang="en-GB" sz="2000" dirty="0">
                <a:ea typeface="ＭＳ Ｐゴシック" charset="-128"/>
              </a:rPr>
              <a:t>Major cultural </a:t>
            </a:r>
            <a:r>
              <a:rPr lang="en-GB" sz="2000" dirty="0" smtClean="0">
                <a:ea typeface="ＭＳ Ｐゴシック" charset="-128"/>
              </a:rPr>
              <a:t>change,</a:t>
            </a:r>
          </a:p>
          <a:p>
            <a:pPr lvl="1">
              <a:defRPr/>
            </a:pPr>
            <a:r>
              <a:rPr lang="en-GB" sz="2000" dirty="0" smtClean="0">
                <a:ea typeface="ＭＳ Ｐゴシック" charset="-128"/>
              </a:rPr>
              <a:t>Associated </a:t>
            </a:r>
            <a:r>
              <a:rPr lang="en-GB" sz="2000" dirty="0">
                <a:ea typeface="ＭＳ Ｐゴシック" charset="-128"/>
              </a:rPr>
              <a:t>with increasingly sedentary </a:t>
            </a:r>
            <a:r>
              <a:rPr lang="en-GB" sz="2000" dirty="0" smtClean="0">
                <a:ea typeface="ＭＳ Ｐゴシック" charset="-128"/>
              </a:rPr>
              <a:t>lifestyle?</a:t>
            </a:r>
          </a:p>
          <a:p>
            <a:pPr>
              <a:defRPr/>
            </a:pPr>
            <a:r>
              <a:rPr lang="en-GB" sz="2400" dirty="0" smtClean="0"/>
              <a:t>But </a:t>
            </a:r>
            <a:r>
              <a:rPr lang="en-GB" sz="2400" dirty="0"/>
              <a:t>still a very small % of overall </a:t>
            </a:r>
            <a:r>
              <a:rPr lang="en-GB" sz="2400" dirty="0" smtClean="0"/>
              <a:t>population</a:t>
            </a:r>
            <a:endParaRPr lang="en-GB" sz="2400" dirty="0"/>
          </a:p>
          <a:p>
            <a:pPr>
              <a:defRPr/>
            </a:pPr>
            <a:r>
              <a:rPr lang="en-GB" sz="2400" dirty="0">
                <a:ea typeface="ＭＳ Ｐゴシック" charset="-128"/>
              </a:rPr>
              <a:t>What does this tell us about development of funerary ritual, belief systems, structure of society?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0892" y="620688"/>
            <a:ext cx="3568926" cy="5344467"/>
          </a:xfrm>
        </p:spPr>
      </p:pic>
      <p:sp>
        <p:nvSpPr>
          <p:cNvPr id="6" name="Rectangle 5"/>
          <p:cNvSpPr/>
          <p:nvPr/>
        </p:nvSpPr>
        <p:spPr>
          <a:xfrm>
            <a:off x="5384986" y="6074800"/>
            <a:ext cx="33137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Raqefet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</a:rPr>
              <a:t>Cave, Mount </a:t>
            </a:r>
            <a:r>
              <a:rPr lang="en-GB" dirty="0">
                <a:latin typeface="Arial" panose="020B0604020202020204" pitchFamily="34" charset="0"/>
              </a:rPr>
              <a:t>Carmel,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Burials: A Sense of Place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818610"/>
            <a:ext cx="3528392" cy="369862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Burial </a:t>
            </a:r>
            <a:r>
              <a:rPr lang="en-GB" sz="2400" dirty="0" smtClean="0"/>
              <a:t>marking </a:t>
            </a:r>
            <a:r>
              <a:rPr lang="en-GB" sz="2400" dirty="0"/>
              <a:t>a place in the landscape </a:t>
            </a:r>
            <a:endParaRPr lang="en-GB" sz="2400" dirty="0" smtClean="0"/>
          </a:p>
          <a:p>
            <a:pPr>
              <a:defRPr/>
            </a:pPr>
            <a:r>
              <a:rPr lang="en-GB" sz="2400" dirty="0"/>
              <a:t>R</a:t>
            </a:r>
            <a:r>
              <a:rPr lang="en-GB" sz="2400" dirty="0" smtClean="0"/>
              <a:t>epeatedly </a:t>
            </a:r>
            <a:r>
              <a:rPr lang="en-GB" sz="2400" dirty="0"/>
              <a:t>visiting it for </a:t>
            </a:r>
            <a:r>
              <a:rPr lang="en-GB" sz="2400" dirty="0" smtClean="0"/>
              <a:t>burial</a:t>
            </a:r>
          </a:p>
          <a:p>
            <a:pPr lvl="1">
              <a:defRPr/>
            </a:pPr>
            <a:r>
              <a:rPr lang="en-GB" sz="2000" dirty="0" smtClean="0"/>
              <a:t>Making </a:t>
            </a:r>
            <a:r>
              <a:rPr lang="en-GB" sz="2000" dirty="0"/>
              <a:t>links with </a:t>
            </a:r>
            <a:r>
              <a:rPr lang="en-GB" sz="2000" dirty="0" smtClean="0"/>
              <a:t> the ancestors?</a:t>
            </a:r>
            <a:endParaRPr lang="en-GB" sz="2000" dirty="0"/>
          </a:p>
          <a:p>
            <a:pPr lvl="1">
              <a:defRPr/>
            </a:pPr>
            <a:r>
              <a:rPr lang="en-GB" sz="2000" dirty="0">
                <a:ea typeface="ＭＳ Ｐゴシック" charset="-128"/>
              </a:rPr>
              <a:t>Creating sense of permanence for seasonal camps</a:t>
            </a:r>
            <a:r>
              <a:rPr lang="en-GB" sz="2000" dirty="0" smtClean="0">
                <a:ea typeface="ＭＳ Ｐゴシック" charset="-128"/>
              </a:rPr>
              <a:t>?</a:t>
            </a:r>
            <a:endParaRPr lang="en-GB" sz="2400" dirty="0"/>
          </a:p>
          <a:p>
            <a:pPr>
              <a:defRPr/>
            </a:pPr>
            <a:endParaRPr lang="en-GB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7" y="1197604"/>
            <a:ext cx="3289103" cy="2618126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84" t="5958" r="58" b="1699"/>
          <a:stretch/>
        </p:blipFill>
        <p:spPr>
          <a:xfrm>
            <a:off x="3851920" y="4005064"/>
            <a:ext cx="2810470" cy="27226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804248" y="4491602"/>
            <a:ext cx="1562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Hayonim</a:t>
            </a:r>
            <a:r>
              <a:rPr lang="en-GB" dirty="0" smtClean="0"/>
              <a:t> Cave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Burial 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916832"/>
            <a:ext cx="4392488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/>
              <a:t>Location </a:t>
            </a:r>
            <a:r>
              <a:rPr lang="en-GB" sz="2400" dirty="0"/>
              <a:t>of burials: within the settlement, next to or beneath structures</a:t>
            </a:r>
          </a:p>
          <a:p>
            <a:pPr>
              <a:defRPr/>
            </a:pPr>
            <a:r>
              <a:rPr lang="en-GB" sz="2400" dirty="0"/>
              <a:t>Most graves are simple pits</a:t>
            </a:r>
          </a:p>
          <a:p>
            <a:pPr>
              <a:defRPr/>
            </a:pPr>
            <a:r>
              <a:rPr lang="en-GB" sz="2400" dirty="0"/>
              <a:t>Some are lined with stone</a:t>
            </a:r>
          </a:p>
          <a:p>
            <a:pPr>
              <a:defRPr/>
            </a:pPr>
            <a:r>
              <a:rPr lang="en-GB" sz="2400" dirty="0"/>
              <a:t>Some are sealed with stone</a:t>
            </a:r>
          </a:p>
          <a:p>
            <a:pPr>
              <a:defRPr/>
            </a:pPr>
            <a:r>
              <a:rPr lang="en-GB" sz="2400" dirty="0"/>
              <a:t>No patterns of </a:t>
            </a:r>
            <a:r>
              <a:rPr lang="en-GB" sz="2400" dirty="0" smtClean="0"/>
              <a:t>orientation</a:t>
            </a:r>
          </a:p>
          <a:p>
            <a:pPr lvl="1">
              <a:defRPr/>
            </a:pPr>
            <a:r>
              <a:rPr lang="en-GB" sz="2000" dirty="0" smtClean="0"/>
              <a:t>No formalisation of burial ritual</a:t>
            </a:r>
            <a:endParaRPr lang="en-GB" sz="2000" dirty="0"/>
          </a:p>
          <a:p>
            <a:pPr>
              <a:defRPr/>
            </a:pPr>
            <a:endParaRPr lang="en-GB" sz="2400" dirty="0"/>
          </a:p>
        </p:txBody>
      </p:sp>
      <p:pic>
        <p:nvPicPr>
          <p:cNvPr id="8" name="Picture 5" descr="mallaha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4048" y="2132856"/>
            <a:ext cx="3822576" cy="2704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Natufian Burials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Great variability:</a:t>
            </a:r>
          </a:p>
          <a:p>
            <a:pPr lvl="1">
              <a:defRPr/>
            </a:pPr>
            <a:r>
              <a:rPr lang="en-GB" dirty="0">
                <a:ea typeface="ＭＳ Ｐゴシック" charset="-128"/>
              </a:rPr>
              <a:t>No standard ritual, beliefs, customs</a:t>
            </a:r>
          </a:p>
          <a:p>
            <a:pPr lvl="1">
              <a:defRPr/>
            </a:pPr>
            <a:r>
              <a:rPr lang="en-GB" dirty="0">
                <a:ea typeface="ＭＳ Ｐゴシック" charset="-128"/>
              </a:rPr>
              <a:t>Expressions of specific identities &amp; status</a:t>
            </a:r>
          </a:p>
          <a:p>
            <a:pPr lvl="1">
              <a:defRPr/>
            </a:pPr>
            <a:r>
              <a:rPr lang="en-GB" dirty="0">
                <a:ea typeface="ＭＳ Ｐゴシック" charset="-128"/>
              </a:rPr>
              <a:t>Temporal differences</a:t>
            </a:r>
          </a:p>
          <a:p>
            <a:pPr>
              <a:defRPr/>
            </a:pPr>
            <a:r>
              <a:rPr lang="en-GB" dirty="0"/>
              <a:t>Multiple, orderly arranged burials are more typical</a:t>
            </a:r>
          </a:p>
          <a:p>
            <a:pPr>
              <a:defRPr/>
            </a:pPr>
            <a:r>
              <a:rPr lang="en-GB" dirty="0"/>
              <a:t>Some single burials</a:t>
            </a:r>
          </a:p>
          <a:p>
            <a:pPr lvl="1">
              <a:defRPr/>
            </a:pPr>
            <a:r>
              <a:rPr lang="en-GB" dirty="0">
                <a:ea typeface="ＭＳ Ｐゴシック" charset="-128"/>
              </a:rPr>
              <a:t>Why </a:t>
            </a:r>
            <a:r>
              <a:rPr lang="en-GB" dirty="0" smtClean="0">
                <a:ea typeface="ＭＳ Ｐゴシック" charset="-128"/>
              </a:rPr>
              <a:t>these distinctions?</a:t>
            </a:r>
            <a:endParaRPr lang="en-GB" dirty="0">
              <a:ea typeface="ＭＳ Ｐゴシック" charset="-128"/>
            </a:endParaRPr>
          </a:p>
        </p:txBody>
      </p:sp>
      <p:pic>
        <p:nvPicPr>
          <p:cNvPr id="6" name="Picture 3" descr="ain mallaha burial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24128" y="1766704"/>
            <a:ext cx="2872047" cy="4300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012160" y="6228020"/>
            <a:ext cx="1386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Ain </a:t>
            </a:r>
            <a:r>
              <a:rPr lang="en-GB" dirty="0" err="1" smtClean="0"/>
              <a:t>Mallaha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Natufian Burials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80520" cy="4823416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/>
              <a:t>Great variability in position of body</a:t>
            </a:r>
          </a:p>
          <a:p>
            <a:pPr lvl="1">
              <a:defRPr/>
            </a:pPr>
            <a:r>
              <a:rPr lang="en-GB" dirty="0">
                <a:ea typeface="ＭＳ Ｐゴシック" charset="-128"/>
              </a:rPr>
              <a:t>Flexed</a:t>
            </a:r>
          </a:p>
          <a:p>
            <a:pPr lvl="1">
              <a:defRPr/>
            </a:pPr>
            <a:r>
              <a:rPr lang="en-GB" dirty="0">
                <a:ea typeface="ＭＳ Ｐゴシック" charset="-128"/>
              </a:rPr>
              <a:t>Extended</a:t>
            </a:r>
          </a:p>
          <a:p>
            <a:pPr lvl="1">
              <a:defRPr/>
            </a:pPr>
            <a:r>
              <a:rPr lang="en-GB" dirty="0">
                <a:ea typeface="ＭＳ Ｐゴシック" charset="-128"/>
              </a:rPr>
              <a:t>on the side,</a:t>
            </a:r>
          </a:p>
          <a:p>
            <a:pPr lvl="1">
              <a:defRPr/>
            </a:pPr>
            <a:r>
              <a:rPr lang="en-GB" dirty="0">
                <a:ea typeface="ＭＳ Ｐゴシック" charset="-128"/>
              </a:rPr>
              <a:t>Head facing to the north or to the south</a:t>
            </a:r>
          </a:p>
          <a:p>
            <a:pPr>
              <a:defRPr/>
            </a:pPr>
            <a:r>
              <a:rPr lang="en-GB" dirty="0" smtClean="0"/>
              <a:t>Variability </a:t>
            </a:r>
            <a:r>
              <a:rPr lang="en-GB" dirty="0"/>
              <a:t>in number of burials per grave </a:t>
            </a:r>
          </a:p>
          <a:p>
            <a:pPr>
              <a:defRPr/>
            </a:pPr>
            <a:r>
              <a:rPr lang="en-GB" dirty="0"/>
              <a:t>As is the compositions of women, men, &amp; children in multiple burials</a:t>
            </a:r>
          </a:p>
          <a:p>
            <a:pPr>
              <a:defRPr/>
            </a:pPr>
            <a:r>
              <a:rPr lang="en-GB" dirty="0"/>
              <a:t>Grave goods are rare:</a:t>
            </a:r>
          </a:p>
          <a:p>
            <a:pPr lvl="1">
              <a:defRPr/>
            </a:pPr>
            <a:r>
              <a:rPr lang="en-GB" dirty="0"/>
              <a:t>Lumps of ochre, bone dagger, stone head</a:t>
            </a:r>
          </a:p>
          <a:p>
            <a:pPr>
              <a:buFont typeface="Wingdings" pitchFamily="2" charset="2"/>
              <a:buNone/>
              <a:defRPr/>
            </a:pPr>
            <a:endParaRPr lang="en-GB" dirty="0"/>
          </a:p>
        </p:txBody>
      </p:sp>
      <p:pic>
        <p:nvPicPr>
          <p:cNvPr id="5" name="Picture 5" descr="art_head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49658" y="3387418"/>
            <a:ext cx="2367907" cy="2664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 descr="Figure6_Secondary_burial.jpg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lum bright="-4000" contrast="-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056" y="404664"/>
            <a:ext cx="3851920" cy="2588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084168" y="6309320"/>
            <a:ext cx="2498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Stone head, Ain </a:t>
            </a:r>
            <a:r>
              <a:rPr lang="en-GB" dirty="0" err="1" smtClean="0"/>
              <a:t>Mallaha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Flowers in Burials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464496" cy="5016626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Plant impressions identified in numerous graves:</a:t>
            </a:r>
          </a:p>
          <a:p>
            <a:pPr lvl="1"/>
            <a:r>
              <a:rPr lang="en-GB" sz="2000" dirty="0"/>
              <a:t> </a:t>
            </a:r>
            <a:r>
              <a:rPr lang="en-GB" sz="2000" dirty="0" smtClean="0"/>
              <a:t>Lined with mud </a:t>
            </a:r>
            <a:r>
              <a:rPr lang="en-GB" sz="2000" dirty="0"/>
              <a:t>veneer </a:t>
            </a:r>
            <a:r>
              <a:rPr lang="en-GB" sz="2000" dirty="0" smtClean="0"/>
              <a:t>&amp; covered with a thick layer of fresh </a:t>
            </a:r>
            <a:r>
              <a:rPr lang="en-GB" sz="2000" dirty="0"/>
              <a:t>ﬂowering </a:t>
            </a:r>
            <a:r>
              <a:rPr lang="en-GB" sz="2000" dirty="0" smtClean="0"/>
              <a:t>plants</a:t>
            </a:r>
          </a:p>
          <a:p>
            <a:pPr lvl="1"/>
            <a:r>
              <a:rPr lang="en-GB" sz="2000" dirty="0" smtClean="0"/>
              <a:t>“providing </a:t>
            </a:r>
            <a:r>
              <a:rPr lang="en-GB" sz="2000" dirty="0" err="1"/>
              <a:t>color</a:t>
            </a:r>
            <a:r>
              <a:rPr lang="en-GB" sz="2000" dirty="0"/>
              <a:t> </a:t>
            </a:r>
            <a:r>
              <a:rPr lang="en-GB" sz="2000" dirty="0" smtClean="0"/>
              <a:t>&amp; </a:t>
            </a:r>
            <a:r>
              <a:rPr lang="en-GB" sz="2000" dirty="0"/>
              <a:t>aromatic </a:t>
            </a:r>
            <a:r>
              <a:rPr lang="en-GB" sz="2000" dirty="0" smtClean="0"/>
              <a:t>fragrance” (</a:t>
            </a:r>
            <a:r>
              <a:rPr lang="en-GB" sz="2000" dirty="0" err="1" smtClean="0"/>
              <a:t>Nadel</a:t>
            </a:r>
            <a:r>
              <a:rPr lang="en-GB" sz="2000" dirty="0" smtClean="0"/>
              <a:t> et al. 2013, 11777)</a:t>
            </a:r>
          </a:p>
          <a:p>
            <a:r>
              <a:rPr lang="en-GB" sz="2400" dirty="0" smtClean="0"/>
              <a:t>Using aromatics such as sage &amp; mint: </a:t>
            </a:r>
          </a:p>
          <a:p>
            <a:pPr lvl="1"/>
            <a:r>
              <a:rPr lang="en-GB" sz="2000" dirty="0" smtClean="0"/>
              <a:t>Properties of plants as external emotional stimuli</a:t>
            </a:r>
          </a:p>
          <a:p>
            <a:r>
              <a:rPr lang="en-GB" sz="2400" dirty="0" smtClean="0"/>
              <a:t>Use </a:t>
            </a:r>
            <a:r>
              <a:rPr lang="en-GB" sz="2400" dirty="0"/>
              <a:t>of ﬂowers </a:t>
            </a:r>
            <a:r>
              <a:rPr lang="en-GB" sz="2400" dirty="0" smtClean="0"/>
              <a:t>may </a:t>
            </a:r>
            <a:r>
              <a:rPr lang="en-GB" sz="2400" dirty="0"/>
              <a:t>have served as </a:t>
            </a:r>
            <a:r>
              <a:rPr lang="en-GB" sz="2400" dirty="0" smtClean="0"/>
              <a:t>a means </a:t>
            </a:r>
            <a:r>
              <a:rPr lang="en-GB" sz="2400" dirty="0"/>
              <a:t>for enhancing group </a:t>
            </a:r>
            <a:r>
              <a:rPr lang="en-GB" sz="2400" dirty="0" smtClean="0"/>
              <a:t>identity</a:t>
            </a:r>
            <a:endParaRPr lang="en-GB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25334" y="983410"/>
            <a:ext cx="3744416" cy="2016224"/>
          </a:xfrm>
        </p:spPr>
      </p:pic>
      <p:sp>
        <p:nvSpPr>
          <p:cNvPr id="6" name="TextBox 5"/>
          <p:cNvSpPr txBox="1"/>
          <p:nvPr/>
        </p:nvSpPr>
        <p:spPr>
          <a:xfrm>
            <a:off x="5148064" y="3062423"/>
            <a:ext cx="3497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Burials from </a:t>
            </a:r>
            <a:r>
              <a:rPr lang="en-GB" dirty="0" err="1"/>
              <a:t>Raqefet</a:t>
            </a:r>
            <a:r>
              <a:rPr lang="en-GB" dirty="0"/>
              <a:t> </a:t>
            </a:r>
            <a:r>
              <a:rPr lang="en-GB" dirty="0" smtClean="0"/>
              <a:t>Cave, Mount Carmel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20072" y="3862365"/>
            <a:ext cx="3017028" cy="233212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176446" y="6348102"/>
            <a:ext cx="3520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Plant impressions and flowing sage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66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Early </a:t>
            </a:r>
            <a:r>
              <a:rPr lang="en-GB" dirty="0" err="1" smtClean="0"/>
              <a:t>Natufian</a:t>
            </a:r>
            <a:r>
              <a:rPr lang="en-GB" dirty="0" smtClean="0"/>
              <a:t> </a:t>
            </a:r>
            <a:r>
              <a:rPr lang="en-GB" dirty="0" smtClean="0"/>
              <a:t>Decorated Burials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449" y="1685626"/>
            <a:ext cx="4110519" cy="483971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/>
              <a:t>Personal </a:t>
            </a:r>
            <a:r>
              <a:rPr lang="en-GB" sz="2400" dirty="0"/>
              <a:t>ornamentation an important aspect of </a:t>
            </a:r>
            <a:r>
              <a:rPr lang="en-GB" sz="2400" dirty="0" err="1"/>
              <a:t>Natufian</a:t>
            </a:r>
            <a:r>
              <a:rPr lang="en-GB" sz="2400" dirty="0"/>
              <a:t> society:</a:t>
            </a:r>
          </a:p>
          <a:p>
            <a:pPr lvl="1">
              <a:defRPr/>
            </a:pPr>
            <a:r>
              <a:rPr lang="en-GB" sz="2000" dirty="0">
                <a:ea typeface="ＭＳ Ｐゴシック" charset="-128"/>
              </a:rPr>
              <a:t>Beads  made from bone, fox teeth, </a:t>
            </a:r>
            <a:r>
              <a:rPr lang="en-GB" sz="2000" dirty="0" err="1">
                <a:ea typeface="ＭＳ Ｐゴシック" charset="-128"/>
              </a:rPr>
              <a:t>dentalium</a:t>
            </a:r>
            <a:r>
              <a:rPr lang="en-GB" sz="2000" dirty="0">
                <a:ea typeface="ＭＳ Ｐゴシック" charset="-128"/>
              </a:rPr>
              <a:t> shell</a:t>
            </a:r>
          </a:p>
          <a:p>
            <a:pPr lvl="1">
              <a:defRPr/>
            </a:pPr>
            <a:r>
              <a:rPr lang="en-GB" sz="2000" dirty="0">
                <a:ea typeface="ＭＳ Ｐゴシック" charset="-128"/>
              </a:rPr>
              <a:t>Headdresses, necklaces, bracelets, belts, “garter”</a:t>
            </a:r>
          </a:p>
          <a:p>
            <a:pPr>
              <a:defRPr/>
            </a:pPr>
            <a:r>
              <a:rPr lang="en-GB" sz="2400" dirty="0">
                <a:ea typeface="ＭＳ Ｐゴシック" charset="-128"/>
              </a:rPr>
              <a:t>Personal adornment continues into Late </a:t>
            </a:r>
            <a:r>
              <a:rPr lang="en-GB" sz="2400" dirty="0" err="1">
                <a:ea typeface="ＭＳ Ｐゴシック" charset="-128"/>
              </a:rPr>
              <a:t>Natufian</a:t>
            </a:r>
            <a:r>
              <a:rPr lang="en-GB" sz="2400" dirty="0">
                <a:ea typeface="ＭＳ Ｐゴシック" charset="-128"/>
              </a:rPr>
              <a:t> but not in funerary arena</a:t>
            </a:r>
          </a:p>
          <a:p>
            <a:pPr>
              <a:defRPr/>
            </a:pPr>
            <a:endParaRPr lang="en-GB" sz="2400" dirty="0"/>
          </a:p>
        </p:txBody>
      </p:sp>
      <p:pic>
        <p:nvPicPr>
          <p:cNvPr id="7" name="Picture 4" descr="necklace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72200" y="1044188"/>
            <a:ext cx="2602831" cy="2966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948264" y="5445224"/>
            <a:ext cx="1863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El Wad headdress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179671" y="4105484"/>
            <a:ext cx="1719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El Wad necklace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51920" y="3501008"/>
            <a:ext cx="2729577" cy="31299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Decorated Burials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402832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el-Wad: 10 burials inside cave &amp; around 86 from terrace</a:t>
            </a:r>
          </a:p>
          <a:p>
            <a:pPr>
              <a:defRPr/>
            </a:pPr>
            <a:r>
              <a:rPr lang="en-GB" sz="2400" dirty="0"/>
              <a:t>11 decorated burials </a:t>
            </a:r>
            <a:r>
              <a:rPr lang="en-GB" sz="2400" dirty="0" smtClean="0"/>
              <a:t> from the terrace</a:t>
            </a:r>
          </a:p>
          <a:p>
            <a:pPr lvl="1">
              <a:defRPr/>
            </a:pPr>
            <a:r>
              <a:rPr lang="en-GB" sz="2000" dirty="0" smtClean="0"/>
              <a:t>Marked </a:t>
            </a:r>
            <a:r>
              <a:rPr lang="en-GB" sz="2000" dirty="0"/>
              <a:t>spatially as well as by ornamentation</a:t>
            </a:r>
          </a:p>
          <a:p>
            <a:pPr>
              <a:defRPr/>
            </a:pPr>
            <a:r>
              <a:rPr lang="en-GB" sz="2400" dirty="0" err="1"/>
              <a:t>Hayonim</a:t>
            </a:r>
            <a:r>
              <a:rPr lang="en-GB" sz="2400" dirty="0"/>
              <a:t>: 48 burials, of which 4 are decorated</a:t>
            </a:r>
          </a:p>
          <a:p>
            <a:pPr>
              <a:defRPr/>
            </a:pPr>
            <a:r>
              <a:rPr lang="en-GB" sz="2400" dirty="0" err="1"/>
              <a:t>Mallaha</a:t>
            </a:r>
            <a:r>
              <a:rPr lang="en-GB" sz="2400" dirty="0"/>
              <a:t>:</a:t>
            </a:r>
          </a:p>
          <a:p>
            <a:pPr lvl="1">
              <a:defRPr/>
            </a:pPr>
            <a:r>
              <a:rPr lang="en-GB" sz="2000" dirty="0"/>
              <a:t>Cemetery </a:t>
            </a:r>
            <a:r>
              <a:rPr lang="en-GB" sz="2000" dirty="0" smtClean="0"/>
              <a:t>A: 11 </a:t>
            </a:r>
            <a:r>
              <a:rPr lang="en-GB" sz="2000" dirty="0"/>
              <a:t>single burials, of which 4 are decorated</a:t>
            </a:r>
          </a:p>
          <a:p>
            <a:pPr lvl="1">
              <a:defRPr/>
            </a:pPr>
            <a:r>
              <a:rPr lang="en-GB" sz="2000" dirty="0"/>
              <a:t>Cemetery B: 12 single burials, </a:t>
            </a:r>
            <a:r>
              <a:rPr lang="en-GB" sz="2000" dirty="0" smtClean="0"/>
              <a:t>of which 5 are decorated</a:t>
            </a:r>
            <a:endParaRPr lang="en-GB" sz="2000" dirty="0"/>
          </a:p>
          <a:p>
            <a:pPr>
              <a:buFont typeface="Wingdings" pitchFamily="2" charset="2"/>
              <a:buNone/>
              <a:defRPr/>
            </a:pPr>
            <a:endParaRPr lang="en-GB" sz="2400" dirty="0"/>
          </a:p>
          <a:p>
            <a:pPr>
              <a:defRPr/>
            </a:pPr>
            <a:endParaRPr lang="en-GB" sz="2400" dirty="0"/>
          </a:p>
        </p:txBody>
      </p:sp>
      <p:pic>
        <p:nvPicPr>
          <p:cNvPr id="6" name="Picture 6" descr="amazing_fun_ecology_2493733850104391629S600x600Q85_200907231437061520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2000" contrast="-1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056" y="2420888"/>
            <a:ext cx="3812189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508104" y="4941168"/>
            <a:ext cx="2331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El Wad, adorned burial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Decorated Burials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680520" cy="489654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/>
              <a:t>Small % of burials are decorated</a:t>
            </a:r>
          </a:p>
          <a:p>
            <a:pPr>
              <a:defRPr/>
            </a:pPr>
            <a:r>
              <a:rPr lang="en-GB" sz="2400" dirty="0"/>
              <a:t>No gender or age </a:t>
            </a:r>
            <a:r>
              <a:rPr lang="en-GB" sz="2400" dirty="0" smtClean="0"/>
              <a:t>distinctions</a:t>
            </a:r>
          </a:p>
          <a:p>
            <a:pPr>
              <a:defRPr/>
            </a:pPr>
            <a:r>
              <a:rPr lang="en-GB" sz="2400" dirty="0"/>
              <a:t>Wright (1978):</a:t>
            </a:r>
          </a:p>
          <a:p>
            <a:pPr lvl="1">
              <a:defRPr/>
            </a:pPr>
            <a:r>
              <a:rPr lang="en-GB" sz="2000" dirty="0" smtClean="0"/>
              <a:t>Evidence </a:t>
            </a:r>
            <a:r>
              <a:rPr lang="en-GB" sz="2000" dirty="0"/>
              <a:t>for social </a:t>
            </a:r>
            <a:r>
              <a:rPr lang="en-GB" sz="2000" dirty="0" smtClean="0"/>
              <a:t>stratification?</a:t>
            </a:r>
            <a:endParaRPr lang="en-GB" sz="2000" dirty="0"/>
          </a:p>
          <a:p>
            <a:pPr lvl="1">
              <a:defRPr/>
            </a:pPr>
            <a:r>
              <a:rPr lang="en-GB" sz="2000" dirty="0"/>
              <a:t>Restricted used of </a:t>
            </a:r>
            <a:r>
              <a:rPr lang="en-GB" sz="2000" dirty="0" err="1"/>
              <a:t>dentalium</a:t>
            </a:r>
            <a:r>
              <a:rPr lang="en-GB" sz="2000" dirty="0"/>
              <a:t> ornaments suggests this had special significance</a:t>
            </a:r>
          </a:p>
          <a:p>
            <a:pPr>
              <a:defRPr/>
            </a:pPr>
            <a:r>
              <a:rPr lang="en-GB" sz="2400" dirty="0"/>
              <a:t>More evidence now for widespread use of </a:t>
            </a:r>
            <a:r>
              <a:rPr lang="en-GB" sz="2400" dirty="0" err="1"/>
              <a:t>dentalium</a:t>
            </a:r>
            <a:r>
              <a:rPr lang="en-GB" sz="2400" dirty="0"/>
              <a:t>: not luxury goods</a:t>
            </a:r>
          </a:p>
          <a:p>
            <a:pPr>
              <a:defRPr/>
            </a:pPr>
            <a:r>
              <a:rPr lang="en-GB" sz="2400" dirty="0"/>
              <a:t>What is the significance of these burials?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5364088" y="2348880"/>
            <a:ext cx="3483256" cy="2664296"/>
          </a:xfrm>
        </p:spPr>
      </p:pic>
      <p:sp>
        <p:nvSpPr>
          <p:cNvPr id="10" name="TextBox 9"/>
          <p:cNvSpPr txBox="1"/>
          <p:nvPr/>
        </p:nvSpPr>
        <p:spPr>
          <a:xfrm>
            <a:off x="5652120" y="5157192"/>
            <a:ext cx="1863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El Wad headdress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err="1"/>
              <a:t>Azraq</a:t>
            </a:r>
            <a:r>
              <a:rPr lang="en-GB" sz="4800" dirty="0"/>
              <a:t> </a:t>
            </a:r>
            <a:r>
              <a:rPr lang="en-GB" sz="4800" dirty="0" smtClean="0"/>
              <a:t>18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176464" cy="4896544"/>
          </a:xfrm>
        </p:spPr>
        <p:txBody>
          <a:bodyPr>
            <a:normAutofit/>
          </a:bodyPr>
          <a:lstStyle/>
          <a:p>
            <a:r>
              <a:rPr lang="en-GB" sz="2400" dirty="0"/>
              <a:t>M</a:t>
            </a:r>
            <a:r>
              <a:rPr lang="en-GB" sz="2400" dirty="0" smtClean="0"/>
              <a:t>ultiple burial site (end of Early </a:t>
            </a:r>
            <a:r>
              <a:rPr lang="en-GB" sz="2400" dirty="0" err="1" smtClean="0"/>
              <a:t>Natufian</a:t>
            </a:r>
            <a:r>
              <a:rPr lang="en-GB" sz="2400" dirty="0" smtClean="0"/>
              <a:t>):</a:t>
            </a:r>
          </a:p>
          <a:p>
            <a:pPr lvl="1"/>
            <a:r>
              <a:rPr lang="en-GB" sz="2000" dirty="0" smtClean="0"/>
              <a:t>8 individuals: 3 adults &amp; 5 immature burials in jumbled, commingled pile of bones</a:t>
            </a:r>
          </a:p>
          <a:p>
            <a:r>
              <a:rPr lang="en-GB" sz="2400" dirty="0" smtClean="0"/>
              <a:t>Successive burials &amp; repeated funerary ritual disturbed earlier burials, but with </a:t>
            </a:r>
            <a:r>
              <a:rPr lang="en-GB" sz="2400" dirty="0" smtClean="0"/>
              <a:t>no </a:t>
            </a:r>
            <a:r>
              <a:rPr lang="en-GB" sz="2400" dirty="0"/>
              <a:t>apparent standard patterning</a:t>
            </a:r>
          </a:p>
          <a:p>
            <a:pPr lvl="1"/>
            <a:r>
              <a:rPr lang="en-GB" sz="2000" dirty="0"/>
              <a:t>To create </a:t>
            </a:r>
            <a:r>
              <a:rPr lang="en-GB" sz="2000" dirty="0" smtClean="0"/>
              <a:t>space?</a:t>
            </a:r>
            <a:endParaRPr lang="en-GB" sz="2000" dirty="0"/>
          </a:p>
          <a:p>
            <a:pPr lvl="1"/>
            <a:r>
              <a:rPr lang="en-GB" sz="2000" dirty="0"/>
              <a:t>Funerary/ritual significance?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499992" y="2204864"/>
            <a:ext cx="4487382" cy="288003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951365" y="5229200"/>
            <a:ext cx="3383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Distribution of </a:t>
            </a:r>
            <a:r>
              <a:rPr lang="en-GB" dirty="0" smtClean="0"/>
              <a:t>bones at </a:t>
            </a:r>
            <a:r>
              <a:rPr lang="en-GB" dirty="0" err="1" smtClean="0"/>
              <a:t>Azraq</a:t>
            </a:r>
            <a:r>
              <a:rPr lang="en-GB" dirty="0" smtClean="0"/>
              <a:t> 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67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Azraq</a:t>
            </a:r>
            <a:r>
              <a:rPr lang="en-GB" dirty="0" smtClean="0"/>
              <a:t> 18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104456" cy="504056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Secondary manipulation of bones included decorating skulls</a:t>
            </a:r>
          </a:p>
          <a:p>
            <a:r>
              <a:rPr lang="en-GB" sz="2400" dirty="0" smtClean="0"/>
              <a:t>Pigmentation found </a:t>
            </a:r>
            <a:r>
              <a:rPr lang="en-GB" sz="2400" dirty="0"/>
              <a:t>on adult skulls</a:t>
            </a:r>
            <a:r>
              <a:rPr lang="en-GB" sz="2400" dirty="0" smtClean="0"/>
              <a:t>: </a:t>
            </a:r>
          </a:p>
          <a:p>
            <a:pPr lvl="1"/>
            <a:r>
              <a:rPr lang="en-GB" sz="2000" dirty="0" smtClean="0"/>
              <a:t>3 different coloured residues</a:t>
            </a:r>
          </a:p>
          <a:p>
            <a:r>
              <a:rPr lang="en-GB" sz="2400" dirty="0" smtClean="0"/>
              <a:t>Pigments </a:t>
            </a:r>
            <a:r>
              <a:rPr lang="en-GB" sz="2400" dirty="0"/>
              <a:t>applied to skulls after bodies disarticulated &amp; skulls replaced in the grave</a:t>
            </a:r>
          </a:p>
          <a:p>
            <a:r>
              <a:rPr lang="en-GB" sz="2400" dirty="0" smtClean="0"/>
              <a:t>Were skulls used as </a:t>
            </a:r>
            <a:r>
              <a:rPr lang="en-GB" sz="2400" dirty="0"/>
              <a:t>ceremonial objects? </a:t>
            </a:r>
            <a:endParaRPr lang="en-GB" sz="2400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71555" y="1916832"/>
            <a:ext cx="4038600" cy="345564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788024" y="5661248"/>
            <a:ext cx="4176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Skull with traces of yellowish &amp; pinkish pigments &amp; </a:t>
            </a:r>
            <a:r>
              <a:rPr lang="en-GB" dirty="0" smtClean="0"/>
              <a:t>black </a:t>
            </a:r>
            <a:r>
              <a:rPr lang="en-GB" dirty="0"/>
              <a:t>quadrangular pattern</a:t>
            </a:r>
          </a:p>
        </p:txBody>
      </p:sp>
    </p:spTree>
    <p:extLst>
      <p:ext uri="{BB962C8B-B14F-4D97-AF65-F5344CB8AC3E}">
        <p14:creationId xmlns:p14="http://schemas.microsoft.com/office/powerpoint/2010/main" val="343761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Head Removal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2800" dirty="0"/>
              <a:t>Late </a:t>
            </a:r>
            <a:r>
              <a:rPr lang="en-GB" sz="2800" dirty="0" err="1"/>
              <a:t>Natufian</a:t>
            </a:r>
            <a:r>
              <a:rPr lang="en-GB" sz="2800" dirty="0"/>
              <a:t>: earliest </a:t>
            </a:r>
            <a:r>
              <a:rPr lang="en-GB" sz="2800" dirty="0" smtClean="0"/>
              <a:t>evidence for </a:t>
            </a:r>
            <a:r>
              <a:rPr lang="en-GB" sz="2800" dirty="0"/>
              <a:t>post-mortem skull removal &amp; separate burial away from the skeleton</a:t>
            </a:r>
          </a:p>
          <a:p>
            <a:pPr>
              <a:defRPr/>
            </a:pPr>
            <a:r>
              <a:rPr lang="en-GB" sz="2800" dirty="0"/>
              <a:t>Wadi </a:t>
            </a:r>
            <a:r>
              <a:rPr lang="en-GB" sz="2800" dirty="0" err="1"/>
              <a:t>Hammeh</a:t>
            </a:r>
            <a:r>
              <a:rPr lang="en-GB" sz="2800" dirty="0"/>
              <a:t>: some burnt skull fragments</a:t>
            </a:r>
          </a:p>
          <a:p>
            <a:pPr>
              <a:defRPr/>
            </a:pPr>
            <a:r>
              <a:rPr lang="en-GB" sz="2800" dirty="0"/>
              <a:t>Element of an ancestors cult:</a:t>
            </a:r>
          </a:p>
          <a:p>
            <a:pPr lvl="1">
              <a:defRPr/>
            </a:pPr>
            <a:r>
              <a:rPr lang="en-GB" sz="2400" dirty="0">
                <a:ea typeface="ＭＳ Ｐゴシック" charset="-128"/>
              </a:rPr>
              <a:t>Ownership &amp; emotional ties to a locality</a:t>
            </a:r>
          </a:p>
          <a:p>
            <a:pPr lvl="1">
              <a:defRPr/>
            </a:pPr>
            <a:r>
              <a:rPr lang="en-GB" sz="2400" dirty="0">
                <a:ea typeface="ＭＳ Ｐゴシック" charset="-128"/>
              </a:rPr>
              <a:t>Implying the existence of defined territories</a:t>
            </a:r>
          </a:p>
          <a:p>
            <a:pPr lvl="1">
              <a:defRPr/>
            </a:pPr>
            <a:r>
              <a:rPr lang="en-GB" sz="2400" dirty="0">
                <a:ea typeface="ＭＳ Ｐゴシック" charset="-128"/>
              </a:rPr>
              <a:t>Associated with increasingly sedentary communities &amp; greater economic specialisation</a:t>
            </a:r>
          </a:p>
          <a:p>
            <a:pPr>
              <a:defRPr/>
            </a:pPr>
            <a:r>
              <a:rPr lang="en-GB" sz="2800" dirty="0"/>
              <a:t>Cultural continuity with PPN communities?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Sound of Pounding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680520" cy="475140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Changes in ritual also included increased commemorative rituals &amp; feasts</a:t>
            </a:r>
          </a:p>
          <a:p>
            <a:r>
              <a:rPr lang="en-GB" sz="2400" dirty="0" smtClean="0"/>
              <a:t>Carefully made &amp; polished ground stone tools integral to Late </a:t>
            </a:r>
            <a:r>
              <a:rPr lang="en-GB" sz="2400" dirty="0" err="1" smtClean="0"/>
              <a:t>Natufian</a:t>
            </a:r>
            <a:r>
              <a:rPr lang="en-GB" sz="2400" dirty="0" smtClean="0"/>
              <a:t> burials:</a:t>
            </a:r>
          </a:p>
          <a:p>
            <a:pPr lvl="1"/>
            <a:r>
              <a:rPr lang="en-GB" sz="2000" dirty="0" smtClean="0"/>
              <a:t>“speciﬁc &amp; </a:t>
            </a:r>
            <a:r>
              <a:rPr lang="en-GB" sz="2000" dirty="0"/>
              <a:t>intimate relation with burial </a:t>
            </a:r>
            <a:r>
              <a:rPr lang="en-GB" sz="2000" dirty="0" smtClean="0"/>
              <a:t>&amp;/or </a:t>
            </a:r>
            <a:r>
              <a:rPr lang="en-GB" sz="2000" dirty="0"/>
              <a:t>commemorative </a:t>
            </a:r>
            <a:r>
              <a:rPr lang="en-GB" sz="2000" dirty="0" smtClean="0"/>
              <a:t>rites” (Rosenberg &amp; </a:t>
            </a:r>
            <a:r>
              <a:rPr lang="en-GB" sz="2000" dirty="0" err="1" smtClean="0"/>
              <a:t>Nadel</a:t>
            </a:r>
            <a:r>
              <a:rPr lang="en-GB" sz="2000" dirty="0" smtClean="0"/>
              <a:t> 2014, 788)</a:t>
            </a:r>
          </a:p>
          <a:p>
            <a:pPr lvl="1"/>
            <a:r>
              <a:rPr lang="en-GB" sz="2000" dirty="0" smtClean="0"/>
              <a:t>Essential </a:t>
            </a:r>
            <a:r>
              <a:rPr lang="en-GB" sz="2000" dirty="0"/>
              <a:t>for </a:t>
            </a:r>
            <a:r>
              <a:rPr lang="en-GB" sz="2000" dirty="0" smtClean="0"/>
              <a:t>success </a:t>
            </a:r>
            <a:r>
              <a:rPr lang="en-GB" sz="2000" dirty="0"/>
              <a:t>of the </a:t>
            </a:r>
            <a:r>
              <a:rPr lang="en-GB" sz="2000" dirty="0" smtClean="0"/>
              <a:t>ritual &amp; continuity of living community</a:t>
            </a:r>
          </a:p>
          <a:p>
            <a:pPr lvl="1"/>
            <a:r>
              <a:rPr lang="en-GB" sz="2000" dirty="0" smtClean="0"/>
              <a:t>Facilitated group cohesion</a:t>
            </a:r>
          </a:p>
          <a:p>
            <a:r>
              <a:rPr lang="en-GB" sz="2400" dirty="0" smtClean="0"/>
              <a:t>Prestige, status, </a:t>
            </a:r>
            <a:r>
              <a:rPr lang="en-GB" sz="2400" dirty="0"/>
              <a:t>wealth </a:t>
            </a:r>
            <a:r>
              <a:rPr lang="en-GB" sz="2400" dirty="0" smtClean="0"/>
              <a:t>objects? </a:t>
            </a:r>
            <a:endParaRPr lang="en-GB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132856"/>
            <a:ext cx="4038600" cy="3028950"/>
          </a:xfrm>
        </p:spPr>
      </p:pic>
      <p:sp>
        <p:nvSpPr>
          <p:cNvPr id="6" name="TextBox 5"/>
          <p:cNvSpPr txBox="1"/>
          <p:nvPr/>
        </p:nvSpPr>
        <p:spPr>
          <a:xfrm>
            <a:off x="5811279" y="5373216"/>
            <a:ext cx="2855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Natufian</a:t>
            </a:r>
            <a:r>
              <a:rPr lang="en-GB" dirty="0" smtClean="0"/>
              <a:t> ground stone tools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293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Human Animal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557352"/>
            <a:ext cx="4680520" cy="5040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/>
              <a:t>Burial of humans &amp; animals stretches back to epi-Palaeolithic (23,000–11,600 </a:t>
            </a:r>
            <a:r>
              <a:rPr lang="en-GB" sz="2400" dirty="0" err="1"/>
              <a:t>cal</a:t>
            </a:r>
            <a:r>
              <a:rPr lang="en-GB" sz="2400" dirty="0"/>
              <a:t> BP) in Jordan</a:t>
            </a:r>
          </a:p>
          <a:p>
            <a:pPr lvl="1">
              <a:defRPr/>
            </a:pPr>
            <a:r>
              <a:rPr lang="en-GB" sz="2000" dirty="0"/>
              <a:t> ‘</a:t>
            </a:r>
            <a:r>
              <a:rPr lang="en-GB" sz="2000" dirty="0" err="1"/>
              <a:t>Uyun</a:t>
            </a:r>
            <a:r>
              <a:rPr lang="en-GB" sz="2000" dirty="0"/>
              <a:t> al-</a:t>
            </a:r>
            <a:r>
              <a:rPr lang="en-GB" sz="2000" dirty="0" err="1"/>
              <a:t>Hammam</a:t>
            </a:r>
            <a:r>
              <a:rPr lang="en-GB" sz="2000" dirty="0"/>
              <a:t>: fox </a:t>
            </a:r>
          </a:p>
          <a:p>
            <a:pPr>
              <a:defRPr/>
            </a:pPr>
            <a:r>
              <a:rPr lang="en-GB" sz="2400" dirty="0" smtClean="0"/>
              <a:t>Animal </a:t>
            </a:r>
            <a:r>
              <a:rPr lang="en-GB" sz="2400" dirty="0"/>
              <a:t>remains </a:t>
            </a:r>
            <a:r>
              <a:rPr lang="en-GB" sz="2400" dirty="0" smtClean="0"/>
              <a:t>frequently placed in graves but not for food</a:t>
            </a:r>
          </a:p>
          <a:p>
            <a:pPr lvl="1">
              <a:defRPr/>
            </a:pPr>
            <a:r>
              <a:rPr lang="en-GB" sz="2000" dirty="0" smtClean="0"/>
              <a:t>Gazelle horn cores, horse teeth</a:t>
            </a:r>
          </a:p>
          <a:p>
            <a:pPr>
              <a:defRPr/>
            </a:pPr>
            <a:r>
              <a:rPr lang="en-GB" sz="2400" dirty="0" smtClean="0"/>
              <a:t>Joint </a:t>
            </a:r>
            <a:r>
              <a:rPr lang="en-GB" sz="2400" dirty="0"/>
              <a:t>burials of humans &amp; dogs </a:t>
            </a:r>
            <a:r>
              <a:rPr lang="en-GB" sz="2400" dirty="0" smtClean="0"/>
              <a:t>at </a:t>
            </a:r>
            <a:r>
              <a:rPr lang="en-GB" sz="2400" dirty="0"/>
              <a:t>el-Wad, </a:t>
            </a:r>
            <a:r>
              <a:rPr lang="en-GB" sz="2400" dirty="0" smtClean="0"/>
              <a:t>Ain </a:t>
            </a:r>
            <a:r>
              <a:rPr lang="en-GB" sz="2400" dirty="0" err="1" smtClean="0"/>
              <a:t>Mallaha</a:t>
            </a:r>
            <a:r>
              <a:rPr lang="en-GB" sz="2400" dirty="0"/>
              <a:t>, </a:t>
            </a:r>
            <a:r>
              <a:rPr lang="en-GB" sz="2400" dirty="0" err="1"/>
              <a:t>Hayonim</a:t>
            </a:r>
            <a:r>
              <a:rPr lang="en-GB" sz="2400" dirty="0"/>
              <a:t> Terrace</a:t>
            </a:r>
          </a:p>
          <a:p>
            <a:pPr lvl="1">
              <a:defRPr/>
            </a:pPr>
            <a:r>
              <a:rPr lang="en-GB" sz="2000" dirty="0"/>
              <a:t>Earliest examples of domesticated animals</a:t>
            </a:r>
            <a:r>
              <a:rPr lang="en-GB" sz="2000" dirty="0" smtClean="0"/>
              <a:t>?</a:t>
            </a: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6228184" y="5661248"/>
            <a:ext cx="2313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Ain </a:t>
            </a:r>
            <a:r>
              <a:rPr lang="en-GB" dirty="0" err="1" smtClean="0"/>
              <a:t>Mallaha</a:t>
            </a:r>
            <a:r>
              <a:rPr lang="en-GB" dirty="0" smtClean="0"/>
              <a:t> dog burial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060848"/>
            <a:ext cx="3478832" cy="341273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 smtClean="0"/>
              <a:t>Hilazon</a:t>
            </a:r>
            <a:r>
              <a:rPr lang="en-GB" dirty="0" smtClean="0"/>
              <a:t> </a:t>
            </a:r>
            <a:r>
              <a:rPr lang="en-GB" dirty="0" err="1" smtClean="0"/>
              <a:t>Tachtit</a:t>
            </a:r>
            <a:r>
              <a:rPr lang="en-GB" dirty="0" smtClean="0"/>
              <a:t>: Shaman’s Burial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680520" cy="482453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/>
              <a:t>Late </a:t>
            </a:r>
            <a:r>
              <a:rPr lang="en-GB" sz="2400" dirty="0" err="1" smtClean="0"/>
              <a:t>Natufian</a:t>
            </a:r>
            <a:r>
              <a:rPr lang="en-GB" sz="2400" dirty="0" smtClean="0"/>
              <a:t> burial site located </a:t>
            </a:r>
            <a:r>
              <a:rPr lang="en-GB" sz="2400" dirty="0"/>
              <a:t>150m up steep escarpment</a:t>
            </a:r>
          </a:p>
          <a:p>
            <a:pPr>
              <a:defRPr/>
            </a:pPr>
            <a:r>
              <a:rPr lang="en-GB" sz="2400" dirty="0"/>
              <a:t>3 small burial pits containing disarticulated burials of at least 25 individuals</a:t>
            </a:r>
          </a:p>
          <a:p>
            <a:pPr>
              <a:defRPr/>
            </a:pPr>
            <a:r>
              <a:rPr lang="en-GB" sz="2400" dirty="0"/>
              <a:t>3 single </a:t>
            </a:r>
            <a:r>
              <a:rPr lang="en-GB" sz="2400" dirty="0" smtClean="0"/>
              <a:t>inhumations in cave</a:t>
            </a:r>
          </a:p>
          <a:p>
            <a:pPr>
              <a:defRPr/>
            </a:pPr>
            <a:r>
              <a:rPr lang="en-GB" sz="2400" dirty="0" smtClean="0"/>
              <a:t>Earliest burial in cave: elderly </a:t>
            </a:r>
            <a:r>
              <a:rPr lang="en-GB" sz="2400" dirty="0"/>
              <a:t>female (45 years)</a:t>
            </a:r>
          </a:p>
          <a:p>
            <a:pPr lvl="1">
              <a:defRPr/>
            </a:pPr>
            <a:r>
              <a:rPr lang="en-GB" sz="2000" dirty="0"/>
              <a:t>Limestone blocks placed over upper </a:t>
            </a:r>
            <a:r>
              <a:rPr lang="en-GB" sz="2000" dirty="0" smtClean="0"/>
              <a:t>body</a:t>
            </a:r>
          </a:p>
          <a:p>
            <a:pPr lvl="1">
              <a:defRPr/>
            </a:pPr>
            <a:r>
              <a:rPr lang="en-GB" sz="2000" dirty="0" smtClean="0"/>
              <a:t>Human foot</a:t>
            </a:r>
          </a:p>
          <a:p>
            <a:pPr lvl="1">
              <a:defRPr/>
            </a:pPr>
            <a:r>
              <a:rPr lang="en-GB" sz="2000" dirty="0" smtClean="0"/>
              <a:t>Assorted animal remains</a:t>
            </a:r>
            <a:endParaRPr lang="en-GB" sz="2000" dirty="0"/>
          </a:p>
          <a:p>
            <a:pPr>
              <a:defRPr/>
            </a:pPr>
            <a:endParaRPr lang="en-GB" sz="2000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276872"/>
            <a:ext cx="3606552" cy="241471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 smtClean="0"/>
              <a:t>Hilazon</a:t>
            </a:r>
            <a:r>
              <a:rPr lang="en-GB" dirty="0" smtClean="0"/>
              <a:t> </a:t>
            </a:r>
            <a:r>
              <a:rPr lang="en-GB" dirty="0" err="1" smtClean="0"/>
              <a:t>Tachtit</a:t>
            </a:r>
            <a:r>
              <a:rPr lang="en-GB" dirty="0" smtClean="0"/>
              <a:t>: Shaman’s Burial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824536" cy="4623816"/>
          </a:xfrm>
        </p:spPr>
        <p:txBody>
          <a:bodyPr/>
          <a:lstStyle/>
          <a:p>
            <a:pPr>
              <a:defRPr/>
            </a:pPr>
            <a:r>
              <a:rPr lang="en-GB" sz="2400" dirty="0" smtClean="0"/>
              <a:t>Animal remains:</a:t>
            </a:r>
          </a:p>
          <a:p>
            <a:pPr lvl="1">
              <a:defRPr/>
            </a:pPr>
            <a:r>
              <a:rPr lang="en-GB" sz="2000" dirty="0" smtClean="0"/>
              <a:t>50 complete tortoise shells</a:t>
            </a:r>
          </a:p>
          <a:p>
            <a:pPr lvl="1">
              <a:defRPr/>
            </a:pPr>
            <a:r>
              <a:rPr lang="en-GB" sz="2000" dirty="0" smtClean="0"/>
              <a:t>Two stone marten skulls (buried with their skins attached)</a:t>
            </a:r>
          </a:p>
          <a:p>
            <a:pPr lvl="1">
              <a:defRPr/>
            </a:pPr>
            <a:r>
              <a:rPr lang="en-GB" sz="2000" dirty="0" smtClean="0"/>
              <a:t>Wing tip of a golden eagle</a:t>
            </a:r>
          </a:p>
          <a:p>
            <a:pPr lvl="1">
              <a:defRPr/>
            </a:pPr>
            <a:r>
              <a:rPr lang="en-GB" sz="2000" dirty="0" smtClean="0"/>
              <a:t>Aurochs tail</a:t>
            </a:r>
          </a:p>
          <a:p>
            <a:pPr lvl="1">
              <a:defRPr/>
            </a:pPr>
            <a:r>
              <a:rPr lang="en-GB" sz="2000" dirty="0" smtClean="0"/>
              <a:t>Near complete leopard pelvis between 2 tortoise shells</a:t>
            </a:r>
          </a:p>
          <a:p>
            <a:pPr lvl="1">
              <a:defRPr/>
            </a:pPr>
            <a:r>
              <a:rPr lang="en-GB" sz="2000" dirty="0" smtClean="0"/>
              <a:t>Articulated </a:t>
            </a:r>
            <a:r>
              <a:rPr lang="en-GB" sz="2000" dirty="0" smtClean="0"/>
              <a:t>forearm </a:t>
            </a:r>
            <a:r>
              <a:rPr lang="en-GB" sz="2000" dirty="0" smtClean="0"/>
              <a:t>of wild </a:t>
            </a:r>
            <a:r>
              <a:rPr lang="en-GB" sz="2000" dirty="0" smtClean="0"/>
              <a:t>boar aligned with woman’s </a:t>
            </a:r>
            <a:r>
              <a:rPr lang="en-GB" sz="2000" dirty="0" err="1" smtClean="0"/>
              <a:t>humerus</a:t>
            </a:r>
            <a:endParaRPr lang="en-GB" sz="2000" dirty="0" smtClean="0"/>
          </a:p>
          <a:p>
            <a:pPr lvl="1">
              <a:defRPr/>
            </a:pPr>
            <a:r>
              <a:rPr lang="en-GB" sz="2000" dirty="0" smtClean="0"/>
              <a:t>Complete, male gazelle horn core with basalt bowl fragment under her pelvis</a:t>
            </a:r>
          </a:p>
        </p:txBody>
      </p:sp>
      <p:pic>
        <p:nvPicPr>
          <p:cNvPr id="8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060848"/>
            <a:ext cx="3489109" cy="339568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 smtClean="0"/>
              <a:t>Hilazon</a:t>
            </a:r>
            <a:r>
              <a:rPr lang="en-GB" dirty="0" smtClean="0"/>
              <a:t> </a:t>
            </a:r>
            <a:r>
              <a:rPr lang="en-GB" dirty="0" err="1" smtClean="0"/>
              <a:t>Tachtit</a:t>
            </a:r>
            <a:r>
              <a:rPr lang="en-GB" dirty="0" smtClean="0"/>
              <a:t>: Shaman’s Burial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75140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Combined characteristics place burial well outside of the </a:t>
            </a:r>
            <a:r>
              <a:rPr lang="en-GB" sz="2400" dirty="0" err="1" smtClean="0"/>
              <a:t>Natufian</a:t>
            </a:r>
            <a:r>
              <a:rPr lang="en-GB" sz="2400" dirty="0" smtClean="0"/>
              <a:t> norm:</a:t>
            </a:r>
            <a:endParaRPr lang="en-GB" sz="2400" dirty="0"/>
          </a:p>
          <a:p>
            <a:pPr lvl="1">
              <a:defRPr/>
            </a:pPr>
            <a:r>
              <a:rPr lang="en-GB" sz="2000" dirty="0"/>
              <a:t>Great </a:t>
            </a:r>
            <a:r>
              <a:rPr lang="en-GB" sz="2000" dirty="0" smtClean="0"/>
              <a:t>investment of </a:t>
            </a:r>
            <a:r>
              <a:rPr lang="en-GB" sz="2000" dirty="0"/>
              <a:t>time &amp; energy </a:t>
            </a:r>
            <a:r>
              <a:rPr lang="en-GB" sz="2000" dirty="0" smtClean="0"/>
              <a:t>in preparation</a:t>
            </a:r>
            <a:r>
              <a:rPr lang="en-GB" sz="2000" dirty="0"/>
              <a:t>, arrangement, &amp; sealing of the </a:t>
            </a:r>
            <a:r>
              <a:rPr lang="en-GB" sz="2000" dirty="0" smtClean="0"/>
              <a:t>grave</a:t>
            </a:r>
            <a:endParaRPr lang="en-GB" sz="2000" dirty="0"/>
          </a:p>
          <a:p>
            <a:pPr lvl="1">
              <a:defRPr/>
            </a:pPr>
            <a:r>
              <a:rPr lang="en-GB" sz="2000" dirty="0"/>
              <a:t>Special treatment of the buried body: arrangement of animals &amp; placement of stones directly on </a:t>
            </a:r>
            <a:r>
              <a:rPr lang="en-GB" sz="2000" dirty="0" smtClean="0"/>
              <a:t>woman</a:t>
            </a:r>
          </a:p>
          <a:p>
            <a:pPr lvl="1">
              <a:defRPr/>
            </a:pPr>
            <a:endParaRPr lang="en-GB" sz="2000" dirty="0"/>
          </a:p>
        </p:txBody>
      </p:sp>
      <p:pic>
        <p:nvPicPr>
          <p:cNvPr id="6" name="Picture 7" descr="shaman-burial-turtle-feast_25283_600x450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220072" y="2420888"/>
            <a:ext cx="3581518" cy="273630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5580112" y="5373216"/>
            <a:ext cx="2458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Reconstruction of burial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Summary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Increasing investment in funerary practices associated with </a:t>
            </a:r>
            <a:r>
              <a:rPr lang="en-GB" dirty="0" err="1"/>
              <a:t>sedentism</a:t>
            </a:r>
            <a:endParaRPr lang="en-GB" dirty="0"/>
          </a:p>
          <a:p>
            <a:pPr>
              <a:defRPr/>
            </a:pPr>
            <a:r>
              <a:rPr lang="en-GB" dirty="0"/>
              <a:t>Similarities but no standardisation</a:t>
            </a:r>
          </a:p>
          <a:p>
            <a:pPr>
              <a:defRPr/>
            </a:pPr>
            <a:r>
              <a:rPr lang="en-GB" dirty="0"/>
              <a:t>Changes in </a:t>
            </a:r>
            <a:r>
              <a:rPr lang="en-GB" dirty="0" err="1"/>
              <a:t>Natufian</a:t>
            </a:r>
            <a:r>
              <a:rPr lang="en-GB" dirty="0"/>
              <a:t> practices from Early to Late period:</a:t>
            </a:r>
          </a:p>
          <a:p>
            <a:pPr lvl="1">
              <a:defRPr/>
            </a:pPr>
            <a:r>
              <a:rPr lang="en-GB" dirty="0"/>
              <a:t>Decorated burials fall out of use</a:t>
            </a:r>
          </a:p>
          <a:p>
            <a:pPr lvl="1">
              <a:defRPr/>
            </a:pPr>
            <a:r>
              <a:rPr lang="en-GB" dirty="0"/>
              <a:t>Removal </a:t>
            </a:r>
            <a:r>
              <a:rPr lang="en-GB"/>
              <a:t>of </a:t>
            </a:r>
            <a:r>
              <a:rPr lang="en-GB" smtClean="0"/>
              <a:t>skull (presaging </a:t>
            </a:r>
            <a:r>
              <a:rPr lang="en-GB" dirty="0"/>
              <a:t>Neolithic practices)</a:t>
            </a:r>
          </a:p>
          <a:p>
            <a:pPr>
              <a:defRPr/>
            </a:pPr>
            <a:r>
              <a:rPr lang="en-GB" dirty="0"/>
              <a:t>Certain individuals accorded different practices: status, identity?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atufian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natufian</Template>
  <TotalTime>104</TotalTime>
  <Words>1089</Words>
  <Application>Microsoft Office PowerPoint</Application>
  <PresentationFormat>On-screen Show (4:3)</PresentationFormat>
  <Paragraphs>159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ＭＳ Ｐゴシック</vt:lpstr>
      <vt:lpstr>Arial</vt:lpstr>
      <vt:lpstr>Comic Sans MS</vt:lpstr>
      <vt:lpstr>Corbel</vt:lpstr>
      <vt:lpstr>Wingdings</vt:lpstr>
      <vt:lpstr>Wingdings 2</vt:lpstr>
      <vt:lpstr>Wingdings 3</vt:lpstr>
      <vt:lpstr>natufian</vt:lpstr>
      <vt:lpstr>Ancestors, Death and Burial</vt:lpstr>
      <vt:lpstr>What is the Natufian?</vt:lpstr>
      <vt:lpstr>Natufian Burials</vt:lpstr>
      <vt:lpstr>Natufian Burials</vt:lpstr>
      <vt:lpstr>Burials: A Sense of Place</vt:lpstr>
      <vt:lpstr>Burial Location</vt:lpstr>
      <vt:lpstr>Natufian Burials</vt:lpstr>
      <vt:lpstr>Natufian Burials</vt:lpstr>
      <vt:lpstr>Flowers in Burials</vt:lpstr>
      <vt:lpstr>Early Natufian Decorated Burials</vt:lpstr>
      <vt:lpstr>Decorated Burials</vt:lpstr>
      <vt:lpstr>Decorated Burials</vt:lpstr>
      <vt:lpstr>Azraq 18</vt:lpstr>
      <vt:lpstr>Azraq 18</vt:lpstr>
      <vt:lpstr>Head Removal</vt:lpstr>
      <vt:lpstr>Sound of Pounding</vt:lpstr>
      <vt:lpstr>Human Animal</vt:lpstr>
      <vt:lpstr>Hilazon Tachtit: Shaman’s Burial</vt:lpstr>
      <vt:lpstr>Hilazon Tachtit: Shaman’s Burial</vt:lpstr>
      <vt:lpstr>Hilazon Tachtit: Shaman’s Burial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Death and Burial</dc:title>
  <dc:creator>Louise Steel</dc:creator>
  <cp:lastModifiedBy>Louise Steel</cp:lastModifiedBy>
  <cp:revision>20</cp:revision>
  <dcterms:created xsi:type="dcterms:W3CDTF">2012-03-19T10:46:02Z</dcterms:created>
  <dcterms:modified xsi:type="dcterms:W3CDTF">2019-05-16T12:24:52Z</dcterms:modified>
</cp:coreProperties>
</file>