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62" r:id="rId3"/>
    <p:sldId id="257" r:id="rId4"/>
    <p:sldId id="265" r:id="rId5"/>
    <p:sldId id="266" r:id="rId6"/>
    <p:sldId id="264" r:id="rId7"/>
    <p:sldId id="271" r:id="rId8"/>
    <p:sldId id="260" r:id="rId9"/>
    <p:sldId id="276" r:id="rId10"/>
    <p:sldId id="268" r:id="rId11"/>
    <p:sldId id="267" r:id="rId12"/>
    <p:sldId id="275" r:id="rId13"/>
    <p:sldId id="273" r:id="rId14"/>
    <p:sldId id="274" r:id="rId15"/>
    <p:sldId id="279" r:id="rId16"/>
    <p:sldId id="261" r:id="rId17"/>
    <p:sldId id="269" r:id="rId18"/>
    <p:sldId id="27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cus" initials="m" lastIdx="1" clrIdx="0">
    <p:extLst>
      <p:ext uri="{19B8F6BF-5375-455C-9EA6-DF929625EA0E}">
        <p15:presenceInfo xmlns:p15="http://schemas.microsoft.com/office/powerpoint/2012/main" userId="1f055f804b67b8d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153" autoAdjust="0"/>
    <p:restoredTop sz="78386" autoAdjust="0"/>
  </p:normalViewPr>
  <p:slideViewPr>
    <p:cSldViewPr snapToGrid="0">
      <p:cViewPr>
        <p:scale>
          <a:sx n="40" d="100"/>
          <a:sy n="40" d="100"/>
        </p:scale>
        <p:origin x="1408" y="23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6" d="100"/>
          <a:sy n="86" d="100"/>
        </p:scale>
        <p:origin x="194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54C7AD-0722-4DB6-AA58-951F5C098B30}"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73EDD5A6-119D-42D1-A077-45DE7895F1C5}">
      <dgm:prSet phldrT="[Text]" custT="1"/>
      <dgm:spPr>
        <a:solidFill>
          <a:schemeClr val="accent6"/>
        </a:solidFill>
      </dgm:spPr>
      <dgm:t>
        <a:bodyPr/>
        <a:lstStyle/>
        <a:p>
          <a:r>
            <a:rPr lang="en-US" sz="3200" dirty="0"/>
            <a:t>Crime &amp; Disorder</a:t>
          </a:r>
          <a:r>
            <a:rPr lang="en-US" sz="1200" dirty="0"/>
            <a:t> </a:t>
          </a:r>
        </a:p>
      </dgm:t>
    </dgm:pt>
    <dgm:pt modelId="{C2683119-967B-4AAC-B788-F86E97BA21FB}" type="parTrans" cxnId="{84FA472A-3609-4814-BB80-F35D44120E53}">
      <dgm:prSet/>
      <dgm:spPr/>
      <dgm:t>
        <a:bodyPr/>
        <a:lstStyle/>
        <a:p>
          <a:endParaRPr lang="en-US" sz="1600"/>
        </a:p>
      </dgm:t>
    </dgm:pt>
    <dgm:pt modelId="{E4110EEF-A0D1-4BE5-84EA-DBF64F7D41FF}" type="sibTrans" cxnId="{84FA472A-3609-4814-BB80-F35D44120E53}">
      <dgm:prSet custT="1"/>
      <dgm:spPr>
        <a:solidFill>
          <a:schemeClr val="accent5">
            <a:lumMod val="75000"/>
          </a:schemeClr>
        </a:solidFill>
      </dgm:spPr>
      <dgm:t>
        <a:bodyPr/>
        <a:lstStyle/>
        <a:p>
          <a:r>
            <a:rPr lang="en-US" sz="3200" dirty="0"/>
            <a:t>Cyber</a:t>
          </a:r>
        </a:p>
        <a:p>
          <a:r>
            <a:rPr lang="en-US" sz="3200" dirty="0"/>
            <a:t>Crime</a:t>
          </a:r>
        </a:p>
      </dgm:t>
    </dgm:pt>
    <dgm:pt modelId="{A49816B3-4B5D-466C-8835-40B4B6734B4C}">
      <dgm:prSet phldrT="[Text]" custT="1"/>
      <dgm:spPr/>
      <dgm:t>
        <a:bodyPr/>
        <a:lstStyle/>
        <a:p>
          <a:r>
            <a:rPr lang="en-US" sz="3200" dirty="0"/>
            <a:t>Officer Safety</a:t>
          </a:r>
        </a:p>
      </dgm:t>
    </dgm:pt>
    <dgm:pt modelId="{26DEC4A5-8553-4102-915B-469CB6D4593C}" type="parTrans" cxnId="{6F9272F6-5A34-4878-9412-D03531068FA5}">
      <dgm:prSet/>
      <dgm:spPr/>
      <dgm:t>
        <a:bodyPr/>
        <a:lstStyle/>
        <a:p>
          <a:endParaRPr lang="en-US" sz="1600"/>
        </a:p>
      </dgm:t>
    </dgm:pt>
    <dgm:pt modelId="{1EE8B719-66DA-495A-B4D2-4E30B6DA9B89}" type="sibTrans" cxnId="{6F9272F6-5A34-4878-9412-D03531068FA5}">
      <dgm:prSet custT="1"/>
      <dgm:spPr>
        <a:solidFill>
          <a:schemeClr val="accent3"/>
        </a:solidFill>
      </dgm:spPr>
      <dgm:t>
        <a:bodyPr/>
        <a:lstStyle/>
        <a:p>
          <a:r>
            <a:rPr lang="en-US" sz="2400" dirty="0"/>
            <a:t>Capability and Capacity </a:t>
          </a:r>
        </a:p>
      </dgm:t>
    </dgm:pt>
    <dgm:pt modelId="{F0040408-6449-450F-AD7B-76BFA033D6BD}">
      <dgm:prSet phldrT="[Text]" custT="1"/>
      <dgm:spPr>
        <a:solidFill>
          <a:schemeClr val="accent1">
            <a:lumMod val="50000"/>
          </a:schemeClr>
        </a:solidFill>
      </dgm:spPr>
      <dgm:t>
        <a:bodyPr/>
        <a:lstStyle/>
        <a:p>
          <a:r>
            <a:rPr lang="en-US" sz="2400" dirty="0"/>
            <a:t>Engaging</a:t>
          </a:r>
        </a:p>
        <a:p>
          <a:r>
            <a:rPr lang="en-US" sz="2400" dirty="0"/>
            <a:t>With </a:t>
          </a:r>
        </a:p>
        <a:p>
          <a:r>
            <a:rPr lang="en-US" sz="2400" dirty="0"/>
            <a:t>Community</a:t>
          </a:r>
        </a:p>
      </dgm:t>
    </dgm:pt>
    <dgm:pt modelId="{2291082D-F925-460E-A438-05B7759A1CA6}" type="parTrans" cxnId="{D2BADECA-C7B0-47A5-A5B9-1B9FD554C95E}">
      <dgm:prSet/>
      <dgm:spPr/>
      <dgm:t>
        <a:bodyPr/>
        <a:lstStyle/>
        <a:p>
          <a:endParaRPr lang="en-US" sz="1600"/>
        </a:p>
      </dgm:t>
    </dgm:pt>
    <dgm:pt modelId="{0EFF620A-9760-4608-AF67-E686D2B9B3C9}" type="sibTrans" cxnId="{D2BADECA-C7B0-47A5-A5B9-1B9FD554C95E}">
      <dgm:prSet custT="1"/>
      <dgm:spPr>
        <a:solidFill>
          <a:schemeClr val="bg2">
            <a:lumMod val="75000"/>
          </a:schemeClr>
        </a:solidFill>
      </dgm:spPr>
      <dgm:t>
        <a:bodyPr/>
        <a:lstStyle/>
        <a:p>
          <a:r>
            <a:rPr lang="en-US" sz="3200" dirty="0"/>
            <a:t>Trust</a:t>
          </a:r>
        </a:p>
      </dgm:t>
    </dgm:pt>
    <dgm:pt modelId="{B19F3EF6-2573-4E53-8A6B-55B2C683B686}" type="pres">
      <dgm:prSet presAssocID="{6454C7AD-0722-4DB6-AA58-951F5C098B30}" presName="Name0" presStyleCnt="0">
        <dgm:presLayoutVars>
          <dgm:chMax/>
          <dgm:chPref/>
          <dgm:dir/>
          <dgm:animLvl val="lvl"/>
        </dgm:presLayoutVars>
      </dgm:prSet>
      <dgm:spPr/>
    </dgm:pt>
    <dgm:pt modelId="{A20459BA-223D-4462-B52D-B1A6AC786B24}" type="pres">
      <dgm:prSet presAssocID="{73EDD5A6-119D-42D1-A077-45DE7895F1C5}" presName="composite" presStyleCnt="0"/>
      <dgm:spPr/>
    </dgm:pt>
    <dgm:pt modelId="{4913FC90-47EC-42BF-975C-B7EC8C5E299C}" type="pres">
      <dgm:prSet presAssocID="{73EDD5A6-119D-42D1-A077-45DE7895F1C5}" presName="Parent1" presStyleLbl="node1" presStyleIdx="0" presStyleCnt="6" custScaleX="163106" custScaleY="133417" custLinFactNeighborX="22841" custLinFactNeighborY="-226">
        <dgm:presLayoutVars>
          <dgm:chMax val="1"/>
          <dgm:chPref val="1"/>
          <dgm:bulletEnabled val="1"/>
        </dgm:presLayoutVars>
      </dgm:prSet>
      <dgm:spPr/>
    </dgm:pt>
    <dgm:pt modelId="{AE3C7533-313E-4C79-B850-F26CC4BFACBF}" type="pres">
      <dgm:prSet presAssocID="{73EDD5A6-119D-42D1-A077-45DE7895F1C5}" presName="Childtext1" presStyleLbl="revTx" presStyleIdx="0" presStyleCnt="3">
        <dgm:presLayoutVars>
          <dgm:chMax val="0"/>
          <dgm:chPref val="0"/>
          <dgm:bulletEnabled val="1"/>
        </dgm:presLayoutVars>
      </dgm:prSet>
      <dgm:spPr/>
    </dgm:pt>
    <dgm:pt modelId="{BD1EBC8A-30CB-433F-881E-9C5CE979707D}" type="pres">
      <dgm:prSet presAssocID="{73EDD5A6-119D-42D1-A077-45DE7895F1C5}" presName="BalanceSpacing" presStyleCnt="0"/>
      <dgm:spPr/>
    </dgm:pt>
    <dgm:pt modelId="{0739BCE4-7E3B-4E39-83BC-6278701D5983}" type="pres">
      <dgm:prSet presAssocID="{73EDD5A6-119D-42D1-A077-45DE7895F1C5}" presName="BalanceSpacing1" presStyleCnt="0"/>
      <dgm:spPr/>
    </dgm:pt>
    <dgm:pt modelId="{4C92BB23-8E2B-4AFB-9D27-450A1ECFFFAB}" type="pres">
      <dgm:prSet presAssocID="{E4110EEF-A0D1-4BE5-84EA-DBF64F7D41FF}" presName="Accent1Text" presStyleLbl="node1" presStyleIdx="1" presStyleCnt="6" custScaleX="157142" custScaleY="133417" custLinFactX="-2499" custLinFactY="15812" custLinFactNeighborX="-100000" custLinFactNeighborY="100000"/>
      <dgm:spPr/>
    </dgm:pt>
    <dgm:pt modelId="{E2180310-76E8-44FE-B8B5-F8B8030EC5B4}" type="pres">
      <dgm:prSet presAssocID="{E4110EEF-A0D1-4BE5-84EA-DBF64F7D41FF}" presName="spaceBetweenRectangles" presStyleCnt="0"/>
      <dgm:spPr/>
    </dgm:pt>
    <dgm:pt modelId="{A3EC654A-F8FB-4218-8372-47B348A50C45}" type="pres">
      <dgm:prSet presAssocID="{A49816B3-4B5D-466C-8835-40B4B6734B4C}" presName="composite" presStyleCnt="0"/>
      <dgm:spPr/>
    </dgm:pt>
    <dgm:pt modelId="{AC42DE5C-2AA0-47B0-850D-E61EAD040C08}" type="pres">
      <dgm:prSet presAssocID="{A49816B3-4B5D-466C-8835-40B4B6734B4C}" presName="Parent1" presStyleLbl="node1" presStyleIdx="2" presStyleCnt="6" custScaleX="135069" custScaleY="133417">
        <dgm:presLayoutVars>
          <dgm:chMax val="1"/>
          <dgm:chPref val="1"/>
          <dgm:bulletEnabled val="1"/>
        </dgm:presLayoutVars>
      </dgm:prSet>
      <dgm:spPr/>
    </dgm:pt>
    <dgm:pt modelId="{A4E67B3D-EF7E-4B20-A494-3640AB28C447}" type="pres">
      <dgm:prSet presAssocID="{A49816B3-4B5D-466C-8835-40B4B6734B4C}" presName="Childtext1" presStyleLbl="revTx" presStyleIdx="1" presStyleCnt="3">
        <dgm:presLayoutVars>
          <dgm:chMax val="0"/>
          <dgm:chPref val="0"/>
          <dgm:bulletEnabled val="1"/>
        </dgm:presLayoutVars>
      </dgm:prSet>
      <dgm:spPr/>
    </dgm:pt>
    <dgm:pt modelId="{54A5B617-EED7-435E-98F2-D784520AEB08}" type="pres">
      <dgm:prSet presAssocID="{A49816B3-4B5D-466C-8835-40B4B6734B4C}" presName="BalanceSpacing" presStyleCnt="0"/>
      <dgm:spPr/>
    </dgm:pt>
    <dgm:pt modelId="{A6F99ACA-D1F8-4744-BFAA-2E0FC1B0D102}" type="pres">
      <dgm:prSet presAssocID="{A49816B3-4B5D-466C-8835-40B4B6734B4C}" presName="BalanceSpacing1" presStyleCnt="0"/>
      <dgm:spPr/>
    </dgm:pt>
    <dgm:pt modelId="{27ED3B02-47DA-4220-BD16-CB57CF6BFFDC}" type="pres">
      <dgm:prSet presAssocID="{1EE8B719-66DA-495A-B4D2-4E30B6DA9B89}" presName="Accent1Text" presStyleLbl="node1" presStyleIdx="3" presStyleCnt="6" custScaleX="147982" custScaleY="133417" custLinFactNeighborX="44050" custLinFactNeighborY="0"/>
      <dgm:spPr/>
    </dgm:pt>
    <dgm:pt modelId="{D833E5C9-15B8-4B11-B77F-4B546F09AAFB}" type="pres">
      <dgm:prSet presAssocID="{1EE8B719-66DA-495A-B4D2-4E30B6DA9B89}" presName="spaceBetweenRectangles" presStyleCnt="0"/>
      <dgm:spPr/>
    </dgm:pt>
    <dgm:pt modelId="{7EDA73AF-7A57-4502-9BB1-79BDE3859681}" type="pres">
      <dgm:prSet presAssocID="{F0040408-6449-450F-AD7B-76BFA033D6BD}" presName="composite" presStyleCnt="0"/>
      <dgm:spPr/>
    </dgm:pt>
    <dgm:pt modelId="{9DDD3248-FD30-44F3-B66A-D2A8D2111C56}" type="pres">
      <dgm:prSet presAssocID="{F0040408-6449-450F-AD7B-76BFA033D6BD}" presName="Parent1" presStyleLbl="node1" presStyleIdx="4" presStyleCnt="6" custScaleX="164296" custScaleY="133417" custLinFactNeighborX="28472" custLinFactNeighborY="-5161">
        <dgm:presLayoutVars>
          <dgm:chMax val="1"/>
          <dgm:chPref val="1"/>
          <dgm:bulletEnabled val="1"/>
        </dgm:presLayoutVars>
      </dgm:prSet>
      <dgm:spPr/>
    </dgm:pt>
    <dgm:pt modelId="{E9873E90-9154-48D2-B452-E853DD721283}" type="pres">
      <dgm:prSet presAssocID="{F0040408-6449-450F-AD7B-76BFA033D6BD}" presName="Childtext1" presStyleLbl="revTx" presStyleIdx="2" presStyleCnt="3">
        <dgm:presLayoutVars>
          <dgm:chMax val="0"/>
          <dgm:chPref val="0"/>
          <dgm:bulletEnabled val="1"/>
        </dgm:presLayoutVars>
      </dgm:prSet>
      <dgm:spPr/>
    </dgm:pt>
    <dgm:pt modelId="{EDB37E64-0B5E-463F-B071-EDBA4E235099}" type="pres">
      <dgm:prSet presAssocID="{F0040408-6449-450F-AD7B-76BFA033D6BD}" presName="BalanceSpacing" presStyleCnt="0"/>
      <dgm:spPr/>
    </dgm:pt>
    <dgm:pt modelId="{D24CAE8B-33DF-4768-918E-EC42CDFE36B8}" type="pres">
      <dgm:prSet presAssocID="{F0040408-6449-450F-AD7B-76BFA033D6BD}" presName="BalanceSpacing1" presStyleCnt="0"/>
      <dgm:spPr/>
    </dgm:pt>
    <dgm:pt modelId="{C5B39511-E218-4C09-A1AF-80F7B445CA9C}" type="pres">
      <dgm:prSet presAssocID="{0EFF620A-9760-4608-AF67-E686D2B9B3C9}" presName="Accent1Text" presStyleLbl="node1" presStyleIdx="5" presStyleCnt="6" custScaleX="168696" custScaleY="133417" custLinFactNeighborX="-36922" custLinFactNeighborY="-5353"/>
      <dgm:spPr/>
    </dgm:pt>
  </dgm:ptLst>
  <dgm:cxnLst>
    <dgm:cxn modelId="{1EF08D0A-A89F-4561-8970-901B3E47E8DB}" type="presOf" srcId="{0EFF620A-9760-4608-AF67-E686D2B9B3C9}" destId="{C5B39511-E218-4C09-A1AF-80F7B445CA9C}" srcOrd="0" destOrd="0" presId="urn:microsoft.com/office/officeart/2008/layout/AlternatingHexagons"/>
    <dgm:cxn modelId="{84FA472A-3609-4814-BB80-F35D44120E53}" srcId="{6454C7AD-0722-4DB6-AA58-951F5C098B30}" destId="{73EDD5A6-119D-42D1-A077-45DE7895F1C5}" srcOrd="0" destOrd="0" parTransId="{C2683119-967B-4AAC-B788-F86E97BA21FB}" sibTransId="{E4110EEF-A0D1-4BE5-84EA-DBF64F7D41FF}"/>
    <dgm:cxn modelId="{6A9D763D-36CE-4694-ABE8-63AE0573BCE2}" type="presOf" srcId="{F0040408-6449-450F-AD7B-76BFA033D6BD}" destId="{9DDD3248-FD30-44F3-B66A-D2A8D2111C56}" srcOrd="0" destOrd="0" presId="urn:microsoft.com/office/officeart/2008/layout/AlternatingHexagons"/>
    <dgm:cxn modelId="{2B176764-23F1-4EA7-96CB-31EE12976BAE}" type="presOf" srcId="{E4110EEF-A0D1-4BE5-84EA-DBF64F7D41FF}" destId="{4C92BB23-8E2B-4AFB-9D27-450A1ECFFFAB}" srcOrd="0" destOrd="0" presId="urn:microsoft.com/office/officeart/2008/layout/AlternatingHexagons"/>
    <dgm:cxn modelId="{4BFF5D8E-4CE3-4B42-8EE8-55D714663539}" type="presOf" srcId="{A49816B3-4B5D-466C-8835-40B4B6734B4C}" destId="{AC42DE5C-2AA0-47B0-850D-E61EAD040C08}" srcOrd="0" destOrd="0" presId="urn:microsoft.com/office/officeart/2008/layout/AlternatingHexagons"/>
    <dgm:cxn modelId="{B06C729F-85CB-4050-82DC-CCDE534330EB}" type="presOf" srcId="{1EE8B719-66DA-495A-B4D2-4E30B6DA9B89}" destId="{27ED3B02-47DA-4220-BD16-CB57CF6BFFDC}" srcOrd="0" destOrd="0" presId="urn:microsoft.com/office/officeart/2008/layout/AlternatingHexagons"/>
    <dgm:cxn modelId="{FD8D31CA-56F3-4665-A825-AD91A67CAF53}" type="presOf" srcId="{73EDD5A6-119D-42D1-A077-45DE7895F1C5}" destId="{4913FC90-47EC-42BF-975C-B7EC8C5E299C}" srcOrd="0" destOrd="0" presId="urn:microsoft.com/office/officeart/2008/layout/AlternatingHexagons"/>
    <dgm:cxn modelId="{D2BADECA-C7B0-47A5-A5B9-1B9FD554C95E}" srcId="{6454C7AD-0722-4DB6-AA58-951F5C098B30}" destId="{F0040408-6449-450F-AD7B-76BFA033D6BD}" srcOrd="2" destOrd="0" parTransId="{2291082D-F925-460E-A438-05B7759A1CA6}" sibTransId="{0EFF620A-9760-4608-AF67-E686D2B9B3C9}"/>
    <dgm:cxn modelId="{DA233AF3-B9F8-42D1-943F-6D935FC7B10D}" type="presOf" srcId="{6454C7AD-0722-4DB6-AA58-951F5C098B30}" destId="{B19F3EF6-2573-4E53-8A6B-55B2C683B686}" srcOrd="0" destOrd="0" presId="urn:microsoft.com/office/officeart/2008/layout/AlternatingHexagons"/>
    <dgm:cxn modelId="{6F9272F6-5A34-4878-9412-D03531068FA5}" srcId="{6454C7AD-0722-4DB6-AA58-951F5C098B30}" destId="{A49816B3-4B5D-466C-8835-40B4B6734B4C}" srcOrd="1" destOrd="0" parTransId="{26DEC4A5-8553-4102-915B-469CB6D4593C}" sibTransId="{1EE8B719-66DA-495A-B4D2-4E30B6DA9B89}"/>
    <dgm:cxn modelId="{798358F5-9E26-4054-96FD-5DD66B039CDF}" type="presParOf" srcId="{B19F3EF6-2573-4E53-8A6B-55B2C683B686}" destId="{A20459BA-223D-4462-B52D-B1A6AC786B24}" srcOrd="0" destOrd="0" presId="urn:microsoft.com/office/officeart/2008/layout/AlternatingHexagons"/>
    <dgm:cxn modelId="{B4E66D3A-5243-4B5D-868E-FFEBE41604CE}" type="presParOf" srcId="{A20459BA-223D-4462-B52D-B1A6AC786B24}" destId="{4913FC90-47EC-42BF-975C-B7EC8C5E299C}" srcOrd="0" destOrd="0" presId="urn:microsoft.com/office/officeart/2008/layout/AlternatingHexagons"/>
    <dgm:cxn modelId="{B41EAA9C-14AE-4113-AEB8-11B0743264D9}" type="presParOf" srcId="{A20459BA-223D-4462-B52D-B1A6AC786B24}" destId="{AE3C7533-313E-4C79-B850-F26CC4BFACBF}" srcOrd="1" destOrd="0" presId="urn:microsoft.com/office/officeart/2008/layout/AlternatingHexagons"/>
    <dgm:cxn modelId="{86A67C56-8B09-4BBA-B303-3DFA27799A64}" type="presParOf" srcId="{A20459BA-223D-4462-B52D-B1A6AC786B24}" destId="{BD1EBC8A-30CB-433F-881E-9C5CE979707D}" srcOrd="2" destOrd="0" presId="urn:microsoft.com/office/officeart/2008/layout/AlternatingHexagons"/>
    <dgm:cxn modelId="{3107D27D-D571-492D-B40E-9598A5042FC4}" type="presParOf" srcId="{A20459BA-223D-4462-B52D-B1A6AC786B24}" destId="{0739BCE4-7E3B-4E39-83BC-6278701D5983}" srcOrd="3" destOrd="0" presId="urn:microsoft.com/office/officeart/2008/layout/AlternatingHexagons"/>
    <dgm:cxn modelId="{3CCCB4E2-A26E-4A3D-9FEC-3B6AA6D6F25A}" type="presParOf" srcId="{A20459BA-223D-4462-B52D-B1A6AC786B24}" destId="{4C92BB23-8E2B-4AFB-9D27-450A1ECFFFAB}" srcOrd="4" destOrd="0" presId="urn:microsoft.com/office/officeart/2008/layout/AlternatingHexagons"/>
    <dgm:cxn modelId="{B05F7748-4F63-4293-9CAC-2FE2003567FE}" type="presParOf" srcId="{B19F3EF6-2573-4E53-8A6B-55B2C683B686}" destId="{E2180310-76E8-44FE-B8B5-F8B8030EC5B4}" srcOrd="1" destOrd="0" presId="urn:microsoft.com/office/officeart/2008/layout/AlternatingHexagons"/>
    <dgm:cxn modelId="{FBD82C66-7C0C-49EF-BB08-D76B8027D154}" type="presParOf" srcId="{B19F3EF6-2573-4E53-8A6B-55B2C683B686}" destId="{A3EC654A-F8FB-4218-8372-47B348A50C45}" srcOrd="2" destOrd="0" presId="urn:microsoft.com/office/officeart/2008/layout/AlternatingHexagons"/>
    <dgm:cxn modelId="{18AD62D2-B02F-417F-8E4B-D149D55837F9}" type="presParOf" srcId="{A3EC654A-F8FB-4218-8372-47B348A50C45}" destId="{AC42DE5C-2AA0-47B0-850D-E61EAD040C08}" srcOrd="0" destOrd="0" presId="urn:microsoft.com/office/officeart/2008/layout/AlternatingHexagons"/>
    <dgm:cxn modelId="{CDB9F551-B398-4A80-8F65-597B9A916482}" type="presParOf" srcId="{A3EC654A-F8FB-4218-8372-47B348A50C45}" destId="{A4E67B3D-EF7E-4B20-A494-3640AB28C447}" srcOrd="1" destOrd="0" presId="urn:microsoft.com/office/officeart/2008/layout/AlternatingHexagons"/>
    <dgm:cxn modelId="{D632E4D5-0A7D-4DD0-A0DE-5292C831280A}" type="presParOf" srcId="{A3EC654A-F8FB-4218-8372-47B348A50C45}" destId="{54A5B617-EED7-435E-98F2-D784520AEB08}" srcOrd="2" destOrd="0" presId="urn:microsoft.com/office/officeart/2008/layout/AlternatingHexagons"/>
    <dgm:cxn modelId="{3997B8D4-F7AD-4CB8-BE4E-CEDE1E1A9AED}" type="presParOf" srcId="{A3EC654A-F8FB-4218-8372-47B348A50C45}" destId="{A6F99ACA-D1F8-4744-BFAA-2E0FC1B0D102}" srcOrd="3" destOrd="0" presId="urn:microsoft.com/office/officeart/2008/layout/AlternatingHexagons"/>
    <dgm:cxn modelId="{BA720D90-033F-4BBF-803D-B4D726EF26D0}" type="presParOf" srcId="{A3EC654A-F8FB-4218-8372-47B348A50C45}" destId="{27ED3B02-47DA-4220-BD16-CB57CF6BFFDC}" srcOrd="4" destOrd="0" presId="urn:microsoft.com/office/officeart/2008/layout/AlternatingHexagons"/>
    <dgm:cxn modelId="{DE1B1644-D88F-430B-B62E-1648910EF1DA}" type="presParOf" srcId="{B19F3EF6-2573-4E53-8A6B-55B2C683B686}" destId="{D833E5C9-15B8-4B11-B77F-4B546F09AAFB}" srcOrd="3" destOrd="0" presId="urn:microsoft.com/office/officeart/2008/layout/AlternatingHexagons"/>
    <dgm:cxn modelId="{26C84189-6DB0-4800-ABCC-ACE7F74B0647}" type="presParOf" srcId="{B19F3EF6-2573-4E53-8A6B-55B2C683B686}" destId="{7EDA73AF-7A57-4502-9BB1-79BDE3859681}" srcOrd="4" destOrd="0" presId="urn:microsoft.com/office/officeart/2008/layout/AlternatingHexagons"/>
    <dgm:cxn modelId="{C873896A-1FB8-42BA-A5CB-43F6ADCC68AF}" type="presParOf" srcId="{7EDA73AF-7A57-4502-9BB1-79BDE3859681}" destId="{9DDD3248-FD30-44F3-B66A-D2A8D2111C56}" srcOrd="0" destOrd="0" presId="urn:microsoft.com/office/officeart/2008/layout/AlternatingHexagons"/>
    <dgm:cxn modelId="{72DF2BC7-F027-4BEF-89E4-4E475B1FE718}" type="presParOf" srcId="{7EDA73AF-7A57-4502-9BB1-79BDE3859681}" destId="{E9873E90-9154-48D2-B452-E853DD721283}" srcOrd="1" destOrd="0" presId="urn:microsoft.com/office/officeart/2008/layout/AlternatingHexagons"/>
    <dgm:cxn modelId="{485629CB-CBBC-4E31-8E3A-55973732BBC7}" type="presParOf" srcId="{7EDA73AF-7A57-4502-9BB1-79BDE3859681}" destId="{EDB37E64-0B5E-463F-B071-EDBA4E235099}" srcOrd="2" destOrd="0" presId="urn:microsoft.com/office/officeart/2008/layout/AlternatingHexagons"/>
    <dgm:cxn modelId="{8FBF85F0-4A88-45B3-AD8F-FE66BC3F7C25}" type="presParOf" srcId="{7EDA73AF-7A57-4502-9BB1-79BDE3859681}" destId="{D24CAE8B-33DF-4768-918E-EC42CDFE36B8}" srcOrd="3" destOrd="0" presId="urn:microsoft.com/office/officeart/2008/layout/AlternatingHexagons"/>
    <dgm:cxn modelId="{DA876FA4-00A2-4DDE-8A1D-B3C21812ADD9}" type="presParOf" srcId="{7EDA73AF-7A57-4502-9BB1-79BDE3859681}" destId="{C5B39511-E218-4C09-A1AF-80F7B445CA9C}" srcOrd="4" destOrd="0" presId="urn:microsoft.com/office/officeart/2008/layout/AlternatingHexagon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042E0D-D254-4A3D-BAB2-C74F922AEF5D}"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US"/>
        </a:p>
      </dgm:t>
    </dgm:pt>
    <dgm:pt modelId="{4312D214-BDC4-4F78-B604-78BD022E3B73}">
      <dgm:prSet phldrT="[Text]"/>
      <dgm:spPr>
        <a:solidFill>
          <a:schemeClr val="accent5">
            <a:lumMod val="75000"/>
          </a:schemeClr>
        </a:solidFill>
      </dgm:spPr>
      <dgm:t>
        <a:bodyPr/>
        <a:lstStyle/>
        <a:p>
          <a:r>
            <a:rPr lang="en-US" dirty="0"/>
            <a:t>Community </a:t>
          </a:r>
        </a:p>
      </dgm:t>
    </dgm:pt>
    <dgm:pt modelId="{6DDB6578-11BE-4D6B-8CC3-9488A2D46608}" type="parTrans" cxnId="{19672A1D-B3E5-4021-9B48-04596057227F}">
      <dgm:prSet/>
      <dgm:spPr/>
      <dgm:t>
        <a:bodyPr/>
        <a:lstStyle/>
        <a:p>
          <a:endParaRPr lang="en-US"/>
        </a:p>
      </dgm:t>
    </dgm:pt>
    <dgm:pt modelId="{ED632C88-7AE3-4BC0-A1E0-4967F8F30435}" type="sibTrans" cxnId="{19672A1D-B3E5-4021-9B48-04596057227F}">
      <dgm:prSet/>
      <dgm:spPr/>
      <dgm:t>
        <a:bodyPr/>
        <a:lstStyle/>
        <a:p>
          <a:endParaRPr lang="en-US"/>
        </a:p>
      </dgm:t>
    </dgm:pt>
    <dgm:pt modelId="{7220DE60-8933-495F-B2BD-BBC69E88DA40}">
      <dgm:prSet phldrT="[Text]"/>
      <dgm:spPr/>
      <dgm:t>
        <a:bodyPr/>
        <a:lstStyle/>
        <a:p>
          <a:r>
            <a:rPr lang="en-US" dirty="0"/>
            <a:t>Crime </a:t>
          </a:r>
        </a:p>
      </dgm:t>
    </dgm:pt>
    <dgm:pt modelId="{D9284123-282B-4E6B-8571-57180F78EA72}" type="parTrans" cxnId="{64A357E5-996F-455E-94B7-5FAF6DAE8DF4}">
      <dgm:prSet/>
      <dgm:spPr/>
      <dgm:t>
        <a:bodyPr/>
        <a:lstStyle/>
        <a:p>
          <a:endParaRPr lang="en-US"/>
        </a:p>
      </dgm:t>
    </dgm:pt>
    <dgm:pt modelId="{94EA96B2-C5A6-40C0-90BB-2084AE3A7CD9}" type="sibTrans" cxnId="{64A357E5-996F-455E-94B7-5FAF6DAE8DF4}">
      <dgm:prSet/>
      <dgm:spPr/>
      <dgm:t>
        <a:bodyPr/>
        <a:lstStyle/>
        <a:p>
          <a:endParaRPr lang="en-US"/>
        </a:p>
      </dgm:t>
    </dgm:pt>
    <dgm:pt modelId="{E0528F93-74BE-46EF-A637-1B6F59AB9150}">
      <dgm:prSet phldrT="[Text]"/>
      <dgm:spPr>
        <a:solidFill>
          <a:schemeClr val="bg1"/>
        </a:solidFill>
        <a:ln>
          <a:solidFill>
            <a:schemeClr val="tx1"/>
          </a:solidFill>
        </a:ln>
      </dgm:spPr>
      <dgm:t>
        <a:bodyPr/>
        <a:lstStyle/>
        <a:p>
          <a:endParaRPr lang="en-US" dirty="0">
            <a:solidFill>
              <a:schemeClr val="tx1"/>
            </a:solidFill>
          </a:endParaRPr>
        </a:p>
      </dgm:t>
    </dgm:pt>
    <dgm:pt modelId="{53757D53-877E-4C27-8151-8B41CC5BD0BA}" type="parTrans" cxnId="{67C1D92B-4C51-490D-841B-80C2D5BF26B2}">
      <dgm:prSet/>
      <dgm:spPr/>
      <dgm:t>
        <a:bodyPr/>
        <a:lstStyle/>
        <a:p>
          <a:endParaRPr lang="en-US"/>
        </a:p>
      </dgm:t>
    </dgm:pt>
    <dgm:pt modelId="{7454CC41-2FF6-41D1-8127-10B4D0561845}" type="sibTrans" cxnId="{67C1D92B-4C51-490D-841B-80C2D5BF26B2}">
      <dgm:prSet/>
      <dgm:spPr/>
      <dgm:t>
        <a:bodyPr/>
        <a:lstStyle/>
        <a:p>
          <a:endParaRPr lang="en-US"/>
        </a:p>
      </dgm:t>
    </dgm:pt>
    <dgm:pt modelId="{547E6263-E52C-41B9-8B8C-C6216DA51706}">
      <dgm:prSet phldrT="[Text]"/>
      <dgm:spPr>
        <a:solidFill>
          <a:schemeClr val="accent1">
            <a:lumMod val="75000"/>
            <a:alpha val="0"/>
          </a:schemeClr>
        </a:solidFill>
      </dgm:spPr>
      <dgm:t>
        <a:bodyPr/>
        <a:lstStyle/>
        <a:p>
          <a:r>
            <a:rPr lang="en-US" dirty="0">
              <a:solidFill>
                <a:schemeClr val="bg1"/>
              </a:solidFill>
            </a:rPr>
            <a:t>Act</a:t>
          </a:r>
        </a:p>
      </dgm:t>
    </dgm:pt>
    <dgm:pt modelId="{D3BA65FD-B153-49C8-8218-786545C8293C}" type="sibTrans" cxnId="{26D757E8-F3D9-4A4D-8032-248AFC539AA2}">
      <dgm:prSet/>
      <dgm:spPr/>
      <dgm:t>
        <a:bodyPr/>
        <a:lstStyle/>
        <a:p>
          <a:endParaRPr lang="en-US"/>
        </a:p>
      </dgm:t>
    </dgm:pt>
    <dgm:pt modelId="{6B9C5F19-D91D-48A4-BFBC-12561A10C116}" type="parTrans" cxnId="{26D757E8-F3D9-4A4D-8032-248AFC539AA2}">
      <dgm:prSet/>
      <dgm:spPr/>
      <dgm:t>
        <a:bodyPr/>
        <a:lstStyle/>
        <a:p>
          <a:endParaRPr lang="en-US"/>
        </a:p>
      </dgm:t>
    </dgm:pt>
    <dgm:pt modelId="{44E5B8A8-169C-49B0-8CB4-3E39A04CF41E}">
      <dgm:prSet phldrT="[Text]"/>
      <dgm:spPr>
        <a:solidFill>
          <a:schemeClr val="accent1">
            <a:lumMod val="75000"/>
            <a:alpha val="0"/>
          </a:schemeClr>
        </a:solidFill>
      </dgm:spPr>
      <dgm:t>
        <a:bodyPr/>
        <a:lstStyle/>
        <a:p>
          <a:r>
            <a:rPr lang="en-US" dirty="0">
              <a:solidFill>
                <a:schemeClr val="bg1"/>
              </a:solidFill>
            </a:rPr>
            <a:t>Balancing</a:t>
          </a:r>
          <a:r>
            <a:rPr lang="en-US" dirty="0"/>
            <a:t> </a:t>
          </a:r>
        </a:p>
      </dgm:t>
    </dgm:pt>
    <dgm:pt modelId="{E0079662-7B1D-4C5F-9C0D-4426A3E9A809}" type="sibTrans" cxnId="{86CD6DB0-14AC-4DDA-B2B8-3448633E67A7}">
      <dgm:prSet/>
      <dgm:spPr/>
      <dgm:t>
        <a:bodyPr/>
        <a:lstStyle/>
        <a:p>
          <a:endParaRPr lang="en-US"/>
        </a:p>
      </dgm:t>
    </dgm:pt>
    <dgm:pt modelId="{CC2DC13B-E254-49DB-81B3-9994E471877C}" type="parTrans" cxnId="{86CD6DB0-14AC-4DDA-B2B8-3448633E67A7}">
      <dgm:prSet/>
      <dgm:spPr/>
      <dgm:t>
        <a:bodyPr/>
        <a:lstStyle/>
        <a:p>
          <a:endParaRPr lang="en-US"/>
        </a:p>
      </dgm:t>
    </dgm:pt>
    <dgm:pt modelId="{3FE4C2B6-C9A3-41B4-BDA4-922C64EA3859}" type="pres">
      <dgm:prSet presAssocID="{E2042E0D-D254-4A3D-BAB2-C74F922AEF5D}" presName="outerComposite" presStyleCnt="0">
        <dgm:presLayoutVars>
          <dgm:chMax val="2"/>
          <dgm:animLvl val="lvl"/>
          <dgm:resizeHandles val="exact"/>
        </dgm:presLayoutVars>
      </dgm:prSet>
      <dgm:spPr/>
    </dgm:pt>
    <dgm:pt modelId="{73A09A08-6BEA-4D02-823C-86107A419A4A}" type="pres">
      <dgm:prSet presAssocID="{E2042E0D-D254-4A3D-BAB2-C74F922AEF5D}" presName="dummyMaxCanvas" presStyleCnt="0"/>
      <dgm:spPr/>
    </dgm:pt>
    <dgm:pt modelId="{B4C679D6-5F1F-473E-93FD-A2DF69230134}" type="pres">
      <dgm:prSet presAssocID="{E2042E0D-D254-4A3D-BAB2-C74F922AEF5D}" presName="parentComposite" presStyleCnt="0"/>
      <dgm:spPr/>
    </dgm:pt>
    <dgm:pt modelId="{FB7A211A-7EAC-497E-A3D5-0FB14B0AFBAB}" type="pres">
      <dgm:prSet presAssocID="{E2042E0D-D254-4A3D-BAB2-C74F922AEF5D}" presName="parent1" presStyleLbl="alignAccFollowNode1" presStyleIdx="0" presStyleCnt="4" custScaleY="55555" custLinFactX="-2469" custLinFactNeighborX="-100000" custLinFactNeighborY="24259">
        <dgm:presLayoutVars>
          <dgm:chMax val="4"/>
        </dgm:presLayoutVars>
      </dgm:prSet>
      <dgm:spPr/>
    </dgm:pt>
    <dgm:pt modelId="{B06EB98E-2759-4BD9-AD79-A353F23FFB12}" type="pres">
      <dgm:prSet presAssocID="{E2042E0D-D254-4A3D-BAB2-C74F922AEF5D}" presName="parent2" presStyleLbl="alignAccFollowNode1" presStyleIdx="1" presStyleCnt="4" custScaleY="55555" custLinFactX="-100000" custLinFactNeighborX="-147325" custLinFactNeighborY="76718">
        <dgm:presLayoutVars>
          <dgm:chMax val="4"/>
        </dgm:presLayoutVars>
      </dgm:prSet>
      <dgm:spPr/>
    </dgm:pt>
    <dgm:pt modelId="{44F981A3-E5D3-4A61-9DFE-A4EC3FC5CE7F}" type="pres">
      <dgm:prSet presAssocID="{E2042E0D-D254-4A3D-BAB2-C74F922AEF5D}" presName="childrenComposite" presStyleCnt="0"/>
      <dgm:spPr/>
    </dgm:pt>
    <dgm:pt modelId="{392DD264-95C9-4CAA-8693-8B8355CFED0B}" type="pres">
      <dgm:prSet presAssocID="{E2042E0D-D254-4A3D-BAB2-C74F922AEF5D}" presName="dummyMaxCanvas_ChildArea" presStyleCnt="0"/>
      <dgm:spPr/>
    </dgm:pt>
    <dgm:pt modelId="{8F3972EC-4DFB-4543-93E8-4AAACEA7E006}" type="pres">
      <dgm:prSet presAssocID="{E2042E0D-D254-4A3D-BAB2-C74F922AEF5D}" presName="fulcrum" presStyleLbl="alignAccFollowNode1" presStyleIdx="2" presStyleCnt="4" custScaleX="129547" custScaleY="107648" custLinFactX="3730" custLinFactY="-16794" custLinFactNeighborX="100000" custLinFactNeighborY="-100000"/>
      <dgm:spPr>
        <a:solidFill>
          <a:schemeClr val="tx1">
            <a:alpha val="90000"/>
          </a:schemeClr>
        </a:solidFill>
      </dgm:spPr>
    </dgm:pt>
    <dgm:pt modelId="{5D67CE10-C9A1-42C5-AC3D-CCF78062BD61}" type="pres">
      <dgm:prSet presAssocID="{E2042E0D-D254-4A3D-BAB2-C74F922AEF5D}" presName="balance_21" presStyleLbl="alignAccFollowNode1" presStyleIdx="3" presStyleCnt="4" custLinFactY="-38261" custLinFactNeighborX="14292" custLinFactNeighborY="-100000">
        <dgm:presLayoutVars>
          <dgm:bulletEnabled val="1"/>
        </dgm:presLayoutVars>
      </dgm:prSet>
      <dgm:spPr>
        <a:solidFill>
          <a:schemeClr val="tx1">
            <a:alpha val="90000"/>
          </a:schemeClr>
        </a:solidFill>
      </dgm:spPr>
    </dgm:pt>
    <dgm:pt modelId="{A4C33026-C492-41C6-A6AE-9B904DD4825F}" type="pres">
      <dgm:prSet presAssocID="{E2042E0D-D254-4A3D-BAB2-C74F922AEF5D}" presName="left_21_1" presStyleLbl="node1" presStyleIdx="0" presStyleCnt="3" custLinFactNeighborX="36167" custLinFactNeighborY="-58774">
        <dgm:presLayoutVars>
          <dgm:bulletEnabled val="1"/>
        </dgm:presLayoutVars>
      </dgm:prSet>
      <dgm:spPr/>
    </dgm:pt>
    <dgm:pt modelId="{EFA128B6-71CE-42B5-9751-14AAB2E8B235}" type="pres">
      <dgm:prSet presAssocID="{E2042E0D-D254-4A3D-BAB2-C74F922AEF5D}" presName="left_21_2" presStyleLbl="node1" presStyleIdx="1" presStyleCnt="3" custLinFactNeighborX="38670" custLinFactNeighborY="-55305">
        <dgm:presLayoutVars>
          <dgm:bulletEnabled val="1"/>
        </dgm:presLayoutVars>
      </dgm:prSet>
      <dgm:spPr/>
    </dgm:pt>
    <dgm:pt modelId="{044D3BB1-0EEF-4397-B8FE-8603E621244B}" type="pres">
      <dgm:prSet presAssocID="{E2042E0D-D254-4A3D-BAB2-C74F922AEF5D}" presName="right_21_1" presStyleLbl="node1" presStyleIdx="2" presStyleCnt="3" custScaleY="189513" custLinFactY="-2806" custLinFactNeighborX="32780" custLinFactNeighborY="-100000">
        <dgm:presLayoutVars>
          <dgm:bulletEnabled val="1"/>
        </dgm:presLayoutVars>
      </dgm:prSet>
      <dgm:spPr/>
    </dgm:pt>
  </dgm:ptLst>
  <dgm:cxnLst>
    <dgm:cxn modelId="{19672A1D-B3E5-4021-9B48-04596057227F}" srcId="{44E5B8A8-169C-49B0-8CB4-3E39A04CF41E}" destId="{4312D214-BDC4-4F78-B604-78BD022E3B73}" srcOrd="0" destOrd="0" parTransId="{6DDB6578-11BE-4D6B-8CC3-9488A2D46608}" sibTransId="{ED632C88-7AE3-4BC0-A1E0-4967F8F30435}"/>
    <dgm:cxn modelId="{67C1D92B-4C51-490D-841B-80C2D5BF26B2}" srcId="{547E6263-E52C-41B9-8B8C-C6216DA51706}" destId="{E0528F93-74BE-46EF-A637-1B6F59AB9150}" srcOrd="0" destOrd="0" parTransId="{53757D53-877E-4C27-8151-8B41CC5BD0BA}" sibTransId="{7454CC41-2FF6-41D1-8127-10B4D0561845}"/>
    <dgm:cxn modelId="{B69C403D-19B3-46E1-A1C6-52421A3D12C1}" type="presOf" srcId="{4312D214-BDC4-4F78-B604-78BD022E3B73}" destId="{A4C33026-C492-41C6-A6AE-9B904DD4825F}" srcOrd="0" destOrd="0" presId="urn:microsoft.com/office/officeart/2005/8/layout/balance1"/>
    <dgm:cxn modelId="{51190F47-DBAE-48B7-9B66-21E4D2066543}" type="presOf" srcId="{E0528F93-74BE-46EF-A637-1B6F59AB9150}" destId="{044D3BB1-0EEF-4397-B8FE-8603E621244B}" srcOrd="0" destOrd="0" presId="urn:microsoft.com/office/officeart/2005/8/layout/balance1"/>
    <dgm:cxn modelId="{18B4E36B-6426-43E6-99CF-F803F806F47E}" type="presOf" srcId="{547E6263-E52C-41B9-8B8C-C6216DA51706}" destId="{B06EB98E-2759-4BD9-AD79-A353F23FFB12}" srcOrd="0" destOrd="0" presId="urn:microsoft.com/office/officeart/2005/8/layout/balance1"/>
    <dgm:cxn modelId="{E244B883-CEA8-49D4-AB45-968B7ACB49EB}" type="presOf" srcId="{E2042E0D-D254-4A3D-BAB2-C74F922AEF5D}" destId="{3FE4C2B6-C9A3-41B4-BDA4-922C64EA3859}" srcOrd="0" destOrd="0" presId="urn:microsoft.com/office/officeart/2005/8/layout/balance1"/>
    <dgm:cxn modelId="{E9CF11AF-75CA-4B20-B26E-3622FB07B9C7}" type="presOf" srcId="{44E5B8A8-169C-49B0-8CB4-3E39A04CF41E}" destId="{FB7A211A-7EAC-497E-A3D5-0FB14B0AFBAB}" srcOrd="0" destOrd="0" presId="urn:microsoft.com/office/officeart/2005/8/layout/balance1"/>
    <dgm:cxn modelId="{86CD6DB0-14AC-4DDA-B2B8-3448633E67A7}" srcId="{E2042E0D-D254-4A3D-BAB2-C74F922AEF5D}" destId="{44E5B8A8-169C-49B0-8CB4-3E39A04CF41E}" srcOrd="0" destOrd="0" parTransId="{CC2DC13B-E254-49DB-81B3-9994E471877C}" sibTransId="{E0079662-7B1D-4C5F-9C0D-4426A3E9A809}"/>
    <dgm:cxn modelId="{64A357E5-996F-455E-94B7-5FAF6DAE8DF4}" srcId="{44E5B8A8-169C-49B0-8CB4-3E39A04CF41E}" destId="{7220DE60-8933-495F-B2BD-BBC69E88DA40}" srcOrd="1" destOrd="0" parTransId="{D9284123-282B-4E6B-8571-57180F78EA72}" sibTransId="{94EA96B2-C5A6-40C0-90BB-2084AE3A7CD9}"/>
    <dgm:cxn modelId="{26D757E8-F3D9-4A4D-8032-248AFC539AA2}" srcId="{E2042E0D-D254-4A3D-BAB2-C74F922AEF5D}" destId="{547E6263-E52C-41B9-8B8C-C6216DA51706}" srcOrd="1" destOrd="0" parTransId="{6B9C5F19-D91D-48A4-BFBC-12561A10C116}" sibTransId="{D3BA65FD-B153-49C8-8218-786545C8293C}"/>
    <dgm:cxn modelId="{735CA5E9-93A3-4D50-B071-7D834C7F14D1}" type="presOf" srcId="{7220DE60-8933-495F-B2BD-BBC69E88DA40}" destId="{EFA128B6-71CE-42B5-9751-14AAB2E8B235}" srcOrd="0" destOrd="0" presId="urn:microsoft.com/office/officeart/2005/8/layout/balance1"/>
    <dgm:cxn modelId="{C2A67BD6-AEE3-4FD2-916F-2D37A3BF0EE3}" type="presParOf" srcId="{3FE4C2B6-C9A3-41B4-BDA4-922C64EA3859}" destId="{73A09A08-6BEA-4D02-823C-86107A419A4A}" srcOrd="0" destOrd="0" presId="urn:microsoft.com/office/officeart/2005/8/layout/balance1"/>
    <dgm:cxn modelId="{72858501-CA92-48C0-9B71-59294BCA67A7}" type="presParOf" srcId="{3FE4C2B6-C9A3-41B4-BDA4-922C64EA3859}" destId="{B4C679D6-5F1F-473E-93FD-A2DF69230134}" srcOrd="1" destOrd="0" presId="urn:microsoft.com/office/officeart/2005/8/layout/balance1"/>
    <dgm:cxn modelId="{11C55998-0396-4335-94FB-FDE809458DF4}" type="presParOf" srcId="{B4C679D6-5F1F-473E-93FD-A2DF69230134}" destId="{FB7A211A-7EAC-497E-A3D5-0FB14B0AFBAB}" srcOrd="0" destOrd="0" presId="urn:microsoft.com/office/officeart/2005/8/layout/balance1"/>
    <dgm:cxn modelId="{F58C3380-48B6-4ABC-A93D-93BC1FC12DFB}" type="presParOf" srcId="{B4C679D6-5F1F-473E-93FD-A2DF69230134}" destId="{B06EB98E-2759-4BD9-AD79-A353F23FFB12}" srcOrd="1" destOrd="0" presId="urn:microsoft.com/office/officeart/2005/8/layout/balance1"/>
    <dgm:cxn modelId="{4DD8520D-5F3D-4453-AC81-8EC255AFBBF2}" type="presParOf" srcId="{3FE4C2B6-C9A3-41B4-BDA4-922C64EA3859}" destId="{44F981A3-E5D3-4A61-9DFE-A4EC3FC5CE7F}" srcOrd="2" destOrd="0" presId="urn:microsoft.com/office/officeart/2005/8/layout/balance1"/>
    <dgm:cxn modelId="{DCB13C6D-95A0-4F34-9A7B-80DF92ECDFF9}" type="presParOf" srcId="{44F981A3-E5D3-4A61-9DFE-A4EC3FC5CE7F}" destId="{392DD264-95C9-4CAA-8693-8B8355CFED0B}" srcOrd="0" destOrd="0" presId="urn:microsoft.com/office/officeart/2005/8/layout/balance1"/>
    <dgm:cxn modelId="{40386F3B-3650-4DF9-939D-5152F1CE96C4}" type="presParOf" srcId="{44F981A3-E5D3-4A61-9DFE-A4EC3FC5CE7F}" destId="{8F3972EC-4DFB-4543-93E8-4AAACEA7E006}" srcOrd="1" destOrd="0" presId="urn:microsoft.com/office/officeart/2005/8/layout/balance1"/>
    <dgm:cxn modelId="{CD009128-B4E6-4A31-9173-2FA0B90CD5AB}" type="presParOf" srcId="{44F981A3-E5D3-4A61-9DFE-A4EC3FC5CE7F}" destId="{5D67CE10-C9A1-42C5-AC3D-CCF78062BD61}" srcOrd="2" destOrd="0" presId="urn:microsoft.com/office/officeart/2005/8/layout/balance1"/>
    <dgm:cxn modelId="{6D68B571-2185-4B7F-B96D-A187D2829F39}" type="presParOf" srcId="{44F981A3-E5D3-4A61-9DFE-A4EC3FC5CE7F}" destId="{A4C33026-C492-41C6-A6AE-9B904DD4825F}" srcOrd="3" destOrd="0" presId="urn:microsoft.com/office/officeart/2005/8/layout/balance1"/>
    <dgm:cxn modelId="{FF70D4A3-95B6-485F-8735-9D9FEC3DFB56}" type="presParOf" srcId="{44F981A3-E5D3-4A61-9DFE-A4EC3FC5CE7F}" destId="{EFA128B6-71CE-42B5-9751-14AAB2E8B235}" srcOrd="4" destOrd="0" presId="urn:microsoft.com/office/officeart/2005/8/layout/balance1"/>
    <dgm:cxn modelId="{F4671656-B6D3-4C23-9CF1-832C16AE2E41}" type="presParOf" srcId="{44F981A3-E5D3-4A61-9DFE-A4EC3FC5CE7F}" destId="{044D3BB1-0EEF-4397-B8FE-8603E621244B}" srcOrd="5" destOrd="0" presId="urn:microsoft.com/office/officeart/2005/8/layout/balance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3FC90-47EC-42BF-975C-B7EC8C5E299C}">
      <dsp:nvSpPr>
        <dsp:cNvPr id="0" name=""/>
        <dsp:cNvSpPr/>
      </dsp:nvSpPr>
      <dsp:spPr>
        <a:xfrm rot="5400000">
          <a:off x="5530768" y="-76746"/>
          <a:ext cx="2413438" cy="2566931"/>
        </a:xfrm>
        <a:prstGeom prst="hexagon">
          <a:avLst>
            <a:gd name="adj" fmla="val 25000"/>
            <a:gd name="vf" fmla="val 115470"/>
          </a:avLst>
        </a:prstGeom>
        <a:solidFill>
          <a:schemeClr val="accent6"/>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Crime &amp; Disorder</a:t>
          </a:r>
          <a:r>
            <a:rPr lang="en-US" sz="1200" kern="1200" dirty="0"/>
            <a:t> </a:t>
          </a:r>
        </a:p>
      </dsp:txBody>
      <dsp:txXfrm rot="-5400000">
        <a:off x="5881844" y="402240"/>
        <a:ext cx="1711287" cy="1608958"/>
      </dsp:txXfrm>
    </dsp:sp>
    <dsp:sp modelId="{AE3C7533-313E-4C79-B850-F26CC4BFACBF}">
      <dsp:nvSpPr>
        <dsp:cNvPr id="0" name=""/>
        <dsp:cNvSpPr/>
      </dsp:nvSpPr>
      <dsp:spPr>
        <a:xfrm>
          <a:off x="7212667" y="664747"/>
          <a:ext cx="2018781" cy="1085366"/>
        </a:xfrm>
        <a:prstGeom prst="rect">
          <a:avLst/>
        </a:prstGeom>
        <a:noFill/>
        <a:ln>
          <a:noFill/>
        </a:ln>
        <a:effectLst/>
      </dsp:spPr>
      <dsp:style>
        <a:lnRef idx="0">
          <a:scrgbClr r="0" g="0" b="0"/>
        </a:lnRef>
        <a:fillRef idx="0">
          <a:scrgbClr r="0" g="0" b="0"/>
        </a:fillRef>
        <a:effectRef idx="0">
          <a:scrgbClr r="0" g="0" b="0"/>
        </a:effectRef>
        <a:fontRef idx="minor"/>
      </dsp:style>
    </dsp:sp>
    <dsp:sp modelId="{4C92BB23-8E2B-4AFB-9D27-450A1ECFFFAB}">
      <dsp:nvSpPr>
        <dsp:cNvPr id="0" name=""/>
        <dsp:cNvSpPr/>
      </dsp:nvSpPr>
      <dsp:spPr>
        <a:xfrm rot="5400000">
          <a:off x="1858508" y="2065869"/>
          <a:ext cx="2413438" cy="2473071"/>
        </a:xfrm>
        <a:prstGeom prst="hexagon">
          <a:avLst>
            <a:gd name="adj" fmla="val 25000"/>
            <a:gd name="vf" fmla="val 115470"/>
          </a:avLst>
        </a:prstGeom>
        <a:solidFill>
          <a:schemeClr val="accent5">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US" sz="3200" kern="1200" dirty="0"/>
            <a:t>Cyber</a:t>
          </a:r>
        </a:p>
        <a:p>
          <a:pPr marL="0" lvl="0" indent="0" algn="ctr" defTabSz="1422400">
            <a:lnSpc>
              <a:spcPct val="90000"/>
            </a:lnSpc>
            <a:spcBef>
              <a:spcPct val="0"/>
            </a:spcBef>
            <a:spcAft>
              <a:spcPct val="35000"/>
            </a:spcAft>
            <a:buNone/>
          </a:pPr>
          <a:r>
            <a:rPr lang="en-US" sz="3200" kern="1200" dirty="0"/>
            <a:t>Crime</a:t>
          </a:r>
        </a:p>
      </dsp:txBody>
      <dsp:txXfrm rot="-5400000">
        <a:off x="2240870" y="2497926"/>
        <a:ext cx="1648714" cy="1608958"/>
      </dsp:txXfrm>
    </dsp:sp>
    <dsp:sp modelId="{AC42DE5C-2AA0-47B0-850D-E61EAD040C08}">
      <dsp:nvSpPr>
        <dsp:cNvPr id="0" name=""/>
        <dsp:cNvSpPr/>
      </dsp:nvSpPr>
      <dsp:spPr>
        <a:xfrm rot="5400000">
          <a:off x="4318203" y="2284511"/>
          <a:ext cx="2413438" cy="2125690"/>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Officer Safety</a:t>
          </a:r>
        </a:p>
      </dsp:txBody>
      <dsp:txXfrm rot="-5400000">
        <a:off x="4795239" y="2518898"/>
        <a:ext cx="1459366" cy="1656916"/>
      </dsp:txXfrm>
    </dsp:sp>
    <dsp:sp modelId="{A4E67B3D-EF7E-4B20-A494-3640AB28C447}">
      <dsp:nvSpPr>
        <dsp:cNvPr id="0" name=""/>
        <dsp:cNvSpPr/>
      </dsp:nvSpPr>
      <dsp:spPr>
        <a:xfrm>
          <a:off x="2719251" y="2804673"/>
          <a:ext cx="1953659" cy="1085366"/>
        </a:xfrm>
        <a:prstGeom prst="rect">
          <a:avLst/>
        </a:prstGeom>
        <a:noFill/>
        <a:ln>
          <a:noFill/>
        </a:ln>
        <a:effectLst/>
      </dsp:spPr>
      <dsp:style>
        <a:lnRef idx="0">
          <a:scrgbClr r="0" g="0" b="0"/>
        </a:lnRef>
        <a:fillRef idx="0">
          <a:scrgbClr r="0" g="0" b="0"/>
        </a:fillRef>
        <a:effectRef idx="0">
          <a:scrgbClr r="0" g="0" b="0"/>
        </a:effectRef>
        <a:fontRef idx="minor"/>
      </dsp:style>
    </dsp:sp>
    <dsp:sp modelId="{27ED3B02-47DA-4220-BD16-CB57CF6BFFDC}">
      <dsp:nvSpPr>
        <dsp:cNvPr id="0" name=""/>
        <dsp:cNvSpPr/>
      </dsp:nvSpPr>
      <dsp:spPr>
        <a:xfrm rot="5400000">
          <a:off x="6711137" y="2182900"/>
          <a:ext cx="2413438" cy="2328912"/>
        </a:xfrm>
        <a:prstGeom prst="hexagon">
          <a:avLst>
            <a:gd name="adj" fmla="val 25000"/>
            <a:gd name="vf" fmla="val 115470"/>
          </a:avLst>
        </a:prstGeom>
        <a:solidFill>
          <a:schemeClr val="accent3"/>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Capability and Capacity </a:t>
          </a:r>
        </a:p>
      </dsp:txBody>
      <dsp:txXfrm rot="-5400000">
        <a:off x="7134755" y="2535833"/>
        <a:ext cx="1566202" cy="1623046"/>
      </dsp:txXfrm>
    </dsp:sp>
    <dsp:sp modelId="{9DDD3248-FD30-44F3-B66A-D2A8D2111C56}">
      <dsp:nvSpPr>
        <dsp:cNvPr id="0" name=""/>
        <dsp:cNvSpPr/>
      </dsp:nvSpPr>
      <dsp:spPr>
        <a:xfrm rot="5400000">
          <a:off x="5619388" y="4101093"/>
          <a:ext cx="2413438" cy="2585659"/>
        </a:xfrm>
        <a:prstGeom prst="hexagon">
          <a:avLst>
            <a:gd name="adj" fmla="val 25000"/>
            <a:gd name="vf" fmla="val 115470"/>
          </a:avLst>
        </a:prstGeom>
        <a:solidFill>
          <a:schemeClr val="accent1">
            <a:lumMod val="5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Engaging</a:t>
          </a:r>
        </a:p>
        <a:p>
          <a:pPr marL="0" lvl="0" indent="0" algn="ctr" defTabSz="1066800">
            <a:lnSpc>
              <a:spcPct val="90000"/>
            </a:lnSpc>
            <a:spcBef>
              <a:spcPct val="0"/>
            </a:spcBef>
            <a:spcAft>
              <a:spcPct val="35000"/>
            </a:spcAft>
            <a:buNone/>
          </a:pPr>
          <a:r>
            <a:rPr lang="en-US" sz="2400" kern="1200" dirty="0"/>
            <a:t>With </a:t>
          </a:r>
        </a:p>
        <a:p>
          <a:pPr marL="0" lvl="0" indent="0" algn="ctr" defTabSz="1066800">
            <a:lnSpc>
              <a:spcPct val="90000"/>
            </a:lnSpc>
            <a:spcBef>
              <a:spcPct val="0"/>
            </a:spcBef>
            <a:spcAft>
              <a:spcPct val="35000"/>
            </a:spcAft>
            <a:buNone/>
          </a:pPr>
          <a:r>
            <a:rPr lang="en-US" sz="2400" kern="1200" dirty="0"/>
            <a:t>Community</a:t>
          </a:r>
        </a:p>
      </dsp:txBody>
      <dsp:txXfrm rot="-5400000">
        <a:off x="5964221" y="4589443"/>
        <a:ext cx="1723773" cy="1608958"/>
      </dsp:txXfrm>
    </dsp:sp>
    <dsp:sp modelId="{E9873E90-9154-48D2-B452-E853DD721283}">
      <dsp:nvSpPr>
        <dsp:cNvPr id="0" name=""/>
        <dsp:cNvSpPr/>
      </dsp:nvSpPr>
      <dsp:spPr>
        <a:xfrm>
          <a:off x="7212667" y="4944600"/>
          <a:ext cx="2018781" cy="1085366"/>
        </a:xfrm>
        <a:prstGeom prst="rect">
          <a:avLst/>
        </a:prstGeom>
        <a:noFill/>
        <a:ln>
          <a:noFill/>
        </a:ln>
        <a:effectLst/>
      </dsp:spPr>
      <dsp:style>
        <a:lnRef idx="0">
          <a:scrgbClr r="0" g="0" b="0"/>
        </a:lnRef>
        <a:fillRef idx="0">
          <a:scrgbClr r="0" g="0" b="0"/>
        </a:fillRef>
        <a:effectRef idx="0">
          <a:scrgbClr r="0" g="0" b="0"/>
        </a:effectRef>
        <a:fontRef idx="minor"/>
      </dsp:style>
    </dsp:sp>
    <dsp:sp modelId="{C5B39511-E218-4C09-A1AF-80F7B445CA9C}">
      <dsp:nvSpPr>
        <dsp:cNvPr id="0" name=""/>
        <dsp:cNvSpPr/>
      </dsp:nvSpPr>
      <dsp:spPr>
        <a:xfrm rot="5400000">
          <a:off x="2890546" y="4062997"/>
          <a:ext cx="2413438" cy="2654905"/>
        </a:xfrm>
        <a:prstGeom prst="hexagon">
          <a:avLst>
            <a:gd name="adj" fmla="val 25000"/>
            <a:gd name="vf" fmla="val 115470"/>
          </a:avLst>
        </a:prstGeom>
        <a:solidFill>
          <a:schemeClr val="bg2">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US" sz="3200" kern="1200" dirty="0"/>
            <a:t>Trust</a:t>
          </a:r>
        </a:p>
      </dsp:txBody>
      <dsp:txXfrm rot="-5400000">
        <a:off x="3212297" y="4585970"/>
        <a:ext cx="1769937" cy="16089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A211A-7EAC-497E-A3D5-0FB14B0AFBAB}">
      <dsp:nvSpPr>
        <dsp:cNvPr id="0" name=""/>
        <dsp:cNvSpPr/>
      </dsp:nvSpPr>
      <dsp:spPr>
        <a:xfrm>
          <a:off x="1082044" y="627705"/>
          <a:ext cx="2468879" cy="761992"/>
        </a:xfrm>
        <a:prstGeom prst="roundRect">
          <a:avLst>
            <a:gd name="adj" fmla="val 10000"/>
          </a:avLst>
        </a:prstGeom>
        <a:solidFill>
          <a:schemeClr val="accent1">
            <a:lumMod val="75000"/>
            <a:alpha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solidFill>
                <a:schemeClr val="bg1"/>
              </a:solidFill>
            </a:rPr>
            <a:t>Balancing</a:t>
          </a:r>
          <a:r>
            <a:rPr lang="en-US" sz="3300" kern="1200" dirty="0"/>
            <a:t> </a:t>
          </a:r>
        </a:p>
      </dsp:txBody>
      <dsp:txXfrm>
        <a:off x="1104362" y="650023"/>
        <a:ext cx="2424243" cy="717356"/>
      </dsp:txXfrm>
    </dsp:sp>
    <dsp:sp modelId="{B06EB98E-2759-4BD9-AD79-A353F23FFB12}">
      <dsp:nvSpPr>
        <dsp:cNvPr id="0" name=""/>
        <dsp:cNvSpPr/>
      </dsp:nvSpPr>
      <dsp:spPr>
        <a:xfrm>
          <a:off x="1071883" y="1347233"/>
          <a:ext cx="2468879" cy="761992"/>
        </a:xfrm>
        <a:prstGeom prst="roundRect">
          <a:avLst>
            <a:gd name="adj" fmla="val 10000"/>
          </a:avLst>
        </a:prstGeom>
        <a:solidFill>
          <a:schemeClr val="accent1">
            <a:lumMod val="75000"/>
            <a:alpha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solidFill>
                <a:schemeClr val="bg1"/>
              </a:solidFill>
            </a:rPr>
            <a:t>Act</a:t>
          </a:r>
        </a:p>
      </dsp:txBody>
      <dsp:txXfrm>
        <a:off x="1094201" y="1369551"/>
        <a:ext cx="2424243" cy="717356"/>
      </dsp:txXfrm>
    </dsp:sp>
    <dsp:sp modelId="{8F3972EC-4DFB-4543-93E8-4AAACEA7E006}">
      <dsp:nvSpPr>
        <dsp:cNvPr id="0" name=""/>
        <dsp:cNvSpPr/>
      </dsp:nvSpPr>
      <dsp:spPr>
        <a:xfrm>
          <a:off x="7030145" y="4558998"/>
          <a:ext cx="1332649" cy="1107374"/>
        </a:xfrm>
        <a:prstGeom prst="triangle">
          <a:avLst/>
        </a:prstGeom>
        <a:solidFill>
          <a:schemeClr val="tx1">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67CE10-C9A1-42C5-AC3D-CCF78062BD61}">
      <dsp:nvSpPr>
        <dsp:cNvPr id="0" name=""/>
        <dsp:cNvSpPr/>
      </dsp:nvSpPr>
      <dsp:spPr>
        <a:xfrm rot="21360000">
          <a:off x="4522503" y="4168055"/>
          <a:ext cx="6174084" cy="431734"/>
        </a:xfrm>
        <a:prstGeom prst="rect">
          <a:avLst/>
        </a:prstGeom>
        <a:solidFill>
          <a:schemeClr val="tx1">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C33026-C492-41C6-A6AE-9B904DD4825F}">
      <dsp:nvSpPr>
        <dsp:cNvPr id="0" name=""/>
        <dsp:cNvSpPr/>
      </dsp:nvSpPr>
      <dsp:spPr>
        <a:xfrm rot="21360000">
          <a:off x="4469420" y="2462252"/>
          <a:ext cx="2541378" cy="1802216"/>
        </a:xfrm>
        <a:prstGeom prst="roundRect">
          <a:avLst/>
        </a:prstGeom>
        <a:solidFill>
          <a:schemeClr val="accent5">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Community </a:t>
          </a:r>
        </a:p>
      </dsp:txBody>
      <dsp:txXfrm>
        <a:off x="4557397" y="2550229"/>
        <a:ext cx="2365424" cy="1626262"/>
      </dsp:txXfrm>
    </dsp:sp>
    <dsp:sp modelId="{EFA128B6-71CE-42B5-9751-14AAB2E8B235}">
      <dsp:nvSpPr>
        <dsp:cNvPr id="0" name=""/>
        <dsp:cNvSpPr/>
      </dsp:nvSpPr>
      <dsp:spPr>
        <a:xfrm rot="21360000">
          <a:off x="4398862" y="665393"/>
          <a:ext cx="2541378" cy="180221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Crime </a:t>
          </a:r>
        </a:p>
      </dsp:txBody>
      <dsp:txXfrm>
        <a:off x="4486839" y="753370"/>
        <a:ext cx="2365424" cy="1626262"/>
      </dsp:txXfrm>
    </dsp:sp>
    <dsp:sp modelId="{044D3BB1-0EEF-4397-B8FE-8603E621244B}">
      <dsp:nvSpPr>
        <dsp:cNvPr id="0" name=""/>
        <dsp:cNvSpPr/>
      </dsp:nvSpPr>
      <dsp:spPr>
        <a:xfrm rot="21360000">
          <a:off x="7973434" y="455186"/>
          <a:ext cx="2416838" cy="3583216"/>
        </a:xfrm>
        <a:prstGeom prst="roundRect">
          <a:avLst/>
        </a:prstGeom>
        <a:solidFill>
          <a:schemeClr val="bg1"/>
        </a:solidFill>
        <a:ln w="1905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endParaRPr lang="en-US" sz="3500" kern="1200" dirty="0">
            <a:solidFill>
              <a:schemeClr val="tx1"/>
            </a:solidFill>
          </a:endParaRPr>
        </a:p>
      </dsp:txBody>
      <dsp:txXfrm>
        <a:off x="8091414" y="573166"/>
        <a:ext cx="2180878" cy="3347256"/>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40290A-50E7-4AAE-8349-7087804CFB5D}" type="datetimeFigureOut">
              <a:rPr lang="en-GB" smtClean="0"/>
              <a:t>24/07/2022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6CE779-1F11-44D4-9116-DAC8EE1B7487}" type="slidenum">
              <a:rPr lang="en-GB" smtClean="0"/>
              <a:t>‹#›</a:t>
            </a:fld>
            <a:endParaRPr lang="en-GB" dirty="0"/>
          </a:p>
        </p:txBody>
      </p:sp>
    </p:spTree>
    <p:extLst>
      <p:ext uri="{BB962C8B-B14F-4D97-AF65-F5344CB8AC3E}">
        <p14:creationId xmlns:p14="http://schemas.microsoft.com/office/powerpoint/2010/main" val="1729877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 GIVE AN OVERVIEW OF MY TOPIC CRIME PREVENTION AND REDUCTION.  EXPLORING THE EFFECTS ON POLICING, PARTNER SERVICES AS WELL AS ANALYSING THE EFFECTS ON COMMUNITIES IN WHICH CRIME IS TAKING PLACE.</a:t>
            </a:r>
          </a:p>
          <a:p>
            <a:endParaRPr lang="en-GB" dirty="0"/>
          </a:p>
          <a:p>
            <a:r>
              <a:rPr lang="en-GB" dirty="0"/>
              <a:t>IT WILL DISCUSS CURRENT CRIMINAL TRENDS AND ISSUES, EXPLORING CURRENT WORKING PRACTICES.</a:t>
            </a:r>
          </a:p>
          <a:p>
            <a:endParaRPr lang="en-GB" dirty="0"/>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2A6CE779-1F11-44D4-9116-DAC8EE1B7487}" type="slidenum">
              <a:rPr lang="en-GB" smtClean="0"/>
              <a:t>2</a:t>
            </a:fld>
            <a:endParaRPr lang="en-GB" dirty="0"/>
          </a:p>
        </p:txBody>
      </p:sp>
    </p:spTree>
    <p:extLst>
      <p:ext uri="{BB962C8B-B14F-4D97-AF65-F5344CB8AC3E}">
        <p14:creationId xmlns:p14="http://schemas.microsoft.com/office/powerpoint/2010/main" val="2690696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aseline="0" dirty="0"/>
              <a:t>SOME OF THE CRITICAL ISSUES AROUND CRIME PREVENTION AND REDUCTION ARE </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THE AMOUNT OF CRIME AND DISORDER ONGOING IN THAT AREA</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THE CAPABILITY AND CAPACITY TO DEAL WITH IT</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HOW THE SERVICES ENGAGE WITH COMMUNITIES AND GAIN TRUST</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THE SAFETY OF OFFICERS DEALING WITH CRIME AS WELL AS ANY PARTNER AGENCIES</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THE MORE MODERN TECHNOLOGICAL SIDE OF CRIME IN THE 21</a:t>
            </a:r>
            <a:r>
              <a:rPr lang="en-GB" sz="1200" baseline="30000" dirty="0"/>
              <a:t>ST</a:t>
            </a:r>
            <a:r>
              <a:rPr lang="en-GB" sz="1200" baseline="0" dirty="0"/>
              <a:t> CENTURY</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I HAVE BROKEN THESE DOWN TO 3 SPECIFIC AREAS TO EXPLORE FURTHER WHY THESE POSE A CHALLENGE TO POLIICING</a:t>
            </a:r>
          </a:p>
          <a:p>
            <a:pPr marL="342900" indent="-342900">
              <a:buFont typeface="+mj-lt"/>
              <a:buAutoNum type="arabicPeriod"/>
            </a:pPr>
            <a:endParaRPr lang="en-GB" sz="1600" baseline="0" dirty="0"/>
          </a:p>
          <a:p>
            <a:pPr marL="342900" indent="-342900">
              <a:buFont typeface="+mj-lt"/>
              <a:buAutoNum type="arabicPeriod"/>
            </a:pPr>
            <a:endParaRPr lang="en-GB" sz="1600" baseline="0" dirty="0"/>
          </a:p>
          <a:p>
            <a:pPr marL="228600" indent="-228600">
              <a:buFont typeface="+mj-lt"/>
              <a:buAutoNum type="arabicPeriod"/>
            </a:pPr>
            <a:endParaRPr lang="en-GB" dirty="0"/>
          </a:p>
        </p:txBody>
      </p:sp>
      <p:sp>
        <p:nvSpPr>
          <p:cNvPr id="4" name="Slide Number Placeholder 3"/>
          <p:cNvSpPr>
            <a:spLocks noGrp="1"/>
          </p:cNvSpPr>
          <p:nvPr>
            <p:ph type="sldNum" sz="quarter" idx="10"/>
          </p:nvPr>
        </p:nvSpPr>
        <p:spPr/>
        <p:txBody>
          <a:bodyPr/>
          <a:lstStyle/>
          <a:p>
            <a:fld id="{2A6CE779-1F11-44D4-9116-DAC8EE1B7487}" type="slidenum">
              <a:rPr lang="en-GB" smtClean="0"/>
              <a:t>3</a:t>
            </a:fld>
            <a:endParaRPr lang="en-GB" dirty="0"/>
          </a:p>
        </p:txBody>
      </p:sp>
    </p:spTree>
    <p:extLst>
      <p:ext uri="{BB962C8B-B14F-4D97-AF65-F5344CB8AC3E}">
        <p14:creationId xmlns:p14="http://schemas.microsoft.com/office/powerpoint/2010/main" val="2261133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STRATEGIC REVIEW OF POLICING REPORT PUBLISHED IN MARCH 2022 BY SIR MICHAEL BARBER</a:t>
            </a:r>
          </a:p>
          <a:p>
            <a:endParaRPr lang="en-GB" dirty="0"/>
          </a:p>
          <a:p>
            <a:r>
              <a:rPr lang="en-GB" dirty="0"/>
              <a:t>BARBER STATES THE PRIMARY ROLE OF POLICING AS</a:t>
            </a:r>
          </a:p>
          <a:p>
            <a:endParaRPr lang="en-GB" dirty="0"/>
          </a:p>
          <a:p>
            <a:endParaRPr lang="en-GB" dirty="0"/>
          </a:p>
          <a:p>
            <a:r>
              <a:rPr lang="en-GB" dirty="0"/>
              <a:t>STATED THAT TRADITIONAL CRIME HAD DROPPED 75% HOWEVER THERE WAS A TRANFORMATION COMING AND MORE FUTURISTIC CRIME WAS INCREASING.</a:t>
            </a:r>
          </a:p>
          <a:p>
            <a:endParaRPr lang="en-GB" dirty="0"/>
          </a:p>
          <a:p>
            <a:r>
              <a:rPr lang="en-GB" dirty="0"/>
              <a:t>HE LISTED 3 HEADING TO MAJOR CAUSES OF CRIMINALITY AND DISORDER</a:t>
            </a:r>
          </a:p>
          <a:p>
            <a:endParaRPr lang="en-GB" dirty="0"/>
          </a:p>
          <a:p>
            <a:r>
              <a:rPr lang="en-GB" b="1" dirty="0"/>
              <a:t>TECHNOLOGY</a:t>
            </a:r>
            <a:r>
              <a:rPr lang="en-GB" dirty="0"/>
              <a:t> </a:t>
            </a:r>
          </a:p>
          <a:p>
            <a:r>
              <a:rPr lang="en-GB" dirty="0"/>
              <a:t>HAS A BIG ROLE TO PLAY IN CRIME MOVING FORWARD AND HE STATED THAT 53% OF ALL PEOPLE IN ENGLAND AND WALES HAVE BEEN AFFECTED CRIMINALLY BY IT, MAINLY THROUGH FRAUD OR CYBER CRIME OFFENCES</a:t>
            </a:r>
          </a:p>
          <a:p>
            <a:endParaRPr lang="en-GB" dirty="0"/>
          </a:p>
          <a:p>
            <a:r>
              <a:rPr lang="en-GB" b="1" dirty="0"/>
              <a:t>ENVIROMENTAL CRISIS </a:t>
            </a:r>
            <a:endParaRPr lang="en-GB" b="0" dirty="0"/>
          </a:p>
          <a:p>
            <a:r>
              <a:rPr lang="en-GB" b="0" dirty="0"/>
              <a:t>MORE PROTESTS HAVE BEEN SEEN AROUND THE PANDEMIC, CLIMATE CHANGE ACTIVISTS HAVE BEEN SEEN ON UK ROADS MORE RECENTLY AS WELL AS JUST STOP OIL.  THE BLACK LIVES MATTER MOVEMENT HAS SHOWN GLOBALLY THAT PUBLIC UNREST IS VERY REAL AROUND RACE AND ETHNICITY ISSUES STILL BEING SHOWN IN PUBLIC SERVICE.</a:t>
            </a:r>
          </a:p>
          <a:p>
            <a:endParaRPr lang="en-GB" b="0" dirty="0"/>
          </a:p>
          <a:p>
            <a:r>
              <a:rPr lang="en-GB" b="1" dirty="0"/>
              <a:t>SOCIAL CHANGE</a:t>
            </a:r>
          </a:p>
          <a:p>
            <a:r>
              <a:rPr lang="en-GB" b="0" dirty="0"/>
              <a:t>MENTAL HEALTH IS UP 28% AROUND CRIMINALITY AND WITH THE PREVIOUS 2 HEADING THIS IS GOING TO INCREASE FURTHER MOVING FORWARD</a:t>
            </a:r>
          </a:p>
        </p:txBody>
      </p:sp>
      <p:sp>
        <p:nvSpPr>
          <p:cNvPr id="4" name="Slide Number Placeholder 3"/>
          <p:cNvSpPr>
            <a:spLocks noGrp="1"/>
          </p:cNvSpPr>
          <p:nvPr>
            <p:ph type="sldNum" sz="quarter" idx="5"/>
          </p:nvPr>
        </p:nvSpPr>
        <p:spPr/>
        <p:txBody>
          <a:bodyPr/>
          <a:lstStyle/>
          <a:p>
            <a:fld id="{2A6CE779-1F11-44D4-9116-DAC8EE1B7487}" type="slidenum">
              <a:rPr lang="en-GB" smtClean="0"/>
              <a:t>4</a:t>
            </a:fld>
            <a:endParaRPr lang="en-GB" dirty="0"/>
          </a:p>
        </p:txBody>
      </p:sp>
    </p:spTree>
    <p:extLst>
      <p:ext uri="{BB962C8B-B14F-4D97-AF65-F5344CB8AC3E}">
        <p14:creationId xmlns:p14="http://schemas.microsoft.com/office/powerpoint/2010/main" val="2905921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INTERACTION WITHIN COMMUNITIES IS ESSENTIAL TO CRIME PREVENTION, AND POOR ENGAGEMENT CAUSES DIFFICULTIES WHEN LOOKING TO PREVENT AND REDUCE CRIME which is challenging to police and partners.</a:t>
            </a:r>
          </a:p>
          <a:p>
            <a:endParaRPr lang="en-GB" dirty="0"/>
          </a:p>
          <a:p>
            <a:r>
              <a:rPr lang="en-GB" dirty="0"/>
              <a:t>CHANNON AND MILLER EXPLORE THE TERM TRANSFORMATIVE NEIGHBOURHOODS</a:t>
            </a:r>
          </a:p>
          <a:p>
            <a:endParaRPr lang="en-GB" dirty="0"/>
          </a:p>
          <a:p>
            <a:r>
              <a:rPr lang="en-GB" dirty="0"/>
              <a:t>THEY SUMMARISE A transformative neighbourhood AS one that is in a process of SOCIATAL  transformation, playing its part in that change: from widening inequality to narrowing; from public services as top-down provision to co-production with communities;  some of the key elements to transformative neighbourhoods are listed as </a:t>
            </a:r>
          </a:p>
          <a:p>
            <a:endParaRPr lang="en-GB" dirty="0"/>
          </a:p>
          <a:p>
            <a:endParaRPr lang="en-GB" dirty="0"/>
          </a:p>
          <a:p>
            <a:endParaRPr lang="en-GB" dirty="0"/>
          </a:p>
          <a:p>
            <a:r>
              <a:rPr lang="en-GB" dirty="0"/>
              <a:t>POLICING CAN ALSO IMPROVE ITS ENGAGEMENT WITHIN THESE COMMUNITIES BY IMPROVING ON SOME KEY ISSUES.</a:t>
            </a:r>
          </a:p>
          <a:p>
            <a:endParaRPr lang="en-GB" dirty="0"/>
          </a:p>
          <a:p>
            <a:r>
              <a:rPr lang="en-GB" dirty="0"/>
              <a:t>COLLEGE OF POLICNGING LIST KEY NEIGHBOURHOOD POLICING PRNCIPLES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Engaging communities – </a:t>
            </a:r>
            <a:endParaRPr lang="en-GB" dirty="0"/>
          </a:p>
          <a:p>
            <a:pPr marL="228600" indent="-228600">
              <a:buFont typeface="+mj-lt"/>
              <a:buAutoNum type="arabicPeriod"/>
            </a:pPr>
            <a:r>
              <a:rPr lang="en-GB" sz="1200" b="0" i="0" kern="1200" dirty="0">
                <a:solidFill>
                  <a:schemeClr val="tx1"/>
                </a:solidFill>
                <a:effectLst/>
                <a:latin typeface="+mn-lt"/>
                <a:ea typeface="+mn-ea"/>
                <a:cs typeface="+mn-cs"/>
              </a:rPr>
              <a:t>officers, staff and volunteers being responsible for and having a targeted visible presence in neighbourhoods</a:t>
            </a:r>
          </a:p>
          <a:p>
            <a:pPr marL="228600" indent="-228600">
              <a:buFont typeface="+mj-lt"/>
              <a:buAutoNum type="arabicPeriod"/>
            </a:pPr>
            <a:r>
              <a:rPr lang="en-GB" sz="1200" b="0" i="0" kern="1200" dirty="0">
                <a:solidFill>
                  <a:schemeClr val="tx1"/>
                </a:solidFill>
                <a:effectLst/>
                <a:latin typeface="+mn-lt"/>
                <a:ea typeface="+mn-ea"/>
                <a:cs typeface="+mn-cs"/>
              </a:rPr>
              <a:t>regular formal and informal contact with communities</a:t>
            </a:r>
          </a:p>
          <a:p>
            <a:pPr marL="228600" indent="-228600">
              <a:buFont typeface="+mj-lt"/>
              <a:buAutoNum type="arabicPeriod"/>
            </a:pPr>
            <a:r>
              <a:rPr lang="en-GB" sz="1200" b="0" i="0" kern="1200" dirty="0">
                <a:solidFill>
                  <a:schemeClr val="tx1"/>
                </a:solidFill>
                <a:effectLst/>
                <a:latin typeface="+mn-lt"/>
                <a:ea typeface="+mn-ea"/>
                <a:cs typeface="+mn-cs"/>
              </a:rPr>
              <a:t>making available information about local crime and policing issues to communities</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1" i="0" kern="1200" dirty="0">
                <a:solidFill>
                  <a:schemeClr val="tx1"/>
                </a:solidFill>
                <a:effectLst/>
                <a:latin typeface="+mn-lt"/>
                <a:ea typeface="+mn-ea"/>
                <a:cs typeface="+mn-cs"/>
              </a:rPr>
              <a:t>Solving problems</a:t>
            </a:r>
          </a:p>
          <a:p>
            <a:pPr marL="228600" indent="-228600">
              <a:buFont typeface="+mj-lt"/>
              <a:buAutoNum type="arabicPeriod"/>
            </a:pPr>
            <a:r>
              <a:rPr lang="en-GB" sz="1200" b="0" i="0" kern="1200" dirty="0">
                <a:solidFill>
                  <a:schemeClr val="tx1"/>
                </a:solidFill>
                <a:effectLst/>
                <a:latin typeface="+mn-lt"/>
                <a:ea typeface="+mn-ea"/>
                <a:cs typeface="+mn-cs"/>
              </a:rPr>
              <a:t>a focus on proactive prevention</a:t>
            </a:r>
          </a:p>
          <a:p>
            <a:pPr marL="228600" indent="-228600">
              <a:buFont typeface="+mj-lt"/>
              <a:buAutoNum type="arabicPeriod"/>
            </a:pPr>
            <a:r>
              <a:rPr lang="en-GB" sz="1200" b="0" i="0" kern="1200" dirty="0">
                <a:solidFill>
                  <a:schemeClr val="tx1"/>
                </a:solidFill>
                <a:effectLst/>
                <a:latin typeface="+mn-lt"/>
                <a:ea typeface="+mn-ea"/>
                <a:cs typeface="+mn-cs"/>
              </a:rPr>
              <a:t>systematic use of a structured problem-solving process, such as SARA (scanning, analysis, response, assessment)</a:t>
            </a:r>
          </a:p>
          <a:p>
            <a:pPr marL="228600" indent="-228600">
              <a:buFont typeface="+mj-lt"/>
              <a:buAutoNum type="arabicPeriod"/>
            </a:pPr>
            <a:r>
              <a:rPr lang="en-GB" sz="1200" b="0" i="0" kern="1200" dirty="0">
                <a:solidFill>
                  <a:schemeClr val="tx1"/>
                </a:solidFill>
                <a:effectLst/>
                <a:latin typeface="+mn-lt"/>
                <a:ea typeface="+mn-ea"/>
                <a:cs typeface="+mn-cs"/>
              </a:rPr>
              <a:t>involving communities in each stage of the problem-solving process</a:t>
            </a:r>
          </a:p>
          <a:p>
            <a:pPr marL="228600" indent="-228600">
              <a:buFont typeface="+mj-lt"/>
              <a:buAutoNum type="arabicPeriod"/>
            </a:pP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Targeting activity –</a:t>
            </a:r>
          </a:p>
          <a:p>
            <a:pPr marL="228600" indent="-228600">
              <a:buFont typeface="+mj-lt"/>
              <a:buAutoNum type="arabicPeriod"/>
            </a:pPr>
            <a:r>
              <a:rPr lang="en-GB" sz="1200" b="0" i="0" kern="1200" dirty="0">
                <a:solidFill>
                  <a:schemeClr val="tx1"/>
                </a:solidFill>
                <a:effectLst/>
                <a:latin typeface="+mn-lt"/>
                <a:ea typeface="+mn-ea"/>
                <a:cs typeface="+mn-cs"/>
              </a:rPr>
              <a:t>scanning and analysis that takes account of all relevant information (including public perceptions) in order to target people and places effectively</a:t>
            </a:r>
          </a:p>
          <a:p>
            <a:pPr marL="228600" indent="-228600">
              <a:buFont typeface="+mj-lt"/>
              <a:buAutoNum type="arabicPeriod"/>
            </a:pPr>
            <a:r>
              <a:rPr lang="en-GB" sz="1200" b="0" i="0" kern="1200" dirty="0">
                <a:solidFill>
                  <a:schemeClr val="tx1"/>
                </a:solidFill>
                <a:effectLst/>
                <a:latin typeface="+mn-lt"/>
                <a:ea typeface="+mn-ea"/>
                <a:cs typeface="+mn-cs"/>
              </a:rPr>
              <a:t>identifying what different communities need from neighbourhood policing (including reassurance and harm reduction)</a:t>
            </a:r>
          </a:p>
          <a:p>
            <a:pPr marL="228600" indent="-228600">
              <a:buFont typeface="+mj-lt"/>
              <a:buAutoNum type="arabicPeriod"/>
            </a:pPr>
            <a:r>
              <a:rPr lang="en-GB" sz="1200" b="0" i="0" kern="1200" dirty="0">
                <a:solidFill>
                  <a:schemeClr val="tx1"/>
                </a:solidFill>
                <a:effectLst/>
                <a:latin typeface="+mn-lt"/>
                <a:ea typeface="+mn-ea"/>
                <a:cs typeface="+mn-cs"/>
              </a:rPr>
              <a:t>identifying and prioritising those people, groups and places with the greatest needs</a:t>
            </a:r>
          </a:p>
          <a:p>
            <a:pPr marL="228600" indent="-228600">
              <a:buFont typeface="+mj-lt"/>
              <a:buAutoNum type="arabicPeriod"/>
            </a:pPr>
            <a:endParaRPr lang="en-GB" sz="1200" b="0" i="0" kern="1200" dirty="0">
              <a:solidFill>
                <a:schemeClr val="tx1"/>
              </a:solidFill>
              <a:effectLst/>
              <a:latin typeface="+mn-lt"/>
              <a:ea typeface="+mn-ea"/>
              <a:cs typeface="+mn-cs"/>
            </a:endParaRPr>
          </a:p>
          <a:p>
            <a:pPr marL="228600" indent="-228600">
              <a:buFont typeface="+mj-lt"/>
              <a:buAutoNum type="arabicPeriod"/>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Promoting the right culture</a:t>
            </a:r>
          </a:p>
          <a:p>
            <a:pPr marL="228600" indent="-228600">
              <a:buFont typeface="+mj-lt"/>
              <a:buAutoNum type="arabicPeriod"/>
            </a:pPr>
            <a:r>
              <a:rPr lang="en-GB" sz="1200" b="0" i="0" kern="1200" dirty="0">
                <a:solidFill>
                  <a:schemeClr val="tx1"/>
                </a:solidFill>
                <a:effectLst/>
                <a:latin typeface="+mn-lt"/>
                <a:ea typeface="+mn-ea"/>
                <a:cs typeface="+mn-cs"/>
              </a:rPr>
              <a:t>treating people fairly and with dignity and respect</a:t>
            </a:r>
          </a:p>
          <a:p>
            <a:pPr marL="228600" indent="-228600">
              <a:buFont typeface="+mj-lt"/>
              <a:buAutoNum type="arabicPeriod"/>
            </a:pPr>
            <a:r>
              <a:rPr lang="en-GB" sz="1200" b="0" i="0" kern="1200" dirty="0">
                <a:solidFill>
                  <a:schemeClr val="tx1"/>
                </a:solidFill>
                <a:effectLst/>
                <a:latin typeface="+mn-lt"/>
                <a:ea typeface="+mn-ea"/>
                <a:cs typeface="+mn-cs"/>
              </a:rPr>
              <a:t>giving people a chance to express their views, listening and taking them into account</a:t>
            </a:r>
          </a:p>
          <a:p>
            <a:pPr marL="228600" indent="-228600">
              <a:buFont typeface="+mj-lt"/>
              <a:buAutoNum type="arabicPeriod"/>
            </a:pPr>
            <a:r>
              <a:rPr lang="en-GB" sz="1200" b="0" i="0" kern="1200" dirty="0">
                <a:solidFill>
                  <a:schemeClr val="tx1"/>
                </a:solidFill>
                <a:effectLst/>
                <a:latin typeface="+mn-lt"/>
                <a:ea typeface="+mn-ea"/>
                <a:cs typeface="+mn-cs"/>
              </a:rPr>
              <a:t>making impartial decisions and explaining how they were reached</a:t>
            </a:r>
          </a:p>
          <a:p>
            <a:pPr marL="228600" indent="-228600">
              <a:buFont typeface="+mj-lt"/>
              <a:buAutoNum type="arabicPeriod"/>
            </a:pPr>
            <a:r>
              <a:rPr lang="en-GB" sz="1200" b="0" i="0" kern="1200" dirty="0">
                <a:solidFill>
                  <a:schemeClr val="tx1"/>
                </a:solidFill>
                <a:effectLst/>
                <a:latin typeface="+mn-lt"/>
                <a:ea typeface="+mn-ea"/>
                <a:cs typeface="+mn-cs"/>
              </a:rPr>
              <a:t>being open and honest</a:t>
            </a:r>
          </a:p>
          <a:p>
            <a:pPr marL="228600" indent="-228600">
              <a:buFont typeface="+mj-lt"/>
              <a:buAutoNum type="arabicPeriod"/>
            </a:pPr>
            <a:endParaRPr lang="en-GB" sz="1200" b="0" i="0" kern="1200" dirty="0">
              <a:solidFill>
                <a:schemeClr val="tx1"/>
              </a:solidFill>
              <a:effectLst/>
              <a:latin typeface="+mn-lt"/>
              <a:ea typeface="+mn-ea"/>
              <a:cs typeface="+mn-cs"/>
            </a:endParaRPr>
          </a:p>
          <a:p>
            <a:pPr marL="228600" indent="-228600">
              <a:buFont typeface="+mj-lt"/>
              <a:buAutoNum type="arabicPeriod"/>
            </a:pP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Building analytical capability</a:t>
            </a:r>
          </a:p>
          <a:p>
            <a:pPr marL="228600" indent="-228600">
              <a:buFont typeface="+mj-lt"/>
              <a:buAutoNum type="arabicPeriod"/>
            </a:pPr>
            <a:r>
              <a:rPr lang="en-GB" sz="1200" b="0" i="0" kern="1200" dirty="0">
                <a:solidFill>
                  <a:schemeClr val="tx1"/>
                </a:solidFill>
                <a:effectLst/>
                <a:latin typeface="+mn-lt"/>
                <a:ea typeface="+mn-ea"/>
                <a:cs typeface="+mn-cs"/>
              </a:rPr>
              <a:t>officers, staff and volunteers thinking analytically when dealing with problems</a:t>
            </a:r>
          </a:p>
          <a:p>
            <a:pPr marL="228600" indent="-228600">
              <a:buFont typeface="+mj-lt"/>
              <a:buAutoNum type="arabicPeriod"/>
            </a:pPr>
            <a:r>
              <a:rPr lang="en-GB" sz="1200" b="0" i="0" kern="1200" dirty="0">
                <a:solidFill>
                  <a:schemeClr val="tx1"/>
                </a:solidFill>
                <a:effectLst/>
                <a:latin typeface="+mn-lt"/>
                <a:ea typeface="+mn-ea"/>
                <a:cs typeface="+mn-cs"/>
              </a:rPr>
              <a:t>officers, staff and volunteers accessing appropriate data and tools to carry out their own analysis</a:t>
            </a:r>
          </a:p>
          <a:p>
            <a:pPr marL="228600" indent="-228600">
              <a:buFont typeface="+mj-lt"/>
              <a:buAutoNum type="arabicPeriod"/>
            </a:pPr>
            <a:r>
              <a:rPr lang="en-GB" sz="1200" b="0" i="0" kern="1200" dirty="0">
                <a:solidFill>
                  <a:schemeClr val="tx1"/>
                </a:solidFill>
                <a:effectLst/>
                <a:latin typeface="+mn-lt"/>
                <a:ea typeface="+mn-ea"/>
                <a:cs typeface="+mn-cs"/>
              </a:rPr>
              <a:t>sharing of data, analysis and analytical resources between police and partners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Developing officers, staff and volunteers</a:t>
            </a:r>
          </a:p>
          <a:p>
            <a:pPr marL="228600" indent="-228600">
              <a:buFont typeface="+mj-lt"/>
              <a:buAutoNum type="arabicPeriod"/>
            </a:pPr>
            <a:r>
              <a:rPr lang="en-GB" sz="1200" b="0" i="0" kern="1200" dirty="0">
                <a:solidFill>
                  <a:schemeClr val="tx1"/>
                </a:solidFill>
                <a:effectLst/>
                <a:latin typeface="+mn-lt"/>
                <a:ea typeface="+mn-ea"/>
                <a:cs typeface="+mn-cs"/>
              </a:rPr>
              <a:t>improve the knowledge and skills of officers, staff and volunteers in neighbourhood policing</a:t>
            </a:r>
          </a:p>
          <a:p>
            <a:pPr marL="228600" indent="-228600">
              <a:buFont typeface="+mj-lt"/>
              <a:buAutoNum type="arabicPeriod"/>
            </a:pPr>
            <a:r>
              <a:rPr lang="en-GB" sz="1200" b="0" i="0" kern="1200" dirty="0">
                <a:solidFill>
                  <a:schemeClr val="tx1"/>
                </a:solidFill>
                <a:effectLst/>
                <a:latin typeface="+mn-lt"/>
                <a:ea typeface="+mn-ea"/>
                <a:cs typeface="+mn-cs"/>
              </a:rPr>
              <a:t>lead to stronger collaborations with communities and partners</a:t>
            </a:r>
          </a:p>
          <a:p>
            <a:pPr marL="228600" indent="-228600">
              <a:buFont typeface="+mj-lt"/>
              <a:buAutoNum type="arabicPeriod"/>
            </a:pPr>
            <a:endParaRPr lang="en-GB" sz="1200" b="0" i="0" kern="1200" dirty="0">
              <a:solidFill>
                <a:schemeClr val="tx1"/>
              </a:solidFill>
              <a:effectLst/>
              <a:latin typeface="+mn-lt"/>
              <a:ea typeface="+mn-ea"/>
              <a:cs typeface="+mn-cs"/>
            </a:endParaRPr>
          </a:p>
          <a:p>
            <a:pPr marL="228600" indent="-228600">
              <a:buFont typeface="+mj-lt"/>
              <a:buAutoNum type="arabicPeriod"/>
            </a:pPr>
            <a:endParaRPr lang="en-GB" sz="1200" b="0" i="0" kern="1200" dirty="0">
              <a:solidFill>
                <a:schemeClr val="tx1"/>
              </a:solidFill>
              <a:effectLst/>
              <a:latin typeface="+mn-lt"/>
              <a:ea typeface="+mn-ea"/>
              <a:cs typeface="+mn-cs"/>
            </a:endParaRPr>
          </a:p>
          <a:p>
            <a:pPr marL="228600" indent="-228600">
              <a:buFont typeface="+mj-lt"/>
              <a:buAutoNum type="arabicPeriod"/>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DEVELOPING SHARING AND LEARNING</a:t>
            </a:r>
          </a:p>
          <a:p>
            <a:pPr marL="228600" indent="-228600">
              <a:buFont typeface="+mj-lt"/>
              <a:buAutoNum type="arabicPeriod"/>
            </a:pPr>
            <a:r>
              <a:rPr lang="en-GB" sz="1200" b="0" i="0" kern="1200" dirty="0">
                <a:solidFill>
                  <a:schemeClr val="tx1"/>
                </a:solidFill>
                <a:effectLst/>
                <a:latin typeface="+mn-lt"/>
                <a:ea typeface="+mn-ea"/>
                <a:cs typeface="+mn-cs"/>
              </a:rPr>
              <a:t>How to identify and respond to those people and places that are vulnerable or high risk</a:t>
            </a:r>
          </a:p>
          <a:p>
            <a:pPr marL="228600" indent="-228600">
              <a:buFont typeface="+mj-lt"/>
              <a:buAutoNum type="arabicPeriod"/>
            </a:pPr>
            <a:r>
              <a:rPr lang="en-GB" sz="1200" b="0" i="0" kern="1200" dirty="0">
                <a:solidFill>
                  <a:schemeClr val="tx1"/>
                </a:solidFill>
                <a:effectLst/>
                <a:latin typeface="+mn-lt"/>
                <a:ea typeface="+mn-ea"/>
                <a:cs typeface="+mn-cs"/>
              </a:rPr>
              <a:t>support forces to take a more evidence-based approach</a:t>
            </a:r>
          </a:p>
          <a:p>
            <a:pPr marL="228600" indent="-228600">
              <a:buFont typeface="+mj-lt"/>
              <a:buAutoNum type="arabicPeriod"/>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COLLABORATIVE THINKING</a:t>
            </a:r>
          </a:p>
          <a:p>
            <a:pPr marL="228600" indent="-228600">
              <a:buFont typeface="+mj-lt"/>
              <a:buAutoNum type="arabicPeriod"/>
            </a:pPr>
            <a:r>
              <a:rPr lang="en-GB" sz="1200" b="0" i="0" kern="1200" dirty="0">
                <a:solidFill>
                  <a:schemeClr val="tx1"/>
                </a:solidFill>
                <a:effectLst/>
                <a:latin typeface="+mn-lt"/>
                <a:ea typeface="+mn-ea"/>
                <a:cs typeface="+mn-cs"/>
              </a:rPr>
              <a:t>help the police to work better with partners</a:t>
            </a:r>
          </a:p>
          <a:p>
            <a:pPr marL="228600" indent="-228600">
              <a:buFont typeface="+mj-lt"/>
              <a:buAutoNum type="arabicPeriod"/>
            </a:pPr>
            <a:r>
              <a:rPr lang="en-GB" sz="1200" b="0" i="0" kern="1200" dirty="0">
                <a:solidFill>
                  <a:schemeClr val="tx1"/>
                </a:solidFill>
                <a:effectLst/>
                <a:latin typeface="+mn-lt"/>
                <a:ea typeface="+mn-ea"/>
                <a:cs typeface="+mn-cs"/>
              </a:rPr>
              <a:t>lead to better integration between specialist units and neighbourhood policing</a:t>
            </a:r>
          </a:p>
          <a:p>
            <a:pPr marL="228600" indent="-228600">
              <a:buFont typeface="+mj-lt"/>
              <a:buAutoNum type="arabicPeriod"/>
            </a:pPr>
            <a:endParaRPr lang="en-GB" sz="1200" b="0" i="0" kern="1200" dirty="0">
              <a:solidFill>
                <a:schemeClr val="tx1"/>
              </a:solidFill>
              <a:effectLst/>
              <a:latin typeface="+mn-lt"/>
              <a:ea typeface="+mn-ea"/>
              <a:cs typeface="+mn-cs"/>
            </a:endParaRPr>
          </a:p>
          <a:p>
            <a:pPr marL="228600" indent="-228600">
              <a:buFont typeface="+mj-lt"/>
              <a:buAutoNum type="arabicPeriod"/>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228600" indent="-228600">
              <a:buFont typeface="+mj-lt"/>
              <a:buAutoNum type="arabicPeriod"/>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A6CE779-1F11-44D4-9116-DAC8EE1B7487}" type="slidenum">
              <a:rPr lang="en-GB" smtClean="0"/>
              <a:t>5</a:t>
            </a:fld>
            <a:endParaRPr lang="en-GB" dirty="0"/>
          </a:p>
        </p:txBody>
      </p:sp>
    </p:spTree>
    <p:extLst>
      <p:ext uri="{BB962C8B-B14F-4D97-AF65-F5344CB8AC3E}">
        <p14:creationId xmlns:p14="http://schemas.microsoft.com/office/powerpoint/2010/main" val="2881088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SIGNIFICANT EXAMPLES OF PARTNERSHIP WORKING CURRNETLY WITHIN POLIICNG,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WITHIN THE PUBLIC HEALTH APPROACHES IN POLICING PAPER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MITTON: </a:t>
            </a:r>
            <a:r>
              <a:rPr lang="en-GB" sz="1200" cap="none" dirty="0">
                <a:latin typeface="Arial" panose="020B0604020202020204" pitchFamily="34" charset="0"/>
                <a:cs typeface="Arial" panose="020B0604020202020204" pitchFamily="34" charset="0"/>
              </a:rPr>
              <a:t>argues that it is important to draw on a range of disciplines because their differing perspectives and collective insights would offer a more sophisticated understanding of an issue than could be provided by any one discipline.</a:t>
            </a:r>
          </a:p>
          <a:p>
            <a:endParaRPr lang="en-GB" dirty="0"/>
          </a:p>
          <a:p>
            <a:endParaRPr lang="en-GB" dirty="0"/>
          </a:p>
          <a:p>
            <a:endParaRPr lang="en-GB" dirty="0"/>
          </a:p>
          <a:p>
            <a:r>
              <a:rPr lang="en-GB" dirty="0"/>
              <a:t>THE SERIOUS VIOLENCE STRATEGY WAS PUBLISHED IN 2018 AND ONE KEY ELEMENET WITHIN IT WAS TACKLING SERIOUS COUNTY LINES CRIME</a:t>
            </a:r>
          </a:p>
          <a:p>
            <a:endParaRPr lang="en-GB" dirty="0"/>
          </a:p>
          <a:p>
            <a:r>
              <a:rPr lang="en-GB" sz="1200" cap="none" dirty="0">
                <a:latin typeface="Arial" panose="020B0604020202020204" pitchFamily="34" charset="0"/>
                <a:cs typeface="Arial" panose="020B0604020202020204" pitchFamily="34" charset="0"/>
              </a:rPr>
              <a:t>THE National county lines working group was set up in November 2016 at the request of the inter-ministerial group </a:t>
            </a:r>
          </a:p>
          <a:p>
            <a:endParaRPr lang="en-GB" sz="1200" cap="none" dirty="0">
              <a:latin typeface="Arial" panose="020B0604020202020204" pitchFamily="34" charset="0"/>
              <a:cs typeface="Arial" panose="020B0604020202020204" pitchFamily="34" charset="0"/>
            </a:endParaRPr>
          </a:p>
          <a:p>
            <a:r>
              <a:rPr lang="en-GB" sz="1200" cap="none" dirty="0">
                <a:latin typeface="Arial" panose="020B0604020202020204" pitchFamily="34" charset="0"/>
                <a:cs typeface="Arial" panose="020B0604020202020204" pitchFamily="34" charset="0"/>
              </a:rPr>
              <a:t> TARGETTING gangs to work to tackle county lines CRIMINALITY.</a:t>
            </a:r>
          </a:p>
          <a:p>
            <a:endParaRPr lang="en-GB" sz="1200" cap="none" dirty="0">
              <a:latin typeface="Arial" panose="020B0604020202020204" pitchFamily="34" charset="0"/>
              <a:cs typeface="Arial" panose="020B0604020202020204" pitchFamily="34" charset="0"/>
            </a:endParaRPr>
          </a:p>
          <a:p>
            <a:r>
              <a:rPr lang="en-GB" sz="1200" cap="none" dirty="0">
                <a:latin typeface="Arial" panose="020B0604020202020204" pitchFamily="34" charset="0"/>
                <a:cs typeface="Arial" panose="020B0604020202020204" pitchFamily="34" charset="0"/>
              </a:rPr>
              <a:t>LOOKING AT effectively tackling county lines operations, rather than wider drug dealing WITHIN SOCIETY.</a:t>
            </a:r>
          </a:p>
          <a:p>
            <a:endParaRPr lang="en-GB" sz="1200" cap="none" dirty="0">
              <a:latin typeface="Arial" panose="020B0604020202020204" pitchFamily="34" charset="0"/>
              <a:cs typeface="Arial" panose="020B0604020202020204" pitchFamily="34" charset="0"/>
            </a:endParaRPr>
          </a:p>
          <a:p>
            <a:r>
              <a:rPr lang="en-GB" sz="1200" cap="none" dirty="0">
                <a:latin typeface="Arial" panose="020B0604020202020204" pitchFamily="34" charset="0"/>
                <a:cs typeface="Arial" panose="020B0604020202020204" pitchFamily="34" charset="0"/>
              </a:rPr>
              <a:t>PARTNERSHIP WORKING IS EVIDENT HERE BY ITS Members includING home office, education, ministry of housing, communities, local government, dept of health and social care, ministry of justice, youth justice board among others, </a:t>
            </a:r>
          </a:p>
          <a:p>
            <a:endParaRPr lang="en-GB" dirty="0"/>
          </a:p>
          <a:p>
            <a:endParaRPr lang="en-GB" dirty="0"/>
          </a:p>
        </p:txBody>
      </p:sp>
      <p:sp>
        <p:nvSpPr>
          <p:cNvPr id="4" name="Slide Number Placeholder 3"/>
          <p:cNvSpPr>
            <a:spLocks noGrp="1"/>
          </p:cNvSpPr>
          <p:nvPr>
            <p:ph type="sldNum" sz="quarter" idx="5"/>
          </p:nvPr>
        </p:nvSpPr>
        <p:spPr/>
        <p:txBody>
          <a:bodyPr/>
          <a:lstStyle/>
          <a:p>
            <a:fld id="{2A6CE779-1F11-44D4-9116-DAC8EE1B7487}" type="slidenum">
              <a:rPr lang="en-GB" smtClean="0"/>
              <a:t>6</a:t>
            </a:fld>
            <a:endParaRPr lang="en-GB" dirty="0"/>
          </a:p>
        </p:txBody>
      </p:sp>
    </p:spTree>
    <p:extLst>
      <p:ext uri="{BB962C8B-B14F-4D97-AF65-F5344CB8AC3E}">
        <p14:creationId xmlns:p14="http://schemas.microsoft.com/office/powerpoint/2010/main" val="1309246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CONTINUING TO DISCUSS PARTNERSHIP WORKING</a:t>
            </a:r>
          </a:p>
          <a:p>
            <a:endParaRPr lang="en-GB" dirty="0"/>
          </a:p>
          <a:p>
            <a:r>
              <a:rPr lang="en-GB" dirty="0"/>
              <a:t>THE POLICE HEALTH AND SOCIAL CARE CONSENSUS  IS A WORKING GROUP OF PARTNERS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providING a focus for the police service, health and social care services and voluntary and community sector to work together to improve people’s health and wellbeing, prevent crime and protect the most vulnerable people in England.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TO COMBAT THE TECHNOLOGICAL THREAT POSED TO SOCIETY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THE CYBER CRIME STRATEGY WAS RELEASED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dirty="0">
                <a:solidFill>
                  <a:schemeClr val="tx1"/>
                </a:solidFill>
                <a:latin typeface="Arial" panose="020B0604020202020204" pitchFamily="34" charset="0"/>
                <a:cs typeface="Arial" panose="020B0604020202020204" pitchFamily="34" charset="0"/>
              </a:rPr>
              <a:t>TO Coordinate activity across government to tackle crime and address security on the internet.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cap="none"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dirty="0">
                <a:solidFill>
                  <a:schemeClr val="tx1"/>
                </a:solidFill>
                <a:latin typeface="Arial" panose="020B0604020202020204" pitchFamily="34" charset="0"/>
                <a:cs typeface="Arial" panose="020B0604020202020204" pitchFamily="34" charset="0"/>
              </a:rPr>
              <a:t>SOME KEY POINTS TO</a:t>
            </a:r>
            <a:br>
              <a:rPr lang="en-GB" sz="1200" cap="none" dirty="0">
                <a:solidFill>
                  <a:schemeClr val="tx1"/>
                </a:solidFill>
                <a:latin typeface="Arial" panose="020B0604020202020204" pitchFamily="34" charset="0"/>
                <a:cs typeface="Arial" panose="020B0604020202020204" pitchFamily="34" charset="0"/>
              </a:rPr>
            </a:br>
            <a:br>
              <a:rPr lang="en-GB" sz="1200" cap="none" dirty="0">
                <a:solidFill>
                  <a:schemeClr val="tx1"/>
                </a:solidFill>
                <a:latin typeface="Arial" panose="020B0604020202020204" pitchFamily="34" charset="0"/>
                <a:cs typeface="Arial" panose="020B0604020202020204" pitchFamily="34" charset="0"/>
              </a:rPr>
            </a:br>
            <a:r>
              <a:rPr lang="en-GB" sz="1200" cap="none" dirty="0">
                <a:solidFill>
                  <a:schemeClr val="tx1"/>
                </a:solidFill>
                <a:latin typeface="Arial" panose="020B0604020202020204" pitchFamily="34" charset="0"/>
                <a:cs typeface="Arial" panose="020B0604020202020204" pitchFamily="34" charset="0"/>
              </a:rPr>
              <a:t>• </a:t>
            </a:r>
            <a:r>
              <a:rPr lang="en-GB" sz="1200" b="1" cap="none" dirty="0">
                <a:solidFill>
                  <a:schemeClr val="tx1"/>
                </a:solidFill>
                <a:latin typeface="Arial" panose="020B0604020202020204" pitchFamily="34" charset="0"/>
                <a:cs typeface="Arial" panose="020B0604020202020204" pitchFamily="34" charset="0"/>
              </a:rPr>
              <a:t>Reduce direct harms by making the internet a hostile environment for financial criminals and child sexual predators. </a:t>
            </a:r>
            <a:br>
              <a:rPr lang="en-GB" sz="1200" b="1" cap="none" dirty="0">
                <a:solidFill>
                  <a:schemeClr val="tx1"/>
                </a:solidFill>
                <a:latin typeface="Arial" panose="020B0604020202020204" pitchFamily="34" charset="0"/>
                <a:cs typeface="Arial" panose="020B0604020202020204" pitchFamily="34" charset="0"/>
              </a:rPr>
            </a:br>
            <a:br>
              <a:rPr lang="en-GB" sz="1200" b="1" cap="none" dirty="0">
                <a:solidFill>
                  <a:schemeClr val="tx1"/>
                </a:solidFill>
                <a:latin typeface="Arial" panose="020B0604020202020204" pitchFamily="34" charset="0"/>
                <a:cs typeface="Arial" panose="020B0604020202020204" pitchFamily="34" charset="0"/>
              </a:rPr>
            </a:br>
            <a:r>
              <a:rPr lang="en-GB" sz="1200" cap="none" dirty="0">
                <a:solidFill>
                  <a:schemeClr val="tx1"/>
                </a:solidFill>
                <a:latin typeface="Arial" panose="020B0604020202020204" pitchFamily="34" charset="0"/>
                <a:cs typeface="Arial" panose="020B0604020202020204" pitchFamily="34" charset="0"/>
              </a:rPr>
              <a:t>• </a:t>
            </a:r>
            <a:r>
              <a:rPr lang="en-GB" sz="1200" b="1" cap="none" dirty="0">
                <a:solidFill>
                  <a:schemeClr val="tx1"/>
                </a:solidFill>
                <a:latin typeface="Arial" panose="020B0604020202020204" pitchFamily="34" charset="0"/>
                <a:cs typeface="Arial" panose="020B0604020202020204" pitchFamily="34" charset="0"/>
              </a:rPr>
              <a:t>Raise public confidence in the safety and security of the internet</a:t>
            </a:r>
            <a:r>
              <a:rPr lang="en-GB" sz="1200" cap="none" dirty="0">
                <a:solidFill>
                  <a:schemeClr val="tx1"/>
                </a:solidFill>
                <a:latin typeface="Arial" panose="020B0604020202020204" pitchFamily="34" charset="0"/>
                <a:cs typeface="Arial" panose="020B0604020202020204" pitchFamily="34" charset="0"/>
              </a:rPr>
              <a:t>, through the provision of accurate and easy-to-understand information to the public on the threats.</a:t>
            </a:r>
            <a:br>
              <a:rPr lang="en-GB" sz="1200" cap="none" dirty="0">
                <a:solidFill>
                  <a:schemeClr val="tx1"/>
                </a:solidFill>
                <a:latin typeface="Arial" panose="020B0604020202020204" pitchFamily="34" charset="0"/>
                <a:cs typeface="Arial" panose="020B0604020202020204" pitchFamily="34" charset="0"/>
              </a:rPr>
            </a:br>
            <a:br>
              <a:rPr lang="en-GB" sz="1200" cap="none" dirty="0">
                <a:solidFill>
                  <a:schemeClr val="tx1"/>
                </a:solidFill>
                <a:latin typeface="Arial" panose="020B0604020202020204" pitchFamily="34" charset="0"/>
                <a:cs typeface="Arial" panose="020B0604020202020204" pitchFamily="34" charset="0"/>
              </a:rPr>
            </a:br>
            <a:r>
              <a:rPr lang="en-GB" sz="1200" cap="none" dirty="0">
                <a:solidFill>
                  <a:schemeClr val="tx1"/>
                </a:solidFill>
                <a:latin typeface="Arial" panose="020B0604020202020204" pitchFamily="34" charset="0"/>
                <a:cs typeface="Arial" panose="020B0604020202020204" pitchFamily="34" charset="0"/>
              </a:rPr>
              <a:t> • </a:t>
            </a:r>
            <a:r>
              <a:rPr lang="en-GB" sz="1200" b="1" cap="none" dirty="0">
                <a:solidFill>
                  <a:schemeClr val="tx1"/>
                </a:solidFill>
                <a:latin typeface="Arial" panose="020B0604020202020204" pitchFamily="34" charset="0"/>
                <a:cs typeface="Arial" panose="020B0604020202020204" pitchFamily="34" charset="0"/>
              </a:rPr>
              <a:t>Support industry to tackle cyber crime, and work with industry to consider how products and online services can be made safer. </a:t>
            </a:r>
            <a:br>
              <a:rPr lang="en-GB" sz="1200" b="1" cap="none" dirty="0">
                <a:solidFill>
                  <a:schemeClr val="tx1"/>
                </a:solidFill>
                <a:latin typeface="Arial" panose="020B0604020202020204" pitchFamily="34" charset="0"/>
                <a:cs typeface="Arial" panose="020B0604020202020204" pitchFamily="34" charset="0"/>
              </a:rPr>
            </a:br>
            <a:br>
              <a:rPr lang="en-GB" sz="1200" b="1" cap="none" dirty="0">
                <a:solidFill>
                  <a:schemeClr val="tx1"/>
                </a:solidFill>
                <a:latin typeface="Arial" panose="020B0604020202020204" pitchFamily="34" charset="0"/>
                <a:cs typeface="Arial" panose="020B0604020202020204" pitchFamily="34" charset="0"/>
              </a:rPr>
            </a:br>
            <a:r>
              <a:rPr lang="en-GB" sz="1200" b="1" cap="none" dirty="0">
                <a:solidFill>
                  <a:schemeClr val="tx1"/>
                </a:solidFill>
                <a:latin typeface="Arial" panose="020B0604020202020204" pitchFamily="34" charset="0"/>
                <a:cs typeface="Arial" panose="020B0604020202020204" pitchFamily="34" charset="0"/>
              </a:rPr>
              <a:t>• Work with international partners to tackle the problem collectively.</a:t>
            </a:r>
            <a:endParaRPr lang="en-GB" sz="12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A6CE779-1F11-44D4-9116-DAC8EE1B7487}" type="slidenum">
              <a:rPr lang="en-GB" smtClean="0"/>
              <a:t>7</a:t>
            </a:fld>
            <a:endParaRPr lang="en-GB" dirty="0"/>
          </a:p>
        </p:txBody>
      </p:sp>
    </p:spTree>
    <p:extLst>
      <p:ext uri="{BB962C8B-B14F-4D97-AF65-F5344CB8AC3E}">
        <p14:creationId xmlns:p14="http://schemas.microsoft.com/office/powerpoint/2010/main" val="1108378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key critical issues have been highlighted already during the presentation and to meet some of those challenges within crime and community we explore the issue of stop and search and uof force as a way of reducing and preventing serious knife crime as one example.</a:t>
            </a:r>
          </a:p>
          <a:p>
            <a:endParaRPr lang="en-GB" dirty="0"/>
          </a:p>
          <a:p>
            <a:r>
              <a:rPr lang="en-GB" dirty="0"/>
              <a:t>Historically and still very much a  Balancing act between dealing with crime fairly and effectively and manging expectations of the community.  </a:t>
            </a:r>
          </a:p>
          <a:p>
            <a:endParaRPr lang="en-GB" dirty="0"/>
          </a:p>
          <a:p>
            <a:r>
              <a:rPr lang="en-GB" dirty="0"/>
              <a:t>It has already been mentioned that public unrest is clearly present within society, with stop search, race and diversity issues being very much prominent.</a:t>
            </a:r>
          </a:p>
          <a:p>
            <a:endParaRPr lang="en-GB" dirty="0"/>
          </a:p>
          <a:p>
            <a:r>
              <a:rPr lang="en-GB" dirty="0"/>
              <a:t>We will be assessing the use of police Stop and Search and Uses of Force data to analyse if this is meeting challenges of serious knife crime within the community.</a:t>
            </a:r>
          </a:p>
          <a:p>
            <a:endParaRPr lang="en-GB" baseline="0" dirty="0"/>
          </a:p>
          <a:p>
            <a:endParaRPr lang="en-GB" baseline="0"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2A6CE779-1F11-44D4-9116-DAC8EE1B7487}" type="slidenum">
              <a:rPr lang="en-GB" smtClean="0"/>
              <a:t>8</a:t>
            </a:fld>
            <a:endParaRPr lang="en-GB" dirty="0"/>
          </a:p>
        </p:txBody>
      </p:sp>
    </p:spTree>
    <p:extLst>
      <p:ext uri="{BB962C8B-B14F-4D97-AF65-F5344CB8AC3E}">
        <p14:creationId xmlns:p14="http://schemas.microsoft.com/office/powerpoint/2010/main" val="3523265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assist the police in combating crime </a:t>
            </a:r>
          </a:p>
          <a:p>
            <a:endParaRPr lang="en-GB" dirty="0"/>
          </a:p>
          <a:p>
            <a:r>
              <a:rPr lang="en-GB" dirty="0"/>
              <a:t>Home office figures show substantial uses of force within England and wales</a:t>
            </a:r>
          </a:p>
          <a:p>
            <a:endParaRPr lang="en-GB" dirty="0"/>
          </a:p>
          <a:p>
            <a:r>
              <a:rPr lang="en-GB" dirty="0"/>
              <a:t>Almost 800,000 uses of force shows up to 2021 shows an element of defiance being used against them that requires an element of force to be used due to non compliance.</a:t>
            </a:r>
          </a:p>
          <a:p>
            <a:endParaRPr lang="en-GB" dirty="0"/>
          </a:p>
          <a:p>
            <a:endParaRPr lang="en-GB" dirty="0"/>
          </a:p>
        </p:txBody>
      </p:sp>
      <p:sp>
        <p:nvSpPr>
          <p:cNvPr id="4" name="Slide Number Placeholder 3"/>
          <p:cNvSpPr>
            <a:spLocks noGrp="1"/>
          </p:cNvSpPr>
          <p:nvPr>
            <p:ph type="sldNum" sz="quarter" idx="10"/>
          </p:nvPr>
        </p:nvSpPr>
        <p:spPr/>
        <p:txBody>
          <a:bodyPr/>
          <a:lstStyle/>
          <a:p>
            <a:fld id="{2A6CE779-1F11-44D4-9116-DAC8EE1B7487}" type="slidenum">
              <a:rPr lang="en-GB" smtClean="0"/>
              <a:t>10</a:t>
            </a:fld>
            <a:endParaRPr lang="en-GB" dirty="0"/>
          </a:p>
        </p:txBody>
      </p:sp>
    </p:spTree>
    <p:extLst>
      <p:ext uri="{BB962C8B-B14F-4D97-AF65-F5344CB8AC3E}">
        <p14:creationId xmlns:p14="http://schemas.microsoft.com/office/powerpoint/2010/main" val="2397220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1645</a:t>
            </a:r>
            <a:r>
              <a:rPr lang="en-GB" baseline="0" dirty="0"/>
              <a:t> ARRESTS JAN TO MAR 2021 – 2022</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1 ARREST PER 8 INCIDENT</a:t>
            </a:r>
            <a:endParaRPr lang="en-GB" dirty="0"/>
          </a:p>
          <a:p>
            <a:endParaRPr lang="en-GB" baseline="0" dirty="0"/>
          </a:p>
          <a:p>
            <a:r>
              <a:rPr lang="en-GB" baseline="0" dirty="0"/>
              <a:t>1792 uses of force submissions by officers, </a:t>
            </a:r>
          </a:p>
          <a:p>
            <a:endParaRPr lang="en-GB" baseline="0" dirty="0"/>
          </a:p>
          <a:p>
            <a:r>
              <a:rPr lang="en-GB" baseline="0" dirty="0"/>
              <a:t>Compliant handcuffing being used almost 1000 times either in arrest or stop search situations</a:t>
            </a:r>
          </a:p>
          <a:p>
            <a:endParaRPr lang="en-GB" baseline="0" dirty="0"/>
          </a:p>
          <a:p>
            <a:r>
              <a:rPr lang="en-GB" baseline="0" dirty="0"/>
              <a:t>Persons were compliant almost 40% of the time which leads you to surmise that relationships with police and offender could be shown as better due to being more rural community based police style and tone</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2A6CE779-1F11-44D4-9116-DAC8EE1B7487}" type="slidenum">
              <a:rPr lang="en-GB" smtClean="0"/>
              <a:t>11</a:t>
            </a:fld>
            <a:endParaRPr lang="en-GB" dirty="0"/>
          </a:p>
        </p:txBody>
      </p:sp>
    </p:spTree>
    <p:extLst>
      <p:ext uri="{BB962C8B-B14F-4D97-AF65-F5344CB8AC3E}">
        <p14:creationId xmlns:p14="http://schemas.microsoft.com/office/powerpoint/2010/main" val="791807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posing the question from around UOF and crime</a:t>
            </a:r>
          </a:p>
          <a:p>
            <a:endParaRPr lang="en-GB" dirty="0"/>
          </a:p>
          <a:p>
            <a:r>
              <a:rPr lang="en-GB" dirty="0"/>
              <a:t>ONS states that knife crime has risen 10% to almost 50,000 up to year ending 2022</a:t>
            </a:r>
          </a:p>
          <a:p>
            <a:endParaRPr lang="en-GB" dirty="0"/>
          </a:p>
          <a:p>
            <a:r>
              <a:rPr lang="en-GB" dirty="0"/>
              <a:t>There was an increases across all knife enabled violent and sexual offences </a:t>
            </a:r>
          </a:p>
          <a:p>
            <a:endParaRPr lang="en-GB" dirty="0"/>
          </a:p>
          <a:p>
            <a:r>
              <a:rPr lang="en-GB" dirty="0"/>
              <a:t>So the argument that stop search is not a viable option for officers to combat this type of criminality is hard to justify as not essential.</a:t>
            </a:r>
          </a:p>
          <a:p>
            <a:endParaRPr lang="en-GB" dirty="0"/>
          </a:p>
          <a:p>
            <a:r>
              <a:rPr lang="en-GB" dirty="0"/>
              <a:t>With such high scrutiny around searching, the necessity is obviously there to search people but this must be done fairly and legitimately by police and other partners. </a:t>
            </a:r>
          </a:p>
          <a:p>
            <a:endParaRPr lang="en-GB" dirty="0"/>
          </a:p>
          <a:p>
            <a:r>
              <a:rPr lang="en-GB" dirty="0"/>
              <a:t>The management and scruitiny of these searches must be addressed by policing with adequate consequences to bad practices.</a:t>
            </a:r>
          </a:p>
        </p:txBody>
      </p:sp>
      <p:sp>
        <p:nvSpPr>
          <p:cNvPr id="4" name="Slide Number Placeholder 3"/>
          <p:cNvSpPr>
            <a:spLocks noGrp="1"/>
          </p:cNvSpPr>
          <p:nvPr>
            <p:ph type="sldNum" sz="quarter" idx="10"/>
          </p:nvPr>
        </p:nvSpPr>
        <p:spPr/>
        <p:txBody>
          <a:bodyPr/>
          <a:lstStyle/>
          <a:p>
            <a:fld id="{2A6CE779-1F11-44D4-9116-DAC8EE1B7487}" type="slidenum">
              <a:rPr lang="en-GB" smtClean="0"/>
              <a:t>12</a:t>
            </a:fld>
            <a:endParaRPr lang="en-GB" dirty="0"/>
          </a:p>
        </p:txBody>
      </p:sp>
    </p:spTree>
    <p:extLst>
      <p:ext uri="{BB962C8B-B14F-4D97-AF65-F5344CB8AC3E}">
        <p14:creationId xmlns:p14="http://schemas.microsoft.com/office/powerpoint/2010/main" val="4031408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Disproportionality is a key debate to be had around searching.</a:t>
            </a:r>
          </a:p>
          <a:p>
            <a:endParaRPr lang="en-GB" dirty="0"/>
          </a:p>
          <a:p>
            <a:r>
              <a:rPr lang="en-GB" dirty="0"/>
              <a:t>With almost 700,000 searches taking place in England and wales </a:t>
            </a:r>
          </a:p>
          <a:p>
            <a:endParaRPr lang="en-GB" dirty="0"/>
          </a:p>
          <a:p>
            <a:r>
              <a:rPr lang="en-GB" dirty="0"/>
              <a:t>Home office figures show that you are more likely to be searched if you are a black male, almost 8 times more.</a:t>
            </a:r>
          </a:p>
          <a:p>
            <a:endParaRPr lang="en-GB" dirty="0"/>
          </a:p>
          <a:p>
            <a:r>
              <a:rPr lang="en-GB" dirty="0"/>
              <a:t>Most searches took place in the metropolitan police service area which could be debated as having a high number of knife crime incidents requiring its use as a viable tactic</a:t>
            </a:r>
          </a:p>
        </p:txBody>
      </p:sp>
      <p:sp>
        <p:nvSpPr>
          <p:cNvPr id="4" name="Slide Number Placeholder 3"/>
          <p:cNvSpPr>
            <a:spLocks noGrp="1"/>
          </p:cNvSpPr>
          <p:nvPr>
            <p:ph type="sldNum" sz="quarter" idx="5"/>
          </p:nvPr>
        </p:nvSpPr>
        <p:spPr/>
        <p:txBody>
          <a:bodyPr/>
          <a:lstStyle/>
          <a:p>
            <a:fld id="{2A6CE779-1F11-44D4-9116-DAC8EE1B7487}" type="slidenum">
              <a:rPr lang="en-GB" smtClean="0"/>
              <a:t>13</a:t>
            </a:fld>
            <a:endParaRPr lang="en-GB" dirty="0"/>
          </a:p>
        </p:txBody>
      </p:sp>
    </p:spTree>
    <p:extLst>
      <p:ext uri="{BB962C8B-B14F-4D97-AF65-F5344CB8AC3E}">
        <p14:creationId xmlns:p14="http://schemas.microsoft.com/office/powerpoint/2010/main" val="123248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ethnicity figures around stop and search </a:t>
            </a:r>
          </a:p>
          <a:p>
            <a:endParaRPr lang="en-GB" dirty="0"/>
          </a:p>
          <a:p>
            <a:endParaRPr lang="en-GB" dirty="0"/>
          </a:p>
          <a:p>
            <a:r>
              <a:rPr lang="en-GB" dirty="0"/>
              <a:t>Home office statistics as shown has stated that almost 700,00 searches took place to March 2021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Disproportionality is clearly evident</a:t>
            </a:r>
          </a:p>
          <a:p>
            <a:endParaRPr lang="en-GB" dirty="0"/>
          </a:p>
          <a:p>
            <a:r>
              <a:rPr lang="en-GB" dirty="0"/>
              <a:t>And you can see by the graph that black Caribbean, Asian and black other being the highest rates of searches.  With black other being significantly higher than the rest with 158 stops per thousand as opposed to the category white showing as 7.5 stops per thousand </a:t>
            </a:r>
          </a:p>
        </p:txBody>
      </p:sp>
      <p:sp>
        <p:nvSpPr>
          <p:cNvPr id="4" name="Slide Number Placeholder 3"/>
          <p:cNvSpPr>
            <a:spLocks noGrp="1"/>
          </p:cNvSpPr>
          <p:nvPr>
            <p:ph type="sldNum" sz="quarter" idx="5"/>
          </p:nvPr>
        </p:nvSpPr>
        <p:spPr/>
        <p:txBody>
          <a:bodyPr/>
          <a:lstStyle/>
          <a:p>
            <a:fld id="{2A6CE779-1F11-44D4-9116-DAC8EE1B7487}" type="slidenum">
              <a:rPr lang="en-GB" smtClean="0"/>
              <a:t>14</a:t>
            </a:fld>
            <a:endParaRPr lang="en-GB" dirty="0"/>
          </a:p>
        </p:txBody>
      </p:sp>
    </p:spTree>
    <p:extLst>
      <p:ext uri="{BB962C8B-B14F-4D97-AF65-F5344CB8AC3E}">
        <p14:creationId xmlns:p14="http://schemas.microsoft.com/office/powerpoint/2010/main" val="22854655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conclusion</a:t>
            </a:r>
          </a:p>
          <a:p>
            <a:endParaRPr lang="en-GB" dirty="0"/>
          </a:p>
          <a:p>
            <a:r>
              <a:rPr lang="en-GB" dirty="0"/>
              <a:t>There are challenges facing policing and partners with some of the critical issues around crime and disorder and community interations.</a:t>
            </a:r>
          </a:p>
          <a:p>
            <a:endParaRPr lang="en-GB" dirty="0"/>
          </a:p>
          <a:p>
            <a:r>
              <a:rPr lang="en-GB" dirty="0"/>
              <a:t>It is clear that partnership working is evident within the uk and this is helping to bridge gaps within criminality and engagement with communities to gain trust and a joint working practice to achieve goals both in public sectors and within communities themselves.</a:t>
            </a:r>
          </a:p>
          <a:p>
            <a:endParaRPr lang="en-GB" dirty="0"/>
          </a:p>
          <a:p>
            <a:r>
              <a:rPr lang="en-GB" dirty="0"/>
              <a:t>Communities have been shown to be evolving and promoting themselves better through more structured approaches.</a:t>
            </a:r>
          </a:p>
          <a:p>
            <a:endParaRPr lang="en-GB" dirty="0"/>
          </a:p>
          <a:p>
            <a:r>
              <a:rPr lang="en-GB" dirty="0"/>
              <a:t>Serious crime is clearly a big issue within the UK with figures being shown to reinforce that policing has got a long way to go in battling especially knife and weapons.</a:t>
            </a:r>
          </a:p>
          <a:p>
            <a:endParaRPr lang="en-GB" dirty="0"/>
          </a:p>
          <a:p>
            <a:r>
              <a:rPr lang="en-GB" dirty="0"/>
              <a:t>Use of force within policing does show a hostile environment within partnerships however it has also been shown that a more engaging approach can assist in first contact situations.</a:t>
            </a:r>
          </a:p>
          <a:p>
            <a:endParaRPr lang="en-GB" dirty="0"/>
          </a:p>
          <a:p>
            <a:r>
              <a:rPr lang="en-GB" dirty="0"/>
              <a:t>Stop search is heavily scruitinised and will continue to be so and with high disproportional figures around searcg it is clear that this is something to be addressed moving forward.  </a:t>
            </a:r>
          </a:p>
          <a:p>
            <a:endParaRPr lang="en-GB" dirty="0"/>
          </a:p>
          <a:p>
            <a:r>
              <a:rPr lang="en-GB" dirty="0"/>
              <a:t>My supportive paper around the uses of search will look to explore this further.</a:t>
            </a:r>
          </a:p>
        </p:txBody>
      </p:sp>
      <p:sp>
        <p:nvSpPr>
          <p:cNvPr id="4" name="Slide Number Placeholder 3"/>
          <p:cNvSpPr>
            <a:spLocks noGrp="1"/>
          </p:cNvSpPr>
          <p:nvPr>
            <p:ph type="sldNum" sz="quarter" idx="10"/>
          </p:nvPr>
        </p:nvSpPr>
        <p:spPr/>
        <p:txBody>
          <a:bodyPr/>
          <a:lstStyle/>
          <a:p>
            <a:fld id="{2A6CE779-1F11-44D4-9116-DAC8EE1B7487}" type="slidenum">
              <a:rPr lang="en-GB" smtClean="0"/>
              <a:t>16</a:t>
            </a:fld>
            <a:endParaRPr lang="en-GB" dirty="0"/>
          </a:p>
        </p:txBody>
      </p:sp>
    </p:spTree>
    <p:extLst>
      <p:ext uri="{BB962C8B-B14F-4D97-AF65-F5344CB8AC3E}">
        <p14:creationId xmlns:p14="http://schemas.microsoft.com/office/powerpoint/2010/main" val="18959301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DB78A697-9D75-4DE8-8C28-1296A6CF43C1}" type="datetimeFigureOut">
              <a:rPr lang="en-US" dirty="0"/>
              <a:t>7/24/2022</a:t>
            </a:fld>
            <a:endParaRPr lang="en-US" dirty="0"/>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pPr algn="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D967-1B7E-40AA-AAF7-BA98E0E039F7}"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D1490F-3E6A-4544-9694-22B6007FE3C6}"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AF9620-38BC-4982-922B-C904A70C41DD}"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56FC6-E80E-40CB-B83C-A6FFE3EF0BA6}" type="datetimeFigureOut">
              <a:rPr lang="en-US" dirty="0"/>
              <a:t>7/24/2022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F863F-52DC-41B2-9D00-5A4E5632AC32}" type="datetimeFigureOut">
              <a:rPr lang="en-US" dirty="0"/>
              <a:t>7/24/2022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55614-3909-43DC-A067-7F9842F8B81D}" type="datetimeFigureOut">
              <a:rPr lang="en-US" dirty="0"/>
              <a:t>7/24/2022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2829323-6A73-409C-86A6-9EAF0F851121}"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E240176-F1D3-49EC-82F4-0915A3AC4184}"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CF3075A-B3CA-4308-8288-4AA3FDE33D80}"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674B8D-FEEF-4ACC-AE11-BD533592BCDC}"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0326006-7E0B-4944-9FC8-8FFECA54B11C}"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5A3413-B80B-4905-8668-7292F4C8B0D5}"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4019662-C6A4-45F9-A235-129F0C1DEF43}" type="datetimeFigureOut">
              <a:rPr lang="en-US" dirty="0"/>
              <a:t>7/24/2022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09BB764-976A-4040-BDCA-252C91CEE939}" type="datetimeFigureOut">
              <a:rPr lang="en-US" dirty="0"/>
              <a:t>7/24/2022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FC935-CE77-4008-BAD9-6108F00BE393}"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C562D5-4244-4B26-B385-E71032EABECD}"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50172865-FBF0-458A-BAFF-4F75173770F5}" type="datetimeFigureOut">
              <a:rPr lang="en-US" dirty="0"/>
              <a:t>7/24/2022</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4a"/><Relationship Id="rId1" Type="http://schemas.openxmlformats.org/officeDocument/2006/relationships/audio" Target="NULL" TargetMode="Externa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5.png"/><Relationship Id="rId2" Type="http://schemas.microsoft.com/office/2007/relationships/media" Target="../media/media6.m4a"/><Relationship Id="rId1" Type="http://schemas.openxmlformats.org/officeDocument/2006/relationships/audio" Target="NULL" TargetMode="Externa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11" Type="http://schemas.openxmlformats.org/officeDocument/2006/relationships/image" Target="../media/image5.png"/><Relationship Id="rId5" Type="http://schemas.openxmlformats.org/officeDocument/2006/relationships/diagramData" Target="../diagrams/data2.xml"/><Relationship Id="rId10" Type="http://schemas.openxmlformats.org/officeDocument/2006/relationships/image" Target="../media/image12.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5.png"/><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0.m4a"/><Relationship Id="rId1" Type="http://schemas.openxmlformats.org/officeDocument/2006/relationships/audio" Target="NULL" TargetMode="External"/><Relationship Id="rId6" Type="http://schemas.openxmlformats.org/officeDocument/2006/relationships/image" Target="../media/image5.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audio" Target="NULL" TargetMode="External"/><Relationship Id="rId7" Type="http://schemas.openxmlformats.org/officeDocument/2006/relationships/image" Target="../media/image1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10.xml"/><Relationship Id="rId5" Type="http://schemas.openxmlformats.org/officeDocument/2006/relationships/slideLayout" Target="../slideLayouts/slideLayout2.xml"/><Relationship Id="rId4" Type="http://schemas.microsoft.com/office/2007/relationships/media" Target="../media/media12.m4a"/><Relationship Id="rId9"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3.m4a"/><Relationship Id="rId1" Type="http://schemas.openxmlformats.org/officeDocument/2006/relationships/audio" Target="NULL" TargetMode="External"/><Relationship Id="rId5" Type="http://schemas.openxmlformats.org/officeDocument/2006/relationships/image" Target="../media/image5.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5.png"/><Relationship Id="rId5" Type="http://schemas.openxmlformats.org/officeDocument/2006/relationships/image" Target="../media/image17.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5.m4a"/><Relationship Id="rId1" Type="http://schemas.openxmlformats.org/officeDocument/2006/relationships/audio" Target="NULL" TargetMode="External"/><Relationship Id="rId6" Type="http://schemas.openxmlformats.org/officeDocument/2006/relationships/image" Target="../media/image5.png"/><Relationship Id="rId5" Type="http://schemas.openxmlformats.org/officeDocument/2006/relationships/image" Target="../media/image18.png"/><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7.png"/><Relationship Id="rId3" Type="http://schemas.openxmlformats.org/officeDocument/2006/relationships/slideLayout" Target="../slideLayouts/slideLayout2.xml"/><Relationship Id="rId7" Type="http://schemas.openxmlformats.org/officeDocument/2006/relationships/image" Target="../media/image8.png"/><Relationship Id="rId12" Type="http://schemas.openxmlformats.org/officeDocument/2006/relationships/image" Target="../media/image13.png"/><Relationship Id="rId2" Type="http://schemas.microsoft.com/office/2007/relationships/media" Target="../media/media16.m4a"/><Relationship Id="rId16" Type="http://schemas.openxmlformats.org/officeDocument/2006/relationships/image" Target="../media/image5.png"/><Relationship Id="rId1" Type="http://schemas.openxmlformats.org/officeDocument/2006/relationships/audio" Target="NULL" TargetMode="External"/><Relationship Id="rId6" Type="http://schemas.openxmlformats.org/officeDocument/2006/relationships/image" Target="../media/image7.png"/><Relationship Id="rId11" Type="http://schemas.openxmlformats.org/officeDocument/2006/relationships/image" Target="../media/image14.png"/><Relationship Id="rId5" Type="http://schemas.openxmlformats.org/officeDocument/2006/relationships/image" Target="../media/image6.png"/><Relationship Id="rId15" Type="http://schemas.openxmlformats.org/officeDocument/2006/relationships/image" Target="../media/image19.png"/><Relationship Id="rId10" Type="http://schemas.openxmlformats.org/officeDocument/2006/relationships/image" Target="../media/image11.png"/><Relationship Id="rId4" Type="http://schemas.openxmlformats.org/officeDocument/2006/relationships/notesSlide" Target="../notesSlides/notesSlide13.xml"/><Relationship Id="rId9" Type="http://schemas.openxmlformats.org/officeDocument/2006/relationships/image" Target="../media/image10.png"/><Relationship Id="rId1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hyperlink" Target="https://www.college.police.uk/guidance/neighbourhood-policing/neighbourhood-policing-evidence-review" TargetMode="External"/><Relationship Id="rId2" Type="http://schemas.openxmlformats.org/officeDocument/2006/relationships/hyperlink" Target="https://www.dyfed-powys.police.uk/police-forces/dyfed-powys-police/areas/stats-and-data/stats-and-data/use-of-force/" TargetMode="Externa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crimeinenglandandwales/yearendingjune2021" TargetMode="External"/><Relationship Id="rId2" Type="http://schemas.openxmlformats.org/officeDocument/2006/relationships/hyperlink" Target="https://www.nationalcrimeagency.gov.uk/who-we-are/publications/437-national-strategic-assessment-of-serious-and-organised-crime-2020/file" TargetMode="External"/><Relationship Id="rId1" Type="http://schemas.openxmlformats.org/officeDocument/2006/relationships/slideLayout" Target="../slideLayouts/slideLayout5.xml"/><Relationship Id="rId5" Type="http://schemas.openxmlformats.org/officeDocument/2006/relationships/hyperlink" Target="https://www.libertyhumanrights.org.uk/fundamental/stop-and-search/?formats=articles&amp;scroll-to=formats" TargetMode="External"/><Relationship Id="rId4" Type="http://schemas.openxmlformats.org/officeDocument/2006/relationships/hyperlink" Target="https://www.ethnicity-facts-figures.service.gov.uk/crime-justice-and-the-law/policing/stop-and-search/late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solidFill>
                  <a:schemeClr val="tx1"/>
                </a:solidFill>
              </a:rPr>
              <a:t>Crime prevention &amp; reduction</a:t>
            </a:r>
          </a:p>
        </p:txBody>
      </p:sp>
      <p:sp>
        <p:nvSpPr>
          <p:cNvPr id="3" name="Subtitle 2"/>
          <p:cNvSpPr>
            <a:spLocks noGrp="1"/>
          </p:cNvSpPr>
          <p:nvPr>
            <p:ph type="subTitle" idx="1"/>
          </p:nvPr>
        </p:nvSpPr>
        <p:spPr/>
        <p:txBody>
          <a:bodyPr/>
          <a:lstStyle/>
          <a:p>
            <a:r>
              <a:rPr lang="en-GB" cap="none" dirty="0"/>
              <a:t>Marcus Taylor</a:t>
            </a:r>
          </a:p>
        </p:txBody>
      </p:sp>
      <p:sp>
        <p:nvSpPr>
          <p:cNvPr id="6" name="Rectangle 5">
            <a:extLst>
              <a:ext uri="{FF2B5EF4-FFF2-40B4-BE49-F238E27FC236}">
                <a16:creationId xmlns:a16="http://schemas.microsoft.com/office/drawing/2014/main" id="{35B52140-0869-4114-AD02-FE38BF0F3F0D}"/>
              </a:ext>
            </a:extLst>
          </p:cNvPr>
          <p:cNvSpPr/>
          <p:nvPr/>
        </p:nvSpPr>
        <p:spPr>
          <a:xfrm rot="21419896">
            <a:off x="1507958" y="529389"/>
            <a:ext cx="6673516" cy="417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Contemporary Issues In Policing</a:t>
            </a:r>
          </a:p>
        </p:txBody>
      </p:sp>
    </p:spTree>
    <p:extLst>
      <p:ext uri="{BB962C8B-B14F-4D97-AF65-F5344CB8AC3E}">
        <p14:creationId xmlns:p14="http://schemas.microsoft.com/office/powerpoint/2010/main" val="2390754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3"/>
          </p:nvPr>
        </p:nvSpPr>
        <p:spPr/>
        <p:txBody>
          <a:bodyPr/>
          <a:lstStyle/>
          <a:p>
            <a:endParaRPr lang="en-GB" dirty="0"/>
          </a:p>
        </p:txBody>
      </p:sp>
      <p:pic>
        <p:nvPicPr>
          <p:cNvPr id="4" name="Picture 3"/>
          <p:cNvPicPr>
            <a:picLocks noChangeAspect="1"/>
          </p:cNvPicPr>
          <p:nvPr/>
        </p:nvPicPr>
        <p:blipFill>
          <a:blip r:embed="rId5"/>
          <a:stretch>
            <a:fillRect/>
          </a:stretch>
        </p:blipFill>
        <p:spPr>
          <a:xfrm>
            <a:off x="288214" y="203200"/>
            <a:ext cx="11319586" cy="5171384"/>
          </a:xfrm>
          <a:prstGeom prst="rect">
            <a:avLst/>
          </a:prstGeom>
        </p:spPr>
      </p:pic>
      <p:pic>
        <p:nvPicPr>
          <p:cNvPr id="6" name="Recorded Sound">
            <a:hlinkClick r:id="" action="ppaction://media"/>
            <a:extLst>
              <a:ext uri="{FF2B5EF4-FFF2-40B4-BE49-F238E27FC236}">
                <a16:creationId xmlns:a16="http://schemas.microsoft.com/office/drawing/2014/main" id="{274AF010-CCA6-4885-BEE6-2EA41160C4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8214" y="5840515"/>
            <a:ext cx="663369" cy="663369"/>
          </a:xfrm>
          <a:prstGeom prst="rect">
            <a:avLst/>
          </a:prstGeom>
        </p:spPr>
      </p:pic>
    </p:spTree>
    <p:extLst>
      <p:ext uri="{BB962C8B-B14F-4D97-AF65-F5344CB8AC3E}">
        <p14:creationId xmlns:p14="http://schemas.microsoft.com/office/powerpoint/2010/main" val="3920176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69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1" y="437244"/>
            <a:ext cx="5397500" cy="660400"/>
          </a:xfrm>
        </p:spPr>
        <p:txBody>
          <a:bodyPr>
            <a:noAutofit/>
          </a:bodyPr>
          <a:lstStyle/>
          <a:p>
            <a:pPr algn="ctr"/>
            <a:r>
              <a:rPr lang="en-GB" sz="3200" b="1" dirty="0">
                <a:solidFill>
                  <a:schemeClr val="tx1"/>
                </a:solidFill>
                <a:latin typeface="Arial" panose="020B0604020202020204" pitchFamily="34" charset="0"/>
                <a:cs typeface="Arial" panose="020B0604020202020204" pitchFamily="34" charset="0"/>
              </a:rPr>
              <a:t>Critical issues</a:t>
            </a:r>
            <a:br>
              <a:rPr lang="en-GB" sz="3200" b="1" dirty="0">
                <a:solidFill>
                  <a:schemeClr val="tx1"/>
                </a:solidFill>
                <a:latin typeface="Arial" panose="020B0604020202020204" pitchFamily="34" charset="0"/>
                <a:cs typeface="Arial" panose="020B0604020202020204" pitchFamily="34" charset="0"/>
              </a:rPr>
            </a:br>
            <a:r>
              <a:rPr lang="en-GB" sz="3200" b="1" dirty="0">
                <a:solidFill>
                  <a:schemeClr val="tx1"/>
                </a:solidFill>
                <a:latin typeface="Arial" panose="020B0604020202020204" pitchFamily="34" charset="0"/>
                <a:cs typeface="Arial" panose="020B0604020202020204" pitchFamily="34" charset="0"/>
              </a:rPr>
              <a:t> of crime prevention/reduction</a:t>
            </a:r>
          </a:p>
        </p:txBody>
      </p:sp>
      <p:graphicFrame>
        <p:nvGraphicFramePr>
          <p:cNvPr id="8" name="Content Placeholder 7"/>
          <p:cNvGraphicFramePr>
            <a:graphicFrameLocks noGrp="1"/>
          </p:cNvGraphicFramePr>
          <p:nvPr>
            <p:ph sz="quarter" idx="13"/>
            <p:extLst>
              <p:ext uri="{D42A27DB-BD31-4B8C-83A1-F6EECF244321}">
                <p14:modId xmlns:p14="http://schemas.microsoft.com/office/powerpoint/2010/main" val="2499880057"/>
              </p:ext>
            </p:extLst>
          </p:nvPr>
        </p:nvGraphicFramePr>
        <p:xfrm>
          <a:off x="409121" y="163286"/>
          <a:ext cx="11950700" cy="66947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A454CDD1-B852-4638-B9F7-A26202B493A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05921" y="5966135"/>
            <a:ext cx="660400" cy="660400"/>
          </a:xfrm>
          <a:prstGeom prst="rect">
            <a:avLst/>
          </a:prstGeom>
        </p:spPr>
      </p:pic>
    </p:spTree>
    <p:extLst>
      <p:ext uri="{BB962C8B-B14F-4D97-AF65-F5344CB8AC3E}">
        <p14:creationId xmlns:p14="http://schemas.microsoft.com/office/powerpoint/2010/main" val="397865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9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stretch>
            <a:fillRect/>
          </a:stretch>
        </p:blipFill>
        <p:spPr>
          <a:xfrm>
            <a:off x="179614" y="1767130"/>
            <a:ext cx="4999166" cy="3311525"/>
          </a:xfrm>
          <a:prstGeom prst="rect">
            <a:avLst/>
          </a:prstGeom>
        </p:spPr>
      </p:pic>
      <p:sp>
        <p:nvSpPr>
          <p:cNvPr id="8" name="Title 8"/>
          <p:cNvSpPr txBox="1">
            <a:spLocks/>
          </p:cNvSpPr>
          <p:nvPr/>
        </p:nvSpPr>
        <p:spPr>
          <a:xfrm>
            <a:off x="179614" y="424543"/>
            <a:ext cx="5043488" cy="1089529"/>
          </a:xfrm>
          <a:prstGeom prst="rect">
            <a:avLst/>
          </a:prstGeom>
          <a:solidFill>
            <a:schemeClr val="tx1"/>
          </a:solidFill>
        </p:spPr>
        <p:txBody>
          <a:bodyPr vert="horz" wrap="square" lIns="91440" tIns="45720" rIns="91440" bIns="45720" rtlCol="0" anchor="ctr">
            <a:spAutoFit/>
          </a:bodyPr>
          <a:lst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a:lstStyle>
          <a:p>
            <a:pPr algn="ctr"/>
            <a:r>
              <a:rPr lang="en-US" sz="3600" b="1" cap="none"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1. Crime &amp;</a:t>
            </a:r>
          </a:p>
          <a:p>
            <a:pPr algn="ctr"/>
            <a:r>
              <a:rPr lang="en-US" sz="3600" b="1" cap="none"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Disorder </a:t>
            </a:r>
          </a:p>
        </p:txBody>
      </p:sp>
      <p:sp>
        <p:nvSpPr>
          <p:cNvPr id="10" name="TextBox 9"/>
          <p:cNvSpPr txBox="1"/>
          <p:nvPr/>
        </p:nvSpPr>
        <p:spPr>
          <a:xfrm>
            <a:off x="5267424" y="182089"/>
            <a:ext cx="6484483" cy="2542234"/>
          </a:xfrm>
          <a:prstGeom prst="rect">
            <a:avLst/>
          </a:prstGeom>
          <a:noFill/>
        </p:spPr>
        <p:txBody>
          <a:bodyPr wrap="square" rtlCol="0">
            <a:spAutoFit/>
          </a:bodyPr>
          <a:lstStyle/>
          <a:p>
            <a:pPr lvl="0" defTabSz="914400">
              <a:spcBef>
                <a:spcPct val="20000"/>
              </a:spcBef>
            </a:pPr>
            <a:r>
              <a:rPr lang="en-GB" sz="2000" b="1" dirty="0">
                <a:solidFill>
                  <a:prstClr val="black"/>
                </a:solidFill>
                <a:latin typeface="Myriad Pro"/>
              </a:rPr>
              <a:t>Primary role of policing can be stated as;</a:t>
            </a:r>
          </a:p>
          <a:p>
            <a:pPr lvl="0" defTabSz="914400">
              <a:spcBef>
                <a:spcPct val="20000"/>
              </a:spcBef>
            </a:pPr>
            <a:r>
              <a:rPr lang="en-GB" sz="2800" i="1" dirty="0">
                <a:solidFill>
                  <a:schemeClr val="accent1">
                    <a:lumMod val="50000"/>
                  </a:schemeClr>
                </a:solidFill>
                <a:latin typeface="Arial" panose="020B0604020202020204" pitchFamily="34" charset="0"/>
                <a:cs typeface="Arial" panose="020B0604020202020204" pitchFamily="34" charset="0"/>
              </a:rPr>
              <a:t>“</a:t>
            </a:r>
            <a:r>
              <a:rPr lang="en-GB" i="1" dirty="0">
                <a:solidFill>
                  <a:schemeClr val="accent1">
                    <a:lumMod val="50000"/>
                  </a:schemeClr>
                </a:solidFill>
                <a:latin typeface="Arial" panose="020B0604020202020204" pitchFamily="34" charset="0"/>
                <a:cs typeface="Arial" panose="020B0604020202020204" pitchFamily="34" charset="0"/>
              </a:rPr>
              <a:t>to promote public safety by maintaining order and upholding the law, which their unique powers enable them to do, and to carry out other activities which enable them to perform this core role legitimately, effectively and with minimum reliance on those powers”. </a:t>
            </a:r>
            <a:r>
              <a:rPr lang="en-GB" dirty="0">
                <a:solidFill>
                  <a:prstClr val="black"/>
                </a:solidFill>
                <a:latin typeface="Arial" panose="020B0604020202020204" pitchFamily="34" charset="0"/>
                <a:cs typeface="Arial" panose="020B0604020202020204" pitchFamily="34" charset="0"/>
              </a:rPr>
              <a:t>(Barber, 2022. p.11) </a:t>
            </a:r>
          </a:p>
          <a:p>
            <a:pPr lvl="0" defTabSz="914400">
              <a:spcBef>
                <a:spcPct val="20000"/>
              </a:spcBef>
            </a:pPr>
            <a:endParaRPr lang="en-GB" sz="2800" dirty="0">
              <a:solidFill>
                <a:prstClr val="black"/>
              </a:solidFill>
              <a:latin typeface="Arial" panose="020B0604020202020204" pitchFamily="34" charset="0"/>
              <a:cs typeface="Arial" panose="020B0604020202020204" pitchFamily="34" charset="0"/>
            </a:endParaRPr>
          </a:p>
        </p:txBody>
      </p:sp>
      <p:sp>
        <p:nvSpPr>
          <p:cNvPr id="11" name="Rectangle 10"/>
          <p:cNvSpPr/>
          <p:nvPr/>
        </p:nvSpPr>
        <p:spPr>
          <a:xfrm>
            <a:off x="5223102" y="2465614"/>
            <a:ext cx="6484483" cy="308154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914400">
              <a:spcBef>
                <a:spcPct val="20000"/>
              </a:spcBef>
            </a:pPr>
            <a:r>
              <a:rPr lang="en-US" dirty="0">
                <a:solidFill>
                  <a:prstClr val="black"/>
                </a:solidFill>
                <a:latin typeface="Arial" panose="020B0604020202020204" pitchFamily="34" charset="0"/>
                <a:cs typeface="Arial" panose="020B0604020202020204" pitchFamily="34" charset="0"/>
              </a:rPr>
              <a:t>More traditional crimes have dropped by 75% but a  transformation in crime is coming;</a:t>
            </a:r>
          </a:p>
          <a:p>
            <a:pPr marL="285750" lvl="0" indent="-285750" defTabSz="914400">
              <a:spcBef>
                <a:spcPct val="20000"/>
              </a:spcBef>
              <a:buFont typeface="Arial" panose="020B0604020202020204" pitchFamily="34" charset="0"/>
              <a:buChar char="•"/>
            </a:pPr>
            <a:r>
              <a:rPr lang="en-US" b="1" dirty="0">
                <a:solidFill>
                  <a:prstClr val="black"/>
                </a:solidFill>
                <a:latin typeface="Arial" panose="020B0604020202020204" pitchFamily="34" charset="0"/>
                <a:cs typeface="Arial" panose="020B0604020202020204" pitchFamily="34" charset="0"/>
              </a:rPr>
              <a:t>Technological</a:t>
            </a:r>
            <a:r>
              <a:rPr lang="en-US" dirty="0">
                <a:solidFill>
                  <a:prstClr val="black"/>
                </a:solidFill>
                <a:latin typeface="Arial" panose="020B0604020202020204" pitchFamily="34" charset="0"/>
                <a:cs typeface="Arial" panose="020B0604020202020204" pitchFamily="34" charset="0"/>
              </a:rPr>
              <a:t> – Fraud and Cybercrime affecting 53% of people in England and Wales.</a:t>
            </a:r>
          </a:p>
          <a:p>
            <a:pPr marL="285750" lvl="0" indent="-285750" defTabSz="914400">
              <a:spcBef>
                <a:spcPct val="20000"/>
              </a:spcBef>
              <a:buFont typeface="Arial" panose="020B0604020202020204" pitchFamily="34" charset="0"/>
              <a:buChar char="•"/>
            </a:pPr>
            <a:endParaRPr lang="en-US" dirty="0">
              <a:solidFill>
                <a:prstClr val="black"/>
              </a:solidFill>
              <a:latin typeface="Arial" panose="020B0604020202020204" pitchFamily="34" charset="0"/>
              <a:cs typeface="Arial" panose="020B0604020202020204" pitchFamily="34" charset="0"/>
            </a:endParaRPr>
          </a:p>
          <a:p>
            <a:pPr marL="285750" lvl="0" indent="-285750" defTabSz="914400">
              <a:spcBef>
                <a:spcPct val="20000"/>
              </a:spcBef>
              <a:buFont typeface="Arial" panose="020B0604020202020204" pitchFamily="34" charset="0"/>
              <a:buChar char="•"/>
            </a:pPr>
            <a:r>
              <a:rPr lang="en-US" b="1" dirty="0">
                <a:solidFill>
                  <a:prstClr val="black"/>
                </a:solidFill>
                <a:latin typeface="Arial" panose="020B0604020202020204" pitchFamily="34" charset="0"/>
                <a:cs typeface="Arial" panose="020B0604020202020204" pitchFamily="34" charset="0"/>
              </a:rPr>
              <a:t>Environmental crisis </a:t>
            </a:r>
            <a:r>
              <a:rPr lang="en-US" dirty="0">
                <a:solidFill>
                  <a:prstClr val="black"/>
                </a:solidFill>
                <a:latin typeface="Arial" panose="020B0604020202020204" pitchFamily="34" charset="0"/>
                <a:cs typeface="Arial" panose="020B0604020202020204" pitchFamily="34" charset="0"/>
              </a:rPr>
              <a:t>– protests due to climate change, Pandemics.</a:t>
            </a:r>
          </a:p>
          <a:p>
            <a:pPr marL="285750" lvl="0" indent="-285750" defTabSz="914400">
              <a:spcBef>
                <a:spcPct val="20000"/>
              </a:spcBef>
              <a:buFont typeface="Arial" panose="020B0604020202020204" pitchFamily="34" charset="0"/>
              <a:buChar char="•"/>
            </a:pPr>
            <a:endParaRPr lang="en-US" dirty="0">
              <a:solidFill>
                <a:prstClr val="black"/>
              </a:solidFill>
              <a:latin typeface="Arial" panose="020B0604020202020204" pitchFamily="34" charset="0"/>
              <a:cs typeface="Arial" panose="020B0604020202020204" pitchFamily="34" charset="0"/>
            </a:endParaRPr>
          </a:p>
          <a:p>
            <a:pPr marL="285750" lvl="0" indent="-285750" defTabSz="914400">
              <a:spcBef>
                <a:spcPct val="20000"/>
              </a:spcBef>
              <a:buFont typeface="Arial" panose="020B0604020202020204" pitchFamily="34" charset="0"/>
              <a:buChar char="•"/>
            </a:pPr>
            <a:r>
              <a:rPr lang="en-US" b="1" dirty="0">
                <a:solidFill>
                  <a:prstClr val="black"/>
                </a:solidFill>
                <a:latin typeface="Arial" panose="020B0604020202020204" pitchFamily="34" charset="0"/>
                <a:cs typeface="Arial" panose="020B0604020202020204" pitchFamily="34" charset="0"/>
              </a:rPr>
              <a:t>Social change </a:t>
            </a:r>
            <a:r>
              <a:rPr lang="en-US" dirty="0">
                <a:solidFill>
                  <a:prstClr val="black"/>
                </a:solidFill>
                <a:latin typeface="Arial" panose="020B0604020202020204" pitchFamily="34" charset="0"/>
                <a:cs typeface="Arial" panose="020B0604020202020204" pitchFamily="34" charset="0"/>
              </a:rPr>
              <a:t>– 28% increase in mental health incidents</a:t>
            </a:r>
          </a:p>
          <a:p>
            <a:pPr defTabSz="914400">
              <a:spcBef>
                <a:spcPct val="20000"/>
              </a:spcBef>
            </a:pPr>
            <a:r>
              <a:rPr lang="en-GB" dirty="0">
                <a:solidFill>
                  <a:prstClr val="black"/>
                </a:solidFill>
                <a:latin typeface="Arial" panose="020B0604020202020204" pitchFamily="34" charset="0"/>
                <a:cs typeface="Arial" panose="020B0604020202020204" pitchFamily="34" charset="0"/>
              </a:rPr>
              <a:t>					(Barber, 2022) </a:t>
            </a:r>
          </a:p>
        </p:txBody>
      </p:sp>
      <p:pic>
        <p:nvPicPr>
          <p:cNvPr id="2" name="Recorded Sound">
            <a:hlinkClick r:id="" action="ppaction://media"/>
            <a:extLst>
              <a:ext uri="{FF2B5EF4-FFF2-40B4-BE49-F238E27FC236}">
                <a16:creationId xmlns:a16="http://schemas.microsoft.com/office/drawing/2014/main" id="{10C7792C-7009-4DDB-B476-BD240A06F530}"/>
              </a:ext>
            </a:extLst>
          </p:cNvPr>
          <p:cNvPicPr>
            <a:picLocks noChangeAspect="1"/>
          </p:cNvPicPr>
          <p:nvPr>
            <a:audioFile r:link="rId1"/>
            <p:extLst>
              <p:ext uri="{DAA4B4D4-6D71-4841-9C94-3DE7FCFB9230}">
                <p14:media xmlns:p14="http://schemas.microsoft.com/office/powerpoint/2010/main" r:embed="rId2">
                  <p14:trim end="179577.7097"/>
                </p14:media>
              </p:ext>
            </p:extLst>
          </p:nvPr>
        </p:nvPicPr>
        <p:blipFill>
          <a:blip r:embed="rId6"/>
          <a:stretch>
            <a:fillRect/>
          </a:stretch>
        </p:blipFill>
        <p:spPr>
          <a:xfrm>
            <a:off x="179614" y="5970892"/>
            <a:ext cx="606943" cy="606943"/>
          </a:xfrm>
          <a:prstGeom prst="rect">
            <a:avLst/>
          </a:prstGeom>
        </p:spPr>
      </p:pic>
    </p:spTree>
    <p:extLst>
      <p:ext uri="{BB962C8B-B14F-4D97-AF65-F5344CB8AC3E}">
        <p14:creationId xmlns:p14="http://schemas.microsoft.com/office/powerpoint/2010/main" val="2972839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quarter" idx="14"/>
          </p:nvPr>
        </p:nvSpPr>
        <p:spPr>
          <a:xfrm>
            <a:off x="4963886" y="179614"/>
            <a:ext cx="6678385" cy="6221186"/>
          </a:xfrm>
        </p:spPr>
        <p:txBody>
          <a:bodyPr/>
          <a:lstStyle/>
          <a:p>
            <a:pPr marL="0" indent="0">
              <a:buNone/>
            </a:pPr>
            <a:r>
              <a:rPr lang="en-GB" sz="1600"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Transformative Neighbourhoods</a:t>
            </a:r>
          </a:p>
          <a:p>
            <a:pPr>
              <a:buFont typeface="Wingdings" panose="05000000000000000000" pitchFamily="2" charset="2"/>
              <a:buChar char="q"/>
            </a:pPr>
            <a:r>
              <a:rPr lang="en-GB" sz="1400" cap="none" dirty="0">
                <a:latin typeface="Arial" panose="020B0604020202020204" pitchFamily="34" charset="0"/>
                <a:cs typeface="Arial" panose="020B0604020202020204" pitchFamily="34" charset="0"/>
              </a:rPr>
              <a:t>Community groups</a:t>
            </a:r>
          </a:p>
          <a:p>
            <a:pPr>
              <a:buFont typeface="Wingdings" panose="05000000000000000000" pitchFamily="2" charset="2"/>
              <a:buChar char="q"/>
            </a:pPr>
            <a:r>
              <a:rPr lang="en-GB" sz="1400" cap="none" dirty="0">
                <a:latin typeface="Arial" panose="020B0604020202020204" pitchFamily="34" charset="0"/>
                <a:cs typeface="Arial" panose="020B0604020202020204" pitchFamily="34" charset="0"/>
              </a:rPr>
              <a:t>Shape the quality of their lives</a:t>
            </a:r>
          </a:p>
          <a:p>
            <a:pPr>
              <a:buFont typeface="Wingdings" panose="05000000000000000000" pitchFamily="2" charset="2"/>
              <a:buChar char="q"/>
            </a:pPr>
            <a:r>
              <a:rPr lang="en-GB" sz="1400" cap="none" dirty="0">
                <a:latin typeface="Arial" panose="020B0604020202020204" pitchFamily="34" charset="0"/>
                <a:cs typeface="Arial" panose="020B0604020202020204" pitchFamily="34" charset="0"/>
              </a:rPr>
              <a:t>Resident-led activities and voluntary association</a:t>
            </a:r>
          </a:p>
          <a:p>
            <a:pPr>
              <a:lnSpc>
                <a:spcPct val="107000"/>
              </a:lnSpc>
              <a:spcAft>
                <a:spcPts val="0"/>
              </a:spcAft>
              <a:buFont typeface="Wingdings" panose="05000000000000000000" pitchFamily="2" charset="2"/>
              <a:buChar char="q"/>
            </a:pPr>
            <a:r>
              <a:rPr lang="en-GB" sz="1400" cap="none" dirty="0">
                <a:latin typeface="Arial" panose="020B0604020202020204" pitchFamily="34" charset="0"/>
                <a:cs typeface="Arial" panose="020B0604020202020204" pitchFamily="34" charset="0"/>
              </a:rPr>
              <a:t>Annual meetings                                                           </a:t>
            </a:r>
            <a:r>
              <a:rPr lang="en-GB" sz="1100" dirty="0">
                <a:latin typeface="Arial" panose="020B0604020202020204" pitchFamily="34" charset="0"/>
                <a:ea typeface="Times New Roman" panose="02020603050405020304" pitchFamily="18" charset="0"/>
                <a:cs typeface="Arial" panose="020B0604020202020204" pitchFamily="34" charset="0"/>
              </a:rPr>
              <a:t>(Channan &amp; Miller, 2013)</a:t>
            </a:r>
            <a:endParaRPr lang="en-GB" sz="1200" dirty="0">
              <a:latin typeface="Calibri" panose="020F0502020204030204" pitchFamily="34" charset="0"/>
              <a:cs typeface="Times New Roman" panose="02020603050405020304" pitchFamily="18" charset="0"/>
            </a:endParaRPr>
          </a:p>
          <a:p>
            <a:pPr marL="0" lvl="0" indent="0">
              <a:buClr>
                <a:srgbClr val="346492">
                  <a:lumMod val="60000"/>
                  <a:lumOff val="40000"/>
                </a:srgbClr>
              </a:buClr>
              <a:buNone/>
            </a:pPr>
            <a:endParaRPr lang="en-GB" sz="1600" cap="none"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lvl="0" indent="0">
              <a:buClr>
                <a:srgbClr val="346492">
                  <a:lumMod val="60000"/>
                  <a:lumOff val="40000"/>
                </a:srgbClr>
              </a:buClr>
              <a:buNone/>
            </a:pPr>
            <a:r>
              <a:rPr lang="en-GB" sz="1600" cap="none"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Neighbourhood Policing Principles </a:t>
            </a:r>
          </a:p>
        </p:txBody>
      </p:sp>
      <p:pic>
        <p:nvPicPr>
          <p:cNvPr id="8" name="Content Placeholder 3"/>
          <p:cNvPicPr>
            <a:picLocks noGrp="1" noChangeAspect="1"/>
          </p:cNvPicPr>
          <p:nvPr>
            <p:ph sz="quarter" idx="13"/>
          </p:nvPr>
        </p:nvPicPr>
        <p:blipFill>
          <a:blip r:embed="rId5"/>
          <a:stretch>
            <a:fillRect/>
          </a:stretch>
        </p:blipFill>
        <p:spPr>
          <a:xfrm>
            <a:off x="105492" y="1786164"/>
            <a:ext cx="4727765" cy="3311525"/>
          </a:xfrm>
          <a:prstGeom prst="rect">
            <a:avLst/>
          </a:prstGeom>
        </p:spPr>
      </p:pic>
      <p:sp>
        <p:nvSpPr>
          <p:cNvPr id="9" name="Title 8"/>
          <p:cNvSpPr>
            <a:spLocks noGrp="1"/>
          </p:cNvSpPr>
          <p:nvPr>
            <p:ph type="title"/>
          </p:nvPr>
        </p:nvSpPr>
        <p:spPr>
          <a:xfrm>
            <a:off x="61106" y="442887"/>
            <a:ext cx="4769682" cy="1089529"/>
          </a:xfrm>
          <a:prstGeom prst="rect">
            <a:avLst/>
          </a:prstGeom>
          <a:solidFill>
            <a:schemeClr val="tx1"/>
          </a:solidFill>
        </p:spPr>
        <p:txBody>
          <a:bodyPr wrap="square" lIns="91440" tIns="45720" rIns="91440" bIns="45720">
            <a:spAutoFit/>
          </a:bodyPr>
          <a:lstStyle/>
          <a:p>
            <a:pPr algn="ctr"/>
            <a:r>
              <a:rPr lang="en-US" sz="3600" b="1" cap="none"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a:t>
            </a:r>
            <a:r>
              <a:rPr lang="en-US" sz="3600" b="1"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Engaging with the community</a:t>
            </a:r>
          </a:p>
        </p:txBody>
      </p:sp>
      <p:sp>
        <p:nvSpPr>
          <p:cNvPr id="3" name="Rectangle 2"/>
          <p:cNvSpPr/>
          <p:nvPr/>
        </p:nvSpPr>
        <p:spPr>
          <a:xfrm>
            <a:off x="4963886" y="3530826"/>
            <a:ext cx="2057400" cy="2194380"/>
          </a:xfrm>
          <a:prstGeom prst="rect">
            <a:avLst/>
          </a:prstGeom>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r>
              <a:rPr lang="en-GB" sz="1400" b="1" dirty="0">
                <a:latin typeface="Arial" panose="020B0604020202020204" pitchFamily="34" charset="0"/>
                <a:cs typeface="Arial" panose="020B0604020202020204" pitchFamily="34" charset="0"/>
              </a:rPr>
              <a:t>ENGAGING COMMUNITIES</a:t>
            </a:r>
          </a:p>
          <a:p>
            <a:endParaRPr lang="en-GB"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400" b="1" dirty="0">
                <a:latin typeface="Arial" panose="020B0604020202020204" pitchFamily="34" charset="0"/>
                <a:cs typeface="Arial" panose="020B0604020202020204" pitchFamily="34" charset="0"/>
              </a:rPr>
              <a:t>PROBLEM SOLVING</a:t>
            </a:r>
          </a:p>
          <a:p>
            <a:endParaRPr lang="en-GB"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400" b="1" dirty="0">
                <a:latin typeface="Arial" panose="020B0604020202020204" pitchFamily="34" charset="0"/>
                <a:cs typeface="Arial" panose="020B0604020202020204" pitchFamily="34" charset="0"/>
              </a:rPr>
              <a:t>TARGETING</a:t>
            </a:r>
          </a:p>
        </p:txBody>
      </p:sp>
      <p:sp>
        <p:nvSpPr>
          <p:cNvPr id="10" name="Rectangle 9"/>
          <p:cNvSpPr/>
          <p:nvPr/>
        </p:nvSpPr>
        <p:spPr>
          <a:xfrm>
            <a:off x="7186550" y="3530826"/>
            <a:ext cx="2057400" cy="2186216"/>
          </a:xfrm>
          <a:prstGeom prst="rect">
            <a:avLst/>
          </a:prstGeom>
          <a:solidFill>
            <a:schemeClr val="accent3">
              <a:lumMod val="75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r>
              <a:rPr lang="en-GB" sz="1400" b="1" dirty="0">
                <a:solidFill>
                  <a:schemeClr val="accent5">
                    <a:lumMod val="40000"/>
                    <a:lumOff val="60000"/>
                  </a:schemeClr>
                </a:solidFill>
                <a:latin typeface="Arial" panose="020B0604020202020204" pitchFamily="34" charset="0"/>
                <a:cs typeface="Arial" panose="020B0604020202020204" pitchFamily="34" charset="0"/>
              </a:rPr>
              <a:t>PROMOTE THE RIGHT CULTURE</a:t>
            </a:r>
          </a:p>
          <a:p>
            <a:endParaRPr lang="en-GB" sz="1400" b="1" dirty="0">
              <a:solidFill>
                <a:schemeClr val="accent5">
                  <a:lumMod val="40000"/>
                  <a:lumOff val="60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400" b="1" dirty="0">
                <a:solidFill>
                  <a:schemeClr val="accent5">
                    <a:lumMod val="40000"/>
                    <a:lumOff val="60000"/>
                  </a:schemeClr>
                </a:solidFill>
                <a:latin typeface="Arial" panose="020B0604020202020204" pitchFamily="34" charset="0"/>
                <a:cs typeface="Arial" panose="020B0604020202020204" pitchFamily="34" charset="0"/>
              </a:rPr>
              <a:t>BUILD ANALYTICAL CAPABILITY</a:t>
            </a:r>
          </a:p>
          <a:p>
            <a:endParaRPr lang="en-GB" sz="1400" b="1" dirty="0">
              <a:solidFill>
                <a:schemeClr val="accent5">
                  <a:lumMod val="40000"/>
                  <a:lumOff val="60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400" b="1" dirty="0">
                <a:solidFill>
                  <a:schemeClr val="accent5">
                    <a:lumMod val="40000"/>
                    <a:lumOff val="60000"/>
                  </a:schemeClr>
                </a:solidFill>
                <a:latin typeface="Arial" panose="020B0604020202020204" pitchFamily="34" charset="0"/>
                <a:cs typeface="Arial" panose="020B0604020202020204" pitchFamily="34" charset="0"/>
              </a:rPr>
              <a:t>DEVELOP OFFICERS AND STAFF</a:t>
            </a:r>
          </a:p>
        </p:txBody>
      </p:sp>
      <p:sp>
        <p:nvSpPr>
          <p:cNvPr id="11" name="Rectangle 10"/>
          <p:cNvSpPr/>
          <p:nvPr/>
        </p:nvSpPr>
        <p:spPr>
          <a:xfrm>
            <a:off x="9409214" y="3530826"/>
            <a:ext cx="2057400" cy="218621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q"/>
            </a:pPr>
            <a:r>
              <a:rPr lang="en-GB" sz="1400" b="1" dirty="0">
                <a:solidFill>
                  <a:schemeClr val="tx1"/>
                </a:solidFill>
                <a:latin typeface="Arial" panose="020B0604020202020204" pitchFamily="34" charset="0"/>
                <a:cs typeface="Arial" panose="020B0604020202020204" pitchFamily="34" charset="0"/>
              </a:rPr>
              <a:t>DEVELOPING, SHARING AND LEARNING</a:t>
            </a:r>
          </a:p>
          <a:p>
            <a:endParaRPr lang="en-GB" sz="1400" b="1"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400" b="1" dirty="0">
                <a:solidFill>
                  <a:schemeClr val="tx1"/>
                </a:solidFill>
                <a:latin typeface="Arial" panose="020B0604020202020204" pitchFamily="34" charset="0"/>
                <a:cs typeface="Arial" panose="020B0604020202020204" pitchFamily="34" charset="0"/>
              </a:rPr>
              <a:t>COLLABORATIVE THINKING</a:t>
            </a:r>
          </a:p>
        </p:txBody>
      </p:sp>
      <p:sp>
        <p:nvSpPr>
          <p:cNvPr id="12" name="Rectangle 11"/>
          <p:cNvSpPr/>
          <p:nvPr/>
        </p:nvSpPr>
        <p:spPr>
          <a:xfrm>
            <a:off x="4963886" y="2937319"/>
            <a:ext cx="2057400" cy="601671"/>
          </a:xfrm>
          <a:prstGeom prst="rect">
            <a:avLst/>
          </a:prstGeom>
          <a:solidFill>
            <a:schemeClr val="accent2">
              <a:lumMod val="20000"/>
              <a:lumOff val="8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1">
                    <a:lumMod val="50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DELIVERING </a:t>
            </a:r>
          </a:p>
        </p:txBody>
      </p:sp>
      <p:sp>
        <p:nvSpPr>
          <p:cNvPr id="13" name="Rectangle 12"/>
          <p:cNvSpPr/>
          <p:nvPr/>
        </p:nvSpPr>
        <p:spPr>
          <a:xfrm>
            <a:off x="7186550" y="2929155"/>
            <a:ext cx="2057400" cy="601671"/>
          </a:xfrm>
          <a:prstGeom prst="rect">
            <a:avLst/>
          </a:prstGeom>
          <a:solidFill>
            <a:schemeClr val="accent3">
              <a:lumMod val="40000"/>
              <a:lumOff val="6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4">
                    <a:lumMod val="50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SUPPORTING</a:t>
            </a:r>
            <a:r>
              <a:rPr lang="en-GB" dirty="0">
                <a:solidFill>
                  <a:schemeClr val="accent1">
                    <a:lumMod val="50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14" name="Rectangle 13"/>
          <p:cNvSpPr/>
          <p:nvPr/>
        </p:nvSpPr>
        <p:spPr>
          <a:xfrm>
            <a:off x="9409214" y="2920991"/>
            <a:ext cx="2057400" cy="601671"/>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&amp; IMPROVING</a:t>
            </a:r>
          </a:p>
        </p:txBody>
      </p:sp>
      <p:sp>
        <p:nvSpPr>
          <p:cNvPr id="15" name="Rectangle 14"/>
          <p:cNvSpPr/>
          <p:nvPr/>
        </p:nvSpPr>
        <p:spPr>
          <a:xfrm>
            <a:off x="9409214" y="5880726"/>
            <a:ext cx="1981633" cy="275653"/>
          </a:xfrm>
          <a:prstGeom prst="rect">
            <a:avLst/>
          </a:prstGeom>
        </p:spPr>
        <p:txBody>
          <a:bodyPr wrap="none">
            <a:spAutoFit/>
          </a:bodyPr>
          <a:lstStyle/>
          <a:p>
            <a:pPr>
              <a:lnSpc>
                <a:spcPct val="107000"/>
              </a:lnSpc>
              <a:spcAft>
                <a:spcPts val="800"/>
              </a:spcAft>
            </a:pPr>
            <a:r>
              <a:rPr lang="en-GB" sz="1200" dirty="0">
                <a:solidFill>
                  <a:schemeClr val="bg1"/>
                </a:solidFill>
                <a:latin typeface="Arial" panose="020B0604020202020204" pitchFamily="34" charset="0"/>
                <a:ea typeface="Calibri" panose="020F0502020204030204" pitchFamily="34" charset="0"/>
                <a:cs typeface="Arial" panose="020B0604020202020204" pitchFamily="34" charset="0"/>
              </a:rPr>
              <a:t>(College of Policing, 2021)</a:t>
            </a:r>
          </a:p>
        </p:txBody>
      </p:sp>
      <p:pic>
        <p:nvPicPr>
          <p:cNvPr id="2" name="Recorded Sound">
            <a:hlinkClick r:id="" action="ppaction://media"/>
            <a:extLst>
              <a:ext uri="{FF2B5EF4-FFF2-40B4-BE49-F238E27FC236}">
                <a16:creationId xmlns:a16="http://schemas.microsoft.com/office/drawing/2014/main" id="{13B08EE1-D2D0-4AC3-BB76-DE38C76A42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3328" y="5880726"/>
            <a:ext cx="776748" cy="776748"/>
          </a:xfrm>
          <a:prstGeom prst="rect">
            <a:avLst/>
          </a:prstGeom>
        </p:spPr>
      </p:pic>
    </p:spTree>
    <p:extLst>
      <p:ext uri="{BB962C8B-B14F-4D97-AF65-F5344CB8AC3E}">
        <p14:creationId xmlns:p14="http://schemas.microsoft.com/office/powerpoint/2010/main" val="1694017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581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quarter" idx="14"/>
          </p:nvPr>
        </p:nvSpPr>
        <p:spPr>
          <a:xfrm>
            <a:off x="7625538" y="731967"/>
            <a:ext cx="4058461" cy="5636176"/>
          </a:xfrm>
        </p:spPr>
        <p:txBody>
          <a:bodyPr>
            <a:noAutofit/>
          </a:bodyPr>
          <a:lstStyle/>
          <a:p>
            <a:r>
              <a:rPr lang="en-GB" sz="1600" cap="none" dirty="0">
                <a:latin typeface="Arial" panose="020B0604020202020204" pitchFamily="34" charset="0"/>
                <a:cs typeface="Arial" panose="020B0604020202020204" pitchFamily="34" charset="0"/>
              </a:rPr>
              <a:t>National county lines working group was set up in November 2016 at the request of the inter-ministerial group on gangs to drive delivery of a cross government and agency programme of work to tackle county lines.</a:t>
            </a:r>
          </a:p>
          <a:p>
            <a:r>
              <a:rPr lang="en-GB" sz="1600" cap="none" dirty="0">
                <a:latin typeface="Arial" panose="020B0604020202020204" pitchFamily="34" charset="0"/>
                <a:cs typeface="Arial" panose="020B0604020202020204" pitchFamily="34" charset="0"/>
              </a:rPr>
              <a:t>Success is effectively tackling county lines operations, rather than wider drug dealing.</a:t>
            </a:r>
          </a:p>
          <a:p>
            <a:r>
              <a:rPr lang="en-GB" sz="1600" cap="none" dirty="0">
                <a:latin typeface="Arial" panose="020B0604020202020204" pitchFamily="34" charset="0"/>
                <a:cs typeface="Arial" panose="020B0604020202020204" pitchFamily="34" charset="0"/>
              </a:rPr>
              <a:t>Members include home office, education, ministry of housing, communities, local government, dept of health and social care, ministry of justice, youth justice board among others, </a:t>
            </a:r>
          </a:p>
        </p:txBody>
      </p:sp>
      <p:sp>
        <p:nvSpPr>
          <p:cNvPr id="5" name="Rectangle 4"/>
          <p:cNvSpPr/>
          <p:nvPr/>
        </p:nvSpPr>
        <p:spPr>
          <a:xfrm>
            <a:off x="180067" y="85635"/>
            <a:ext cx="11329762" cy="646331"/>
          </a:xfrm>
          <a:prstGeom prst="rect">
            <a:avLst/>
          </a:prstGeom>
          <a:solidFill>
            <a:schemeClr val="tx1"/>
          </a:solidFill>
        </p:spPr>
        <p:txBody>
          <a:bodyPr wrap="square" lIns="91440" tIns="45720" rIns="91440" bIns="45720">
            <a:spAutoFit/>
          </a:bodyPr>
          <a:lstStyle/>
          <a:p>
            <a:pPr algn="ctr"/>
            <a:r>
              <a:rPr lang="en-US" sz="3600" b="1"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 Partnership Working</a:t>
            </a:r>
          </a:p>
        </p:txBody>
      </p:sp>
      <p:sp>
        <p:nvSpPr>
          <p:cNvPr id="8" name="Content Placeholder 7"/>
          <p:cNvSpPr>
            <a:spLocks noGrp="1"/>
          </p:cNvSpPr>
          <p:nvPr>
            <p:ph sz="quarter" idx="13"/>
          </p:nvPr>
        </p:nvSpPr>
        <p:spPr>
          <a:xfrm>
            <a:off x="2830049" y="731966"/>
            <a:ext cx="2204712" cy="4642619"/>
          </a:xfrm>
        </p:spPr>
        <p:txBody>
          <a:bodyPr>
            <a:normAutofit/>
          </a:bodyPr>
          <a:lstStyle/>
          <a:p>
            <a:pPr marL="0" indent="0">
              <a:buNone/>
            </a:pPr>
            <a:endParaRPr lang="en-GB" sz="1400" cap="none" dirty="0">
              <a:latin typeface="Arial" panose="020B0604020202020204" pitchFamily="34" charset="0"/>
              <a:cs typeface="Arial" panose="020B0604020202020204" pitchFamily="34" charset="0"/>
            </a:endParaRPr>
          </a:p>
          <a:p>
            <a:r>
              <a:rPr lang="en-GB" sz="1400" cap="none" dirty="0">
                <a:latin typeface="Arial" panose="020B0604020202020204" pitchFamily="34" charset="0"/>
                <a:cs typeface="Arial" panose="020B0604020202020204" pitchFamily="34" charset="0"/>
              </a:rPr>
              <a:t>Mitton (2019) argues that it is important to draw on a range of disciplines because their differing perspectives and collective insights would offer a more sophisticated understanding of an issue than could be provided by any one discipline.</a:t>
            </a:r>
          </a:p>
          <a:p>
            <a:pPr marL="0" indent="0">
              <a:buNone/>
            </a:pPr>
            <a:endParaRPr lang="en-GB" sz="1400" dirty="0">
              <a:latin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5"/>
          <a:stretch>
            <a:fillRect/>
          </a:stretch>
        </p:blipFill>
        <p:spPr>
          <a:xfrm>
            <a:off x="163643" y="731966"/>
            <a:ext cx="2649981" cy="4595990"/>
          </a:xfrm>
          <a:prstGeom prst="rect">
            <a:avLst/>
          </a:prstGeom>
        </p:spPr>
      </p:pic>
      <p:pic>
        <p:nvPicPr>
          <p:cNvPr id="11" name="Picture 10"/>
          <p:cNvPicPr>
            <a:picLocks noChangeAspect="1"/>
          </p:cNvPicPr>
          <p:nvPr/>
        </p:nvPicPr>
        <p:blipFill>
          <a:blip r:embed="rId6"/>
          <a:stretch>
            <a:fillRect/>
          </a:stretch>
        </p:blipFill>
        <p:spPr>
          <a:xfrm>
            <a:off x="5051185" y="731966"/>
            <a:ext cx="2557929" cy="4595990"/>
          </a:xfrm>
          <a:prstGeom prst="rect">
            <a:avLst/>
          </a:prstGeom>
        </p:spPr>
      </p:pic>
      <p:sp>
        <p:nvSpPr>
          <p:cNvPr id="12" name="Rectangle 11"/>
          <p:cNvSpPr/>
          <p:nvPr/>
        </p:nvSpPr>
        <p:spPr>
          <a:xfrm>
            <a:off x="9570920" y="5809359"/>
            <a:ext cx="2113079" cy="306109"/>
          </a:xfrm>
          <a:prstGeom prst="rect">
            <a:avLst/>
          </a:prstGeom>
        </p:spPr>
        <p:txBody>
          <a:bodyPr wrap="none">
            <a:spAutoFit/>
          </a:bodyPr>
          <a:lstStyle/>
          <a:p>
            <a:pPr>
              <a:lnSpc>
                <a:spcPct val="107000"/>
              </a:lnSpc>
              <a:spcAft>
                <a:spcPts val="800"/>
              </a:spcAft>
            </a:pPr>
            <a:r>
              <a:rPr lang="en-GB" sz="1400" dirty="0">
                <a:solidFill>
                  <a:schemeClr val="bg1"/>
                </a:solidFill>
                <a:latin typeface="Arial" panose="020B0604020202020204" pitchFamily="34" charset="0"/>
                <a:ea typeface="Calibri" panose="020F0502020204030204" pitchFamily="34" charset="0"/>
                <a:cs typeface="Arial" panose="020B0604020202020204" pitchFamily="34" charset="0"/>
              </a:rPr>
              <a:t>(HM Government, 2018)</a:t>
            </a:r>
          </a:p>
        </p:txBody>
      </p:sp>
      <p:pic>
        <p:nvPicPr>
          <p:cNvPr id="2" name="Recorded Sound">
            <a:hlinkClick r:id="" action="ppaction://media"/>
            <a:extLst>
              <a:ext uri="{FF2B5EF4-FFF2-40B4-BE49-F238E27FC236}">
                <a16:creationId xmlns:a16="http://schemas.microsoft.com/office/drawing/2014/main" id="{D87C56AE-B06F-40FF-80C5-297E59D5ED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25282" y="5830352"/>
            <a:ext cx="740991" cy="740991"/>
          </a:xfrm>
          <a:prstGeom prst="rect">
            <a:avLst/>
          </a:prstGeom>
        </p:spPr>
      </p:pic>
    </p:spTree>
    <p:extLst>
      <p:ext uri="{BB962C8B-B14F-4D97-AF65-F5344CB8AC3E}">
        <p14:creationId xmlns:p14="http://schemas.microsoft.com/office/powerpoint/2010/main" val="150981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7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90971" y="685799"/>
            <a:ext cx="4067629" cy="5519058"/>
          </a:xfrm>
        </p:spPr>
        <p:txBody>
          <a:bodyPr>
            <a:normAutofit/>
          </a:bodyPr>
          <a:lstStyle/>
          <a:p>
            <a:r>
              <a:rPr lang="en-GB" sz="1600" cap="none" dirty="0">
                <a:solidFill>
                  <a:schemeClr val="tx1"/>
                </a:solidFill>
                <a:latin typeface="Arial" panose="020B0604020202020204" pitchFamily="34" charset="0"/>
                <a:cs typeface="Arial" panose="020B0604020202020204" pitchFamily="34" charset="0"/>
              </a:rPr>
              <a:t>Coordinate activity across government to tackle crime and address security on the internet. </a:t>
            </a:r>
            <a:br>
              <a:rPr lang="en-GB" sz="1600" cap="none" dirty="0">
                <a:solidFill>
                  <a:schemeClr val="tx1"/>
                </a:solidFill>
                <a:latin typeface="Arial" panose="020B0604020202020204" pitchFamily="34" charset="0"/>
                <a:cs typeface="Arial" panose="020B0604020202020204" pitchFamily="34" charset="0"/>
              </a:rPr>
            </a:br>
            <a:br>
              <a:rPr lang="en-GB" sz="1600" cap="none" dirty="0">
                <a:solidFill>
                  <a:schemeClr val="tx1"/>
                </a:solidFill>
                <a:latin typeface="Arial" panose="020B0604020202020204" pitchFamily="34" charset="0"/>
                <a:cs typeface="Arial" panose="020B0604020202020204" pitchFamily="34" charset="0"/>
              </a:rPr>
            </a:br>
            <a:r>
              <a:rPr lang="en-GB" sz="1600" cap="none" dirty="0">
                <a:solidFill>
                  <a:schemeClr val="tx1"/>
                </a:solidFill>
                <a:latin typeface="Arial" panose="020B0604020202020204" pitchFamily="34" charset="0"/>
                <a:cs typeface="Arial" panose="020B0604020202020204" pitchFamily="34" charset="0"/>
              </a:rPr>
              <a:t>• Reduce direct harms by making the internet a hostile environment for financial criminals and child sexual predators. </a:t>
            </a:r>
            <a:br>
              <a:rPr lang="en-GB" sz="1600" cap="none" dirty="0">
                <a:solidFill>
                  <a:schemeClr val="tx1"/>
                </a:solidFill>
                <a:latin typeface="Arial" panose="020B0604020202020204" pitchFamily="34" charset="0"/>
                <a:cs typeface="Arial" panose="020B0604020202020204" pitchFamily="34" charset="0"/>
              </a:rPr>
            </a:br>
            <a:br>
              <a:rPr lang="en-GB" sz="1600" cap="none" dirty="0">
                <a:solidFill>
                  <a:schemeClr val="tx1"/>
                </a:solidFill>
                <a:latin typeface="Arial" panose="020B0604020202020204" pitchFamily="34" charset="0"/>
                <a:cs typeface="Arial" panose="020B0604020202020204" pitchFamily="34" charset="0"/>
              </a:rPr>
            </a:br>
            <a:r>
              <a:rPr lang="en-GB" sz="1600" cap="none" dirty="0">
                <a:solidFill>
                  <a:schemeClr val="tx1"/>
                </a:solidFill>
                <a:latin typeface="Arial" panose="020B0604020202020204" pitchFamily="34" charset="0"/>
                <a:cs typeface="Arial" panose="020B0604020202020204" pitchFamily="34" charset="0"/>
              </a:rPr>
              <a:t>• Raise public confidence in the safety and security of the internet, through the provision of accurate and easy-to-understand information to the public on the threats.</a:t>
            </a:r>
            <a:br>
              <a:rPr lang="en-GB" sz="1600" cap="none" dirty="0">
                <a:solidFill>
                  <a:schemeClr val="tx1"/>
                </a:solidFill>
                <a:latin typeface="Arial" panose="020B0604020202020204" pitchFamily="34" charset="0"/>
                <a:cs typeface="Arial" panose="020B0604020202020204" pitchFamily="34" charset="0"/>
              </a:rPr>
            </a:br>
            <a:br>
              <a:rPr lang="en-GB" sz="1600" cap="none" dirty="0">
                <a:solidFill>
                  <a:schemeClr val="tx1"/>
                </a:solidFill>
                <a:latin typeface="Arial" panose="020B0604020202020204" pitchFamily="34" charset="0"/>
                <a:cs typeface="Arial" panose="020B0604020202020204" pitchFamily="34" charset="0"/>
              </a:rPr>
            </a:br>
            <a:r>
              <a:rPr lang="en-GB" sz="1600" cap="none" dirty="0">
                <a:solidFill>
                  <a:schemeClr val="tx1"/>
                </a:solidFill>
                <a:latin typeface="Arial" panose="020B0604020202020204" pitchFamily="34" charset="0"/>
                <a:cs typeface="Arial" panose="020B0604020202020204" pitchFamily="34" charset="0"/>
              </a:rPr>
              <a:t> • Support industry to tackle cyber crime, and work with industry to consider how products and online services can be made safer. </a:t>
            </a:r>
            <a:br>
              <a:rPr lang="en-GB" sz="1600" cap="none" dirty="0">
                <a:solidFill>
                  <a:schemeClr val="tx1"/>
                </a:solidFill>
                <a:latin typeface="Arial" panose="020B0604020202020204" pitchFamily="34" charset="0"/>
                <a:cs typeface="Arial" panose="020B0604020202020204" pitchFamily="34" charset="0"/>
              </a:rPr>
            </a:br>
            <a:br>
              <a:rPr lang="en-GB" sz="1600" cap="none" dirty="0">
                <a:solidFill>
                  <a:schemeClr val="tx1"/>
                </a:solidFill>
                <a:latin typeface="Arial" panose="020B0604020202020204" pitchFamily="34" charset="0"/>
                <a:cs typeface="Arial" panose="020B0604020202020204" pitchFamily="34" charset="0"/>
              </a:rPr>
            </a:br>
            <a:r>
              <a:rPr lang="en-GB" sz="1600" cap="none" dirty="0">
                <a:solidFill>
                  <a:schemeClr val="tx1"/>
                </a:solidFill>
                <a:latin typeface="Arial" panose="020B0604020202020204" pitchFamily="34" charset="0"/>
                <a:cs typeface="Arial" panose="020B0604020202020204" pitchFamily="34" charset="0"/>
              </a:rPr>
              <a:t>• Work with international partners to tackle the problem collectively.</a:t>
            </a:r>
            <a:br>
              <a:rPr lang="en-GB" sz="1600" cap="none" dirty="0">
                <a:latin typeface="Arial" panose="020B0604020202020204" pitchFamily="34" charset="0"/>
                <a:cs typeface="Arial" panose="020B0604020202020204" pitchFamily="34" charset="0"/>
              </a:rPr>
            </a:br>
            <a:br>
              <a:rPr lang="en-GB" sz="1600" cap="none" dirty="0">
                <a:latin typeface="Arial" panose="020B0604020202020204" pitchFamily="34" charset="0"/>
                <a:cs typeface="Arial" panose="020B0604020202020204" pitchFamily="34" charset="0"/>
              </a:rPr>
            </a:br>
            <a:r>
              <a:rPr lang="en-GB" sz="1600" cap="none" dirty="0">
                <a:latin typeface="Arial" panose="020B0604020202020204" pitchFamily="34" charset="0"/>
                <a:cs typeface="Arial" panose="020B0604020202020204" pitchFamily="34" charset="0"/>
              </a:rPr>
              <a:t>		</a:t>
            </a:r>
            <a:r>
              <a:rPr lang="en-GB" sz="1400" cap="none" dirty="0">
                <a:solidFill>
                  <a:schemeClr val="bg1"/>
                </a:solidFill>
                <a:latin typeface="Arial" panose="020B0604020202020204" pitchFamily="34" charset="0"/>
                <a:cs typeface="Arial" panose="020B0604020202020204" pitchFamily="34" charset="0"/>
              </a:rPr>
              <a:t>(HM Government, 2010)</a:t>
            </a:r>
          </a:p>
        </p:txBody>
      </p:sp>
      <p:pic>
        <p:nvPicPr>
          <p:cNvPr id="8" name="Content Placeholder 7"/>
          <p:cNvPicPr>
            <a:picLocks noGrp="1" noChangeAspect="1"/>
          </p:cNvPicPr>
          <p:nvPr>
            <p:ph sz="quarter" idx="13"/>
          </p:nvPr>
        </p:nvPicPr>
        <p:blipFill>
          <a:blip r:embed="rId5">
            <a:extLst>
              <a:ext uri="{28A0092B-C50C-407E-A947-70E740481C1C}">
                <a14:useLocalDpi xmlns:a14="http://schemas.microsoft.com/office/drawing/2010/main" val="0"/>
              </a:ext>
            </a:extLst>
          </a:blip>
          <a:stretch>
            <a:fillRect/>
          </a:stretch>
        </p:blipFill>
        <p:spPr>
          <a:xfrm>
            <a:off x="180067" y="828455"/>
            <a:ext cx="2523690" cy="4744219"/>
          </a:xfrm>
          <a:ln>
            <a:solidFill>
              <a:schemeClr val="tx1"/>
            </a:solidFill>
          </a:ln>
        </p:spPr>
      </p:pic>
      <p:pic>
        <p:nvPicPr>
          <p:cNvPr id="7" name="Content Placeholder 6"/>
          <p:cNvPicPr>
            <a:picLocks noGrp="1" noChangeAspect="1"/>
          </p:cNvPicPr>
          <p:nvPr>
            <p:ph sz="quarter" idx="14"/>
          </p:nvPr>
        </p:nvPicPr>
        <p:blipFill>
          <a:blip r:embed="rId6">
            <a:extLst>
              <a:ext uri="{28A0092B-C50C-407E-A947-70E740481C1C}">
                <a14:useLocalDpi xmlns:a14="http://schemas.microsoft.com/office/drawing/2010/main" val="0"/>
              </a:ext>
            </a:extLst>
          </a:blip>
          <a:stretch>
            <a:fillRect/>
          </a:stretch>
        </p:blipFill>
        <p:spPr>
          <a:xfrm>
            <a:off x="4957781" y="828455"/>
            <a:ext cx="2515280" cy="4744219"/>
          </a:xfrm>
          <a:ln>
            <a:solidFill>
              <a:schemeClr val="tx1"/>
            </a:solidFill>
          </a:ln>
        </p:spPr>
      </p:pic>
      <p:sp>
        <p:nvSpPr>
          <p:cNvPr id="6" name="Rectangle 5"/>
          <p:cNvSpPr/>
          <p:nvPr/>
        </p:nvSpPr>
        <p:spPr>
          <a:xfrm>
            <a:off x="180067" y="85635"/>
            <a:ext cx="11329762" cy="646331"/>
          </a:xfrm>
          <a:prstGeom prst="rect">
            <a:avLst/>
          </a:prstGeom>
          <a:solidFill>
            <a:schemeClr val="tx1"/>
          </a:solidFill>
        </p:spPr>
        <p:txBody>
          <a:bodyPr wrap="square" lIns="91440" tIns="45720" rIns="91440" bIns="45720">
            <a:spAutoFit/>
          </a:bodyPr>
          <a:lstStyle/>
          <a:p>
            <a:pPr algn="ctr"/>
            <a:r>
              <a:rPr lang="en-US" sz="3600" b="1"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 Partnership Working</a:t>
            </a:r>
          </a:p>
        </p:txBody>
      </p:sp>
      <p:sp>
        <p:nvSpPr>
          <p:cNvPr id="9" name="Rectangle 8"/>
          <p:cNvSpPr/>
          <p:nvPr/>
        </p:nvSpPr>
        <p:spPr>
          <a:xfrm>
            <a:off x="2703757" y="1074980"/>
            <a:ext cx="2245614" cy="4401205"/>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It provides a focus for the police service, health and social care services and voluntary and community sector to work together to improve people’s health and wellbeing, prevent crime and protect the most vulnerable people in England.</a:t>
            </a:r>
          </a:p>
          <a:p>
            <a:endParaRPr lang="en-GB" sz="16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(Association of Directors of Public Health, 2018)</a:t>
            </a:r>
          </a:p>
          <a:p>
            <a:endParaRPr lang="en-GB" sz="16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pic>
        <p:nvPicPr>
          <p:cNvPr id="3" name="Recorded Sound">
            <a:hlinkClick r:id="" action="ppaction://media"/>
            <a:extLst>
              <a:ext uri="{FF2B5EF4-FFF2-40B4-BE49-F238E27FC236}">
                <a16:creationId xmlns:a16="http://schemas.microsoft.com/office/drawing/2014/main" id="{DEB36DBB-EC20-4B52-A7A9-C81132C9D7E1}"/>
              </a:ext>
            </a:extLst>
          </p:cNvPr>
          <p:cNvPicPr>
            <a:picLocks noChangeAspect="1"/>
          </p:cNvPicPr>
          <p:nvPr>
            <a:audioFile r:link="rId1"/>
            <p:extLst>
              <p:ext uri="{DAA4B4D4-6D71-4841-9C94-3DE7FCFB9230}">
                <p14:media xmlns:p14="http://schemas.microsoft.com/office/powerpoint/2010/main" r:embed="rId2">
                  <p14:trim end="26044.0362"/>
                </p14:media>
              </p:ext>
            </p:extLst>
          </p:nvPr>
        </p:nvPicPr>
        <p:blipFill>
          <a:blip r:embed="rId7"/>
          <a:stretch>
            <a:fillRect/>
          </a:stretch>
        </p:blipFill>
        <p:spPr>
          <a:xfrm>
            <a:off x="180066" y="5844840"/>
            <a:ext cx="766417" cy="766417"/>
          </a:xfrm>
          <a:prstGeom prst="rect">
            <a:avLst/>
          </a:prstGeom>
        </p:spPr>
      </p:pic>
    </p:spTree>
    <p:extLst>
      <p:ext uri="{BB962C8B-B14F-4D97-AF65-F5344CB8AC3E}">
        <p14:creationId xmlns:p14="http://schemas.microsoft.com/office/powerpoint/2010/main" val="3060359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ounded Rectangle 12"/>
          <p:cNvSpPr/>
          <p:nvPr/>
        </p:nvSpPr>
        <p:spPr>
          <a:xfrm>
            <a:off x="88900" y="612231"/>
            <a:ext cx="2603500" cy="158749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0" y="-22766"/>
            <a:ext cx="10396882" cy="622300"/>
          </a:xfrm>
        </p:spPr>
        <p:txBody>
          <a:bodyPr>
            <a:normAutofit/>
          </a:bodyPr>
          <a:lstStyle/>
          <a:p>
            <a:r>
              <a:rPr lang="en-GB" sz="3200" b="1" cap="none" dirty="0">
                <a:solidFill>
                  <a:schemeClr val="tx1"/>
                </a:solidFill>
                <a:latin typeface="Arial" panose="020B0604020202020204" pitchFamily="34" charset="0"/>
                <a:cs typeface="Arial" panose="020B0604020202020204" pitchFamily="34" charset="0"/>
              </a:rPr>
              <a:t>Meeting the challenge</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442791895"/>
              </p:ext>
            </p:extLst>
          </p:nvPr>
        </p:nvGraphicFramePr>
        <p:xfrm>
          <a:off x="-955040" y="0"/>
          <a:ext cx="13258800" cy="68579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Left Arrow 4"/>
          <p:cNvSpPr/>
          <p:nvPr/>
        </p:nvSpPr>
        <p:spPr>
          <a:xfrm>
            <a:off x="6110264" y="3167743"/>
            <a:ext cx="894694" cy="11412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Left Arrow 5"/>
          <p:cNvSpPr/>
          <p:nvPr/>
        </p:nvSpPr>
        <p:spPr>
          <a:xfrm rot="2271576">
            <a:off x="6049527" y="1800220"/>
            <a:ext cx="1037291" cy="18960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p:cNvPicPr>
            <a:picLocks noChangeAspect="1"/>
          </p:cNvPicPr>
          <p:nvPr/>
        </p:nvPicPr>
        <p:blipFill>
          <a:blip r:embed="rId10"/>
          <a:stretch>
            <a:fillRect/>
          </a:stretch>
        </p:blipFill>
        <p:spPr>
          <a:xfrm rot="21344881">
            <a:off x="7136389" y="871256"/>
            <a:ext cx="2274928" cy="2619744"/>
          </a:xfrm>
          <a:prstGeom prst="rect">
            <a:avLst/>
          </a:prstGeom>
        </p:spPr>
      </p:pic>
      <p:sp>
        <p:nvSpPr>
          <p:cNvPr id="9" name="TextBox 8"/>
          <p:cNvSpPr txBox="1"/>
          <p:nvPr/>
        </p:nvSpPr>
        <p:spPr>
          <a:xfrm rot="21345786">
            <a:off x="7378462" y="406176"/>
            <a:ext cx="1792224" cy="398149"/>
          </a:xfrm>
          <a:prstGeom prst="rect">
            <a:avLst/>
          </a:prstGeom>
          <a:noFill/>
        </p:spPr>
        <p:txBody>
          <a:bodyPr wrap="square" rtlCol="0">
            <a:spAutoFit/>
          </a:bodyPr>
          <a:lstStyle/>
          <a:p>
            <a:pPr algn="ctr"/>
            <a:r>
              <a:rPr lang="en-GB" sz="2000" dirty="0"/>
              <a:t>Use of Force</a:t>
            </a:r>
            <a:endParaRPr lang="en-GB" dirty="0"/>
          </a:p>
        </p:txBody>
      </p:sp>
      <p:sp>
        <p:nvSpPr>
          <p:cNvPr id="15" name="TextBox 14"/>
          <p:cNvSpPr txBox="1"/>
          <p:nvPr/>
        </p:nvSpPr>
        <p:spPr>
          <a:xfrm rot="21345786">
            <a:off x="7378166" y="3560271"/>
            <a:ext cx="2009706" cy="398149"/>
          </a:xfrm>
          <a:prstGeom prst="rect">
            <a:avLst/>
          </a:prstGeom>
          <a:noFill/>
        </p:spPr>
        <p:txBody>
          <a:bodyPr wrap="square" rtlCol="0">
            <a:spAutoFit/>
          </a:bodyPr>
          <a:lstStyle/>
          <a:p>
            <a:pPr algn="ctr"/>
            <a:r>
              <a:rPr lang="en-GB" sz="2000" dirty="0"/>
              <a:t>Stop Search</a:t>
            </a:r>
            <a:endParaRPr lang="en-GB" dirty="0"/>
          </a:p>
        </p:txBody>
      </p:sp>
      <p:pic>
        <p:nvPicPr>
          <p:cNvPr id="3" name="Recorded Sound">
            <a:hlinkClick r:id="" action="ppaction://media"/>
            <a:extLst>
              <a:ext uri="{FF2B5EF4-FFF2-40B4-BE49-F238E27FC236}">
                <a16:creationId xmlns:a16="http://schemas.microsoft.com/office/drawing/2014/main" id="{A854C800-43EF-4C47-BD4A-6DCAB9E647F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943" y="5887453"/>
            <a:ext cx="764716" cy="764716"/>
          </a:xfrm>
          <a:prstGeom prst="rect">
            <a:avLst/>
          </a:prstGeom>
        </p:spPr>
      </p:pic>
    </p:spTree>
    <p:extLst>
      <p:ext uri="{BB962C8B-B14F-4D97-AF65-F5344CB8AC3E}">
        <p14:creationId xmlns:p14="http://schemas.microsoft.com/office/powerpoint/2010/main" val="812407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2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7680F-7616-40CB-A1C0-985E83C7C59E}"/>
              </a:ext>
            </a:extLst>
          </p:cNvPr>
          <p:cNvSpPr>
            <a:spLocks noGrp="1"/>
          </p:cNvSpPr>
          <p:nvPr>
            <p:ph type="title"/>
          </p:nvPr>
        </p:nvSpPr>
        <p:spPr>
          <a:xfrm>
            <a:off x="193964" y="0"/>
            <a:ext cx="10396882" cy="803564"/>
          </a:xfrm>
        </p:spPr>
        <p:txBody>
          <a:bodyPr>
            <a:normAutofit/>
          </a:bodyPr>
          <a:lstStyle/>
          <a:p>
            <a:r>
              <a:rPr lang="en-GB" sz="3200" b="1" cap="none" dirty="0">
                <a:solidFill>
                  <a:schemeClr val="tx1"/>
                </a:solidFill>
                <a:latin typeface="Arial" panose="020B0604020202020204" pitchFamily="34" charset="0"/>
                <a:cs typeface="Arial" panose="020B0604020202020204" pitchFamily="34" charset="0"/>
              </a:rPr>
              <a:t>Knife Crime </a:t>
            </a:r>
          </a:p>
        </p:txBody>
      </p:sp>
      <p:sp>
        <p:nvSpPr>
          <p:cNvPr id="3" name="Content Placeholder 2">
            <a:extLst>
              <a:ext uri="{FF2B5EF4-FFF2-40B4-BE49-F238E27FC236}">
                <a16:creationId xmlns:a16="http://schemas.microsoft.com/office/drawing/2014/main" id="{C9D2358E-AC3B-4507-BCDC-7222177C76B9}"/>
              </a:ext>
            </a:extLst>
          </p:cNvPr>
          <p:cNvSpPr>
            <a:spLocks noGrp="1"/>
          </p:cNvSpPr>
          <p:nvPr>
            <p:ph sz="quarter" idx="13"/>
          </p:nvPr>
        </p:nvSpPr>
        <p:spPr>
          <a:xfrm>
            <a:off x="193964" y="999507"/>
            <a:ext cx="11559241" cy="5125203"/>
          </a:xfrm>
        </p:spPr>
        <p:txBody>
          <a:bodyPr>
            <a:normAutofit fontScale="92500" lnSpcReduction="10000"/>
          </a:bodyPr>
          <a:lstStyle/>
          <a:p>
            <a:pPr marL="0" indent="0">
              <a:lnSpc>
                <a:spcPct val="107000"/>
              </a:lnSpc>
              <a:spcBef>
                <a:spcPts val="0"/>
              </a:spcBef>
              <a:spcAft>
                <a:spcPts val="800"/>
              </a:spcAft>
              <a:buNone/>
            </a:pPr>
            <a:r>
              <a:rPr lang="en-GB" sz="2600" b="1" cap="none" dirty="0">
                <a:latin typeface="Arial" panose="020B0604020202020204" pitchFamily="34" charset="0"/>
                <a:cs typeface="Arial" panose="020B0604020202020204" pitchFamily="34" charset="0"/>
              </a:rPr>
              <a:t>There has been a significant rise in weapon enabled violence and this is becoming one of the most high pressing challenges to be faced today in the UK</a:t>
            </a:r>
            <a:r>
              <a:rPr lang="en-GB" sz="1800" b="1" cap="none" dirty="0">
                <a:latin typeface="Arial" panose="020B0604020202020204" pitchFamily="34" charset="0"/>
                <a:cs typeface="Arial" panose="020B0604020202020204" pitchFamily="34" charset="0"/>
              </a:rPr>
              <a:t>.</a:t>
            </a:r>
          </a:p>
          <a:p>
            <a:pPr marL="0" indent="0">
              <a:lnSpc>
                <a:spcPct val="107000"/>
              </a:lnSpc>
              <a:spcBef>
                <a:spcPts val="0"/>
              </a:spcBef>
              <a:spcAft>
                <a:spcPts val="800"/>
              </a:spcAft>
              <a:buNone/>
            </a:pPr>
            <a:r>
              <a:rPr lang="en-GB" sz="1800" cap="none" dirty="0">
                <a:effectLst/>
                <a:latin typeface="Arial" panose="020B0604020202020204" pitchFamily="34" charset="0"/>
                <a:ea typeface="Calibri" panose="020F0502020204030204" pitchFamily="34" charset="0"/>
                <a:cs typeface="Arial" panose="020B0604020202020204" pitchFamily="34" charset="0"/>
              </a:rPr>
              <a:t>(</a:t>
            </a:r>
            <a:r>
              <a:rPr lang="en-GB" sz="1800" dirty="0">
                <a:effectLst/>
                <a:latin typeface="Arial" panose="020B0604020202020204" pitchFamily="34" charset="0"/>
                <a:ea typeface="Calibri" panose="020F0502020204030204" pitchFamily="34" charset="0"/>
                <a:cs typeface="Arial" panose="020B0604020202020204" pitchFamily="34" charset="0"/>
              </a:rPr>
              <a:t>National Crime Agency, 2020)</a:t>
            </a:r>
            <a:r>
              <a:rPr lang="en-GB" sz="1800" cap="none" dirty="0">
                <a:effectLst/>
                <a:latin typeface="Arial" panose="020B0604020202020204" pitchFamily="34" charset="0"/>
                <a:ea typeface="Calibri" panose="020F0502020204030204" pitchFamily="34" charset="0"/>
                <a:cs typeface="Arial" panose="020B0604020202020204" pitchFamily="34" charset="0"/>
              </a:rPr>
              <a:t>; hales, et al., 2020)</a:t>
            </a:r>
          </a:p>
          <a:p>
            <a:pPr marL="0" marR="0">
              <a:lnSpc>
                <a:spcPct val="107000"/>
              </a:lnSpc>
              <a:spcBef>
                <a:spcPts val="0"/>
              </a:spcBef>
              <a:spcAft>
                <a:spcPts val="800"/>
              </a:spcAft>
            </a:pPr>
            <a:endParaRPr lang="en-GB" sz="2600" cap="none"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r>
              <a:rPr lang="en-GB" sz="2600" b="1" cap="none" dirty="0">
                <a:effectLst/>
                <a:latin typeface="Arial" panose="020B0604020202020204" pitchFamily="34" charset="0"/>
                <a:ea typeface="Calibri" panose="020F0502020204030204" pitchFamily="34" charset="0"/>
                <a:cs typeface="Arial" panose="020B0604020202020204" pitchFamily="34" charset="0"/>
              </a:rPr>
              <a:t>Crime Survey </a:t>
            </a:r>
            <a:r>
              <a:rPr lang="en-GB" sz="2600" b="1" cap="none" dirty="0">
                <a:latin typeface="Arial" panose="020B0604020202020204" pitchFamily="34" charset="0"/>
                <a:ea typeface="Calibri" panose="020F0502020204030204" pitchFamily="34" charset="0"/>
                <a:cs typeface="Arial" panose="020B0604020202020204" pitchFamily="34" charset="0"/>
              </a:rPr>
              <a:t>for England and Wales shows that levels of violence has fallen since its peak in 1995, from 4 million to 1 million in 2021</a:t>
            </a:r>
          </a:p>
          <a:p>
            <a:pPr marL="0" marR="0" indent="0">
              <a:lnSpc>
                <a:spcPct val="107000"/>
              </a:lnSpc>
              <a:spcBef>
                <a:spcPts val="0"/>
              </a:spcBef>
              <a:spcAft>
                <a:spcPts val="800"/>
              </a:spcAft>
              <a:buNone/>
            </a:pPr>
            <a:r>
              <a:rPr lang="en-GB" sz="1800" cap="none" dirty="0">
                <a:latin typeface="Arial" panose="020B0604020202020204" pitchFamily="34" charset="0"/>
                <a:ea typeface="Calibri" panose="020F0502020204030204" pitchFamily="34" charset="0"/>
                <a:cs typeface="Arial" panose="020B0604020202020204" pitchFamily="34" charset="0"/>
              </a:rPr>
              <a:t>(Office for National Statistics, 2021)</a:t>
            </a:r>
            <a:endParaRPr lang="en-GB" sz="2600" cap="none" dirty="0">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GB" sz="2600" cap="none" dirty="0">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r>
              <a:rPr lang="en-GB" sz="2600" b="1" cap="none" dirty="0">
                <a:latin typeface="Arial" panose="020B0604020202020204" pitchFamily="34" charset="0"/>
                <a:ea typeface="Calibri" panose="020F0502020204030204" pitchFamily="34" charset="0"/>
                <a:cs typeface="Arial" panose="020B0604020202020204" pitchFamily="34" charset="0"/>
              </a:rPr>
              <a:t>Although Police crime records and NHS data shows an increase in knife crime especially since 2015, notably  homicide with younger male victims increasing </a:t>
            </a:r>
          </a:p>
          <a:p>
            <a:pPr marL="0" marR="0" indent="0">
              <a:lnSpc>
                <a:spcPct val="107000"/>
              </a:lnSpc>
              <a:spcBef>
                <a:spcPts val="0"/>
              </a:spcBef>
              <a:spcAft>
                <a:spcPts val="800"/>
              </a:spcAft>
              <a:buNone/>
            </a:pPr>
            <a:r>
              <a:rPr lang="en-GB" sz="1800" cap="none" dirty="0">
                <a:latin typeface="Arial" panose="020B0604020202020204" pitchFamily="34" charset="0"/>
                <a:ea typeface="Calibri" panose="020F0502020204030204" pitchFamily="34" charset="0"/>
                <a:cs typeface="Arial" panose="020B0604020202020204" pitchFamily="34" charset="0"/>
              </a:rPr>
              <a:t>(Office for National Statistics,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4" name="Recorded Sound">
            <a:hlinkClick r:id="" action="ppaction://media"/>
            <a:extLst>
              <a:ext uri="{FF2B5EF4-FFF2-40B4-BE49-F238E27FC236}">
                <a16:creationId xmlns:a16="http://schemas.microsoft.com/office/drawing/2014/main" id="{52B03375-D76A-46AC-A56A-8594B16988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5595" y="5723968"/>
            <a:ext cx="807142" cy="807142"/>
          </a:xfrm>
          <a:prstGeom prst="rect">
            <a:avLst/>
          </a:prstGeom>
        </p:spPr>
      </p:pic>
    </p:spTree>
    <p:extLst>
      <p:ext uri="{BB962C8B-B14F-4D97-AF65-F5344CB8AC3E}">
        <p14:creationId xmlns:p14="http://schemas.microsoft.com/office/powerpoint/2010/main" val="266844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4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129" y="442025"/>
            <a:ext cx="3025871" cy="4523015"/>
          </a:xfrm>
        </p:spPr>
        <p:txBody>
          <a:bodyPr>
            <a:noAutofit/>
          </a:bodyPr>
          <a:lstStyle/>
          <a:p>
            <a:r>
              <a:rPr lang="en-GB" sz="3600" b="1" cap="none" dirty="0">
                <a:solidFill>
                  <a:schemeClr val="tx1"/>
                </a:solidFill>
                <a:latin typeface="Arial" panose="020B0604020202020204" pitchFamily="34" charset="0"/>
                <a:cs typeface="Arial" panose="020B0604020202020204" pitchFamily="34" charset="0"/>
              </a:rPr>
              <a:t>Tactics used during incidents in England and Wales, year ending 2021</a:t>
            </a:r>
          </a:p>
        </p:txBody>
      </p:sp>
      <p:pic>
        <p:nvPicPr>
          <p:cNvPr id="4" name="Picture 3"/>
          <p:cNvPicPr>
            <a:picLocks noChangeAspect="1"/>
          </p:cNvPicPr>
          <p:nvPr/>
        </p:nvPicPr>
        <p:blipFill>
          <a:blip r:embed="rId5"/>
          <a:stretch>
            <a:fillRect/>
          </a:stretch>
        </p:blipFill>
        <p:spPr>
          <a:xfrm>
            <a:off x="3669468" y="198251"/>
            <a:ext cx="7837982" cy="5010564"/>
          </a:xfrm>
          <a:prstGeom prst="rect">
            <a:avLst/>
          </a:prstGeom>
          <a:ln>
            <a:solidFill>
              <a:schemeClr val="accent1">
                <a:tint val="40000"/>
                <a:hueOff val="0"/>
                <a:satOff val="0"/>
                <a:lumOff val="0"/>
              </a:schemeClr>
            </a:solidFill>
          </a:ln>
        </p:spPr>
      </p:pic>
      <p:sp>
        <p:nvSpPr>
          <p:cNvPr id="6" name="Rectangle 5"/>
          <p:cNvSpPr/>
          <p:nvPr/>
        </p:nvSpPr>
        <p:spPr>
          <a:xfrm>
            <a:off x="9427072" y="5208815"/>
            <a:ext cx="2080378"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(Home Office, 2021)</a:t>
            </a:r>
            <a:endParaRPr lang="en-GB" dirty="0"/>
          </a:p>
        </p:txBody>
      </p:sp>
      <p:pic>
        <p:nvPicPr>
          <p:cNvPr id="5" name="Recorded Sound">
            <a:hlinkClick r:id="" action="ppaction://media"/>
            <a:extLst>
              <a:ext uri="{FF2B5EF4-FFF2-40B4-BE49-F238E27FC236}">
                <a16:creationId xmlns:a16="http://schemas.microsoft.com/office/drawing/2014/main" id="{006B0BEC-1E4E-468D-A778-318890E908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9929" y="5903495"/>
            <a:ext cx="715680" cy="715680"/>
          </a:xfrm>
          <a:prstGeom prst="rect">
            <a:avLst/>
          </a:prstGeom>
        </p:spPr>
      </p:pic>
    </p:spTree>
    <p:extLst>
      <p:ext uri="{BB962C8B-B14F-4D97-AF65-F5344CB8AC3E}">
        <p14:creationId xmlns:p14="http://schemas.microsoft.com/office/powerpoint/2010/main" val="3062152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3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3"/>
          </p:nvPr>
        </p:nvSpPr>
        <p:spPr/>
        <p:txBody>
          <a:bodyPr/>
          <a:lstStyle/>
          <a:p>
            <a:endParaRPr lang="en-GB" dirty="0"/>
          </a:p>
        </p:txBody>
      </p:sp>
      <p:pic>
        <p:nvPicPr>
          <p:cNvPr id="4" name="Picture 3"/>
          <p:cNvPicPr>
            <a:picLocks noChangeAspect="1"/>
          </p:cNvPicPr>
          <p:nvPr/>
        </p:nvPicPr>
        <p:blipFill>
          <a:blip r:embed="rId5"/>
          <a:stretch>
            <a:fillRect/>
          </a:stretch>
        </p:blipFill>
        <p:spPr>
          <a:xfrm>
            <a:off x="1" y="0"/>
            <a:ext cx="12192000" cy="6858000"/>
          </a:xfrm>
          <a:prstGeom prst="rect">
            <a:avLst/>
          </a:prstGeom>
        </p:spPr>
      </p:pic>
      <p:sp>
        <p:nvSpPr>
          <p:cNvPr id="5" name="Rectangle 4"/>
          <p:cNvSpPr/>
          <p:nvPr/>
        </p:nvSpPr>
        <p:spPr>
          <a:xfrm>
            <a:off x="9475872" y="6387772"/>
            <a:ext cx="2716128" cy="388696"/>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(Dyfed Powys Police, 2022)</a:t>
            </a:r>
          </a:p>
        </p:txBody>
      </p:sp>
      <p:pic>
        <p:nvPicPr>
          <p:cNvPr id="6" name="Recorded Sound">
            <a:hlinkClick r:id="" action="ppaction://media"/>
            <a:extLst>
              <a:ext uri="{FF2B5EF4-FFF2-40B4-BE49-F238E27FC236}">
                <a16:creationId xmlns:a16="http://schemas.microsoft.com/office/drawing/2014/main" id="{11CE181D-EBC5-48A5-AF8D-B042A6ED78E6}"/>
              </a:ext>
            </a:extLst>
          </p:cNvPr>
          <p:cNvPicPr>
            <a:picLocks noChangeAspect="1"/>
          </p:cNvPicPr>
          <p:nvPr>
            <a:audioFile r:link="rId1"/>
            <p:extLst>
              <p:ext uri="{DAA4B4D4-6D71-4841-9C94-3DE7FCFB9230}">
                <p14:media xmlns:p14="http://schemas.microsoft.com/office/powerpoint/2010/main" r:embed="rId2">
                  <p14:trim end="199293.2426"/>
                </p14:media>
              </p:ext>
            </p:extLst>
          </p:nvPr>
        </p:nvPicPr>
        <p:blipFill>
          <a:blip r:embed="rId6"/>
          <a:stretch>
            <a:fillRect/>
          </a:stretch>
        </p:blipFill>
        <p:spPr>
          <a:xfrm>
            <a:off x="279400" y="5600216"/>
            <a:ext cx="990756" cy="990756"/>
          </a:xfrm>
          <a:prstGeom prst="rect">
            <a:avLst/>
          </a:prstGeom>
        </p:spPr>
      </p:pic>
    </p:spTree>
    <p:extLst>
      <p:ext uri="{BB962C8B-B14F-4D97-AF65-F5344CB8AC3E}">
        <p14:creationId xmlns:p14="http://schemas.microsoft.com/office/powerpoint/2010/main" val="492981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75600" y="221112"/>
            <a:ext cx="3644899" cy="4769988"/>
          </a:xfrm>
        </p:spPr>
        <p:txBody>
          <a:bodyPr>
            <a:normAutofit/>
          </a:bodyPr>
          <a:lstStyle/>
          <a:p>
            <a:r>
              <a:rPr lang="en-GB" sz="2200" cap="none" dirty="0">
                <a:latin typeface="Arial" panose="020B0604020202020204" pitchFamily="34" charset="0"/>
                <a:cs typeface="Arial" panose="020B0604020202020204" pitchFamily="34" charset="0"/>
              </a:rPr>
              <a:t>Knife-enabled crime recorded by the police saw a 10% increase to 49,027 offences in the year ending March </a:t>
            </a:r>
            <a:br>
              <a:rPr lang="en-GB" sz="2200" cap="none" dirty="0">
                <a:latin typeface="Arial" panose="020B0604020202020204" pitchFamily="34" charset="0"/>
                <a:cs typeface="Arial" panose="020B0604020202020204" pitchFamily="34" charset="0"/>
              </a:rPr>
            </a:br>
            <a:r>
              <a:rPr lang="en-GB" sz="2200" cap="none" dirty="0">
                <a:latin typeface="Arial" panose="020B0604020202020204" pitchFamily="34" charset="0"/>
                <a:cs typeface="Arial" panose="020B0604020202020204" pitchFamily="34" charset="0"/>
              </a:rPr>
              <a:t>2022. </a:t>
            </a:r>
            <a:br>
              <a:rPr lang="en-GB" sz="2200" cap="none" dirty="0">
                <a:latin typeface="Arial" panose="020B0604020202020204" pitchFamily="34" charset="0"/>
                <a:cs typeface="Arial" panose="020B0604020202020204" pitchFamily="34" charset="0"/>
              </a:rPr>
            </a:br>
            <a:br>
              <a:rPr lang="en-GB" sz="2200" cap="none" dirty="0">
                <a:latin typeface="Arial" panose="020B0604020202020204" pitchFamily="34" charset="0"/>
                <a:cs typeface="Arial" panose="020B0604020202020204" pitchFamily="34" charset="0"/>
              </a:rPr>
            </a:br>
            <a:r>
              <a:rPr lang="en-GB" sz="2200" cap="none" dirty="0">
                <a:latin typeface="Arial" panose="020B0604020202020204" pitchFamily="34" charset="0"/>
                <a:cs typeface="Arial" panose="020B0604020202020204" pitchFamily="34" charset="0"/>
              </a:rPr>
              <a:t>There were increases across all knife-enabled violent and </a:t>
            </a:r>
            <a:br>
              <a:rPr lang="en-GB" sz="2200" cap="none" dirty="0">
                <a:latin typeface="Arial" panose="020B0604020202020204" pitchFamily="34" charset="0"/>
                <a:cs typeface="Arial" panose="020B0604020202020204" pitchFamily="34" charset="0"/>
              </a:rPr>
            </a:br>
            <a:r>
              <a:rPr lang="en-GB" sz="2200" cap="none" dirty="0">
                <a:latin typeface="Arial" panose="020B0604020202020204" pitchFamily="34" charset="0"/>
                <a:cs typeface="Arial" panose="020B0604020202020204" pitchFamily="34" charset="0"/>
              </a:rPr>
              <a:t>sexual offences</a:t>
            </a:r>
            <a:br>
              <a:rPr lang="en-GB" sz="1400" cap="none" dirty="0">
                <a:latin typeface="Arial" panose="020B0604020202020204" pitchFamily="34" charset="0"/>
                <a:cs typeface="Arial" panose="020B0604020202020204" pitchFamily="34" charset="0"/>
              </a:rPr>
            </a:br>
            <a:br>
              <a:rPr lang="en-GB" sz="1400" cap="none" dirty="0">
                <a:latin typeface="Arial" panose="020B0604020202020204" pitchFamily="34" charset="0"/>
                <a:cs typeface="Arial" panose="020B0604020202020204" pitchFamily="34" charset="0"/>
              </a:rPr>
            </a:br>
            <a:r>
              <a:rPr lang="en-GB" sz="1200" dirty="0">
                <a:latin typeface="Arial" panose="020B0604020202020204" pitchFamily="34" charset="0"/>
                <a:ea typeface="Calibri" panose="020F0502020204030204" pitchFamily="34" charset="0"/>
                <a:cs typeface="Arial" panose="020B0604020202020204" pitchFamily="34" charset="0"/>
              </a:rPr>
              <a:t>(Office for National Statistics, 2022)</a:t>
            </a:r>
            <a:br>
              <a:rPr lang="en-GB" sz="1400" dirty="0">
                <a:latin typeface="Arial" panose="020B0604020202020204" pitchFamily="34" charset="0"/>
                <a:ea typeface="Calibri" panose="020F0502020204030204" pitchFamily="34" charset="0"/>
                <a:cs typeface="Arial" panose="020B0604020202020204" pitchFamily="34" charset="0"/>
              </a:rPr>
            </a:br>
            <a:br>
              <a:rPr lang="en-GB" sz="1400" cap="none" dirty="0">
                <a:latin typeface="Arial" panose="020B0604020202020204" pitchFamily="34" charset="0"/>
                <a:cs typeface="Arial" panose="020B0604020202020204" pitchFamily="34" charset="0"/>
              </a:rPr>
            </a:br>
            <a:r>
              <a:rPr lang="en-GB" sz="1400" cap="none" dirty="0">
                <a:latin typeface="Arial" panose="020B0604020202020204" pitchFamily="34" charset="0"/>
                <a:cs typeface="Arial" panose="020B0604020202020204" pitchFamily="34" charset="0"/>
              </a:rPr>
              <a:t> </a:t>
            </a:r>
            <a:br>
              <a:rPr lang="en-GB" sz="1400" cap="none" dirty="0">
                <a:latin typeface="Arial" panose="020B0604020202020204" pitchFamily="34" charset="0"/>
                <a:cs typeface="Arial" panose="020B0604020202020204" pitchFamily="34" charset="0"/>
              </a:rPr>
            </a:br>
            <a:br>
              <a:rPr lang="en-GB" sz="1400" cap="none" dirty="0">
                <a:latin typeface="Arial" panose="020B0604020202020204" pitchFamily="34" charset="0"/>
                <a:cs typeface="Arial" panose="020B0604020202020204" pitchFamily="34" charset="0"/>
              </a:rPr>
            </a:br>
            <a:endParaRPr lang="en-GB" sz="2000" b="1" cap="none" dirty="0">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sz="quarter" idx="13"/>
          </p:nvPr>
        </p:nvPicPr>
        <p:blipFill>
          <a:blip r:embed="rId7">
            <a:extLst>
              <a:ext uri="{28A0092B-C50C-407E-A947-70E740481C1C}">
                <a14:useLocalDpi xmlns:a14="http://schemas.microsoft.com/office/drawing/2010/main" val="0"/>
              </a:ext>
            </a:extLst>
          </a:blip>
          <a:stretch>
            <a:fillRect/>
          </a:stretch>
        </p:blipFill>
        <p:spPr>
          <a:xfrm>
            <a:off x="130628" y="221112"/>
            <a:ext cx="7756071" cy="6239330"/>
          </a:xfrm>
        </p:spPr>
      </p:pic>
      <p:pic>
        <p:nvPicPr>
          <p:cNvPr id="2050" name="Picture 2" descr="See the source imag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6699" y="4478443"/>
            <a:ext cx="2021480" cy="198199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908179" y="4478443"/>
            <a:ext cx="1864721" cy="1981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rot="19129004">
            <a:off x="10068728" y="5146276"/>
            <a:ext cx="1527982" cy="646331"/>
          </a:xfrm>
          <a:prstGeom prst="rect">
            <a:avLst/>
          </a:prstGeom>
          <a:noFill/>
          <a:ln w="92075" cmpd="thickThin">
            <a:solidFill>
              <a:srgbClr val="FF0000"/>
            </a:solidFill>
          </a:ln>
        </p:spPr>
        <p:txBody>
          <a:bodyPr wrap="none" lIns="91440" tIns="45720" rIns="91440" bIns="45720">
            <a:spAutoFit/>
          </a:bodyPr>
          <a:lstStyle/>
          <a:p>
            <a:pPr algn="ctr"/>
            <a:r>
              <a:rPr lang="en-US" sz="3600" b="1" cap="none" spc="0" dirty="0">
                <a:ln w="12700">
                  <a:solidFill>
                    <a:schemeClr val="tx2">
                      <a:lumMod val="75000"/>
                    </a:schemeClr>
                  </a:solidFill>
                  <a:prstDash val="solid"/>
                </a:ln>
                <a:solidFill>
                  <a:srgbClr val="FF0000"/>
                </a:solidFill>
                <a:effectLst>
                  <a:outerShdw dist="38100" dir="2640000" algn="bl" rotWithShape="0">
                    <a:schemeClr val="tx2">
                      <a:lumMod val="75000"/>
                    </a:schemeClr>
                  </a:outerShdw>
                </a:effectLst>
              </a:rPr>
              <a:t>Search</a:t>
            </a:r>
            <a:endParaRPr lang="en-US" sz="4800" b="1" cap="none" spc="0" dirty="0">
              <a:ln w="12700">
                <a:solidFill>
                  <a:schemeClr val="tx2">
                    <a:lumMod val="75000"/>
                  </a:schemeClr>
                </a:solidFill>
                <a:prstDash val="solid"/>
              </a:ln>
              <a:solidFill>
                <a:srgbClr val="FF0000"/>
              </a:solidFill>
              <a:effectLst>
                <a:outerShdw dist="38100" dir="2640000" algn="bl" rotWithShape="0">
                  <a:schemeClr val="tx2">
                    <a:lumMod val="75000"/>
                  </a:schemeClr>
                </a:outerShdw>
              </a:effectLst>
            </a:endParaRPr>
          </a:p>
        </p:txBody>
      </p:sp>
      <p:sp>
        <p:nvSpPr>
          <p:cNvPr id="8" name="Rectangle 7"/>
          <p:cNvSpPr/>
          <p:nvPr/>
        </p:nvSpPr>
        <p:spPr>
          <a:xfrm>
            <a:off x="10876113" y="5730633"/>
            <a:ext cx="896787" cy="769441"/>
          </a:xfrm>
          <a:prstGeom prst="rect">
            <a:avLst/>
          </a:prstGeom>
          <a:noFill/>
        </p:spPr>
        <p:txBody>
          <a:bodyPr wrap="square" lIns="91440" tIns="45720" rIns="91440" bIns="45720">
            <a:spAutoFit/>
          </a:bodyPr>
          <a:lstStyle/>
          <a:p>
            <a:pPr algn="ctr"/>
            <a:r>
              <a:rPr lang="en-US" sz="4400" b="1" cap="none" spc="0" dirty="0">
                <a:ln w="12700">
                  <a:solidFill>
                    <a:schemeClr val="tx2">
                      <a:lumMod val="75000"/>
                    </a:schemeClr>
                  </a:solidFill>
                  <a:prstDash val="solid"/>
                </a:ln>
                <a:solidFill>
                  <a:srgbClr val="FF0000"/>
                </a:solidFill>
                <a:effectLst>
                  <a:outerShdw dist="38100" dir="2640000" algn="bl" rotWithShape="0">
                    <a:schemeClr val="tx2">
                      <a:lumMod val="75000"/>
                    </a:schemeClr>
                  </a:outerShdw>
                </a:effectLst>
              </a:rPr>
              <a:t>??</a:t>
            </a:r>
          </a:p>
        </p:txBody>
      </p:sp>
      <p:pic>
        <p:nvPicPr>
          <p:cNvPr id="3" name="Recorded Sound">
            <a:hlinkClick r:id="" action="ppaction://media"/>
            <a:extLst>
              <a:ext uri="{FF2B5EF4-FFF2-40B4-BE49-F238E27FC236}">
                <a16:creationId xmlns:a16="http://schemas.microsoft.com/office/drawing/2014/main" id="{94A7B68F-3539-41AD-BE8E-5C2C4793E28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pic>
        <p:nvPicPr>
          <p:cNvPr id="5" name="Recorded Sound">
            <a:hlinkClick r:id="" action="ppaction://media"/>
            <a:extLst>
              <a:ext uri="{FF2B5EF4-FFF2-40B4-BE49-F238E27FC236}">
                <a16:creationId xmlns:a16="http://schemas.microsoft.com/office/drawing/2014/main" id="{850456B1-6C8E-4D65-A427-B6C89EBB1C6C}"/>
              </a:ext>
            </a:extLst>
          </p:cNvPr>
          <p:cNvPicPr>
            <a:picLocks noChangeAspect="1"/>
          </p:cNvPicPr>
          <p:nvPr>
            <a:audioFile r:link="rId3"/>
            <p:extLst>
              <p:ext uri="{DAA4B4D4-6D71-4841-9C94-3DE7FCFB9230}">
                <p14:media xmlns:p14="http://schemas.microsoft.com/office/powerpoint/2010/main" r:embed="rId4">
                  <p14:trim end="136760.9977"/>
                </p14:media>
              </p:ext>
            </p:extLst>
          </p:nvPr>
        </p:nvPicPr>
        <p:blipFill>
          <a:blip r:embed="rId9"/>
          <a:stretch>
            <a:fillRect/>
          </a:stretch>
        </p:blipFill>
        <p:spPr>
          <a:xfrm>
            <a:off x="215899" y="5843413"/>
            <a:ext cx="778711" cy="778711"/>
          </a:xfrm>
          <a:prstGeom prst="rect">
            <a:avLst/>
          </a:prstGeom>
        </p:spPr>
      </p:pic>
    </p:spTree>
    <p:extLst>
      <p:ext uri="{BB962C8B-B14F-4D97-AF65-F5344CB8AC3E}">
        <p14:creationId xmlns:p14="http://schemas.microsoft.com/office/powerpoint/2010/main" val="1064255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53"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3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100000">
                <p:cTn id="12"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634107" cy="1151965"/>
          </a:xfrm>
        </p:spPr>
        <p:txBody>
          <a:bodyPr>
            <a:noAutofit/>
          </a:bodyPr>
          <a:lstStyle/>
          <a:p>
            <a:pPr algn="ctr"/>
            <a:br>
              <a:rPr lang="en-GB" sz="3200" b="1" dirty="0">
                <a:solidFill>
                  <a:schemeClr val="tx1"/>
                </a:solidFill>
              </a:rPr>
            </a:br>
            <a:r>
              <a:rPr lang="en-GB" sz="3200" b="1" cap="none" dirty="0">
                <a:solidFill>
                  <a:schemeClr val="tx1"/>
                </a:solidFill>
                <a:latin typeface="Arial" panose="020B0604020202020204" pitchFamily="34" charset="0"/>
                <a:cs typeface="Arial" panose="020B0604020202020204" pitchFamily="34" charset="0"/>
              </a:rPr>
              <a:t>Stop Search as a crime prevention method</a:t>
            </a:r>
            <a:br>
              <a:rPr lang="en-GB" sz="3200" b="1" cap="none" dirty="0">
                <a:solidFill>
                  <a:schemeClr val="tx1"/>
                </a:solidFill>
                <a:latin typeface="Arial" panose="020B0604020202020204" pitchFamily="34" charset="0"/>
                <a:cs typeface="Arial" panose="020B0604020202020204" pitchFamily="34" charset="0"/>
              </a:rPr>
            </a:br>
            <a:r>
              <a:rPr lang="en-GB" sz="3200" cap="none" dirty="0">
                <a:solidFill>
                  <a:schemeClr val="tx1"/>
                </a:solidFill>
                <a:latin typeface="Arial" panose="020B0604020202020204" pitchFamily="34" charset="0"/>
                <a:cs typeface="Arial" panose="020B0604020202020204" pitchFamily="34" charset="0"/>
              </a:rPr>
              <a:t>Main facts and figures</a:t>
            </a:r>
            <a:br>
              <a:rPr lang="en-GB" sz="3200" b="1" dirty="0">
                <a:solidFill>
                  <a:schemeClr val="tx1"/>
                </a:solidFill>
              </a:rPr>
            </a:br>
            <a:endParaRPr lang="en-GB" sz="3200" dirty="0">
              <a:solidFill>
                <a:schemeClr val="tx1"/>
              </a:solidFill>
            </a:endParaRPr>
          </a:p>
        </p:txBody>
      </p:sp>
      <p:sp>
        <p:nvSpPr>
          <p:cNvPr id="3" name="Content Placeholder 2"/>
          <p:cNvSpPr>
            <a:spLocks noGrp="1"/>
          </p:cNvSpPr>
          <p:nvPr>
            <p:ph sz="quarter" idx="13"/>
          </p:nvPr>
        </p:nvSpPr>
        <p:spPr>
          <a:xfrm>
            <a:off x="0" y="762001"/>
            <a:ext cx="11936186" cy="5785756"/>
          </a:xfrm>
        </p:spPr>
        <p:txBody>
          <a:bodyPr>
            <a:normAutofit/>
          </a:bodyPr>
          <a:lstStyle/>
          <a:p>
            <a:r>
              <a:rPr lang="en-GB" cap="none" dirty="0">
                <a:latin typeface="Arial" panose="020B0604020202020204" pitchFamily="34" charset="0"/>
                <a:cs typeface="Arial" panose="020B0604020202020204" pitchFamily="34" charset="0"/>
              </a:rPr>
              <a:t>In England and wales between April 2020 and march 2021, there were </a:t>
            </a:r>
            <a:r>
              <a:rPr lang="en-GB" b="1" cap="none" dirty="0">
                <a:latin typeface="Arial" panose="020B0604020202020204" pitchFamily="34" charset="0"/>
                <a:cs typeface="Arial" panose="020B0604020202020204" pitchFamily="34" charset="0"/>
              </a:rPr>
              <a:t>697,405</a:t>
            </a:r>
            <a:r>
              <a:rPr lang="en-GB" cap="none" dirty="0">
                <a:latin typeface="Arial" panose="020B0604020202020204" pitchFamily="34" charset="0"/>
                <a:cs typeface="Arial" panose="020B0604020202020204" pitchFamily="34" charset="0"/>
              </a:rPr>
              <a:t> stop and searches in England and wales.</a:t>
            </a:r>
          </a:p>
          <a:p>
            <a:r>
              <a:rPr lang="en-GB" cap="none" dirty="0">
                <a:latin typeface="Arial" panose="020B0604020202020204" pitchFamily="34" charset="0"/>
                <a:cs typeface="Arial" panose="020B0604020202020204" pitchFamily="34" charset="0"/>
              </a:rPr>
              <a:t>There were 12.4 stop and searches for every 1,000 people, down from 24.8 per 1,000 people in the year ending march 2010.</a:t>
            </a:r>
          </a:p>
          <a:p>
            <a:r>
              <a:rPr lang="en-GB" b="1" cap="none" dirty="0">
                <a:latin typeface="Arial" panose="020B0604020202020204" pitchFamily="34" charset="0"/>
                <a:cs typeface="Arial" panose="020B0604020202020204" pitchFamily="34" charset="0"/>
              </a:rPr>
              <a:t>There were 7.5 stop and searches for every 1,000 white people, compared with 52.6 for every 1,000 black people.</a:t>
            </a:r>
          </a:p>
          <a:p>
            <a:r>
              <a:rPr lang="en-GB" cap="none" dirty="0">
                <a:latin typeface="Arial" panose="020B0604020202020204" pitchFamily="34" charset="0"/>
                <a:cs typeface="Arial" panose="020B0604020202020204" pitchFamily="34" charset="0"/>
              </a:rPr>
              <a:t>Almost half of all stop and searches took place in the metropolitan police force area in London</a:t>
            </a:r>
          </a:p>
          <a:p>
            <a:r>
              <a:rPr lang="en-GB" cap="none" dirty="0">
                <a:latin typeface="Arial" panose="020B0604020202020204" pitchFamily="34" charset="0"/>
                <a:cs typeface="Arial" panose="020B0604020202020204" pitchFamily="34" charset="0"/>
              </a:rPr>
              <a:t>There were 38.1 stop and searches for every 1,000 people in London, the highest rate out of all police force areas</a:t>
            </a:r>
          </a:p>
          <a:p>
            <a:r>
              <a:rPr lang="en-GB" cap="none" dirty="0">
                <a:latin typeface="Arial" panose="020B0604020202020204" pitchFamily="34" charset="0"/>
                <a:cs typeface="Arial" panose="020B0604020202020204" pitchFamily="34" charset="0"/>
              </a:rPr>
              <a:t>London had the highest stop and search rates for all ethnic groups</a:t>
            </a:r>
          </a:p>
          <a:p>
            <a:pPr marL="0" indent="0">
              <a:buNone/>
            </a:pPr>
            <a:endParaRPr lang="en-GB" cap="none" dirty="0">
              <a:latin typeface="Arial" panose="020B0604020202020204" pitchFamily="34" charset="0"/>
              <a:cs typeface="Arial" panose="020B0604020202020204" pitchFamily="34" charset="0"/>
            </a:endParaRPr>
          </a:p>
        </p:txBody>
      </p:sp>
      <p:sp>
        <p:nvSpPr>
          <p:cNvPr id="4" name="Rectangle 3"/>
          <p:cNvSpPr/>
          <p:nvPr/>
        </p:nvSpPr>
        <p:spPr>
          <a:xfrm>
            <a:off x="8989254" y="5863552"/>
            <a:ext cx="2481192" cy="388696"/>
          </a:xfrm>
          <a:prstGeom prst="rect">
            <a:avLst/>
          </a:prstGeom>
        </p:spPr>
        <p:txBody>
          <a:bodyPr wrap="none">
            <a:spAutoFit/>
          </a:bodyPr>
          <a:lstStyle/>
          <a:p>
            <a:pPr>
              <a:lnSpc>
                <a:spcPct val="107000"/>
              </a:lnSpc>
              <a:spcAft>
                <a:spcPts val="800"/>
              </a:spcAft>
            </a:pPr>
            <a:r>
              <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rPr>
              <a:t>(HM Government, 2022)</a:t>
            </a:r>
          </a:p>
        </p:txBody>
      </p:sp>
      <p:pic>
        <p:nvPicPr>
          <p:cNvPr id="5" name="Recorded Sound">
            <a:hlinkClick r:id="" action="ppaction://media"/>
            <a:extLst>
              <a:ext uri="{FF2B5EF4-FFF2-40B4-BE49-F238E27FC236}">
                <a16:creationId xmlns:a16="http://schemas.microsoft.com/office/drawing/2014/main" id="{C47FC5C1-AF0F-44A0-B57B-9813129096BE}"/>
              </a:ext>
            </a:extLst>
          </p:cNvPr>
          <p:cNvPicPr>
            <a:picLocks noChangeAspect="1"/>
          </p:cNvPicPr>
          <p:nvPr>
            <a:audioFile r:link="rId1"/>
            <p:extLst>
              <p:ext uri="{DAA4B4D4-6D71-4841-9C94-3DE7FCFB9230}">
                <p14:media xmlns:p14="http://schemas.microsoft.com/office/powerpoint/2010/main" r:embed="rId2">
                  <p14:trim end="87256.848"/>
                </p14:media>
              </p:ext>
            </p:extLst>
          </p:nvPr>
        </p:nvPicPr>
        <p:blipFill>
          <a:blip r:embed="rId5"/>
          <a:stretch>
            <a:fillRect/>
          </a:stretch>
        </p:blipFill>
        <p:spPr>
          <a:xfrm flipV="1">
            <a:off x="255814" y="5929154"/>
            <a:ext cx="626502" cy="626502"/>
          </a:xfrm>
          <a:prstGeom prst="rect">
            <a:avLst/>
          </a:prstGeom>
        </p:spPr>
      </p:pic>
    </p:spTree>
    <p:extLst>
      <p:ext uri="{BB962C8B-B14F-4D97-AF65-F5344CB8AC3E}">
        <p14:creationId xmlns:p14="http://schemas.microsoft.com/office/powerpoint/2010/main" val="1863856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64546" y="179614"/>
            <a:ext cx="3636854" cy="881743"/>
          </a:xfrm>
        </p:spPr>
        <p:txBody>
          <a:bodyPr>
            <a:noAutofit/>
          </a:bodyPr>
          <a:lstStyle/>
          <a:p>
            <a:pPr algn="ctr"/>
            <a:r>
              <a:rPr lang="en-GB" sz="2800" dirty="0">
                <a:solidFill>
                  <a:schemeClr val="tx1"/>
                </a:solidFill>
              </a:rPr>
              <a:t>Searching </a:t>
            </a:r>
            <a:br>
              <a:rPr lang="en-GB" sz="2800" dirty="0">
                <a:solidFill>
                  <a:schemeClr val="tx1"/>
                </a:solidFill>
              </a:rPr>
            </a:br>
            <a:r>
              <a:rPr lang="en-GB" sz="2800" dirty="0">
                <a:solidFill>
                  <a:schemeClr val="tx1"/>
                </a:solidFill>
              </a:rPr>
              <a:t>by </a:t>
            </a:r>
            <a:br>
              <a:rPr lang="en-GB" sz="2800" dirty="0">
                <a:solidFill>
                  <a:schemeClr val="tx1"/>
                </a:solidFill>
              </a:rPr>
            </a:br>
            <a:r>
              <a:rPr lang="en-GB" sz="2800" dirty="0">
                <a:solidFill>
                  <a:schemeClr val="tx1"/>
                </a:solidFill>
              </a:rPr>
              <a:t>ethnicity</a:t>
            </a:r>
          </a:p>
        </p:txBody>
      </p:sp>
      <p:pic>
        <p:nvPicPr>
          <p:cNvPr id="5" name="Content Placeholder 4"/>
          <p:cNvPicPr>
            <a:picLocks noGrp="1" noChangeAspect="1"/>
          </p:cNvPicPr>
          <p:nvPr>
            <p:ph sz="quarter" idx="13"/>
          </p:nvPr>
        </p:nvPicPr>
        <p:blipFill>
          <a:blip r:embed="rId5">
            <a:extLst>
              <a:ext uri="{28A0092B-C50C-407E-A947-70E740481C1C}">
                <a14:useLocalDpi xmlns:a14="http://schemas.microsoft.com/office/drawing/2010/main" val="0"/>
              </a:ext>
            </a:extLst>
          </a:blip>
          <a:stretch>
            <a:fillRect/>
          </a:stretch>
        </p:blipFill>
        <p:spPr>
          <a:xfrm>
            <a:off x="1" y="179614"/>
            <a:ext cx="4865914" cy="6678386"/>
          </a:xfrm>
        </p:spPr>
      </p:pic>
      <p:sp>
        <p:nvSpPr>
          <p:cNvPr id="8" name="TextBox 7"/>
          <p:cNvSpPr txBox="1"/>
          <p:nvPr/>
        </p:nvSpPr>
        <p:spPr>
          <a:xfrm>
            <a:off x="4865915" y="179614"/>
            <a:ext cx="2220685" cy="107721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Location: England and Wales</a:t>
            </a:r>
          </a:p>
          <a:p>
            <a:r>
              <a:rPr lang="en-GB" sz="1600" dirty="0">
                <a:latin typeface="Arial" panose="020B0604020202020204" pitchFamily="34" charset="0"/>
                <a:cs typeface="Arial" panose="020B0604020202020204" pitchFamily="34" charset="0"/>
              </a:rPr>
              <a:t>Time period: April 2020 to march 2021</a:t>
            </a:r>
          </a:p>
        </p:txBody>
      </p:sp>
      <p:sp>
        <p:nvSpPr>
          <p:cNvPr id="9" name="Rectangle 8"/>
          <p:cNvSpPr/>
          <p:nvPr/>
        </p:nvSpPr>
        <p:spPr>
          <a:xfrm>
            <a:off x="4865914" y="1519017"/>
            <a:ext cx="6760029" cy="4031873"/>
          </a:xfrm>
          <a:prstGeom prst="rect">
            <a:avLst/>
          </a:prstGeom>
          <a:solidFill>
            <a:srgbClr val="FFFFFF"/>
          </a:solidFill>
        </p:spPr>
        <p:txBody>
          <a:bodyPr wrap="square">
            <a:spAutoFit/>
          </a:bodyPr>
          <a:lstStyle/>
          <a:p>
            <a:r>
              <a:rPr lang="en-GB" sz="2000" b="1" dirty="0">
                <a:solidFill>
                  <a:srgbClr val="0B0C0C"/>
                </a:solidFill>
                <a:latin typeface="Arial" panose="020B0604020202020204" pitchFamily="34" charset="0"/>
                <a:cs typeface="Arial" panose="020B0604020202020204" pitchFamily="34" charset="0"/>
              </a:rPr>
              <a:t>Summary</a:t>
            </a:r>
          </a:p>
          <a:p>
            <a:endParaRPr lang="en-GB" sz="2000" dirty="0">
              <a:solidFill>
                <a:srgbClr val="0B0C0C"/>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400" dirty="0">
                <a:solidFill>
                  <a:srgbClr val="0B0C0C"/>
                </a:solidFill>
                <a:latin typeface="Arial" panose="020B0604020202020204" pitchFamily="34" charset="0"/>
                <a:cs typeface="Arial" panose="020B0604020202020204" pitchFamily="34" charset="0"/>
              </a:rPr>
              <a:t>697,405 stop and searches in England and Wales</a:t>
            </a:r>
          </a:p>
          <a:p>
            <a:endParaRPr lang="en-GB" sz="2400" dirty="0">
              <a:solidFill>
                <a:srgbClr val="0B0C0C"/>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400" dirty="0">
                <a:solidFill>
                  <a:srgbClr val="0B0C0C"/>
                </a:solidFill>
                <a:latin typeface="Arial" panose="020B0604020202020204" pitchFamily="34" charset="0"/>
                <a:cs typeface="Arial" panose="020B0604020202020204" pitchFamily="34" charset="0"/>
              </a:rPr>
              <a:t>Black Caribbean, black other and Asian other ethnic groups had the highest rates of stop and search out of all 18 individual ethnic groups</a:t>
            </a:r>
          </a:p>
          <a:p>
            <a:endParaRPr lang="en-GB" sz="2400" dirty="0">
              <a:solidFill>
                <a:srgbClr val="0B0C0C"/>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400" dirty="0">
                <a:solidFill>
                  <a:srgbClr val="0B0C0C"/>
                </a:solidFill>
                <a:latin typeface="Arial" panose="020B0604020202020204" pitchFamily="34" charset="0"/>
                <a:cs typeface="Arial" panose="020B0604020202020204" pitchFamily="34" charset="0"/>
              </a:rPr>
              <a:t>Black other group had the highest rate overall with 158 stop and searches per 1,000 people </a:t>
            </a:r>
            <a:endParaRPr lang="en-GB" sz="2400" b="0" i="0" dirty="0">
              <a:solidFill>
                <a:srgbClr val="0B0C0C"/>
              </a:solidFill>
              <a:effectLst/>
              <a:latin typeface="Arial" panose="020B0604020202020204" pitchFamily="34" charset="0"/>
              <a:cs typeface="Arial" panose="020B0604020202020204" pitchFamily="34" charset="0"/>
            </a:endParaRPr>
          </a:p>
        </p:txBody>
      </p:sp>
      <p:sp>
        <p:nvSpPr>
          <p:cNvPr id="10" name="Rectangle 9"/>
          <p:cNvSpPr/>
          <p:nvPr/>
        </p:nvSpPr>
        <p:spPr>
          <a:xfrm>
            <a:off x="9144751" y="5813075"/>
            <a:ext cx="2481192" cy="388696"/>
          </a:xfrm>
          <a:prstGeom prst="rect">
            <a:avLst/>
          </a:prstGeom>
        </p:spPr>
        <p:txBody>
          <a:bodyPr wrap="none">
            <a:spAutoFit/>
          </a:bodyPr>
          <a:lstStyle/>
          <a:p>
            <a:pPr>
              <a:lnSpc>
                <a:spcPct val="107000"/>
              </a:lnSpc>
              <a:spcAft>
                <a:spcPts val="800"/>
              </a:spcAft>
            </a:pPr>
            <a:r>
              <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rPr>
              <a:t>(HM Government, 2022)</a:t>
            </a:r>
          </a:p>
        </p:txBody>
      </p:sp>
      <p:pic>
        <p:nvPicPr>
          <p:cNvPr id="3" name="Ethnicity Slide">
            <a:hlinkClick r:id="" action="ppaction://media"/>
            <a:extLst>
              <a:ext uri="{FF2B5EF4-FFF2-40B4-BE49-F238E27FC236}">
                <a16:creationId xmlns:a16="http://schemas.microsoft.com/office/drawing/2014/main" id="{CFEA06B9-20F0-4F71-A718-F5A279FA45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7852" y="6038039"/>
            <a:ext cx="652379" cy="652379"/>
          </a:xfrm>
          <a:prstGeom prst="rect">
            <a:avLst/>
          </a:prstGeom>
        </p:spPr>
      </p:pic>
    </p:spTree>
    <p:extLst>
      <p:ext uri="{BB962C8B-B14F-4D97-AF65-F5344CB8AC3E}">
        <p14:creationId xmlns:p14="http://schemas.microsoft.com/office/powerpoint/2010/main" val="1087772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3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D7BC6-E9D9-4C7B-A91F-04895F108C9F}"/>
              </a:ext>
            </a:extLst>
          </p:cNvPr>
          <p:cNvSpPr>
            <a:spLocks noGrp="1"/>
          </p:cNvSpPr>
          <p:nvPr>
            <p:ph type="title"/>
          </p:nvPr>
        </p:nvSpPr>
        <p:spPr>
          <a:xfrm>
            <a:off x="6564847" y="212086"/>
            <a:ext cx="4875150" cy="1151965"/>
          </a:xfrm>
        </p:spPr>
        <p:txBody>
          <a:bodyPr>
            <a:normAutofit fontScale="90000"/>
          </a:bodyPr>
          <a:lstStyle/>
          <a:p>
            <a:r>
              <a:rPr lang="en-GB" dirty="0"/>
              <a:t>STOP AND SEARCH</a:t>
            </a:r>
            <a:br>
              <a:rPr lang="en-GB" dirty="0"/>
            </a:br>
            <a:endParaRPr lang="en-GB" dirty="0"/>
          </a:p>
        </p:txBody>
      </p:sp>
      <p:sp>
        <p:nvSpPr>
          <p:cNvPr id="9" name="Rectangle 8">
            <a:extLst>
              <a:ext uri="{FF2B5EF4-FFF2-40B4-BE49-F238E27FC236}">
                <a16:creationId xmlns:a16="http://schemas.microsoft.com/office/drawing/2014/main" id="{5520A7E8-6A79-41A1-9554-E864828E7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F5B17C2-20DC-41AF-AD14-B3A154F5E87E}"/>
              </a:ext>
            </a:extLst>
          </p:cNvPr>
          <p:cNvPicPr>
            <a:picLocks noChangeAspect="1"/>
          </p:cNvPicPr>
          <p:nvPr/>
        </p:nvPicPr>
        <p:blipFill>
          <a:blip r:embed="rId5"/>
          <a:stretch>
            <a:fillRect/>
          </a:stretch>
        </p:blipFill>
        <p:spPr>
          <a:xfrm>
            <a:off x="750708" y="768256"/>
            <a:ext cx="5099864" cy="4061838"/>
          </a:xfrm>
          <a:prstGeom prst="rect">
            <a:avLst/>
          </a:prstGeom>
        </p:spPr>
      </p:pic>
      <p:sp>
        <p:nvSpPr>
          <p:cNvPr id="3" name="Content Placeholder 2">
            <a:extLst>
              <a:ext uri="{FF2B5EF4-FFF2-40B4-BE49-F238E27FC236}">
                <a16:creationId xmlns:a16="http://schemas.microsoft.com/office/drawing/2014/main" id="{ADFD93EA-6C7F-4138-A505-ACAC4F3CC323}"/>
              </a:ext>
            </a:extLst>
          </p:cNvPr>
          <p:cNvSpPr>
            <a:spLocks noGrp="1"/>
          </p:cNvSpPr>
          <p:nvPr>
            <p:ph sz="quarter" idx="13"/>
          </p:nvPr>
        </p:nvSpPr>
        <p:spPr>
          <a:xfrm>
            <a:off x="6089665" y="1030705"/>
            <a:ext cx="5476693" cy="5141495"/>
          </a:xfrm>
        </p:spPr>
        <p:txBody>
          <a:bodyPr>
            <a:normAutofit fontScale="77500" lnSpcReduction="20000"/>
          </a:bodyPr>
          <a:lstStyle/>
          <a:p>
            <a:pPr marL="0" indent="0" algn="ctr">
              <a:buNone/>
            </a:pPr>
            <a:r>
              <a:rPr lang="en-GB" sz="4000" b="1" dirty="0">
                <a:solidFill>
                  <a:srgbClr val="FF99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you’re 10 times more likely to be subjected to it if you’re black – even though the rate at which the police find prohibited items is broadly similar across all ethnic groups. </a:t>
            </a:r>
          </a:p>
          <a:p>
            <a:pPr marL="0" indent="0" algn="ctr">
              <a:buNone/>
            </a:pPr>
            <a:endPar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E39BAF6-B2F2-40DA-BC35-71957DB510F3}"/>
              </a:ext>
            </a:extLst>
          </p:cNvPr>
          <p:cNvSpPr txBox="1"/>
          <p:nvPr/>
        </p:nvSpPr>
        <p:spPr>
          <a:xfrm>
            <a:off x="9272337" y="5791200"/>
            <a:ext cx="2167660" cy="381000"/>
          </a:xfrm>
          <a:prstGeom prst="rect">
            <a:avLst/>
          </a:prstGeom>
          <a:noFill/>
        </p:spPr>
        <p:txBody>
          <a:bodyPr wrap="square">
            <a:spAutoFit/>
          </a:bodyPr>
          <a:lstStyle/>
          <a:p>
            <a:pPr algn="ctr"/>
            <a:r>
              <a:rPr lang="en-GB" dirty="0">
                <a:solidFill>
                  <a:schemeClr val="bg1"/>
                </a:solidFill>
              </a:rPr>
              <a:t>(Liberty, 2020)</a:t>
            </a:r>
          </a:p>
        </p:txBody>
      </p:sp>
      <p:pic>
        <p:nvPicPr>
          <p:cNvPr id="6" name="Recorded Sound">
            <a:hlinkClick r:id="" action="ppaction://media"/>
            <a:extLst>
              <a:ext uri="{FF2B5EF4-FFF2-40B4-BE49-F238E27FC236}">
                <a16:creationId xmlns:a16="http://schemas.microsoft.com/office/drawing/2014/main" id="{CCF71823-8CEF-48B8-BC87-F646899515FE}"/>
              </a:ext>
            </a:extLst>
          </p:cNvPr>
          <p:cNvPicPr>
            <a:picLocks noChangeAspect="1"/>
          </p:cNvPicPr>
          <p:nvPr>
            <a:audioFile r:link="rId1"/>
            <p:extLst>
              <p:ext uri="{DAA4B4D4-6D71-4841-9C94-3DE7FCFB9230}">
                <p14:media xmlns:p14="http://schemas.microsoft.com/office/powerpoint/2010/main" r:embed="rId2">
                  <p14:trim end="34309.7777"/>
                </p14:media>
              </p:ext>
            </p:extLst>
          </p:nvPr>
        </p:nvPicPr>
        <p:blipFill>
          <a:blip r:embed="rId6"/>
          <a:stretch>
            <a:fillRect/>
          </a:stretch>
        </p:blipFill>
        <p:spPr>
          <a:xfrm>
            <a:off x="123729" y="5764463"/>
            <a:ext cx="659063" cy="659063"/>
          </a:xfrm>
          <a:prstGeom prst="rect">
            <a:avLst/>
          </a:prstGeom>
        </p:spPr>
      </p:pic>
    </p:spTree>
    <p:extLst>
      <p:ext uri="{BB962C8B-B14F-4D97-AF65-F5344CB8AC3E}">
        <p14:creationId xmlns:p14="http://schemas.microsoft.com/office/powerpoint/2010/main" val="2123698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0396882" cy="634999"/>
          </a:xfrm>
        </p:spPr>
        <p:txBody>
          <a:bodyPr>
            <a:normAutofit fontScale="90000"/>
          </a:bodyPr>
          <a:lstStyle/>
          <a:p>
            <a:r>
              <a:rPr lang="en-GB" sz="4400" b="1" cap="none"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endParaRPr lang="en-GB"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5"/>
          <a:stretch>
            <a:fillRect/>
          </a:stretch>
        </p:blipFill>
        <p:spPr>
          <a:xfrm>
            <a:off x="4130627" y="628274"/>
            <a:ext cx="1228945" cy="1090508"/>
          </a:xfrm>
          <a:prstGeom prst="rect">
            <a:avLst/>
          </a:prstGeom>
        </p:spPr>
      </p:pic>
      <p:pic>
        <p:nvPicPr>
          <p:cNvPr id="5" name="Content Placeholder 3"/>
          <p:cNvPicPr>
            <a:picLocks noChangeAspect="1"/>
          </p:cNvPicPr>
          <p:nvPr/>
        </p:nvPicPr>
        <p:blipFill>
          <a:blip r:embed="rId6"/>
          <a:stretch>
            <a:fillRect/>
          </a:stretch>
        </p:blipFill>
        <p:spPr>
          <a:xfrm>
            <a:off x="4130627" y="1697464"/>
            <a:ext cx="1239736" cy="1074747"/>
          </a:xfrm>
          <a:prstGeom prst="rect">
            <a:avLst/>
          </a:prstGeom>
        </p:spPr>
      </p:pic>
      <p:pic>
        <p:nvPicPr>
          <p:cNvPr id="6" name="Picture 5"/>
          <p:cNvPicPr>
            <a:picLocks noChangeAspect="1"/>
          </p:cNvPicPr>
          <p:nvPr/>
        </p:nvPicPr>
        <p:blipFill>
          <a:blip r:embed="rId7"/>
          <a:stretch>
            <a:fillRect/>
          </a:stretch>
        </p:blipFill>
        <p:spPr>
          <a:xfrm>
            <a:off x="5359572" y="645107"/>
            <a:ext cx="621333" cy="1077608"/>
          </a:xfrm>
          <a:prstGeom prst="rect">
            <a:avLst/>
          </a:prstGeom>
        </p:spPr>
      </p:pic>
      <p:pic>
        <p:nvPicPr>
          <p:cNvPr id="7" name="Picture 6"/>
          <p:cNvPicPr>
            <a:picLocks noChangeAspect="1"/>
          </p:cNvPicPr>
          <p:nvPr/>
        </p:nvPicPr>
        <p:blipFill>
          <a:blip r:embed="rId8"/>
          <a:stretch>
            <a:fillRect/>
          </a:stretch>
        </p:blipFill>
        <p:spPr>
          <a:xfrm>
            <a:off x="5370363" y="1698538"/>
            <a:ext cx="599750" cy="1077608"/>
          </a:xfrm>
          <a:prstGeom prst="rect">
            <a:avLst/>
          </a:prstGeom>
        </p:spPr>
      </p:pic>
      <p:pic>
        <p:nvPicPr>
          <p:cNvPr id="8" name="Content Placeholder 7"/>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996795" y="645441"/>
            <a:ext cx="591722" cy="1076734"/>
          </a:xfrm>
          <a:prstGeom prst="rect">
            <a:avLst/>
          </a:prstGeom>
          <a:ln>
            <a:solidFill>
              <a:schemeClr val="tx1"/>
            </a:solidFill>
          </a:ln>
        </p:spPr>
      </p:pic>
      <p:pic>
        <p:nvPicPr>
          <p:cNvPr id="9" name="Content Placeholder 6"/>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998766" y="1708826"/>
            <a:ext cx="589751" cy="1067320"/>
          </a:xfrm>
          <a:prstGeom prst="rect">
            <a:avLst/>
          </a:prstGeom>
          <a:ln>
            <a:solidFill>
              <a:schemeClr val="tx1"/>
            </a:solidFill>
          </a:ln>
        </p:spPr>
      </p:pic>
      <p:pic>
        <p:nvPicPr>
          <p:cNvPr id="10" name="Picture 9"/>
          <p:cNvPicPr>
            <a:picLocks noChangeAspect="1"/>
          </p:cNvPicPr>
          <p:nvPr/>
        </p:nvPicPr>
        <p:blipFill>
          <a:blip r:embed="rId11"/>
          <a:stretch>
            <a:fillRect/>
          </a:stretch>
        </p:blipFill>
        <p:spPr>
          <a:xfrm>
            <a:off x="9026045" y="1860329"/>
            <a:ext cx="1930782" cy="1289271"/>
          </a:xfrm>
          <a:prstGeom prst="rect">
            <a:avLst/>
          </a:prstGeom>
        </p:spPr>
      </p:pic>
      <p:pic>
        <p:nvPicPr>
          <p:cNvPr id="11" name="Picture 10"/>
          <p:cNvPicPr>
            <a:picLocks noChangeAspect="1"/>
          </p:cNvPicPr>
          <p:nvPr/>
        </p:nvPicPr>
        <p:blipFill>
          <a:blip r:embed="rId12"/>
          <a:stretch>
            <a:fillRect/>
          </a:stretch>
        </p:blipFill>
        <p:spPr>
          <a:xfrm>
            <a:off x="9026045" y="605133"/>
            <a:ext cx="1963492" cy="1255196"/>
          </a:xfrm>
          <a:prstGeom prst="rect">
            <a:avLst/>
          </a:prstGeom>
          <a:ln>
            <a:solidFill>
              <a:schemeClr val="accent1">
                <a:tint val="40000"/>
                <a:hueOff val="0"/>
                <a:satOff val="0"/>
                <a:lumOff val="0"/>
              </a:schemeClr>
            </a:solidFill>
          </a:ln>
        </p:spPr>
      </p:pic>
      <p:pic>
        <p:nvPicPr>
          <p:cNvPr id="13" name="Content Placeholder 4"/>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778748" y="3457407"/>
            <a:ext cx="2052290" cy="2816734"/>
          </a:xfrm>
          <a:prstGeom prst="rect">
            <a:avLst/>
          </a:prstGeom>
        </p:spPr>
      </p:pic>
      <p:pic>
        <p:nvPicPr>
          <p:cNvPr id="14" name="Content Placeholder 3"/>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181172" y="1254820"/>
            <a:ext cx="1844873" cy="1270752"/>
          </a:xfrm>
          <a:prstGeom prst="rect">
            <a:avLst/>
          </a:prstGeom>
        </p:spPr>
      </p:pic>
      <p:sp>
        <p:nvSpPr>
          <p:cNvPr id="15" name="Rectangle 14"/>
          <p:cNvSpPr/>
          <p:nvPr/>
        </p:nvSpPr>
        <p:spPr>
          <a:xfrm>
            <a:off x="4130627" y="628274"/>
            <a:ext cx="2457890" cy="214393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p:cNvSpPr/>
          <p:nvPr/>
        </p:nvSpPr>
        <p:spPr>
          <a:xfrm>
            <a:off x="7181172" y="1254820"/>
            <a:ext cx="1844873" cy="125014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p:cNvSpPr/>
          <p:nvPr/>
        </p:nvSpPr>
        <p:spPr>
          <a:xfrm>
            <a:off x="9026045" y="605133"/>
            <a:ext cx="1963492" cy="254446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8" name="Picture 17"/>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05624" y="1860329"/>
            <a:ext cx="3355614" cy="2832456"/>
          </a:xfrm>
          <a:prstGeom prst="rect">
            <a:avLst/>
          </a:prstGeom>
          <a:ln w="25400">
            <a:solidFill>
              <a:srgbClr val="002060"/>
            </a:solidFill>
          </a:ln>
        </p:spPr>
      </p:pic>
      <p:sp>
        <p:nvSpPr>
          <p:cNvPr id="19" name="Bent-Up Arrow 18"/>
          <p:cNvSpPr/>
          <p:nvPr/>
        </p:nvSpPr>
        <p:spPr>
          <a:xfrm>
            <a:off x="3596140" y="3036997"/>
            <a:ext cx="1798334" cy="533049"/>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Bent-Up Arrow 19"/>
          <p:cNvSpPr/>
          <p:nvPr/>
        </p:nvSpPr>
        <p:spPr>
          <a:xfrm flipV="1">
            <a:off x="6604407" y="605131"/>
            <a:ext cx="1571513" cy="515095"/>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Bent-Up Arrow 20"/>
          <p:cNvSpPr/>
          <p:nvPr/>
        </p:nvSpPr>
        <p:spPr>
          <a:xfrm rot="16200000" flipH="1">
            <a:off x="8594783" y="3543945"/>
            <a:ext cx="1379278" cy="582173"/>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Bent-Up Arrow 21"/>
          <p:cNvSpPr/>
          <p:nvPr/>
        </p:nvSpPr>
        <p:spPr>
          <a:xfrm flipH="1" flipV="1">
            <a:off x="5191928" y="4817417"/>
            <a:ext cx="1586820" cy="591387"/>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p:cNvSpPr/>
          <p:nvPr/>
        </p:nvSpPr>
        <p:spPr>
          <a:xfrm>
            <a:off x="3561238" y="5611317"/>
            <a:ext cx="2650345" cy="1246683"/>
          </a:xfrm>
          <a:prstGeom prst="rect">
            <a:avLst/>
          </a:prstGeom>
          <a:pattFill prst="ltHorz">
            <a:fgClr>
              <a:schemeClr val="tx1"/>
            </a:fgClr>
            <a:bgClr>
              <a:schemeClr val="bg1"/>
            </a:bgClr>
          </a:patt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Supportive </a:t>
            </a:r>
          </a:p>
          <a:p>
            <a:pPr algn="ctr"/>
            <a:r>
              <a:rPr lang="en-GB" sz="2400" b="1" dirty="0">
                <a:solidFill>
                  <a:schemeClr val="tx1"/>
                </a:solidFill>
                <a:latin typeface="Arial" panose="020B0604020202020204" pitchFamily="34" charset="0"/>
                <a:cs typeface="Arial" panose="020B0604020202020204" pitchFamily="34" charset="0"/>
              </a:rPr>
              <a:t>Stop Search </a:t>
            </a:r>
          </a:p>
          <a:p>
            <a:pPr algn="ctr"/>
            <a:r>
              <a:rPr lang="en-GB" sz="2400" b="1" dirty="0">
                <a:solidFill>
                  <a:schemeClr val="tx1"/>
                </a:solidFill>
                <a:latin typeface="Arial" panose="020B0604020202020204" pitchFamily="34" charset="0"/>
                <a:cs typeface="Arial" panose="020B0604020202020204" pitchFamily="34" charset="0"/>
              </a:rPr>
              <a:t>Paper</a:t>
            </a:r>
          </a:p>
        </p:txBody>
      </p:sp>
      <p:pic>
        <p:nvPicPr>
          <p:cNvPr id="3" name="conclusion">
            <a:hlinkClick r:id="" action="ppaction://media"/>
            <a:extLst>
              <a:ext uri="{FF2B5EF4-FFF2-40B4-BE49-F238E27FC236}">
                <a16:creationId xmlns:a16="http://schemas.microsoft.com/office/drawing/2014/main" id="{689C24A8-88B7-4B8A-9D64-62A4127267EF}"/>
              </a:ext>
            </a:extLst>
          </p:cNvPr>
          <p:cNvPicPr>
            <a:picLocks noChangeAspect="1"/>
          </p:cNvPicPr>
          <p:nvPr>
            <a:audioFile r:link="rId1"/>
            <p:extLst>
              <p:ext uri="{DAA4B4D4-6D71-4841-9C94-3DE7FCFB9230}">
                <p14:media xmlns:p14="http://schemas.microsoft.com/office/powerpoint/2010/main" r:embed="rId2">
                  <p14:trim end="320158.238"/>
                </p14:media>
              </p:ext>
            </p:extLst>
          </p:nvPr>
        </p:nvPicPr>
        <p:blipFill>
          <a:blip r:embed="rId16"/>
          <a:stretch>
            <a:fillRect/>
          </a:stretch>
        </p:blipFill>
        <p:spPr>
          <a:xfrm>
            <a:off x="237707" y="5918114"/>
            <a:ext cx="762427" cy="762427"/>
          </a:xfrm>
          <a:prstGeom prst="rect">
            <a:avLst/>
          </a:prstGeom>
        </p:spPr>
      </p:pic>
    </p:spTree>
    <p:extLst>
      <p:ext uri="{BB962C8B-B14F-4D97-AF65-F5344CB8AC3E}">
        <p14:creationId xmlns:p14="http://schemas.microsoft.com/office/powerpoint/2010/main" val="48889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3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5750"/>
            <a:ext cx="10394707" cy="958850"/>
          </a:xfrm>
        </p:spPr>
        <p:txBody>
          <a:bodyPr>
            <a:noAutofit/>
          </a:bodyPr>
          <a:lstStyle/>
          <a:p>
            <a:r>
              <a:rPr lang="en-GB" sz="2400" b="1" cap="none"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endParaRPr lang="en-GB" sz="24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0" y="622300"/>
            <a:ext cx="12192000" cy="5650163"/>
          </a:xfrm>
          <a:solidFill>
            <a:schemeClr val="bg1"/>
          </a:solidFill>
        </p:spPr>
        <p:txBody>
          <a:bodyPr>
            <a:normAutofit fontScale="62500" lnSpcReduction="20000"/>
          </a:bodyPr>
          <a:lstStyle/>
          <a:p>
            <a:r>
              <a:rPr lang="en-GB" sz="2500" cap="none" dirty="0">
                <a:latin typeface="Arial" panose="020B0604020202020204" pitchFamily="34" charset="0"/>
                <a:cs typeface="Arial" panose="020B0604020202020204" pitchFamily="34" charset="0"/>
              </a:rPr>
              <a:t>Home office, 2021. </a:t>
            </a:r>
            <a:r>
              <a:rPr lang="en-GB" sz="2500" i="1" cap="none" dirty="0">
                <a:latin typeface="Arial" panose="020B0604020202020204" pitchFamily="34" charset="0"/>
                <a:cs typeface="Arial" panose="020B0604020202020204" pitchFamily="34" charset="0"/>
              </a:rPr>
              <a:t>Police use of force statistics, England and wales: April 2020 to march 2021, </a:t>
            </a:r>
            <a:r>
              <a:rPr lang="en-GB" sz="2500" cap="none" dirty="0">
                <a:latin typeface="Arial" panose="020B0604020202020204" pitchFamily="34" charset="0"/>
                <a:cs typeface="Arial" panose="020B0604020202020204" pitchFamily="34" charset="0"/>
              </a:rPr>
              <a:t>London: home office.</a:t>
            </a:r>
          </a:p>
          <a:p>
            <a:r>
              <a:rPr lang="en-GB" sz="2500" cap="none" dirty="0">
                <a:latin typeface="Arial" panose="020B0604020202020204" pitchFamily="34" charset="0"/>
                <a:cs typeface="Arial" panose="020B0604020202020204" pitchFamily="34" charset="0"/>
              </a:rPr>
              <a:t>Dyfed Powys police, 2022. </a:t>
            </a:r>
            <a:r>
              <a:rPr lang="en-GB" sz="2500" i="1" cap="none" dirty="0">
                <a:latin typeface="Arial" panose="020B0604020202020204" pitchFamily="34" charset="0"/>
                <a:cs typeface="Arial" panose="020B0604020202020204" pitchFamily="34" charset="0"/>
              </a:rPr>
              <a:t>Use of force. </a:t>
            </a:r>
            <a:r>
              <a:rPr lang="en-GB" sz="2500" cap="none" dirty="0">
                <a:latin typeface="Arial" panose="020B0604020202020204" pitchFamily="34" charset="0"/>
                <a:cs typeface="Arial" panose="020B0604020202020204" pitchFamily="34" charset="0"/>
              </a:rPr>
              <a:t>[Online] </a:t>
            </a:r>
            <a:br>
              <a:rPr lang="en-GB" sz="2500" cap="none" dirty="0">
                <a:latin typeface="Arial" panose="020B0604020202020204" pitchFamily="34" charset="0"/>
                <a:cs typeface="Arial" panose="020B0604020202020204" pitchFamily="34" charset="0"/>
              </a:rPr>
            </a:br>
            <a:r>
              <a:rPr lang="en-GB" sz="2500" cap="none" dirty="0">
                <a:latin typeface="Arial" panose="020B0604020202020204" pitchFamily="34" charset="0"/>
                <a:cs typeface="Arial" panose="020B0604020202020204" pitchFamily="34" charset="0"/>
              </a:rPr>
              <a:t>available at: </a:t>
            </a:r>
            <a:r>
              <a:rPr lang="en-GB" sz="2500" u="sng" cap="none" dirty="0">
                <a:latin typeface="Arial" panose="020B0604020202020204" pitchFamily="34" charset="0"/>
                <a:cs typeface="Arial" panose="020B0604020202020204" pitchFamily="34" charset="0"/>
                <a:hlinkClick r:id="rId2"/>
              </a:rPr>
              <a:t>https://www.Dyfed-powys.Police.Uk/police-forces/dyfed-powys-police/areas/stats-and-data/stats-and-data/use-of-force/</a:t>
            </a:r>
            <a:r>
              <a:rPr lang="en-GB" sz="2500" u="sng" cap="none" dirty="0">
                <a:latin typeface="Arial" panose="020B0604020202020204" pitchFamily="34" charset="0"/>
                <a:cs typeface="Arial" panose="020B0604020202020204" pitchFamily="34" charset="0"/>
              </a:rPr>
              <a:t> </a:t>
            </a:r>
            <a:r>
              <a:rPr lang="en-GB" sz="2500" cap="none" dirty="0">
                <a:latin typeface="Arial" panose="020B0604020202020204" pitchFamily="34" charset="0"/>
                <a:cs typeface="Arial" panose="020B0604020202020204" pitchFamily="34" charset="0"/>
              </a:rPr>
              <a:t>[accessed 23 July 2022]. </a:t>
            </a:r>
          </a:p>
          <a:p>
            <a:r>
              <a:rPr lang="en-GB" sz="2500" cap="none" dirty="0">
                <a:latin typeface="Arial" panose="020B0604020202020204" pitchFamily="34" charset="0"/>
                <a:cs typeface="Arial" panose="020B0604020202020204" pitchFamily="34" charset="0"/>
              </a:rPr>
              <a:t>The police foundation, 2022. </a:t>
            </a:r>
            <a:r>
              <a:rPr lang="en-GB" sz="2500" i="1" cap="none" dirty="0">
                <a:latin typeface="Arial" panose="020B0604020202020204" pitchFamily="34" charset="0"/>
                <a:cs typeface="Arial" panose="020B0604020202020204" pitchFamily="34" charset="0"/>
              </a:rPr>
              <a:t>Redesigning policing and public safety for the 21ST century , </a:t>
            </a:r>
            <a:r>
              <a:rPr lang="en-GB" sz="2500" cap="none" dirty="0">
                <a:latin typeface="Arial" panose="020B0604020202020204" pitchFamily="34" charset="0"/>
                <a:cs typeface="Arial" panose="020B0604020202020204" pitchFamily="34" charset="0"/>
              </a:rPr>
              <a:t>London: the police foundation.</a:t>
            </a:r>
          </a:p>
          <a:p>
            <a:r>
              <a:rPr lang="en-GB" sz="2500" cap="none" dirty="0">
                <a:latin typeface="Arial" panose="020B0604020202020204" pitchFamily="34" charset="0"/>
                <a:cs typeface="Arial" panose="020B0604020202020204" pitchFamily="34" charset="0"/>
              </a:rPr>
              <a:t>Channan, g. &amp; Miller, C., 2013. </a:t>
            </a:r>
            <a:r>
              <a:rPr lang="en-GB" sz="2500" i="1" cap="none" dirty="0">
                <a:latin typeface="Arial" panose="020B0604020202020204" pitchFamily="34" charset="0"/>
                <a:cs typeface="Arial" panose="020B0604020202020204" pitchFamily="34" charset="0"/>
              </a:rPr>
              <a:t>Rethinking community practice developing transformative neighbourhoods. </a:t>
            </a:r>
            <a:r>
              <a:rPr lang="en-GB" sz="2500" cap="none" dirty="0">
                <a:latin typeface="Arial" panose="020B0604020202020204" pitchFamily="34" charset="0"/>
                <a:cs typeface="Arial" panose="020B0604020202020204" pitchFamily="34" charset="0"/>
              </a:rPr>
              <a:t>Bristol: the policy press.</a:t>
            </a:r>
          </a:p>
          <a:p>
            <a:pPr>
              <a:lnSpc>
                <a:spcPct val="107000"/>
              </a:lnSpc>
              <a:spcAft>
                <a:spcPts val="800"/>
              </a:spcAft>
            </a:pPr>
            <a:r>
              <a:rPr lang="en-GB" sz="2500" cap="none" dirty="0">
                <a:latin typeface="Arial" panose="020B0604020202020204" pitchFamily="34" charset="0"/>
                <a:ea typeface="Times New Roman" panose="02020603050405020304" pitchFamily="18" charset="0"/>
                <a:cs typeface="Arial" panose="020B0604020202020204" pitchFamily="34" charset="0"/>
              </a:rPr>
              <a:t>College of policing, 2021. </a:t>
            </a:r>
            <a:r>
              <a:rPr lang="en-GB" sz="2500" i="1" cap="none" dirty="0">
                <a:latin typeface="Arial" panose="020B0604020202020204" pitchFamily="34" charset="0"/>
                <a:ea typeface="Times New Roman" panose="02020603050405020304" pitchFamily="18" charset="0"/>
                <a:cs typeface="Arial" panose="020B0604020202020204" pitchFamily="34" charset="0"/>
              </a:rPr>
              <a:t>Neighbourhood policing evidence review. </a:t>
            </a:r>
            <a:r>
              <a:rPr lang="en-GB" sz="2500" cap="none" dirty="0">
                <a:latin typeface="Arial" panose="020B0604020202020204" pitchFamily="34" charset="0"/>
                <a:ea typeface="Times New Roman" panose="02020603050405020304" pitchFamily="18" charset="0"/>
                <a:cs typeface="Arial" panose="020B0604020202020204" pitchFamily="34" charset="0"/>
              </a:rPr>
              <a:t>[Online] </a:t>
            </a:r>
            <a:br>
              <a:rPr lang="en-GB" sz="2500" cap="none" dirty="0">
                <a:latin typeface="Arial" panose="020B0604020202020204" pitchFamily="34" charset="0"/>
                <a:ea typeface="Times New Roman" panose="02020603050405020304" pitchFamily="18" charset="0"/>
                <a:cs typeface="Arial" panose="020B0604020202020204" pitchFamily="34" charset="0"/>
              </a:rPr>
            </a:br>
            <a:r>
              <a:rPr lang="en-GB" sz="2500" cap="none" dirty="0">
                <a:latin typeface="Arial" panose="020B0604020202020204" pitchFamily="34" charset="0"/>
                <a:ea typeface="Times New Roman" panose="02020603050405020304" pitchFamily="18" charset="0"/>
                <a:cs typeface="Arial" panose="020B0604020202020204" pitchFamily="34" charset="0"/>
              </a:rPr>
              <a:t>available at: </a:t>
            </a:r>
            <a:r>
              <a:rPr lang="en-GB" sz="2500" u="sng" cap="none" dirty="0">
                <a:latin typeface="Arial" panose="020B0604020202020204" pitchFamily="34" charset="0"/>
                <a:ea typeface="Times New Roman" panose="02020603050405020304" pitchFamily="18" charset="0"/>
                <a:cs typeface="Arial" panose="020B0604020202020204" pitchFamily="34" charset="0"/>
                <a:hlinkClick r:id="rId3"/>
              </a:rPr>
              <a:t>https://www.College.Police.Uk/guidance/neighbourhood-policing/neighbourhood-policing-evidence-review</a:t>
            </a:r>
            <a:r>
              <a:rPr lang="en-GB" sz="2500" u="sng" cap="none" dirty="0">
                <a:latin typeface="Arial" panose="020B0604020202020204" pitchFamily="34" charset="0"/>
                <a:ea typeface="Times New Roman" panose="02020603050405020304" pitchFamily="18" charset="0"/>
                <a:cs typeface="Arial" panose="020B0604020202020204" pitchFamily="34" charset="0"/>
              </a:rPr>
              <a:t> </a:t>
            </a:r>
            <a:br>
              <a:rPr lang="en-GB" sz="2500" cap="none" dirty="0">
                <a:latin typeface="Arial" panose="020B0604020202020204" pitchFamily="34" charset="0"/>
                <a:ea typeface="Times New Roman" panose="02020603050405020304" pitchFamily="18" charset="0"/>
                <a:cs typeface="Arial" panose="020B0604020202020204" pitchFamily="34" charset="0"/>
              </a:rPr>
            </a:br>
            <a:r>
              <a:rPr lang="en-GB" sz="2500" cap="none" dirty="0">
                <a:latin typeface="Arial" panose="020B0604020202020204" pitchFamily="34" charset="0"/>
                <a:ea typeface="Times New Roman" panose="02020603050405020304" pitchFamily="18" charset="0"/>
                <a:cs typeface="Arial" panose="020B0604020202020204" pitchFamily="34" charset="0"/>
              </a:rPr>
              <a:t>[accessed 23 July 2022].</a:t>
            </a:r>
          </a:p>
          <a:p>
            <a:pPr>
              <a:lnSpc>
                <a:spcPct val="107000"/>
              </a:lnSpc>
              <a:spcAft>
                <a:spcPts val="0"/>
              </a:spcAft>
            </a:pPr>
            <a:r>
              <a:rPr lang="en-GB" sz="2500" cap="none" dirty="0">
                <a:latin typeface="Arial" panose="020B0604020202020204" pitchFamily="34" charset="0"/>
                <a:ea typeface="Times New Roman" panose="02020603050405020304" pitchFamily="18" charset="0"/>
                <a:cs typeface="Arial" panose="020B0604020202020204" pitchFamily="34" charset="0"/>
              </a:rPr>
              <a:t> Mitton k (2019) public health and violence. Critical public health 29:2, 135-137</a:t>
            </a:r>
          </a:p>
          <a:p>
            <a:r>
              <a:rPr lang="en-GB" sz="2500" cap="none" dirty="0">
                <a:latin typeface="Arial" panose="020B0604020202020204" pitchFamily="34" charset="0"/>
                <a:cs typeface="Arial" panose="020B0604020202020204" pitchFamily="34" charset="0"/>
              </a:rPr>
              <a:t>HM government, 2018. </a:t>
            </a:r>
            <a:r>
              <a:rPr lang="en-GB" sz="2500" i="1" cap="none" dirty="0">
                <a:latin typeface="Arial" panose="020B0604020202020204" pitchFamily="34" charset="0"/>
                <a:cs typeface="Arial" panose="020B0604020202020204" pitchFamily="34" charset="0"/>
              </a:rPr>
              <a:t>Serious violence strategy, </a:t>
            </a:r>
            <a:r>
              <a:rPr lang="en-GB" sz="2500" cap="none" dirty="0">
                <a:latin typeface="Arial" panose="020B0604020202020204" pitchFamily="34" charset="0"/>
                <a:cs typeface="Arial" panose="020B0604020202020204" pitchFamily="34" charset="0"/>
              </a:rPr>
              <a:t>London: home office.</a:t>
            </a:r>
          </a:p>
          <a:p>
            <a:pPr>
              <a:lnSpc>
                <a:spcPct val="107000"/>
              </a:lnSpc>
              <a:spcAft>
                <a:spcPts val="800"/>
              </a:spcAft>
            </a:pPr>
            <a:r>
              <a:rPr lang="en-GB" sz="2500" cap="none" dirty="0">
                <a:latin typeface="Arial" panose="020B0604020202020204" pitchFamily="34" charset="0"/>
                <a:ea typeface="Times New Roman" panose="02020603050405020304" pitchFamily="18" charset="0"/>
                <a:cs typeface="Arial" panose="020B0604020202020204" pitchFamily="34" charset="0"/>
              </a:rPr>
              <a:t>Association of directors of public health, 2018. </a:t>
            </a:r>
            <a:r>
              <a:rPr lang="en-GB" sz="2500" i="1" cap="none" dirty="0">
                <a:latin typeface="Arial" panose="020B0604020202020204" pitchFamily="34" charset="0"/>
                <a:ea typeface="Times New Roman" panose="02020603050405020304" pitchFamily="18" charset="0"/>
                <a:cs typeface="Arial" panose="020B0604020202020204" pitchFamily="34" charset="0"/>
              </a:rPr>
              <a:t>Policing, health and social care consensus: working together to protect and prevent harm to vulnerable people, </a:t>
            </a:r>
            <a:r>
              <a:rPr lang="en-GB" sz="2500" cap="none" dirty="0">
                <a:latin typeface="Arial" panose="020B0604020202020204" pitchFamily="34" charset="0"/>
                <a:ea typeface="Times New Roman" panose="02020603050405020304" pitchFamily="18" charset="0"/>
                <a:cs typeface="Arial" panose="020B0604020202020204" pitchFamily="34" charset="0"/>
              </a:rPr>
              <a:t>London: public health England.</a:t>
            </a:r>
          </a:p>
          <a:p>
            <a:pPr>
              <a:lnSpc>
                <a:spcPct val="107000"/>
              </a:lnSpc>
              <a:spcAft>
                <a:spcPts val="800"/>
              </a:spcAft>
            </a:pPr>
            <a:r>
              <a:rPr lang="en-GB" sz="2500" cap="none" dirty="0">
                <a:latin typeface="Arial" panose="020B0604020202020204" pitchFamily="34" charset="0"/>
                <a:ea typeface="Times New Roman" panose="02020603050405020304" pitchFamily="18" charset="0"/>
                <a:cs typeface="Arial" panose="020B0604020202020204" pitchFamily="34" charset="0"/>
              </a:rPr>
              <a:t> Hm government, 2010. </a:t>
            </a:r>
            <a:r>
              <a:rPr lang="en-GB" sz="2500" i="1" cap="none" dirty="0">
                <a:latin typeface="Arial" panose="020B0604020202020204" pitchFamily="34" charset="0"/>
                <a:ea typeface="Times New Roman" panose="02020603050405020304" pitchFamily="18" charset="0"/>
                <a:cs typeface="Arial" panose="020B0604020202020204" pitchFamily="34" charset="0"/>
              </a:rPr>
              <a:t>Cyber crime strategy, </a:t>
            </a:r>
            <a:r>
              <a:rPr lang="en-GB" sz="2500" cap="none" dirty="0">
                <a:latin typeface="Arial" panose="020B0604020202020204" pitchFamily="34" charset="0"/>
                <a:ea typeface="Times New Roman" panose="02020603050405020304" pitchFamily="18" charset="0"/>
                <a:cs typeface="Arial" panose="020B0604020202020204" pitchFamily="34" charset="0"/>
              </a:rPr>
              <a:t>London: her majesty’s stationery office.</a:t>
            </a:r>
          </a:p>
          <a:p>
            <a:pPr>
              <a:lnSpc>
                <a:spcPct val="107000"/>
              </a:lnSpc>
              <a:spcAft>
                <a:spcPts val="800"/>
              </a:spcAft>
            </a:pPr>
            <a:r>
              <a:rPr lang="en-GB" sz="2500" cap="none" dirty="0">
                <a:latin typeface="Arial" panose="020B0604020202020204" pitchFamily="34" charset="0"/>
                <a:ea typeface="Times New Roman" panose="02020603050405020304" pitchFamily="18" charset="0"/>
                <a:cs typeface="Arial" panose="020B0604020202020204" pitchFamily="34" charset="0"/>
              </a:rPr>
              <a:t>Office for national statistics, 2022. </a:t>
            </a:r>
            <a:r>
              <a:rPr lang="en-GB" sz="2500" i="1" cap="none" dirty="0">
                <a:latin typeface="Arial" panose="020B0604020202020204" pitchFamily="34" charset="0"/>
                <a:ea typeface="Times New Roman" panose="02020603050405020304" pitchFamily="18" charset="0"/>
                <a:cs typeface="Arial" panose="020B0604020202020204" pitchFamily="34" charset="0"/>
              </a:rPr>
              <a:t>Crime in England and wales: year ending march 2022, </a:t>
            </a:r>
            <a:r>
              <a:rPr lang="en-GB" sz="2500" cap="none" dirty="0">
                <a:latin typeface="Arial" panose="020B0604020202020204" pitchFamily="34" charset="0"/>
                <a:ea typeface="Times New Roman" panose="02020603050405020304" pitchFamily="18" charset="0"/>
                <a:cs typeface="Arial" panose="020B0604020202020204" pitchFamily="34" charset="0"/>
              </a:rPr>
              <a:t>London: home office.</a:t>
            </a:r>
          </a:p>
          <a:p>
            <a:pPr>
              <a:lnSpc>
                <a:spcPct val="107000"/>
              </a:lnSpc>
              <a:spcAft>
                <a:spcPts val="0"/>
              </a:spcAft>
            </a:pP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0"/>
              </a:spcAft>
            </a:pP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0"/>
              </a:spcAft>
            </a:pP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endParaRPr lang="en-GB" sz="1600" cap="none"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57522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5750"/>
            <a:ext cx="10394707" cy="958850"/>
          </a:xfrm>
        </p:spPr>
        <p:txBody>
          <a:bodyPr>
            <a:noAutofit/>
          </a:bodyPr>
          <a:lstStyle/>
          <a:p>
            <a:r>
              <a:rPr lang="en-GB" sz="2400" b="1" cap="none"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endParaRPr lang="en-GB" sz="24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quarter" idx="13"/>
          </p:nvPr>
        </p:nvSpPr>
        <p:spPr>
          <a:xfrm>
            <a:off x="0" y="622300"/>
            <a:ext cx="12192000" cy="5602037"/>
          </a:xfrm>
          <a:solidFill>
            <a:schemeClr val="bg1"/>
          </a:solidFill>
        </p:spPr>
        <p:txBody>
          <a:bodyPr>
            <a:normAutofit lnSpcReduction="10000"/>
          </a:bodyPr>
          <a:lstStyle/>
          <a:p>
            <a:pPr>
              <a:lnSpc>
                <a:spcPct val="107000"/>
              </a:lnSpc>
              <a:spcAft>
                <a:spcPts val="0"/>
              </a:spcAft>
            </a:pPr>
            <a:r>
              <a:rPr lang="en-GB" sz="1600" cap="none" dirty="0">
                <a:latin typeface="Arial" panose="020B0604020202020204" pitchFamily="34" charset="0"/>
                <a:ea typeface="Times New Roman" panose="02020603050405020304" pitchFamily="18" charset="0"/>
                <a:cs typeface="Arial" panose="020B0604020202020204" pitchFamily="34" charset="0"/>
              </a:rPr>
              <a:t>Hales, G., Du mont, S., Desroches, C. &amp; Redgrave, H., 2020. What is driving serious violence: drugs "the marketplace is more volatile and violent than it ever has been", London: crest advisory.</a:t>
            </a:r>
          </a:p>
          <a:p>
            <a:pPr marL="0" indent="0">
              <a:lnSpc>
                <a:spcPct val="107000"/>
              </a:lnSpc>
              <a:spcAft>
                <a:spcPts val="0"/>
              </a:spcAft>
              <a:buNone/>
            </a:pPr>
            <a:endParaRPr lang="en-GB" sz="1600" cap="none"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0"/>
              </a:spcAft>
            </a:pPr>
            <a:r>
              <a:rPr lang="en-GB" sz="1600" cap="none" dirty="0">
                <a:latin typeface="Arial" panose="020B0604020202020204" pitchFamily="34" charset="0"/>
                <a:ea typeface="Times New Roman" panose="02020603050405020304" pitchFamily="18" charset="0"/>
                <a:cs typeface="Arial" panose="020B0604020202020204" pitchFamily="34" charset="0"/>
              </a:rPr>
              <a:t>National crime agency, 2020. National strategic assessment of serious and organised crime. [Online] available at: </a:t>
            </a:r>
            <a:r>
              <a:rPr lang="en-GB" sz="1600" cap="none" dirty="0">
                <a:latin typeface="Arial" panose="020B0604020202020204" pitchFamily="34" charset="0"/>
                <a:ea typeface="Times New Roman" panose="02020603050405020304" pitchFamily="18" charset="0"/>
                <a:cs typeface="Arial" panose="020B0604020202020204" pitchFamily="34" charset="0"/>
                <a:hlinkClick r:id="rId2"/>
              </a:rPr>
              <a:t>https://www.Nationalcrimeagency.Gov.Uk/who-we-are/publications/437-national-strategic-assessment-of-serious-and-organised-crime-2020/file</a:t>
            </a:r>
            <a:r>
              <a:rPr lang="en-GB" sz="1600" cap="none" dirty="0">
                <a:latin typeface="Arial" panose="020B0604020202020204" pitchFamily="34" charset="0"/>
                <a:ea typeface="Times New Roman" panose="02020603050405020304" pitchFamily="18" charset="0"/>
                <a:cs typeface="Arial" panose="020B0604020202020204" pitchFamily="34" charset="0"/>
              </a:rPr>
              <a:t> [accessed 23 July 2022].</a:t>
            </a:r>
          </a:p>
          <a:p>
            <a:pPr marL="0" indent="0">
              <a:lnSpc>
                <a:spcPct val="107000"/>
              </a:lnSpc>
              <a:spcAft>
                <a:spcPts val="0"/>
              </a:spcAft>
              <a:buNone/>
            </a:pPr>
            <a:endParaRPr lang="en-GB" sz="1600" cap="none"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0"/>
              </a:spcAft>
            </a:pPr>
            <a:r>
              <a:rPr lang="en-GB" sz="1600" cap="none" dirty="0">
                <a:latin typeface="Arial" panose="020B0604020202020204" pitchFamily="34" charset="0"/>
                <a:ea typeface="Times New Roman" panose="02020603050405020304" pitchFamily="18" charset="0"/>
                <a:cs typeface="Arial" panose="020B0604020202020204" pitchFamily="34" charset="0"/>
              </a:rPr>
              <a:t>Office for national statistics, 2021. Crime in England and wales: year ending June 2021. [Online] available at: </a:t>
            </a:r>
            <a:r>
              <a:rPr lang="en-GB" sz="1600" cap="none" dirty="0">
                <a:latin typeface="Arial" panose="020B0604020202020204" pitchFamily="34" charset="0"/>
                <a:ea typeface="Times New Roman" panose="02020603050405020304" pitchFamily="18" charset="0"/>
                <a:cs typeface="Arial" panose="020B0604020202020204" pitchFamily="34" charset="0"/>
                <a:hlinkClick r:id="rId3"/>
              </a:rPr>
              <a:t>https://www.Ons.Gov.Uk/peoplepopulationandcommunity/crimeandjustice/bulletins/crimeinenglandandwales/yearendingjune2021</a:t>
            </a:r>
            <a:r>
              <a:rPr lang="en-GB" sz="1600" cap="none" dirty="0">
                <a:latin typeface="Arial" panose="020B0604020202020204" pitchFamily="34" charset="0"/>
                <a:ea typeface="Times New Roman" panose="02020603050405020304" pitchFamily="18" charset="0"/>
                <a:cs typeface="Arial" panose="020B0604020202020204" pitchFamily="34" charset="0"/>
              </a:rPr>
              <a:t> [accessed 23 July 2022].</a:t>
            </a:r>
          </a:p>
          <a:p>
            <a:pPr>
              <a:lnSpc>
                <a:spcPct val="107000"/>
              </a:lnSpc>
              <a:spcAft>
                <a:spcPts val="0"/>
              </a:spcAft>
            </a:pPr>
            <a:endParaRPr lang="en-GB" sz="1600" cap="none"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0"/>
              </a:spcAft>
            </a:pPr>
            <a:r>
              <a:rPr lang="en-GB" sz="1600" cap="none" dirty="0">
                <a:latin typeface="Arial" panose="020B0604020202020204" pitchFamily="34" charset="0"/>
                <a:ea typeface="Times New Roman" panose="02020603050405020304" pitchFamily="18" charset="0"/>
                <a:cs typeface="Arial" panose="020B0604020202020204" pitchFamily="34" charset="0"/>
              </a:rPr>
              <a:t>Hm government, 2022. Stop and search. [Online] </a:t>
            </a:r>
            <a:br>
              <a:rPr lang="en-GB" sz="1600" cap="none" dirty="0">
                <a:latin typeface="Arial" panose="020B0604020202020204" pitchFamily="34" charset="0"/>
                <a:ea typeface="Times New Roman" panose="02020603050405020304" pitchFamily="18" charset="0"/>
                <a:cs typeface="Arial" panose="020B0604020202020204" pitchFamily="34" charset="0"/>
              </a:rPr>
            </a:br>
            <a:r>
              <a:rPr lang="en-GB" sz="1600" cap="none" dirty="0">
                <a:latin typeface="Arial" panose="020B0604020202020204" pitchFamily="34" charset="0"/>
                <a:ea typeface="Times New Roman" panose="02020603050405020304" pitchFamily="18" charset="0"/>
                <a:cs typeface="Arial" panose="020B0604020202020204" pitchFamily="34" charset="0"/>
              </a:rPr>
              <a:t>available at: </a:t>
            </a:r>
            <a:r>
              <a:rPr lang="en-GB" sz="1600" cap="none" dirty="0">
                <a:latin typeface="Arial" panose="020B0604020202020204" pitchFamily="34" charset="0"/>
                <a:ea typeface="Times New Roman" panose="02020603050405020304" pitchFamily="18" charset="0"/>
                <a:cs typeface="Arial" panose="020B0604020202020204" pitchFamily="34" charset="0"/>
                <a:hlinkClick r:id="rId4"/>
              </a:rPr>
              <a:t>https://www.Ethnicity-facts-figures.Service.Gov.Uk/crime-justice-and-the-law/policing/stop-and-search/latest</a:t>
            </a:r>
            <a:r>
              <a:rPr lang="en-GB" sz="1600" cap="none" dirty="0">
                <a:latin typeface="Arial" panose="020B0604020202020204" pitchFamily="34" charset="0"/>
                <a:ea typeface="Times New Roman" panose="02020603050405020304" pitchFamily="18" charset="0"/>
                <a:cs typeface="Arial" panose="020B0604020202020204" pitchFamily="34" charset="0"/>
              </a:rPr>
              <a:t> </a:t>
            </a:r>
            <a:br>
              <a:rPr lang="en-GB" sz="1600" cap="none" dirty="0">
                <a:latin typeface="Arial" panose="020B0604020202020204" pitchFamily="34" charset="0"/>
                <a:ea typeface="Times New Roman" panose="02020603050405020304" pitchFamily="18" charset="0"/>
                <a:cs typeface="Arial" panose="020B0604020202020204" pitchFamily="34" charset="0"/>
              </a:rPr>
            </a:br>
            <a:r>
              <a:rPr lang="en-GB" sz="1600" cap="none" dirty="0">
                <a:latin typeface="Arial" panose="020B0604020202020204" pitchFamily="34" charset="0"/>
                <a:ea typeface="Times New Roman" panose="02020603050405020304" pitchFamily="18" charset="0"/>
                <a:cs typeface="Arial" panose="020B0604020202020204" pitchFamily="34" charset="0"/>
              </a:rPr>
              <a:t>[accessed 23 July 2022].</a:t>
            </a:r>
          </a:p>
          <a:p>
            <a:pPr marL="0" indent="0">
              <a:lnSpc>
                <a:spcPct val="107000"/>
              </a:lnSpc>
              <a:spcAft>
                <a:spcPts val="0"/>
              </a:spcAft>
              <a:buNone/>
            </a:pPr>
            <a:endParaRPr lang="en-GB" sz="1600" cap="none"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pPr>
            <a:r>
              <a:rPr lang="en-US" sz="1800" cap="none" dirty="0">
                <a:effectLst/>
                <a:latin typeface="Calibri" panose="020F0502020204030204" pitchFamily="34" charset="0"/>
                <a:ea typeface="Calibri" panose="020F0502020204030204" pitchFamily="34" charset="0"/>
                <a:cs typeface="Times New Roman" panose="02020603050405020304" pitchFamily="18" charset="0"/>
              </a:rPr>
              <a:t>Liberty, 2020. </a:t>
            </a:r>
            <a:r>
              <a:rPr lang="en-US" sz="1800" i="1" cap="none" dirty="0">
                <a:effectLst/>
                <a:latin typeface="Calibri" panose="020F0502020204030204" pitchFamily="34" charset="0"/>
                <a:ea typeface="Calibri" panose="020F0502020204030204" pitchFamily="34" charset="0"/>
                <a:cs typeface="Times New Roman" panose="02020603050405020304" pitchFamily="18" charset="0"/>
              </a:rPr>
              <a:t>Stop and search. </a:t>
            </a:r>
            <a:r>
              <a:rPr lang="en-US" sz="1800" cap="none"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US" sz="1800" u="sng" cap="none" dirty="0">
                <a:effectLst/>
                <a:latin typeface="Calibri" panose="020F0502020204030204" pitchFamily="34" charset="0"/>
                <a:ea typeface="Calibri" panose="020F0502020204030204" pitchFamily="34" charset="0"/>
                <a:cs typeface="Times New Roman" panose="02020603050405020304" pitchFamily="18" charset="0"/>
                <a:hlinkClick r:id="rId5"/>
              </a:rPr>
              <a:t>https://www.Libertyhumanrights.Org.Uk/fundamental/stop-and-search/?Formats=articles&amp;scroll-to=formats</a:t>
            </a:r>
            <a:r>
              <a:rPr lang="en-US" sz="1800" u="sng" cap="none" dirty="0">
                <a:effectLst/>
                <a:latin typeface="Calibri" panose="020F0502020204030204" pitchFamily="34" charset="0"/>
                <a:ea typeface="Calibri" panose="020F0502020204030204" pitchFamily="34" charset="0"/>
                <a:cs typeface="Times New Roman" panose="02020603050405020304" pitchFamily="18" charset="0"/>
              </a:rPr>
              <a:t> </a:t>
            </a:r>
            <a:r>
              <a:rPr lang="en-US" sz="1800" cap="none" dirty="0">
                <a:effectLst/>
                <a:latin typeface="Calibri" panose="020F0502020204030204" pitchFamily="34" charset="0"/>
                <a:ea typeface="Calibri" panose="020F0502020204030204" pitchFamily="34" charset="0"/>
                <a:cs typeface="Times New Roman" panose="02020603050405020304" pitchFamily="18" charset="0"/>
              </a:rPr>
              <a:t>[accessed 23 July 2022].</a:t>
            </a:r>
            <a:endParaRPr lang="en-GB" sz="1800" cap="none"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GB" sz="1600" cap="none"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0"/>
              </a:spcAft>
            </a:pPr>
            <a:endParaRPr lang="en-GB" sz="1600" cap="none"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0"/>
              </a:spcAft>
            </a:pPr>
            <a:endParaRPr lang="en-GB" sz="1600" cap="none"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0"/>
              </a:spcAft>
            </a:pPr>
            <a:endParaRPr lang="en-GB" sz="1600" cap="none"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0"/>
              </a:spcAft>
            </a:pP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0"/>
              </a:spcAft>
            </a:pP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0"/>
              </a:spcAft>
            </a:pP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0"/>
              </a:spcAft>
            </a:pP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0"/>
              </a:spcAft>
            </a:pP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0"/>
              </a:spcAft>
            </a:pP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817152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1513</TotalTime>
  <Words>3251</Words>
  <Application>Microsoft Office PowerPoint</Application>
  <PresentationFormat>Widescreen</PresentationFormat>
  <Paragraphs>362</Paragraphs>
  <Slides>18</Slides>
  <Notes>13</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Impact</vt:lpstr>
      <vt:lpstr>Myriad Pro</vt:lpstr>
      <vt:lpstr>Wingdings</vt:lpstr>
      <vt:lpstr>Main Event</vt:lpstr>
      <vt:lpstr>Crime prevention &amp; reduction</vt:lpstr>
      <vt:lpstr>PowerPoint Presentation</vt:lpstr>
      <vt:lpstr>Critical issues  of crime prevention/reduction</vt:lpstr>
      <vt:lpstr>PowerPoint Presentation</vt:lpstr>
      <vt:lpstr>2. Engaging with the community</vt:lpstr>
      <vt:lpstr>PowerPoint Presentation</vt:lpstr>
      <vt:lpstr>Coordinate activity across government to tackle crime and address security on the internet.   • Reduce direct harms by making the internet a hostile environment for financial criminals and child sexual predators.   • Raise public confidence in the safety and security of the internet, through the provision of accurate and easy-to-understand information to the public on the threats.   • Support industry to tackle cyber crime, and work with industry to consider how products and online services can be made safer.   • Work with international partners to tackle the problem collectively.    (HM Government, 2010)</vt:lpstr>
      <vt:lpstr>Meeting the challenge</vt:lpstr>
      <vt:lpstr>Knife Crime </vt:lpstr>
      <vt:lpstr>Tactics used during incidents in England and Wales, year ending 2021</vt:lpstr>
      <vt:lpstr>PowerPoint Presentation</vt:lpstr>
      <vt:lpstr>Knife-enabled crime recorded by the police saw a 10% increase to 49,027 offences in the year ending March  2022.   There were increases across all knife-enabled violent and  sexual offences  (Office for National Statistics, 2022)     </vt:lpstr>
      <vt:lpstr> Stop Search as a crime prevention method Main facts and figures </vt:lpstr>
      <vt:lpstr>Searching  by  ethnicity</vt:lpstr>
      <vt:lpstr>STOP AND SEARCH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Crime prevention &amp; reduction</dc:title>
  <dc:creator>marcus</dc:creator>
  <cp:lastModifiedBy>Taylor Marcus PS 509</cp:lastModifiedBy>
  <cp:revision>93</cp:revision>
  <dcterms:created xsi:type="dcterms:W3CDTF">2022-07-23T18:12:27Z</dcterms:created>
  <dcterms:modified xsi:type="dcterms:W3CDTF">2022-07-24T19:29:32Z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beefdff-6834-454f-be00-a68b5bc5f471_Enabled">
    <vt:lpwstr>true</vt:lpwstr>
  </property>
  <property fmtid="{D5CDD505-2E9C-101B-9397-08002B2CF9AE}" pid="3" name="MSIP_Label_7beefdff-6834-454f-be00-a68b5bc5f471_SetDate">
    <vt:lpwstr>2022-07-24T13:25:32Z</vt:lpwstr>
  </property>
  <property fmtid="{D5CDD505-2E9C-101B-9397-08002B2CF9AE}" pid="4" name="MSIP_Label_7beefdff-6834-454f-be00-a68b5bc5f471_Method">
    <vt:lpwstr>Standard</vt:lpwstr>
  </property>
  <property fmtid="{D5CDD505-2E9C-101B-9397-08002B2CF9AE}" pid="5" name="MSIP_Label_7beefdff-6834-454f-be00-a68b5bc5f471_Name">
    <vt:lpwstr>OFFICIAL</vt:lpwstr>
  </property>
  <property fmtid="{D5CDD505-2E9C-101B-9397-08002B2CF9AE}" pid="6" name="MSIP_Label_7beefdff-6834-454f-be00-a68b5bc5f471_SiteId">
    <vt:lpwstr>39683655-1d97-4b22-be8c-246da0f47a41</vt:lpwstr>
  </property>
  <property fmtid="{D5CDD505-2E9C-101B-9397-08002B2CF9AE}" pid="7" name="MSIP_Label_7beefdff-6834-454f-be00-a68b5bc5f471_ActionId">
    <vt:lpwstr>fd2b42a9-8fe2-454a-84ba-953779d26b84</vt:lpwstr>
  </property>
  <property fmtid="{D5CDD505-2E9C-101B-9397-08002B2CF9AE}" pid="8" name="MSIP_Label_7beefdff-6834-454f-be00-a68b5bc5f471_ContentBits">
    <vt:lpwstr>0</vt:lpwstr>
  </property>
</Properties>
</file>