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60" r:id="rId5"/>
    <p:sldId id="261" r:id="rId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00" autoAdjust="0"/>
    <p:restoredTop sz="94660"/>
  </p:normalViewPr>
  <p:slideViewPr>
    <p:cSldViewPr snapToGrid="0">
      <p:cViewPr varScale="1">
        <p:scale>
          <a:sx n="83" d="100"/>
          <a:sy n="83" d="100"/>
        </p:scale>
        <p:origin x="45" y="5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E80F8A2-BFC7-4415-9ADF-43DF4E672F1D}" type="datetimeFigureOut">
              <a:rPr lang="en-GB" smtClean="0"/>
              <a:t>15/11/2022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4E82746-BBB2-452D-B16E-E40B0DFFEAB8}" type="slidenum">
              <a:rPr lang="en-GB" smtClean="0"/>
              <a:t>‹#›</a:t>
            </a:fld>
            <a:endParaRPr lang="en-GB"/>
          </a:p>
        </p:txBody>
      </p:sp>
    </p:spTree>
    <p:extLst>
      <p:ext uri="{BB962C8B-B14F-4D97-AF65-F5344CB8AC3E}">
        <p14:creationId xmlns:p14="http://schemas.microsoft.com/office/powerpoint/2010/main" val="20502641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8E80F8A2-BFC7-4415-9ADF-43DF4E672F1D}" type="datetimeFigureOut">
              <a:rPr lang="en-GB" smtClean="0"/>
              <a:t>15/11/2022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4E82746-BBB2-452D-B16E-E40B0DFFEAB8}" type="slidenum">
              <a:rPr lang="en-GB" smtClean="0"/>
              <a:t>‹#›</a:t>
            </a:fld>
            <a:endParaRPr lang="en-GB"/>
          </a:p>
        </p:txBody>
      </p:sp>
    </p:spTree>
    <p:extLst>
      <p:ext uri="{BB962C8B-B14F-4D97-AF65-F5344CB8AC3E}">
        <p14:creationId xmlns:p14="http://schemas.microsoft.com/office/powerpoint/2010/main" val="26631537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E80F8A2-BFC7-4415-9ADF-43DF4E672F1D}" type="datetimeFigureOut">
              <a:rPr lang="en-GB" smtClean="0"/>
              <a:t>15/11/2022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4E82746-BBB2-452D-B16E-E40B0DFFEAB8}" type="slidenum">
              <a:rPr lang="en-GB" smtClean="0"/>
              <a:t>‹#›</a:t>
            </a:fld>
            <a:endParaRPr lang="en-GB"/>
          </a:p>
        </p:txBody>
      </p:sp>
    </p:spTree>
    <p:extLst>
      <p:ext uri="{BB962C8B-B14F-4D97-AF65-F5344CB8AC3E}">
        <p14:creationId xmlns:p14="http://schemas.microsoft.com/office/powerpoint/2010/main" val="24530241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E80F8A2-BFC7-4415-9ADF-43DF4E672F1D}" type="datetimeFigureOut">
              <a:rPr lang="en-GB" smtClean="0"/>
              <a:t>15/11/2022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4E82746-BBB2-452D-B16E-E40B0DFFEAB8}" type="slidenum">
              <a:rPr lang="en-GB" smtClean="0"/>
              <a:t>‹#›</a:t>
            </a:fld>
            <a:endParaRPr lang="en-GB"/>
          </a:p>
        </p:txBody>
      </p:sp>
    </p:spTree>
    <p:extLst>
      <p:ext uri="{BB962C8B-B14F-4D97-AF65-F5344CB8AC3E}">
        <p14:creationId xmlns:p14="http://schemas.microsoft.com/office/powerpoint/2010/main" val="11622620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E80F8A2-BFC7-4415-9ADF-43DF4E672F1D}" type="datetimeFigureOut">
              <a:rPr lang="en-GB" smtClean="0"/>
              <a:t>15/11/2022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4E82746-BBB2-452D-B16E-E40B0DFFEAB8}" type="slidenum">
              <a:rPr lang="en-GB" smtClean="0"/>
              <a:t>‹#›</a:t>
            </a:fld>
            <a:endParaRPr lang="en-GB"/>
          </a:p>
        </p:txBody>
      </p:sp>
    </p:spTree>
    <p:extLst>
      <p:ext uri="{BB962C8B-B14F-4D97-AF65-F5344CB8AC3E}">
        <p14:creationId xmlns:p14="http://schemas.microsoft.com/office/powerpoint/2010/main" val="14304945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8E80F8A2-BFC7-4415-9ADF-43DF4E672F1D}" type="datetimeFigureOut">
              <a:rPr lang="en-GB" smtClean="0"/>
              <a:t>15/11/2022</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24E82746-BBB2-452D-B16E-E40B0DFFEAB8}" type="slidenum">
              <a:rPr lang="en-GB" smtClean="0"/>
              <a:t>‹#›</a:t>
            </a:fld>
            <a:endParaRPr lang="en-GB"/>
          </a:p>
        </p:txBody>
      </p:sp>
    </p:spTree>
    <p:extLst>
      <p:ext uri="{BB962C8B-B14F-4D97-AF65-F5344CB8AC3E}">
        <p14:creationId xmlns:p14="http://schemas.microsoft.com/office/powerpoint/2010/main" val="4456546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8E80F8A2-BFC7-4415-9ADF-43DF4E672F1D}" type="datetimeFigureOut">
              <a:rPr lang="en-GB" smtClean="0"/>
              <a:t>15/11/2022</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24E82746-BBB2-452D-B16E-E40B0DFFEAB8}" type="slidenum">
              <a:rPr lang="en-GB" smtClean="0"/>
              <a:t>‹#›</a:t>
            </a:fld>
            <a:endParaRPr lang="en-GB"/>
          </a:p>
        </p:txBody>
      </p:sp>
    </p:spTree>
    <p:extLst>
      <p:ext uri="{BB962C8B-B14F-4D97-AF65-F5344CB8AC3E}">
        <p14:creationId xmlns:p14="http://schemas.microsoft.com/office/powerpoint/2010/main" val="6856908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8E80F8A2-BFC7-4415-9ADF-43DF4E672F1D}" type="datetimeFigureOut">
              <a:rPr lang="en-GB" smtClean="0"/>
              <a:t>15/11/2022</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24E82746-BBB2-452D-B16E-E40B0DFFEAB8}" type="slidenum">
              <a:rPr lang="en-GB" smtClean="0"/>
              <a:t>‹#›</a:t>
            </a:fld>
            <a:endParaRPr lang="en-GB"/>
          </a:p>
        </p:txBody>
      </p:sp>
    </p:spTree>
    <p:extLst>
      <p:ext uri="{BB962C8B-B14F-4D97-AF65-F5344CB8AC3E}">
        <p14:creationId xmlns:p14="http://schemas.microsoft.com/office/powerpoint/2010/main" val="21401159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E80F8A2-BFC7-4415-9ADF-43DF4E672F1D}" type="datetimeFigureOut">
              <a:rPr lang="en-GB" smtClean="0"/>
              <a:t>15/11/2022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4E82746-BBB2-452D-B16E-E40B0DFFEAB8}" type="slidenum">
              <a:rPr lang="en-GB" smtClean="0"/>
              <a:t>‹#›</a:t>
            </a:fld>
            <a:endParaRPr lang="en-GB"/>
          </a:p>
        </p:txBody>
      </p:sp>
    </p:spTree>
    <p:extLst>
      <p:ext uri="{BB962C8B-B14F-4D97-AF65-F5344CB8AC3E}">
        <p14:creationId xmlns:p14="http://schemas.microsoft.com/office/powerpoint/2010/main" val="11326714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E80F8A2-BFC7-4415-9ADF-43DF4E672F1D}" type="datetimeFigureOut">
              <a:rPr lang="en-GB" smtClean="0"/>
              <a:t>15/11/2022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4E82746-BBB2-452D-B16E-E40B0DFFEAB8}" type="slidenum">
              <a:rPr lang="en-GB" smtClean="0"/>
              <a:t>‹#›</a:t>
            </a:fld>
            <a:endParaRPr lang="en-GB"/>
          </a:p>
        </p:txBody>
      </p:sp>
    </p:spTree>
    <p:extLst>
      <p:ext uri="{BB962C8B-B14F-4D97-AF65-F5344CB8AC3E}">
        <p14:creationId xmlns:p14="http://schemas.microsoft.com/office/powerpoint/2010/main" val="1999603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8E80F8A2-BFC7-4415-9ADF-43DF4E672F1D}" type="datetimeFigureOut">
              <a:rPr lang="en-GB" smtClean="0"/>
              <a:t>15/11/2022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4E82746-BBB2-452D-B16E-E40B0DFFEAB8}" type="slidenum">
              <a:rPr lang="en-GB" smtClean="0"/>
              <a:t>‹#›</a:t>
            </a:fld>
            <a:endParaRPr lang="en-GB"/>
          </a:p>
        </p:txBody>
      </p:sp>
    </p:spTree>
    <p:extLst>
      <p:ext uri="{BB962C8B-B14F-4D97-AF65-F5344CB8AC3E}">
        <p14:creationId xmlns:p14="http://schemas.microsoft.com/office/powerpoint/2010/main" val="364234668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8E80F8A2-BFC7-4415-9ADF-43DF4E672F1D}" type="datetimeFigureOut">
              <a:rPr lang="en-GB" smtClean="0"/>
              <a:t>15/11/2022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4E82746-BBB2-452D-B16E-E40B0DFFEAB8}"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171125200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E80F8A2-BFC7-4415-9ADF-43DF4E672F1D}" type="datetimeFigureOut">
              <a:rPr lang="en-GB" smtClean="0"/>
              <a:t>15/11/2022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4E82746-BBB2-452D-B16E-E40B0DFFEAB8}" type="slidenum">
              <a:rPr lang="en-GB" smtClean="0"/>
              <a:t>‹#›</a:t>
            </a:fld>
            <a:endParaRPr lang="en-GB"/>
          </a:p>
        </p:txBody>
      </p:sp>
    </p:spTree>
    <p:extLst>
      <p:ext uri="{BB962C8B-B14F-4D97-AF65-F5344CB8AC3E}">
        <p14:creationId xmlns:p14="http://schemas.microsoft.com/office/powerpoint/2010/main" val="161974153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8E80F8A2-BFC7-4415-9ADF-43DF4E672F1D}" type="datetimeFigureOut">
              <a:rPr lang="en-GB" smtClean="0"/>
              <a:t>15/11/2022</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4E82746-BBB2-452D-B16E-E40B0DFFEAB8}" type="slidenum">
              <a:rPr lang="en-GB" smtClean="0"/>
              <a:t>‹#›</a:t>
            </a:fld>
            <a:endParaRPr lang="en-GB"/>
          </a:p>
        </p:txBody>
      </p:sp>
    </p:spTree>
    <p:extLst>
      <p:ext uri="{BB962C8B-B14F-4D97-AF65-F5344CB8AC3E}">
        <p14:creationId xmlns:p14="http://schemas.microsoft.com/office/powerpoint/2010/main" val="80147748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8E80F8A2-BFC7-4415-9ADF-43DF4E672F1D}" type="datetimeFigureOut">
              <a:rPr lang="en-GB" smtClean="0"/>
              <a:t>15/11/2022</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4E82746-BBB2-452D-B16E-E40B0DFFEAB8}" type="slidenum">
              <a:rPr lang="en-GB" smtClean="0"/>
              <a:t>‹#›</a:t>
            </a:fld>
            <a:endParaRPr lang="en-GB"/>
          </a:p>
        </p:txBody>
      </p:sp>
    </p:spTree>
    <p:extLst>
      <p:ext uri="{BB962C8B-B14F-4D97-AF65-F5344CB8AC3E}">
        <p14:creationId xmlns:p14="http://schemas.microsoft.com/office/powerpoint/2010/main" val="308826815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E80F8A2-BFC7-4415-9ADF-43DF4E672F1D}" type="datetimeFigureOut">
              <a:rPr lang="en-GB" smtClean="0"/>
              <a:t>15/11/2022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4E82746-BBB2-452D-B16E-E40B0DFFEAB8}" type="slidenum">
              <a:rPr lang="en-GB" smtClean="0"/>
              <a:t>‹#›</a:t>
            </a:fld>
            <a:endParaRPr lang="en-GB"/>
          </a:p>
        </p:txBody>
      </p:sp>
    </p:spTree>
    <p:extLst>
      <p:ext uri="{BB962C8B-B14F-4D97-AF65-F5344CB8AC3E}">
        <p14:creationId xmlns:p14="http://schemas.microsoft.com/office/powerpoint/2010/main" val="56658707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E80F8A2-BFC7-4415-9ADF-43DF4E672F1D}" type="datetimeFigureOut">
              <a:rPr lang="en-GB" smtClean="0"/>
              <a:t>15/11/2022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4E82746-BBB2-452D-B16E-E40B0DFFEAB8}" type="slidenum">
              <a:rPr lang="en-GB" smtClean="0"/>
              <a:t>‹#›</a:t>
            </a:fld>
            <a:endParaRPr lang="en-GB"/>
          </a:p>
        </p:txBody>
      </p:sp>
    </p:spTree>
    <p:extLst>
      <p:ext uri="{BB962C8B-B14F-4D97-AF65-F5344CB8AC3E}">
        <p14:creationId xmlns:p14="http://schemas.microsoft.com/office/powerpoint/2010/main" val="29443384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8E80F8A2-BFC7-4415-9ADF-43DF4E672F1D}" type="datetimeFigureOut">
              <a:rPr lang="en-GB" smtClean="0"/>
              <a:t>15/11/2022</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24E82746-BBB2-452D-B16E-E40B0DFFEAB8}" type="slidenum">
              <a:rPr lang="en-GB" smtClean="0"/>
              <a:t>‹#›</a:t>
            </a:fld>
            <a:endParaRPr lang="en-GB"/>
          </a:p>
        </p:txBody>
      </p:sp>
    </p:spTree>
    <p:extLst>
      <p:ext uri="{BB962C8B-B14F-4D97-AF65-F5344CB8AC3E}">
        <p14:creationId xmlns:p14="http://schemas.microsoft.com/office/powerpoint/2010/main" val="4038227020"/>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C333E7-899B-4018-9982-4E2D1C9A5763}"/>
              </a:ext>
            </a:extLst>
          </p:cNvPr>
          <p:cNvSpPr>
            <a:spLocks noGrp="1"/>
          </p:cNvSpPr>
          <p:nvPr>
            <p:ph type="ctrTitle"/>
          </p:nvPr>
        </p:nvSpPr>
        <p:spPr/>
        <p:txBody>
          <a:bodyPr/>
          <a:lstStyle/>
          <a:p>
            <a:r>
              <a:rPr lang="en-GB" dirty="0"/>
              <a:t>Information on Assessment 2</a:t>
            </a:r>
          </a:p>
        </p:txBody>
      </p:sp>
      <p:sp>
        <p:nvSpPr>
          <p:cNvPr id="3" name="Subtitle 2">
            <a:extLst>
              <a:ext uri="{FF2B5EF4-FFF2-40B4-BE49-F238E27FC236}">
                <a16:creationId xmlns:a16="http://schemas.microsoft.com/office/drawing/2014/main" id="{18D2A9E1-06F0-4723-9B32-67778EE57102}"/>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638200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2A85B9-49A5-46EB-84D8-B37BC313EA73}"/>
              </a:ext>
            </a:extLst>
          </p:cNvPr>
          <p:cNvSpPr>
            <a:spLocks noGrp="1"/>
          </p:cNvSpPr>
          <p:nvPr>
            <p:ph type="title"/>
          </p:nvPr>
        </p:nvSpPr>
        <p:spPr/>
        <p:txBody>
          <a:bodyPr/>
          <a:lstStyle/>
          <a:p>
            <a:r>
              <a:rPr lang="en-GB" dirty="0"/>
              <a:t>Assessment 2 – MCQ Exam</a:t>
            </a:r>
          </a:p>
        </p:txBody>
      </p:sp>
      <p:sp>
        <p:nvSpPr>
          <p:cNvPr id="3" name="Content Placeholder 2">
            <a:extLst>
              <a:ext uri="{FF2B5EF4-FFF2-40B4-BE49-F238E27FC236}">
                <a16:creationId xmlns:a16="http://schemas.microsoft.com/office/drawing/2014/main" id="{8388200A-4144-4484-AE03-2D1C944BE8A7}"/>
              </a:ext>
            </a:extLst>
          </p:cNvPr>
          <p:cNvSpPr>
            <a:spLocks noGrp="1"/>
          </p:cNvSpPr>
          <p:nvPr>
            <p:ph idx="1"/>
          </p:nvPr>
        </p:nvSpPr>
        <p:spPr/>
        <p:txBody>
          <a:bodyPr>
            <a:normAutofit lnSpcReduction="10000"/>
          </a:bodyPr>
          <a:lstStyle/>
          <a:p>
            <a:r>
              <a:rPr lang="en-GB" dirty="0"/>
              <a:t>Important information. </a:t>
            </a:r>
          </a:p>
          <a:p>
            <a:endParaRPr lang="en-GB" dirty="0"/>
          </a:p>
          <a:p>
            <a:r>
              <a:rPr lang="en-GB" dirty="0"/>
              <a:t>The date is set by registry in the examination period. Students will be informed of the exact date and time in good time. </a:t>
            </a:r>
          </a:p>
          <a:p>
            <a:endParaRPr lang="en-GB" dirty="0"/>
          </a:p>
          <a:p>
            <a:r>
              <a:rPr lang="en-GB" dirty="0"/>
              <a:t>1 hour (student’s with compensatory measures for exams will be given additional time)</a:t>
            </a:r>
          </a:p>
          <a:p>
            <a:endParaRPr lang="en-GB" dirty="0"/>
          </a:p>
          <a:p>
            <a:r>
              <a:rPr lang="en-GB" dirty="0"/>
              <a:t>Paper based test that will take place at UWTSD Carmarthen. </a:t>
            </a:r>
          </a:p>
          <a:p>
            <a:endParaRPr lang="en-GB" dirty="0"/>
          </a:p>
          <a:p>
            <a:r>
              <a:rPr lang="en-GB" dirty="0"/>
              <a:t>50% of module mark. </a:t>
            </a:r>
          </a:p>
        </p:txBody>
      </p:sp>
    </p:spTree>
    <p:extLst>
      <p:ext uri="{BB962C8B-B14F-4D97-AF65-F5344CB8AC3E}">
        <p14:creationId xmlns:p14="http://schemas.microsoft.com/office/powerpoint/2010/main" val="35620464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BC880A-0D2A-6D6D-3091-0D2640C6E72D}"/>
              </a:ext>
            </a:extLst>
          </p:cNvPr>
          <p:cNvSpPr>
            <a:spLocks noGrp="1"/>
          </p:cNvSpPr>
          <p:nvPr>
            <p:ph type="title"/>
          </p:nvPr>
        </p:nvSpPr>
        <p:spPr/>
        <p:txBody>
          <a:bodyPr/>
          <a:lstStyle/>
          <a:p>
            <a:r>
              <a:rPr lang="en-GB" dirty="0"/>
              <a:t>FAQ on the MCQ. </a:t>
            </a:r>
          </a:p>
        </p:txBody>
      </p:sp>
      <p:sp>
        <p:nvSpPr>
          <p:cNvPr id="3" name="Content Placeholder 2">
            <a:extLst>
              <a:ext uri="{FF2B5EF4-FFF2-40B4-BE49-F238E27FC236}">
                <a16:creationId xmlns:a16="http://schemas.microsoft.com/office/drawing/2014/main" id="{1B62EBFE-9BF0-E0D7-8EA2-8FF84BE83893}"/>
              </a:ext>
            </a:extLst>
          </p:cNvPr>
          <p:cNvSpPr>
            <a:spLocks noGrp="1"/>
          </p:cNvSpPr>
          <p:nvPr>
            <p:ph idx="1"/>
          </p:nvPr>
        </p:nvSpPr>
        <p:spPr>
          <a:xfrm>
            <a:off x="1103312" y="1581510"/>
            <a:ext cx="8946541" cy="5014822"/>
          </a:xfrm>
        </p:spPr>
        <p:txBody>
          <a:bodyPr>
            <a:normAutofit fontScale="92500" lnSpcReduction="10000"/>
          </a:bodyPr>
          <a:lstStyle/>
          <a:p>
            <a:r>
              <a:rPr lang="en-GB" dirty="0"/>
              <a:t>60 Questions on the Biological Psychology aspect of the module. </a:t>
            </a:r>
          </a:p>
          <a:p>
            <a:endParaRPr lang="en-GB" dirty="0"/>
          </a:p>
          <a:p>
            <a:pPr marL="342900" marR="0" lvl="0" indent="-342900" algn="l" defTabSz="914400" rtl="0" eaLnBrk="1" fontAlgn="base" latinLnBrk="0" hangingPunct="1">
              <a:lnSpc>
                <a:spcPct val="80000"/>
              </a:lnSpc>
              <a:spcBef>
                <a:spcPct val="20000"/>
              </a:spcBef>
              <a:spcAft>
                <a:spcPct val="0"/>
              </a:spcAft>
              <a:buClrTx/>
              <a:buSzTx/>
              <a:buFontTx/>
              <a:buChar char="•"/>
              <a:tabLst/>
              <a:defRPr/>
            </a:pPr>
            <a:r>
              <a:rPr kumimoji="0" lang="en-GB" altLang="en-US" sz="2800" b="0" i="0" u="none" strike="noStrike" kern="0" cap="none" spc="0" normalizeH="0" baseline="0" noProof="0" dirty="0">
                <a:ln>
                  <a:noFill/>
                </a:ln>
                <a:effectLst/>
                <a:uLnTx/>
                <a:uFillTx/>
                <a:latin typeface="Arial"/>
                <a:ea typeface="+mn-ea"/>
                <a:cs typeface="+mn-cs"/>
              </a:rPr>
              <a:t>How will the MCQ be structured. </a:t>
            </a:r>
          </a:p>
          <a:p>
            <a:pPr marL="742950" marR="0" lvl="1" indent="-285750" algn="l" defTabSz="914400" rtl="0" eaLnBrk="1" fontAlgn="base" latinLnBrk="0" hangingPunct="1">
              <a:lnSpc>
                <a:spcPct val="80000"/>
              </a:lnSpc>
              <a:spcBef>
                <a:spcPct val="20000"/>
              </a:spcBef>
              <a:spcAft>
                <a:spcPct val="0"/>
              </a:spcAft>
              <a:buClrTx/>
              <a:buSzTx/>
              <a:buFontTx/>
              <a:buChar char="–"/>
              <a:tabLst/>
              <a:defRPr/>
            </a:pPr>
            <a:r>
              <a:rPr kumimoji="0" lang="en-GB" altLang="en-US" sz="2400" b="0" i="0" u="none" strike="noStrike" kern="0" cap="none" spc="0" normalizeH="0" baseline="0" noProof="0" dirty="0">
                <a:ln>
                  <a:noFill/>
                </a:ln>
                <a:effectLst/>
                <a:uLnTx/>
                <a:uFillTx/>
                <a:latin typeface="Arial"/>
              </a:rPr>
              <a:t>Typically there will be a questions and 4 possible answers. </a:t>
            </a:r>
          </a:p>
          <a:p>
            <a:pPr marL="742950" marR="0" lvl="1" indent="-285750" algn="l" defTabSz="914400" rtl="0" eaLnBrk="1" fontAlgn="base" latinLnBrk="0" hangingPunct="1">
              <a:lnSpc>
                <a:spcPct val="80000"/>
              </a:lnSpc>
              <a:spcBef>
                <a:spcPct val="20000"/>
              </a:spcBef>
              <a:spcAft>
                <a:spcPct val="0"/>
              </a:spcAft>
              <a:buClrTx/>
              <a:buSzTx/>
              <a:buFontTx/>
              <a:buChar char="–"/>
              <a:tabLst/>
              <a:defRPr/>
            </a:pPr>
            <a:r>
              <a:rPr kumimoji="0" lang="en-GB" altLang="en-US" sz="2400" b="0" i="0" u="none" strike="noStrike" kern="0" cap="none" spc="0" normalizeH="0" baseline="0" noProof="0" dirty="0">
                <a:ln>
                  <a:noFill/>
                </a:ln>
                <a:effectLst/>
                <a:uLnTx/>
                <a:uFillTx/>
                <a:latin typeface="Arial"/>
              </a:rPr>
              <a:t>There will also be “True or False” options. </a:t>
            </a:r>
          </a:p>
          <a:p>
            <a:pPr marL="342900" marR="0" lvl="0" indent="-342900" algn="l" defTabSz="914400" rtl="0" eaLnBrk="1" fontAlgn="base" latinLnBrk="0" hangingPunct="1">
              <a:lnSpc>
                <a:spcPct val="80000"/>
              </a:lnSpc>
              <a:spcBef>
                <a:spcPct val="20000"/>
              </a:spcBef>
              <a:spcAft>
                <a:spcPct val="0"/>
              </a:spcAft>
              <a:buClrTx/>
              <a:buSzTx/>
              <a:buFontTx/>
              <a:buChar char="•"/>
              <a:tabLst/>
              <a:defRPr/>
            </a:pPr>
            <a:endParaRPr kumimoji="0" lang="en-GB" altLang="en-US" sz="2800" b="0" i="0" u="none" strike="noStrike" kern="0" cap="none" spc="0" normalizeH="0" baseline="0" noProof="0" dirty="0">
              <a:ln>
                <a:noFill/>
              </a:ln>
              <a:effectLst/>
              <a:uLnTx/>
              <a:uFillTx/>
              <a:latin typeface="Arial"/>
              <a:ea typeface="+mn-ea"/>
              <a:cs typeface="+mn-cs"/>
            </a:endParaRPr>
          </a:p>
          <a:p>
            <a:pPr marL="342900" marR="0" lvl="0" indent="-342900" algn="l" defTabSz="914400" rtl="0" eaLnBrk="1" fontAlgn="base" latinLnBrk="0" hangingPunct="1">
              <a:lnSpc>
                <a:spcPct val="80000"/>
              </a:lnSpc>
              <a:spcBef>
                <a:spcPct val="20000"/>
              </a:spcBef>
              <a:spcAft>
                <a:spcPct val="0"/>
              </a:spcAft>
              <a:buClrTx/>
              <a:buSzTx/>
              <a:buFontTx/>
              <a:buChar char="•"/>
              <a:tabLst/>
              <a:defRPr/>
            </a:pPr>
            <a:r>
              <a:rPr kumimoji="0" lang="en-GB" altLang="en-US" sz="2800" b="0" i="0" u="none" strike="noStrike" kern="0" cap="none" spc="0" normalizeH="0" baseline="0" noProof="0" dirty="0">
                <a:ln>
                  <a:noFill/>
                </a:ln>
                <a:effectLst/>
                <a:uLnTx/>
                <a:uFillTx/>
                <a:latin typeface="Arial"/>
                <a:ea typeface="+mn-ea"/>
                <a:cs typeface="+mn-cs"/>
              </a:rPr>
              <a:t>Will the Questions be Negatively Marked?</a:t>
            </a:r>
          </a:p>
          <a:p>
            <a:pPr marL="742950" marR="0" lvl="1" indent="-285750" algn="l" defTabSz="914400" rtl="0" eaLnBrk="1" fontAlgn="base" latinLnBrk="0" hangingPunct="1">
              <a:lnSpc>
                <a:spcPct val="80000"/>
              </a:lnSpc>
              <a:spcBef>
                <a:spcPct val="20000"/>
              </a:spcBef>
              <a:spcAft>
                <a:spcPct val="0"/>
              </a:spcAft>
              <a:buClrTx/>
              <a:buSzTx/>
              <a:buFontTx/>
              <a:buChar char="–"/>
              <a:tabLst/>
              <a:defRPr/>
            </a:pPr>
            <a:r>
              <a:rPr kumimoji="0" lang="en-GB" altLang="en-US" sz="2400" b="0" i="0" u="none" strike="noStrike" kern="0" cap="none" spc="0" normalizeH="0" baseline="0" noProof="0" dirty="0">
                <a:ln>
                  <a:noFill/>
                </a:ln>
                <a:effectLst/>
                <a:uLnTx/>
                <a:uFillTx/>
                <a:latin typeface="Arial"/>
              </a:rPr>
              <a:t>No – there is no negative marking with the MCQ. </a:t>
            </a:r>
          </a:p>
          <a:p>
            <a:pPr marL="342900" marR="0" lvl="0" indent="-342900" algn="l" defTabSz="914400" rtl="0" eaLnBrk="1" fontAlgn="base" latinLnBrk="0" hangingPunct="1">
              <a:lnSpc>
                <a:spcPct val="80000"/>
              </a:lnSpc>
              <a:spcBef>
                <a:spcPct val="20000"/>
              </a:spcBef>
              <a:spcAft>
                <a:spcPct val="0"/>
              </a:spcAft>
              <a:buClrTx/>
              <a:buSzTx/>
              <a:buFontTx/>
              <a:buChar char="•"/>
              <a:tabLst/>
              <a:defRPr/>
            </a:pPr>
            <a:r>
              <a:rPr kumimoji="0" lang="en-GB" altLang="en-US" sz="2800" b="0" i="0" u="none" strike="noStrike" kern="0" cap="none" spc="0" normalizeH="0" baseline="0" noProof="0" dirty="0">
                <a:ln>
                  <a:noFill/>
                </a:ln>
                <a:effectLst/>
                <a:uLnTx/>
                <a:uFillTx/>
                <a:latin typeface="Arial"/>
                <a:ea typeface="+mn-ea"/>
                <a:cs typeface="+mn-cs"/>
              </a:rPr>
              <a:t>What areas will I need to revise?</a:t>
            </a:r>
          </a:p>
          <a:p>
            <a:pPr marL="742950" marR="0" lvl="1" indent="-285750" algn="l" defTabSz="914400" rtl="0" eaLnBrk="1" fontAlgn="base" latinLnBrk="0" hangingPunct="1">
              <a:lnSpc>
                <a:spcPct val="80000"/>
              </a:lnSpc>
              <a:spcBef>
                <a:spcPct val="20000"/>
              </a:spcBef>
              <a:spcAft>
                <a:spcPct val="0"/>
              </a:spcAft>
              <a:buClrTx/>
              <a:buSzTx/>
              <a:buFontTx/>
              <a:buChar char="–"/>
              <a:tabLst/>
              <a:defRPr/>
            </a:pPr>
            <a:r>
              <a:rPr kumimoji="0" lang="en-GB" altLang="en-US" sz="2400" b="0" i="0" u="none" strike="noStrike" kern="0" cap="none" spc="0" normalizeH="0" baseline="0" noProof="0" dirty="0">
                <a:ln>
                  <a:noFill/>
                </a:ln>
                <a:effectLst/>
                <a:uLnTx/>
                <a:uFillTx/>
                <a:latin typeface="Arial"/>
              </a:rPr>
              <a:t>All lectures on this module from the first week of the BIOLOGICAL PSYCHOLOGY LECTURES (week 6) through to final week of Biological Psychology. </a:t>
            </a:r>
          </a:p>
          <a:p>
            <a:pPr marL="1143000" marR="0" lvl="2" indent="-228600" algn="l" defTabSz="914400" rtl="0" eaLnBrk="1" fontAlgn="base" latinLnBrk="0" hangingPunct="1">
              <a:lnSpc>
                <a:spcPct val="80000"/>
              </a:lnSpc>
              <a:spcBef>
                <a:spcPct val="20000"/>
              </a:spcBef>
              <a:spcAft>
                <a:spcPct val="0"/>
              </a:spcAft>
              <a:buClrTx/>
              <a:buSzTx/>
              <a:buFontTx/>
              <a:buChar char="•"/>
              <a:tabLst/>
              <a:defRPr/>
            </a:pPr>
            <a:r>
              <a:rPr kumimoji="0" lang="en-GB" altLang="en-US" sz="2000" b="0" i="0" u="none" strike="noStrike" kern="0" cap="none" spc="0" normalizeH="0" baseline="0" noProof="0" dirty="0">
                <a:ln>
                  <a:noFill/>
                </a:ln>
                <a:effectLst/>
                <a:uLnTx/>
                <a:uFillTx/>
                <a:latin typeface="Arial"/>
              </a:rPr>
              <a:t>Any handouts distributed or put on moodle over these weeks. </a:t>
            </a:r>
          </a:p>
          <a:p>
            <a:pPr marL="1143000" marR="0" lvl="2" indent="-228600" algn="l" defTabSz="914400" rtl="0" eaLnBrk="1" fontAlgn="base" latinLnBrk="0" hangingPunct="1">
              <a:lnSpc>
                <a:spcPct val="80000"/>
              </a:lnSpc>
              <a:spcBef>
                <a:spcPct val="20000"/>
              </a:spcBef>
              <a:spcAft>
                <a:spcPct val="0"/>
              </a:spcAft>
              <a:buClrTx/>
              <a:buSzTx/>
              <a:buFontTx/>
              <a:buChar char="•"/>
              <a:tabLst/>
              <a:defRPr/>
            </a:pPr>
            <a:r>
              <a:rPr lang="en-GB" altLang="en-US" sz="2000" kern="0" dirty="0">
                <a:latin typeface="Arial"/>
              </a:rPr>
              <a:t>Any slides / discussion covered in the face to face sessions IN THESE WEEKS. </a:t>
            </a:r>
            <a:endParaRPr kumimoji="0" lang="en-GB" altLang="en-US" sz="2000" b="0" i="0" u="none" strike="noStrike" kern="0" cap="none" spc="0" normalizeH="0" baseline="0" noProof="0" dirty="0">
              <a:ln>
                <a:noFill/>
              </a:ln>
              <a:effectLst/>
              <a:uLnTx/>
              <a:uFillTx/>
              <a:latin typeface="Arial"/>
            </a:endParaRP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31263978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a:extLst>
              <a:ext uri="{FF2B5EF4-FFF2-40B4-BE49-F238E27FC236}">
                <a16:creationId xmlns:a16="http://schemas.microsoft.com/office/drawing/2014/main" id="{5D562519-379B-AD49-6FE2-86B19602D834}"/>
              </a:ext>
            </a:extLst>
          </p:cNvPr>
          <p:cNvSpPr>
            <a:spLocks noGrp="1" noChangeArrowheads="1"/>
          </p:cNvSpPr>
          <p:nvPr>
            <p:ph type="title"/>
          </p:nvPr>
        </p:nvSpPr>
        <p:spPr/>
        <p:txBody>
          <a:bodyPr/>
          <a:lstStyle/>
          <a:p>
            <a:pPr eaLnBrk="1" hangingPunct="1"/>
            <a:r>
              <a:rPr lang="en-GB" altLang="en-US"/>
              <a:t>FAQ about the MCQ</a:t>
            </a:r>
          </a:p>
        </p:txBody>
      </p:sp>
      <p:sp>
        <p:nvSpPr>
          <p:cNvPr id="6147" name="Rectangle 3">
            <a:extLst>
              <a:ext uri="{FF2B5EF4-FFF2-40B4-BE49-F238E27FC236}">
                <a16:creationId xmlns:a16="http://schemas.microsoft.com/office/drawing/2014/main" id="{F9C2FB53-669B-62A7-F6B1-141D84A274E8}"/>
              </a:ext>
            </a:extLst>
          </p:cNvPr>
          <p:cNvSpPr>
            <a:spLocks noGrp="1" noChangeArrowheads="1"/>
          </p:cNvSpPr>
          <p:nvPr>
            <p:ph type="body" idx="1"/>
          </p:nvPr>
        </p:nvSpPr>
        <p:spPr/>
        <p:txBody>
          <a:bodyPr/>
          <a:lstStyle/>
          <a:p>
            <a:pPr eaLnBrk="1" hangingPunct="1">
              <a:lnSpc>
                <a:spcPct val="90000"/>
              </a:lnSpc>
            </a:pPr>
            <a:r>
              <a:rPr lang="en-GB" altLang="en-US"/>
              <a:t>Will there be any trick questions?</a:t>
            </a:r>
          </a:p>
          <a:p>
            <a:pPr lvl="1" eaLnBrk="1" hangingPunct="1">
              <a:lnSpc>
                <a:spcPct val="90000"/>
              </a:lnSpc>
            </a:pPr>
            <a:r>
              <a:rPr lang="en-GB" altLang="en-US"/>
              <a:t>No, there will not be any trick questions it will be on aspects covered in the lecture (or handouts). </a:t>
            </a:r>
          </a:p>
          <a:p>
            <a:pPr eaLnBrk="1" hangingPunct="1">
              <a:lnSpc>
                <a:spcPct val="90000"/>
              </a:lnSpc>
            </a:pPr>
            <a:endParaRPr lang="en-GB" altLang="en-US"/>
          </a:p>
          <a:p>
            <a:pPr eaLnBrk="1" hangingPunct="1">
              <a:lnSpc>
                <a:spcPct val="90000"/>
              </a:lnSpc>
            </a:pPr>
            <a:endParaRPr lang="en-GB" altLang="en-US"/>
          </a:p>
          <a:p>
            <a:pPr eaLnBrk="1" hangingPunct="1">
              <a:lnSpc>
                <a:spcPct val="90000"/>
              </a:lnSpc>
            </a:pPr>
            <a:endParaRPr lang="en-GB" altLang="en-US"/>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1286377E-FC6F-D4F3-99CC-8D483113F0FA}"/>
              </a:ext>
            </a:extLst>
          </p:cNvPr>
          <p:cNvSpPr>
            <a:spLocks noGrp="1" noChangeArrowheads="1"/>
          </p:cNvSpPr>
          <p:nvPr>
            <p:ph type="title"/>
          </p:nvPr>
        </p:nvSpPr>
        <p:spPr/>
        <p:txBody>
          <a:bodyPr/>
          <a:lstStyle/>
          <a:p>
            <a:pPr eaLnBrk="1" hangingPunct="1"/>
            <a:r>
              <a:rPr lang="en-GB" altLang="en-US"/>
              <a:t>MCQ Rules. </a:t>
            </a:r>
          </a:p>
        </p:txBody>
      </p:sp>
      <p:sp>
        <p:nvSpPr>
          <p:cNvPr id="7171" name="Rectangle 3">
            <a:extLst>
              <a:ext uri="{FF2B5EF4-FFF2-40B4-BE49-F238E27FC236}">
                <a16:creationId xmlns:a16="http://schemas.microsoft.com/office/drawing/2014/main" id="{B1021A34-AAE9-3102-20CD-66A1797B9B29}"/>
              </a:ext>
            </a:extLst>
          </p:cNvPr>
          <p:cNvSpPr>
            <a:spLocks noGrp="1" noChangeArrowheads="1"/>
          </p:cNvSpPr>
          <p:nvPr>
            <p:ph type="body" idx="1"/>
          </p:nvPr>
        </p:nvSpPr>
        <p:spPr/>
        <p:txBody>
          <a:bodyPr/>
          <a:lstStyle/>
          <a:p>
            <a:pPr eaLnBrk="1" hangingPunct="1"/>
            <a:r>
              <a:rPr lang="en-GB" altLang="en-US" dirty="0"/>
              <a:t>Remember this is an exam, so it will be set under examination conditions. For example, the timing will be independently invigilated and there will be rules and regulations upon entering the room. </a:t>
            </a:r>
          </a:p>
          <a:p>
            <a:pPr eaLnBrk="1" hangingPunct="1"/>
            <a:endParaRPr lang="en-GB" altLang="en-US" dirty="0"/>
          </a:p>
          <a:p>
            <a:pPr eaLnBrk="1" hangingPunct="1"/>
            <a:r>
              <a:rPr lang="en-GB" altLang="en-US" dirty="0"/>
              <a:t>Rules in terms of phones, tables, google watches etc. There will also be rules and regulations </a:t>
            </a:r>
            <a:r>
              <a:rPr lang="en-GB" altLang="en-US"/>
              <a:t>in terms of notes etc. </a:t>
            </a:r>
            <a:endParaRPr lang="en-GB" altLang="en-US" dirty="0"/>
          </a:p>
          <a:p>
            <a:pPr eaLnBrk="1" hangingPunct="1"/>
            <a:endParaRPr lang="en-GB" altLang="en-US" dirty="0"/>
          </a:p>
          <a:p>
            <a:pPr eaLnBrk="1" hangingPunct="1"/>
            <a:r>
              <a:rPr lang="en-GB" altLang="en-US" dirty="0"/>
              <a:t>Remember to bring your student ID with you!!!!! </a:t>
            </a:r>
          </a:p>
          <a:p>
            <a:pPr eaLnBrk="1" hangingPunct="1"/>
            <a:endParaRPr lang="en-GB" altLang="en-US"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32</TotalTime>
  <Words>298</Words>
  <Application>Microsoft Office PowerPoint</Application>
  <PresentationFormat>Widescreen</PresentationFormat>
  <Paragraphs>36</Paragraphs>
  <Slides>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vt:i4>
      </vt:variant>
    </vt:vector>
  </HeadingPairs>
  <TitlesOfParts>
    <vt:vector size="9" baseType="lpstr">
      <vt:lpstr>Arial</vt:lpstr>
      <vt:lpstr>Century Gothic</vt:lpstr>
      <vt:lpstr>Wingdings 3</vt:lpstr>
      <vt:lpstr>Ion</vt:lpstr>
      <vt:lpstr>Information on Assessment 2</vt:lpstr>
      <vt:lpstr>Assessment 2 – MCQ Exam</vt:lpstr>
      <vt:lpstr>FAQ on the MCQ. </vt:lpstr>
      <vt:lpstr>FAQ about the MCQ</vt:lpstr>
      <vt:lpstr>MCQ Rules.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Information on Assessment 2</dc:title>
  <dc:creator>Stuart Jones</dc:creator>
  <cp:lastModifiedBy>Stuart Jones</cp:lastModifiedBy>
  <cp:revision>2</cp:revision>
  <dcterms:created xsi:type="dcterms:W3CDTF">2021-11-08T20:58:49Z</dcterms:created>
  <dcterms:modified xsi:type="dcterms:W3CDTF">2022-11-15T22:07:00Z</dcterms:modified>
</cp:coreProperties>
</file>