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100" d="100"/>
          <a:sy n="100" d="100"/>
        </p:scale>
        <p:origin x="9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13386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NAME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and Decision Making</a:t>
            </a:r>
            <a:b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LCLM4004</a:t>
            </a:r>
            <a:b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Syrym Bakbergen</a:t>
            </a:r>
            <a:b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2533982</a:t>
            </a:r>
            <a:b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Thomas Adeyemi</a:t>
            </a:r>
            <a:b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background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Problem: nature and scope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PESTLE ANALYSIS: Basil’s Bakery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 and effect analysis: Fishbone diagram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0837" y="701040"/>
            <a:ext cx="8915399" cy="756339"/>
          </a:xfrm>
        </p:spPr>
        <p:txBody>
          <a:bodyPr/>
          <a:lstStyle/>
          <a:p>
            <a:r>
              <a:rPr lang="en-US" b="1" dirty="0"/>
              <a:t>Introduction</a:t>
            </a: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66316" y="1864233"/>
            <a:ext cx="9090595" cy="4078224"/>
          </a:xfrm>
        </p:spPr>
        <p:txBody>
          <a:bodyPr>
            <a:normAutofit/>
          </a:bodyPr>
          <a:lstStyle/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Analysis of business stagnation at Basil’s Bakery and recommendations for strategic recovery.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We use 5W2H for operational diagnostics, PESTEL for external market analysis, and a Fishbone diagram to identify root causes of performance decline.</a:t>
            </a:r>
            <a:endParaRPr lang="en-US" sz="2800" b="1" dirty="0"/>
          </a:p>
          <a:p>
            <a:pPr algn="r"/>
            <a:r>
              <a:rPr lang="en-GB" sz="600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Source: Kotler and Keller, 2016; Chartered Institute of Marketing, 2025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E6C272DE-B6B7-405A-9BDC-7D5D8FB41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A1D08854-5B42-4098-B58D-4EE4E9143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3AE8EE30-403F-414C-B358-14393FCE2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97B1A4E5-0D83-4903-84AA-FDA1FA00A2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B6034243-9EE1-444F-8D6C-111A459D8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2ED723FA-3484-485B-BF2E-AB67BDC36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3DF7D3DF-D9E3-4D61-8029-F921D293E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2F82A85C-9423-4839-B558-E1BBFD8AE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1FC9A848-A10B-405E-BEB7-0B02BAEC9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09B7816E-B299-4266-9B7F-A47F8D197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271FD23E-535A-43FD-8866-048BF57ED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6E0C4250-B083-42BD-84C8-80BF2C21B0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560741F1-09DB-41BE-9FA2-8B86AAEB5B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61D1718-D318-4F77-BF01-1BCF09251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34" name="Freeform 27">
              <a:extLst>
                <a:ext uri="{FF2B5EF4-FFF2-40B4-BE49-F238E27FC236}">
                  <a16:creationId xmlns:a16="http://schemas.microsoft.com/office/drawing/2014/main" id="{C830BD58-7F18-4196-A441-B680AFBBA3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F32DD66B-F55C-4E6B-9003-157EF664E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9">
              <a:extLst>
                <a:ext uri="{FF2B5EF4-FFF2-40B4-BE49-F238E27FC236}">
                  <a16:creationId xmlns:a16="http://schemas.microsoft.com/office/drawing/2014/main" id="{D9E15ED7-D992-4244-A00D-E716F944A5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3253EA87-0EBA-4979-81D8-2D5AD4DB3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1">
              <a:extLst>
                <a:ext uri="{FF2B5EF4-FFF2-40B4-BE49-F238E27FC236}">
                  <a16:creationId xmlns:a16="http://schemas.microsoft.com/office/drawing/2014/main" id="{4A618276-4EA5-4377-BA60-AC223BC67D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2">
              <a:extLst>
                <a:ext uri="{FF2B5EF4-FFF2-40B4-BE49-F238E27FC236}">
                  <a16:creationId xmlns:a16="http://schemas.microsoft.com/office/drawing/2014/main" id="{CAD2B07F-709A-4D37-B69D-B8D546717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3">
              <a:extLst>
                <a:ext uri="{FF2B5EF4-FFF2-40B4-BE49-F238E27FC236}">
                  <a16:creationId xmlns:a16="http://schemas.microsoft.com/office/drawing/2014/main" id="{2094E752-A514-455B-81C7-83298133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4">
              <a:extLst>
                <a:ext uri="{FF2B5EF4-FFF2-40B4-BE49-F238E27FC236}">
                  <a16:creationId xmlns:a16="http://schemas.microsoft.com/office/drawing/2014/main" id="{ABD0AA33-C594-4653-B397-8B9D991E22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5">
              <a:extLst>
                <a:ext uri="{FF2B5EF4-FFF2-40B4-BE49-F238E27FC236}">
                  <a16:creationId xmlns:a16="http://schemas.microsoft.com/office/drawing/2014/main" id="{753FD61D-09B4-4490-853B-4186130DFE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6">
              <a:extLst>
                <a:ext uri="{FF2B5EF4-FFF2-40B4-BE49-F238E27FC236}">
                  <a16:creationId xmlns:a16="http://schemas.microsoft.com/office/drawing/2014/main" id="{1FDD3CB9-2289-4417-B5EB-420B8AA13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id="{A798AD02-A8D5-415F-885C-008316A396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id="{1E6B901D-2969-42DA-94A6-6EC2DACB0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37B6F41E-E0BC-4672-ABE6-34D62A4B6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9" name="Freeform 6">
            <a:extLst>
              <a:ext uri="{FF2B5EF4-FFF2-40B4-BE49-F238E27FC236}">
                <a16:creationId xmlns:a16="http://schemas.microsoft.com/office/drawing/2014/main" id="{C187E58D-C02A-4ABD-AEC3-209546694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821" y="489466"/>
            <a:ext cx="5950177" cy="18421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3200" b="1" dirty="0"/>
              <a:t>Company background</a:t>
            </a:r>
            <a:endParaRPr lang="en-US" sz="3200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8812" y="4410401"/>
            <a:ext cx="9285287" cy="146952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Basil’s Bakery</a:t>
            </a:r>
            <a:endParaRPr lang="en-GB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charset="2"/>
              <a:buChar char="•"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Founded in 2015</a:t>
            </a:r>
          </a:p>
          <a:p>
            <a:pPr marL="342900" indent="-342900">
              <a:buFont typeface="Arial" charset="2"/>
              <a:buChar char="•"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Owners: Basil, an accomplished artisan baker</a:t>
            </a:r>
          </a:p>
          <a:p>
            <a:pPr marL="342900" indent="-342900">
              <a:buFont typeface="Arial" charset="2"/>
              <a:buChar char="•"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Sells High-quality organic contemporary styled cakes, pastries, and breads.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Situated in city Bath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Base: Local shoppers, retail workers, and employees from an adjacent industrial site.</a:t>
            </a:r>
          </a:p>
          <a:p>
            <a:pPr algn="r">
              <a:lnSpc>
                <a:spcPct val="90000"/>
              </a:lnSpc>
            </a:pPr>
            <a:r>
              <a:rPr lang="en-GB" sz="1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Slack, Chambers and Johnston, 2016</a:t>
            </a:r>
            <a:endParaRPr lang="en-US" sz="1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B0DFC56-6190-422A-9582-0F813409C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89212" y="634963"/>
            <a:ext cx="2837744" cy="385183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9EFE4F-EC61-2CA3-8AE0-89749C5E5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2" r="26826" b="-2"/>
          <a:stretch>
            <a:fillRect/>
          </a:stretch>
        </p:blipFill>
        <p:spPr>
          <a:xfrm>
            <a:off x="2764874" y="702257"/>
            <a:ext cx="2483064" cy="3522648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AA6A9C3B-53F4-4E58-9DE9-4D5C132C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7822" y="634963"/>
            <a:ext cx="2837744" cy="385183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608686B-ECA7-565E-B3E6-7F0BA29C08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25" r="792" b="4"/>
          <a:stretch>
            <a:fillRect/>
          </a:stretch>
        </p:blipFill>
        <p:spPr>
          <a:xfrm>
            <a:off x="5765161" y="702257"/>
            <a:ext cx="2483065" cy="3522648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26566F2B-FDF6-4355-A9F3-18DBDAA5D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6875" y="634963"/>
            <a:ext cx="2837744" cy="3851831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E29359D-2AC1-6EF6-D5BF-28FA29480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7" r="23765" b="-3"/>
          <a:stretch>
            <a:fillRect/>
          </a:stretch>
        </p:blipFill>
        <p:spPr>
          <a:xfrm>
            <a:off x="8766317" y="702257"/>
            <a:ext cx="2483065" cy="3522648"/>
          </a:xfrm>
          <a:prstGeom prst="rect">
            <a:avLst/>
          </a:prstGeom>
        </p:spPr>
      </p:pic>
      <p:sp>
        <p:nvSpPr>
          <p:cNvPr id="5" name="AutoShape 4">
            <a:extLst>
              <a:ext uri="{FF2B5EF4-FFF2-40B4-BE49-F238E27FC236}">
                <a16:creationId xmlns:a16="http://schemas.microsoft.com/office/drawing/2014/main" id="{A5091B84-7A2E-4769-A150-FCF75939D2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Who? Basil, retail/warehouse/office staff.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What? 25% sales decline.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Where? Coventry retail park.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When? 2023–2025.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 Shift in work/shopping habits.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How? Service bottlenecks.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much? 25% revenue gap</a:t>
            </a:r>
          </a:p>
          <a:p>
            <a:pPr algn="r"/>
            <a:r>
              <a:rPr lang="en-GB" sz="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Johnson, Whittington and Scholes, 2017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6139" y="88990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68489" y="988773"/>
            <a:ext cx="9409329" cy="1990725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Rising business rates impacting local retail costs. 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Regulatory requirements for small food businesses. </a:t>
            </a:r>
          </a:p>
          <a:p>
            <a:pPr lvl="1"/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1A61FCE-78D6-6BB9-9432-88BBE3E3FFCA}"/>
              </a:ext>
            </a:extLst>
          </p:cNvPr>
          <p:cNvSpPr txBox="1">
            <a:spLocks/>
          </p:cNvSpPr>
          <p:nvPr/>
        </p:nvSpPr>
        <p:spPr>
          <a:xfrm>
            <a:off x="1868489" y="2724149"/>
            <a:ext cx="9409329" cy="199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Inflation leading to unpredictable costs for organic ingredients. 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operational overheads including rent and utility bills.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10E7974-F910-9906-3628-CFA3B5B80900}"/>
              </a:ext>
            </a:extLst>
          </p:cNvPr>
          <p:cNvSpPr txBox="1">
            <a:spLocks/>
          </p:cNvSpPr>
          <p:nvPr/>
        </p:nvSpPr>
        <p:spPr>
          <a:xfrm>
            <a:off x="1868488" y="4714874"/>
            <a:ext cx="9409329" cy="19907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Shift to hybrid/home working patterns reducing daily customer visits. 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 of loyal customer base due to redundancies in the retail park.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103DDB1-6C56-BC71-A976-FEC2712B8928}"/>
              </a:ext>
            </a:extLst>
          </p:cNvPr>
          <p:cNvSpPr txBox="1">
            <a:spLocks/>
          </p:cNvSpPr>
          <p:nvPr/>
        </p:nvSpPr>
        <p:spPr>
          <a:xfrm>
            <a:off x="1199452" y="1438275"/>
            <a:ext cx="9409329" cy="199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Lack of digital infrastructure for online pre-ordering.   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Inability to manage delivery requests due to manual operational processes.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032CB78D-788A-80A5-636F-32FEAA2618EF}"/>
              </a:ext>
            </a:extLst>
          </p:cNvPr>
          <p:cNvSpPr txBox="1">
            <a:spLocks/>
          </p:cNvSpPr>
          <p:nvPr/>
        </p:nvSpPr>
        <p:spPr>
          <a:xfrm>
            <a:off x="1116014" y="3429000"/>
            <a:ext cx="9409329" cy="199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Supply chain vulnerability due to reliance on organic crop yields.   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Sensitivity to seasonal agricultural volatility.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7FE0D1B-86CB-4B86-F53C-1636EBCA6F0B}"/>
              </a:ext>
            </a:extLst>
          </p:cNvPr>
          <p:cNvSpPr txBox="1">
            <a:spLocks/>
          </p:cNvSpPr>
          <p:nvPr/>
        </p:nvSpPr>
        <p:spPr>
          <a:xfrm>
            <a:off x="896939" y="5046423"/>
            <a:ext cx="9409329" cy="199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Rising costs associated with mandatory business insurance.   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Compliance with food safety and retail employment standards.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/>
      <p:bldP spid="8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06D2CF-CBC3-F516-83CE-7D0BEFF846BD}"/>
              </a:ext>
            </a:extLst>
          </p:cNvPr>
          <p:cNvSpPr/>
          <p:nvPr/>
        </p:nvSpPr>
        <p:spPr>
          <a:xfrm>
            <a:off x="8753475" y="2533650"/>
            <a:ext cx="2419349" cy="1381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Causes of Stagnant </a:t>
            </a:r>
          </a:p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650DD5C-8345-51A8-E5D8-C64BC3FEC280}"/>
              </a:ext>
            </a:extLst>
          </p:cNvPr>
          <p:cNvCxnSpPr>
            <a:cxnSpLocks/>
          </p:cNvCxnSpPr>
          <p:nvPr/>
        </p:nvCxnSpPr>
        <p:spPr>
          <a:xfrm>
            <a:off x="1895475" y="3257550"/>
            <a:ext cx="6858000" cy="0"/>
          </a:xfrm>
          <a:prstGeom prst="line">
            <a:avLst/>
          </a:prstGeom>
          <a:ln w="190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CA357BE-B905-4E65-F684-3C4E327E7B10}"/>
              </a:ext>
            </a:extLst>
          </p:cNvPr>
          <p:cNvSpPr/>
          <p:nvPr/>
        </p:nvSpPr>
        <p:spPr>
          <a:xfrm>
            <a:off x="5153025" y="1210429"/>
            <a:ext cx="2419349" cy="1381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Environment:</a:t>
            </a:r>
          </a:p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Decline of retail outlets.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C38FEA-C781-629B-A3A8-866A79DE4766}"/>
              </a:ext>
            </a:extLst>
          </p:cNvPr>
          <p:cNvSpPr/>
          <p:nvPr/>
        </p:nvSpPr>
        <p:spPr>
          <a:xfrm>
            <a:off x="2143125" y="1210428"/>
            <a:ext cx="2419349" cy="1381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Process: </a:t>
            </a:r>
          </a:p>
          <a:p>
            <a:r>
              <a:rPr lang="en-GB" sz="2000" dirty="0"/>
              <a:t>No delivery, inability to answer phone.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B0D677-D4FE-AB20-EAD2-56D9DDD7FCD9}"/>
              </a:ext>
            </a:extLst>
          </p:cNvPr>
          <p:cNvSpPr/>
          <p:nvPr/>
        </p:nvSpPr>
        <p:spPr>
          <a:xfrm>
            <a:off x="2143124" y="4390528"/>
            <a:ext cx="2419349" cy="1381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Economic:</a:t>
            </a:r>
          </a:p>
          <a:p>
            <a:r>
              <a:rPr lang="en-GB" sz="2000" dirty="0"/>
              <a:t>Increased rent, bills, insurance.</a:t>
            </a:r>
          </a:p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7B8192-B45C-DD84-8BE4-18ADA7619C91}"/>
              </a:ext>
            </a:extLst>
          </p:cNvPr>
          <p:cNvSpPr/>
          <p:nvPr/>
        </p:nvSpPr>
        <p:spPr>
          <a:xfrm>
            <a:off x="5153025" y="4390529"/>
            <a:ext cx="2419349" cy="1381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Customer:</a:t>
            </a:r>
          </a:p>
          <a:p>
            <a:r>
              <a:rPr lang="en-GB" sz="2000" dirty="0"/>
              <a:t>Redundancies, WFH patterns.</a:t>
            </a:r>
            <a:endParaRPr lang="en-US" sz="2000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2B6749B-8412-7C72-4F4B-320F5F475786}"/>
              </a:ext>
            </a:extLst>
          </p:cNvPr>
          <p:cNvCxnSpPr/>
          <p:nvPr/>
        </p:nvCxnSpPr>
        <p:spPr>
          <a:xfrm flipV="1">
            <a:off x="3352798" y="2591553"/>
            <a:ext cx="0" cy="6326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F566DB9-E56A-DA94-C860-A4909EFF7A7C}"/>
              </a:ext>
            </a:extLst>
          </p:cNvPr>
          <p:cNvCxnSpPr>
            <a:endCxn id="13" idx="2"/>
          </p:cNvCxnSpPr>
          <p:nvPr/>
        </p:nvCxnSpPr>
        <p:spPr>
          <a:xfrm flipV="1">
            <a:off x="6362699" y="2591554"/>
            <a:ext cx="1" cy="6659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29EEFB1-CF90-133B-0A05-387274E6EE09}"/>
              </a:ext>
            </a:extLst>
          </p:cNvPr>
          <p:cNvCxnSpPr>
            <a:endCxn id="16" idx="0"/>
          </p:cNvCxnSpPr>
          <p:nvPr/>
        </p:nvCxnSpPr>
        <p:spPr>
          <a:xfrm>
            <a:off x="6362699" y="3257550"/>
            <a:ext cx="1" cy="11329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0A96B94-F875-FA72-CF55-472F884D17F7}"/>
              </a:ext>
            </a:extLst>
          </p:cNvPr>
          <p:cNvCxnSpPr>
            <a:endCxn id="15" idx="0"/>
          </p:cNvCxnSpPr>
          <p:nvPr/>
        </p:nvCxnSpPr>
        <p:spPr>
          <a:xfrm>
            <a:off x="3352798" y="3257550"/>
            <a:ext cx="1" cy="11329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0887" y="374904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9112" y="1551432"/>
            <a:ext cx="8915399" cy="4160520"/>
          </a:xfrm>
        </p:spPr>
        <p:txBody>
          <a:bodyPr>
            <a:noAutofit/>
          </a:bodyPr>
          <a:lstStyle/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Current state: </a:t>
            </a: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bakery’s current business model is not viable due to changing market habits and reduced footfall. </a:t>
            </a:r>
          </a:p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issue: </a:t>
            </a: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25% sales stagnation is primarily driven by a lack of digital service options and external market pressures. </a:t>
            </a:r>
          </a:p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recommendation: </a:t>
            </a: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must undergo digital transformation, specifically by implementing pre-order systems and delivery services to regain competitiveness. </a:t>
            </a:r>
          </a:p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 thought: </a:t>
            </a: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Adapting to hybrid work trends and managing volatile ingredient costs are essential for long-term survival.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Chartered Institute of Marketing (2025) Retail Trends in the UK: Post-Pandemic Shifts. London: CIM.   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Grant, R.M. (2021) Contemporary Strategy Analysis. 11th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edn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. Hoboken: Wiley.   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Johnson, G., Whittington, R. and Scholes, K. (2017) Exploring Strategy. 11th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edn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. Harlow: Pearson.   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Kotler, P. and Keller, K.L. (2016) Marketing Management. 15th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edn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. Harlow: Pearson.   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Slack, N., Chambers, S. and Johnston, R. (2016) Operations Management. 8th </a:t>
            </a:r>
            <a:r>
              <a:rPr lang="en-GB" b="1" dirty="0" err="1">
                <a:solidFill>
                  <a:schemeClr val="tx1"/>
                </a:solidFill>
                <a:latin typeface="Arial"/>
                <a:ea typeface="Roboto"/>
                <a:cs typeface="Roboto"/>
              </a:rPr>
              <a:t>edn</a:t>
            </a: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Roboto"/>
              </a:rPr>
              <a:t>. Harlow: Pearson.</a:t>
            </a:r>
            <a:endParaRPr lang="en-GB" sz="1800" b="1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325</TotalTime>
  <Words>623</Words>
  <Application>Microsoft Office PowerPoint</Application>
  <PresentationFormat>Widescreen</PresentationFormat>
  <Paragraphs>80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Arial</vt:lpstr>
      <vt:lpstr>Century Gothic</vt:lpstr>
      <vt:lpstr>Roboto</vt:lpstr>
      <vt:lpstr>Times New Roman</vt:lpstr>
      <vt:lpstr>Wingdings 3</vt:lpstr>
      <vt:lpstr>Wisp</vt:lpstr>
      <vt:lpstr>MODULE NAME: Problem Solving and Decision Making MODULE CODE: LCLM4004 STUDENT NAME: Syrym Bakbergen STUDENT ID: 2533982 LECTURER: Dr. Thomas Adeyemi Assignment 1: Presentation</vt:lpstr>
      <vt:lpstr>OVERVIEW</vt:lpstr>
      <vt:lpstr>Introduction</vt:lpstr>
      <vt:lpstr>Company background</vt:lpstr>
      <vt:lpstr>Problem: nature and scope</vt:lpstr>
      <vt:lpstr>PESTLE ANALYSIS: Basil’s Bakery </vt:lpstr>
      <vt:lpstr>PESTLE ANALYSIS: Basil’s Bakery </vt:lpstr>
      <vt:lpstr>Cause and effect analysis (Fishbone diagram)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 MODULE CODE  STUDENT NAME  STUDENT ID  LECTURER Assignment 1: Presentation</dc:title>
  <dc:creator>Anita Nan</dc:creator>
  <cp:lastModifiedBy>Syrym Bakbergen (2533982)</cp:lastModifiedBy>
  <cp:revision>94</cp:revision>
  <dcterms:created xsi:type="dcterms:W3CDTF">2024-10-08T15:58:04Z</dcterms:created>
  <dcterms:modified xsi:type="dcterms:W3CDTF">2026-07-13T08:48:42Z</dcterms:modified>
</cp:coreProperties>
</file>