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5" r:id="rId10"/>
    <p:sldId id="264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napToObjects="1">
      <p:cViewPr>
        <p:scale>
          <a:sx n="60" d="100"/>
          <a:sy n="60" d="100"/>
        </p:scale>
        <p:origin x="148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63C95C-B675-4136-8FFD-E879328D42C5}" type="doc">
      <dgm:prSet loTypeId="urn:microsoft.com/office/officeart/2005/8/layout/hList1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en-IN"/>
        </a:p>
      </dgm:t>
    </dgm:pt>
    <dgm:pt modelId="{35CFF957-C2F9-444C-9D49-5FF409D31879}">
      <dgm:prSet custT="1"/>
      <dgm:spPr/>
      <dgm:t>
        <a:bodyPr/>
        <a:lstStyle/>
        <a:p>
          <a:r>
            <a:rPr lang="en-GB" sz="1400" b="1" dirty="0"/>
            <a:t>Fundamental Concepts of Cloud Security Management</a:t>
          </a:r>
          <a:endParaRPr lang="en-IN" sz="1400" dirty="0"/>
        </a:p>
      </dgm:t>
    </dgm:pt>
    <dgm:pt modelId="{9ADBA373-636B-497A-8FC0-58F1334056FF}" type="parTrans" cxnId="{AEA9972A-989C-4270-909C-0839A56A868D}">
      <dgm:prSet/>
      <dgm:spPr/>
      <dgm:t>
        <a:bodyPr/>
        <a:lstStyle/>
        <a:p>
          <a:endParaRPr lang="en-IN"/>
        </a:p>
      </dgm:t>
    </dgm:pt>
    <dgm:pt modelId="{9247F622-BF38-4DF4-9CEB-0B6E2DE7A95B}" type="sibTrans" cxnId="{AEA9972A-989C-4270-909C-0839A56A868D}">
      <dgm:prSet/>
      <dgm:spPr/>
      <dgm:t>
        <a:bodyPr/>
        <a:lstStyle/>
        <a:p>
          <a:endParaRPr lang="en-IN"/>
        </a:p>
      </dgm:t>
    </dgm:pt>
    <dgm:pt modelId="{54C18B16-59C4-4C7D-98C5-940B5FC130F9}">
      <dgm:prSet custT="1"/>
      <dgm:spPr/>
      <dgm:t>
        <a:bodyPr/>
        <a:lstStyle/>
        <a:p>
          <a:r>
            <a:rPr lang="en-GB" sz="1400" b="1" dirty="0"/>
            <a:t>Key Threats and Problems in Cloud Data Protection</a:t>
          </a:r>
          <a:endParaRPr lang="en-IN" sz="1400" b="1" dirty="0"/>
        </a:p>
      </dgm:t>
    </dgm:pt>
    <dgm:pt modelId="{7144D085-2C47-4198-BB6E-8FB7CD848C7F}" type="parTrans" cxnId="{4564A316-E028-4F5D-964E-9B7928B08BB0}">
      <dgm:prSet/>
      <dgm:spPr/>
      <dgm:t>
        <a:bodyPr/>
        <a:lstStyle/>
        <a:p>
          <a:endParaRPr lang="en-IN"/>
        </a:p>
      </dgm:t>
    </dgm:pt>
    <dgm:pt modelId="{F3B1FD8D-1C2A-4AE4-8EE5-75A9F7BE1832}" type="sibTrans" cxnId="{4564A316-E028-4F5D-964E-9B7928B08BB0}">
      <dgm:prSet/>
      <dgm:spPr/>
      <dgm:t>
        <a:bodyPr/>
        <a:lstStyle/>
        <a:p>
          <a:endParaRPr lang="en-IN"/>
        </a:p>
      </dgm:t>
    </dgm:pt>
    <dgm:pt modelId="{50697174-7F54-418D-9AA6-8BF21BDEE2BB}">
      <dgm:prSet/>
      <dgm:spPr/>
      <dgm:t>
        <a:bodyPr/>
        <a:lstStyle/>
        <a:p>
          <a:endParaRPr lang="en-IN" sz="1600" dirty="0"/>
        </a:p>
      </dgm:t>
    </dgm:pt>
    <dgm:pt modelId="{5AAFCC78-FEB3-413A-ABAC-2DB32544B697}" type="parTrans" cxnId="{94D70B09-F840-48DF-8A63-820BB771A964}">
      <dgm:prSet/>
      <dgm:spPr/>
      <dgm:t>
        <a:bodyPr/>
        <a:lstStyle/>
        <a:p>
          <a:endParaRPr lang="en-IN"/>
        </a:p>
      </dgm:t>
    </dgm:pt>
    <dgm:pt modelId="{1C552DC9-9E29-4151-9CBE-02D1DEA6D03A}" type="sibTrans" cxnId="{94D70B09-F840-48DF-8A63-820BB771A964}">
      <dgm:prSet/>
      <dgm:spPr/>
      <dgm:t>
        <a:bodyPr/>
        <a:lstStyle/>
        <a:p>
          <a:endParaRPr lang="en-IN"/>
        </a:p>
      </dgm:t>
    </dgm:pt>
    <dgm:pt modelId="{0B25B81E-6146-4424-96F4-FA02E76CDCB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200" b="0" dirty="0">
              <a:latin typeface="+mn-lt"/>
            </a:rPr>
            <a:t>Cloud complexity and unclear shared roles confuse, creating major security vulnerabilities (Alexander, 2025).</a:t>
          </a:r>
          <a:endParaRPr lang="en-IN" sz="1200" b="0" dirty="0">
            <a:latin typeface="+mn-lt"/>
          </a:endParaRPr>
        </a:p>
      </dgm:t>
    </dgm:pt>
    <dgm:pt modelId="{E80AFCF9-2A23-4DDB-A7F8-C14CD90357ED}" type="parTrans" cxnId="{8F4410F8-ED2C-4A3A-B54C-2B6EA067E0FC}">
      <dgm:prSet/>
      <dgm:spPr/>
      <dgm:t>
        <a:bodyPr/>
        <a:lstStyle/>
        <a:p>
          <a:endParaRPr lang="en-IN"/>
        </a:p>
      </dgm:t>
    </dgm:pt>
    <dgm:pt modelId="{1E3DC5F2-8AB8-4CD5-884F-50A712822360}" type="sibTrans" cxnId="{8F4410F8-ED2C-4A3A-B54C-2B6EA067E0FC}">
      <dgm:prSet/>
      <dgm:spPr/>
      <dgm:t>
        <a:bodyPr/>
        <a:lstStyle/>
        <a:p>
          <a:endParaRPr lang="en-IN"/>
        </a:p>
      </dgm:t>
    </dgm:pt>
    <dgm:pt modelId="{B0ED6411-379A-4435-BE4D-D2B8F6AD5E64}">
      <dgm:prSet custT="1"/>
      <dgm:spPr/>
      <dgm:t>
        <a:bodyPr/>
        <a:lstStyle/>
        <a:p>
          <a:r>
            <a:rPr lang="en-IN" sz="1200" dirty="0"/>
            <a:t>Data protection in cloud computing focuses on the </a:t>
          </a:r>
          <a:r>
            <a:rPr lang="en-GB" sz="1200" dirty="0"/>
            <a:t>CIA triad, meaning </a:t>
          </a:r>
          <a:r>
            <a:rPr lang="en-IN" sz="1200" dirty="0"/>
            <a:t>confidentiality, integrity, and availability — the key pillars of security </a:t>
          </a:r>
          <a:r>
            <a:rPr lang="en-GB" sz="1200" dirty="0"/>
            <a:t>(</a:t>
          </a:r>
          <a:r>
            <a:rPr lang="en-GB" sz="1200" dirty="0" err="1"/>
            <a:t>Kashukeev</a:t>
          </a:r>
          <a:r>
            <a:rPr lang="en-GB" sz="1200" dirty="0"/>
            <a:t> et al., 2020).</a:t>
          </a:r>
          <a:endParaRPr lang="en-IN" sz="1200" dirty="0"/>
        </a:p>
      </dgm:t>
    </dgm:pt>
    <dgm:pt modelId="{B5B2F27C-AB56-4933-B9BE-BDDA0DFD36BA}" type="parTrans" cxnId="{C412A225-3A10-416F-9907-36EDA07782D6}">
      <dgm:prSet/>
      <dgm:spPr/>
      <dgm:t>
        <a:bodyPr/>
        <a:lstStyle/>
        <a:p>
          <a:endParaRPr lang="en-IN"/>
        </a:p>
      </dgm:t>
    </dgm:pt>
    <dgm:pt modelId="{C9A952B2-06B4-4558-972A-EAF0BC9D12CD}" type="sibTrans" cxnId="{C412A225-3A10-416F-9907-36EDA07782D6}">
      <dgm:prSet/>
      <dgm:spPr/>
      <dgm:t>
        <a:bodyPr/>
        <a:lstStyle/>
        <a:p>
          <a:endParaRPr lang="en-IN"/>
        </a:p>
      </dgm:t>
    </dgm:pt>
    <dgm:pt modelId="{CC6556EE-F2A7-4DE6-8967-6C4D5EFC4DA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200" b="0" dirty="0">
              <a:latin typeface="+mn-lt"/>
            </a:rPr>
            <a:t>Weak passwords, poor encryption, or phishing attacks often lead to serious cloud data breaches (</a:t>
          </a:r>
          <a:r>
            <a:rPr lang="en-US" sz="1200" b="0" dirty="0" err="1">
              <a:latin typeface="+mn-lt"/>
            </a:rPr>
            <a:t>Aljumah</a:t>
          </a:r>
          <a:r>
            <a:rPr lang="en-US" sz="1200" b="0" dirty="0">
              <a:latin typeface="+mn-lt"/>
            </a:rPr>
            <a:t> and </a:t>
          </a:r>
          <a:r>
            <a:rPr lang="en-US" sz="1200" b="0" dirty="0" err="1">
              <a:latin typeface="+mn-lt"/>
            </a:rPr>
            <a:t>Ahanger</a:t>
          </a:r>
          <a:r>
            <a:rPr lang="en-US" sz="1200" b="0" dirty="0">
              <a:latin typeface="+mn-lt"/>
            </a:rPr>
            <a:t>, 2020).</a:t>
          </a:r>
        </a:p>
      </dgm:t>
    </dgm:pt>
    <dgm:pt modelId="{2E7207E6-A216-4CF0-A6DC-01E216D55FEC}" type="parTrans" cxnId="{5E045E29-12B5-45DA-9FDA-0BCF0D15FABE}">
      <dgm:prSet/>
      <dgm:spPr/>
      <dgm:t>
        <a:bodyPr/>
        <a:lstStyle/>
        <a:p>
          <a:endParaRPr lang="en-IN"/>
        </a:p>
      </dgm:t>
    </dgm:pt>
    <dgm:pt modelId="{779A16DF-C7AC-4748-99DA-BADD97756E4C}" type="sibTrans" cxnId="{5E045E29-12B5-45DA-9FDA-0BCF0D15FABE}">
      <dgm:prSet/>
      <dgm:spPr/>
      <dgm:t>
        <a:bodyPr/>
        <a:lstStyle/>
        <a:p>
          <a:endParaRPr lang="en-IN"/>
        </a:p>
      </dgm:t>
    </dgm:pt>
    <dgm:pt modelId="{33687D8B-F795-4891-90F9-2A900499D58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200" b="0" dirty="0">
              <a:latin typeface="+mn-lt"/>
            </a:rPr>
            <a:t>Data loss occurs through accidental deletion, hardware failure, or ransomware attacks, blocking access (Taylor, 2021).</a:t>
          </a:r>
        </a:p>
      </dgm:t>
    </dgm:pt>
    <dgm:pt modelId="{A1EECC75-7793-4900-BA9A-80EA3E9C119A}" type="parTrans" cxnId="{4AF06CEC-99BF-43AA-95D3-09F3EE747D0B}">
      <dgm:prSet/>
      <dgm:spPr/>
      <dgm:t>
        <a:bodyPr/>
        <a:lstStyle/>
        <a:p>
          <a:endParaRPr lang="en-IN"/>
        </a:p>
      </dgm:t>
    </dgm:pt>
    <dgm:pt modelId="{808E4C4B-6D58-4012-8254-506D0090F21B}" type="sibTrans" cxnId="{4AF06CEC-99BF-43AA-95D3-09F3EE747D0B}">
      <dgm:prSet/>
      <dgm:spPr/>
      <dgm:t>
        <a:bodyPr/>
        <a:lstStyle/>
        <a:p>
          <a:endParaRPr lang="en-IN"/>
        </a:p>
      </dgm:t>
    </dgm:pt>
    <dgm:pt modelId="{052016C0-BCD7-4D70-AB57-BE695694ABB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200" b="0" dirty="0">
              <a:latin typeface="+mn-lt"/>
            </a:rPr>
            <a:t>Employees or third-party users may misuse </a:t>
          </a:r>
          <a:r>
            <a:rPr lang="en-US" sz="1200" b="0" dirty="0" err="1">
              <a:latin typeface="+mn-lt"/>
            </a:rPr>
            <a:t>authorised</a:t>
          </a:r>
          <a:r>
            <a:rPr lang="en-US" sz="1200" b="0" dirty="0">
              <a:latin typeface="+mn-lt"/>
            </a:rPr>
            <a:t> access, stealing or leaking sensitive information (</a:t>
          </a:r>
          <a:r>
            <a:rPr lang="en-US" sz="1200" b="0" dirty="0" err="1">
              <a:latin typeface="+mn-lt"/>
            </a:rPr>
            <a:t>Tabrizchi</a:t>
          </a:r>
          <a:r>
            <a:rPr lang="en-US" sz="1200" b="0" dirty="0">
              <a:latin typeface="+mn-lt"/>
            </a:rPr>
            <a:t> and </a:t>
          </a:r>
          <a:r>
            <a:rPr lang="en-US" sz="1200" b="0" dirty="0" err="1">
              <a:latin typeface="+mn-lt"/>
            </a:rPr>
            <a:t>Kuchaki</a:t>
          </a:r>
          <a:r>
            <a:rPr lang="en-US" sz="1200" b="0" dirty="0">
              <a:latin typeface="+mn-lt"/>
            </a:rPr>
            <a:t> Rafsanjani, 2020).</a:t>
          </a:r>
        </a:p>
      </dgm:t>
    </dgm:pt>
    <dgm:pt modelId="{29911869-5E88-47DB-9A38-8566E67B6246}" type="parTrans" cxnId="{8FA22BC2-92BB-4B34-982C-834936C1A6E1}">
      <dgm:prSet/>
      <dgm:spPr/>
      <dgm:t>
        <a:bodyPr/>
        <a:lstStyle/>
        <a:p>
          <a:endParaRPr lang="en-IN"/>
        </a:p>
      </dgm:t>
    </dgm:pt>
    <dgm:pt modelId="{3BC982EB-9599-40A7-91EB-B983EEDBCAAE}" type="sibTrans" cxnId="{8FA22BC2-92BB-4B34-982C-834936C1A6E1}">
      <dgm:prSet/>
      <dgm:spPr/>
      <dgm:t>
        <a:bodyPr/>
        <a:lstStyle/>
        <a:p>
          <a:endParaRPr lang="en-IN"/>
        </a:p>
      </dgm:t>
    </dgm:pt>
    <dgm:pt modelId="{4773E08A-8D20-44F8-B49F-BAA8369F6E63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200" b="0" dirty="0">
              <a:latin typeface="+mn-lt"/>
            </a:rPr>
            <a:t>Different countries’ data protection laws complicate compliance for cloud-stored information across borders (</a:t>
          </a:r>
          <a:r>
            <a:rPr lang="en-US" sz="1200" b="0" dirty="0" err="1">
              <a:latin typeface="+mn-lt"/>
            </a:rPr>
            <a:t>Tabrizchi</a:t>
          </a:r>
          <a:r>
            <a:rPr lang="en-US" sz="1200" b="0" dirty="0">
              <a:latin typeface="+mn-lt"/>
            </a:rPr>
            <a:t> and </a:t>
          </a:r>
          <a:r>
            <a:rPr lang="en-US" sz="1200" b="0" dirty="0" err="1">
              <a:latin typeface="+mn-lt"/>
            </a:rPr>
            <a:t>Kuchaki</a:t>
          </a:r>
          <a:r>
            <a:rPr lang="en-US" sz="1200" b="0" dirty="0">
              <a:latin typeface="+mn-lt"/>
            </a:rPr>
            <a:t> Rafsanjani, 2020).</a:t>
          </a:r>
        </a:p>
      </dgm:t>
    </dgm:pt>
    <dgm:pt modelId="{CB49E9CA-CC38-4FAA-8FAF-362B94B3142F}" type="parTrans" cxnId="{B5B8940D-848F-48C5-880A-E732D4CACBA9}">
      <dgm:prSet/>
      <dgm:spPr/>
      <dgm:t>
        <a:bodyPr/>
        <a:lstStyle/>
        <a:p>
          <a:endParaRPr lang="en-IN"/>
        </a:p>
      </dgm:t>
    </dgm:pt>
    <dgm:pt modelId="{188981FC-0134-4568-BB4A-F5BE5B5D5FDB}" type="sibTrans" cxnId="{B5B8940D-848F-48C5-880A-E732D4CACBA9}">
      <dgm:prSet/>
      <dgm:spPr/>
      <dgm:t>
        <a:bodyPr/>
        <a:lstStyle/>
        <a:p>
          <a:endParaRPr lang="en-IN"/>
        </a:p>
      </dgm:t>
    </dgm:pt>
    <dgm:pt modelId="{FA3478F0-924C-4B50-B98A-E210B3564D7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200" b="0" dirty="0">
              <a:latin typeface="+mn-lt"/>
            </a:rPr>
            <a:t>Hackers continuously develop new attack methods, outpacing current cloud security </a:t>
          </a:r>
          <a:r>
            <a:rPr lang="en-US" sz="1200" b="0" dirty="0" err="1">
              <a:latin typeface="+mn-lt"/>
            </a:rPr>
            <a:t>defences</a:t>
          </a:r>
          <a:r>
            <a:rPr lang="en-US" sz="1200" b="0" dirty="0">
              <a:latin typeface="+mn-lt"/>
            </a:rPr>
            <a:t> and responses </a:t>
          </a:r>
          <a:r>
            <a:rPr lang="en-US" sz="1200" dirty="0">
              <a:latin typeface="+mn-lt"/>
            </a:rPr>
            <a:t>(Alexander, 2025)</a:t>
          </a:r>
        </a:p>
      </dgm:t>
    </dgm:pt>
    <dgm:pt modelId="{EF9AFE19-3AD3-4EB0-B012-C625DBD8BD35}" type="parTrans" cxnId="{9DB421E8-88BB-4B21-8E0A-6D6EE941D316}">
      <dgm:prSet/>
      <dgm:spPr/>
      <dgm:t>
        <a:bodyPr/>
        <a:lstStyle/>
        <a:p>
          <a:endParaRPr lang="en-IN"/>
        </a:p>
      </dgm:t>
    </dgm:pt>
    <dgm:pt modelId="{D3EB9C1C-EF4B-4656-A620-837D3C1D7916}" type="sibTrans" cxnId="{9DB421E8-88BB-4B21-8E0A-6D6EE941D316}">
      <dgm:prSet/>
      <dgm:spPr/>
      <dgm:t>
        <a:bodyPr/>
        <a:lstStyle/>
        <a:p>
          <a:endParaRPr lang="en-IN"/>
        </a:p>
      </dgm:t>
    </dgm:pt>
    <dgm:pt modelId="{DA750C8A-0A56-452F-8319-739376492C7D}" type="pres">
      <dgm:prSet presAssocID="{B863C95C-B675-4136-8FFD-E879328D42C5}" presName="Name0" presStyleCnt="0">
        <dgm:presLayoutVars>
          <dgm:dir/>
          <dgm:animLvl val="lvl"/>
          <dgm:resizeHandles val="exact"/>
        </dgm:presLayoutVars>
      </dgm:prSet>
      <dgm:spPr/>
    </dgm:pt>
    <dgm:pt modelId="{4AD3368B-2D36-4BFB-855D-7AE2CDA13333}" type="pres">
      <dgm:prSet presAssocID="{35CFF957-C2F9-444C-9D49-5FF409D31879}" presName="composite" presStyleCnt="0"/>
      <dgm:spPr/>
    </dgm:pt>
    <dgm:pt modelId="{53D95BC0-D6DB-4DF2-A6D8-7FA544503A1F}" type="pres">
      <dgm:prSet presAssocID="{35CFF957-C2F9-444C-9D49-5FF409D31879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412529DF-4DA2-496A-847A-353C658BEBB1}" type="pres">
      <dgm:prSet presAssocID="{35CFF957-C2F9-444C-9D49-5FF409D31879}" presName="desTx" presStyleLbl="alignAccFollowNode1" presStyleIdx="0" presStyleCnt="2" custScaleY="100000">
        <dgm:presLayoutVars>
          <dgm:bulletEnabled val="1"/>
        </dgm:presLayoutVars>
      </dgm:prSet>
      <dgm:spPr/>
    </dgm:pt>
    <dgm:pt modelId="{F7F3B909-6A65-42FE-9C4C-AC40FF1ED045}" type="pres">
      <dgm:prSet presAssocID="{9247F622-BF38-4DF4-9CEB-0B6E2DE7A95B}" presName="space" presStyleCnt="0"/>
      <dgm:spPr/>
    </dgm:pt>
    <dgm:pt modelId="{F983EB3D-0922-44FC-8E8C-8E2E2560700A}" type="pres">
      <dgm:prSet presAssocID="{54C18B16-59C4-4C7D-98C5-940B5FC130F9}" presName="composite" presStyleCnt="0"/>
      <dgm:spPr/>
    </dgm:pt>
    <dgm:pt modelId="{0E07D488-2FEC-44B5-B944-222EBA640502}" type="pres">
      <dgm:prSet presAssocID="{54C18B16-59C4-4C7D-98C5-940B5FC130F9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D4DA032-1F5A-4EC2-9AA4-1F5370739F9A}" type="pres">
      <dgm:prSet presAssocID="{54C18B16-59C4-4C7D-98C5-940B5FC130F9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94D70B09-F840-48DF-8A63-820BB771A964}" srcId="{35CFF957-C2F9-444C-9D49-5FF409D31879}" destId="{50697174-7F54-418D-9AA6-8BF21BDEE2BB}" srcOrd="0" destOrd="0" parTransId="{5AAFCC78-FEB3-413A-ABAC-2DB32544B697}" sibTransId="{1C552DC9-9E29-4151-9CBE-02D1DEA6D03A}"/>
    <dgm:cxn modelId="{B5B8940D-848F-48C5-880A-E732D4CACBA9}" srcId="{54C18B16-59C4-4C7D-98C5-940B5FC130F9}" destId="{4773E08A-8D20-44F8-B49F-BAA8369F6E63}" srcOrd="4" destOrd="0" parTransId="{CB49E9CA-CC38-4FAA-8FAF-362B94B3142F}" sibTransId="{188981FC-0134-4568-BB4A-F5BE5B5D5FDB}"/>
    <dgm:cxn modelId="{4564A316-E028-4F5D-964E-9B7928B08BB0}" srcId="{B863C95C-B675-4136-8FFD-E879328D42C5}" destId="{54C18B16-59C4-4C7D-98C5-940B5FC130F9}" srcOrd="1" destOrd="0" parTransId="{7144D085-2C47-4198-BB6E-8FB7CD848C7F}" sibTransId="{F3B1FD8D-1C2A-4AE4-8EE5-75A9F7BE1832}"/>
    <dgm:cxn modelId="{431C701A-6D48-4B95-86C8-EB6A171BC55C}" type="presOf" srcId="{B863C95C-B675-4136-8FFD-E879328D42C5}" destId="{DA750C8A-0A56-452F-8319-739376492C7D}" srcOrd="0" destOrd="0" presId="urn:microsoft.com/office/officeart/2005/8/layout/hList1"/>
    <dgm:cxn modelId="{C412A225-3A10-416F-9907-36EDA07782D6}" srcId="{35CFF957-C2F9-444C-9D49-5FF409D31879}" destId="{B0ED6411-379A-4435-BE4D-D2B8F6AD5E64}" srcOrd="1" destOrd="0" parTransId="{B5B2F27C-AB56-4933-B9BE-BDDA0DFD36BA}" sibTransId="{C9A952B2-06B4-4558-972A-EAF0BC9D12CD}"/>
    <dgm:cxn modelId="{5E045E29-12B5-45DA-9FDA-0BCF0D15FABE}" srcId="{54C18B16-59C4-4C7D-98C5-940B5FC130F9}" destId="{CC6556EE-F2A7-4DE6-8967-6C4D5EFC4DA2}" srcOrd="1" destOrd="0" parTransId="{2E7207E6-A216-4CF0-A6DC-01E216D55FEC}" sibTransId="{779A16DF-C7AC-4748-99DA-BADD97756E4C}"/>
    <dgm:cxn modelId="{AEA9972A-989C-4270-909C-0839A56A868D}" srcId="{B863C95C-B675-4136-8FFD-E879328D42C5}" destId="{35CFF957-C2F9-444C-9D49-5FF409D31879}" srcOrd="0" destOrd="0" parTransId="{9ADBA373-636B-497A-8FC0-58F1334056FF}" sibTransId="{9247F622-BF38-4DF4-9CEB-0B6E2DE7A95B}"/>
    <dgm:cxn modelId="{253EE23F-7D4C-4408-AFCA-96A00C7DD27E}" type="presOf" srcId="{CC6556EE-F2A7-4DE6-8967-6C4D5EFC4DA2}" destId="{CD4DA032-1F5A-4EC2-9AA4-1F5370739F9A}" srcOrd="0" destOrd="1" presId="urn:microsoft.com/office/officeart/2005/8/layout/hList1"/>
    <dgm:cxn modelId="{7301545F-05BC-41D0-B183-DADD35076AA6}" type="presOf" srcId="{B0ED6411-379A-4435-BE4D-D2B8F6AD5E64}" destId="{412529DF-4DA2-496A-847A-353C658BEBB1}" srcOrd="0" destOrd="1" presId="urn:microsoft.com/office/officeart/2005/8/layout/hList1"/>
    <dgm:cxn modelId="{DF31D342-EEDD-42DB-9056-43E32A9E39BD}" type="presOf" srcId="{54C18B16-59C4-4C7D-98C5-940B5FC130F9}" destId="{0E07D488-2FEC-44B5-B944-222EBA640502}" srcOrd="0" destOrd="0" presId="urn:microsoft.com/office/officeart/2005/8/layout/hList1"/>
    <dgm:cxn modelId="{EAD04649-47D4-488A-8C08-7F3E56F1C799}" type="presOf" srcId="{4773E08A-8D20-44F8-B49F-BAA8369F6E63}" destId="{CD4DA032-1F5A-4EC2-9AA4-1F5370739F9A}" srcOrd="0" destOrd="4" presId="urn:microsoft.com/office/officeart/2005/8/layout/hList1"/>
    <dgm:cxn modelId="{1713FD4E-77D9-4E80-B77E-A1F4BF55E974}" type="presOf" srcId="{33687D8B-F795-4891-90F9-2A900499D589}" destId="{CD4DA032-1F5A-4EC2-9AA4-1F5370739F9A}" srcOrd="0" destOrd="2" presId="urn:microsoft.com/office/officeart/2005/8/layout/hList1"/>
    <dgm:cxn modelId="{1D716B6F-7DF5-40B6-AEA6-8B18B75F059E}" type="presOf" srcId="{35CFF957-C2F9-444C-9D49-5FF409D31879}" destId="{53D95BC0-D6DB-4DF2-A6D8-7FA544503A1F}" srcOrd="0" destOrd="0" presId="urn:microsoft.com/office/officeart/2005/8/layout/hList1"/>
    <dgm:cxn modelId="{C2F56481-DBCC-4A5B-A346-B674CA42C949}" type="presOf" srcId="{FA3478F0-924C-4B50-B98A-E210B3564D72}" destId="{CD4DA032-1F5A-4EC2-9AA4-1F5370739F9A}" srcOrd="0" destOrd="5" presId="urn:microsoft.com/office/officeart/2005/8/layout/hList1"/>
    <dgm:cxn modelId="{0C02FAA3-D87F-43F7-B032-009FADC5EE7E}" type="presOf" srcId="{052016C0-BCD7-4D70-AB57-BE695694ABB1}" destId="{CD4DA032-1F5A-4EC2-9AA4-1F5370739F9A}" srcOrd="0" destOrd="3" presId="urn:microsoft.com/office/officeart/2005/8/layout/hList1"/>
    <dgm:cxn modelId="{BCFB58B7-DB33-41A6-AA70-48D8802DB6A8}" type="presOf" srcId="{0B25B81E-6146-4424-96F4-FA02E76CDCB2}" destId="{CD4DA032-1F5A-4EC2-9AA4-1F5370739F9A}" srcOrd="0" destOrd="0" presId="urn:microsoft.com/office/officeart/2005/8/layout/hList1"/>
    <dgm:cxn modelId="{8FA22BC2-92BB-4B34-982C-834936C1A6E1}" srcId="{54C18B16-59C4-4C7D-98C5-940B5FC130F9}" destId="{052016C0-BCD7-4D70-AB57-BE695694ABB1}" srcOrd="3" destOrd="0" parTransId="{29911869-5E88-47DB-9A38-8566E67B6246}" sibTransId="{3BC982EB-9599-40A7-91EB-B983EEDBCAAE}"/>
    <dgm:cxn modelId="{9DB421E8-88BB-4B21-8E0A-6D6EE941D316}" srcId="{54C18B16-59C4-4C7D-98C5-940B5FC130F9}" destId="{FA3478F0-924C-4B50-B98A-E210B3564D72}" srcOrd="5" destOrd="0" parTransId="{EF9AFE19-3AD3-4EB0-B012-C625DBD8BD35}" sibTransId="{D3EB9C1C-EF4B-4656-A620-837D3C1D7916}"/>
    <dgm:cxn modelId="{4AF06CEC-99BF-43AA-95D3-09F3EE747D0B}" srcId="{54C18B16-59C4-4C7D-98C5-940B5FC130F9}" destId="{33687D8B-F795-4891-90F9-2A900499D589}" srcOrd="2" destOrd="0" parTransId="{A1EECC75-7793-4900-BA9A-80EA3E9C119A}" sibTransId="{808E4C4B-6D58-4012-8254-506D0090F21B}"/>
    <dgm:cxn modelId="{3BAA15ED-DD94-47CD-BFFB-81C3CDC7006D}" type="presOf" srcId="{50697174-7F54-418D-9AA6-8BF21BDEE2BB}" destId="{412529DF-4DA2-496A-847A-353C658BEBB1}" srcOrd="0" destOrd="0" presId="urn:microsoft.com/office/officeart/2005/8/layout/hList1"/>
    <dgm:cxn modelId="{8F4410F8-ED2C-4A3A-B54C-2B6EA067E0FC}" srcId="{54C18B16-59C4-4C7D-98C5-940B5FC130F9}" destId="{0B25B81E-6146-4424-96F4-FA02E76CDCB2}" srcOrd="0" destOrd="0" parTransId="{E80AFCF9-2A23-4DDB-A7F8-C14CD90357ED}" sibTransId="{1E3DC5F2-8AB8-4CD5-884F-50A712822360}"/>
    <dgm:cxn modelId="{B82F4445-EDF2-46E0-B566-76CC3B4C8724}" type="presParOf" srcId="{DA750C8A-0A56-452F-8319-739376492C7D}" destId="{4AD3368B-2D36-4BFB-855D-7AE2CDA13333}" srcOrd="0" destOrd="0" presId="urn:microsoft.com/office/officeart/2005/8/layout/hList1"/>
    <dgm:cxn modelId="{EF9BFFFB-8B73-4BAF-AA02-8A311904BCD1}" type="presParOf" srcId="{4AD3368B-2D36-4BFB-855D-7AE2CDA13333}" destId="{53D95BC0-D6DB-4DF2-A6D8-7FA544503A1F}" srcOrd="0" destOrd="0" presId="urn:microsoft.com/office/officeart/2005/8/layout/hList1"/>
    <dgm:cxn modelId="{4F05BD36-B0AC-454E-8E3E-6A1448D82C21}" type="presParOf" srcId="{4AD3368B-2D36-4BFB-855D-7AE2CDA13333}" destId="{412529DF-4DA2-496A-847A-353C658BEBB1}" srcOrd="1" destOrd="0" presId="urn:microsoft.com/office/officeart/2005/8/layout/hList1"/>
    <dgm:cxn modelId="{3F23FC99-DE03-4EDA-9A73-938D32B85F82}" type="presParOf" srcId="{DA750C8A-0A56-452F-8319-739376492C7D}" destId="{F7F3B909-6A65-42FE-9C4C-AC40FF1ED045}" srcOrd="1" destOrd="0" presId="urn:microsoft.com/office/officeart/2005/8/layout/hList1"/>
    <dgm:cxn modelId="{1504C885-954F-433E-ABAC-8CCDDB92F1ED}" type="presParOf" srcId="{DA750C8A-0A56-452F-8319-739376492C7D}" destId="{F983EB3D-0922-44FC-8E8C-8E2E2560700A}" srcOrd="2" destOrd="0" presId="urn:microsoft.com/office/officeart/2005/8/layout/hList1"/>
    <dgm:cxn modelId="{3099317B-7BE9-4D26-941C-6204C571AE92}" type="presParOf" srcId="{F983EB3D-0922-44FC-8E8C-8E2E2560700A}" destId="{0E07D488-2FEC-44B5-B944-222EBA640502}" srcOrd="0" destOrd="0" presId="urn:microsoft.com/office/officeart/2005/8/layout/hList1"/>
    <dgm:cxn modelId="{357EA321-E9BD-4AA6-9C2E-8113720BD106}" type="presParOf" srcId="{F983EB3D-0922-44FC-8E8C-8E2E2560700A}" destId="{CD4DA032-1F5A-4EC2-9AA4-1F5370739F9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204ABED-B886-4A31-B8EC-CEB80212990C}" type="doc">
      <dgm:prSet loTypeId="urn:microsoft.com/office/officeart/2005/8/layout/hList1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en-IN"/>
        </a:p>
      </dgm:t>
    </dgm:pt>
    <dgm:pt modelId="{29A8EB98-5760-4476-AB1C-412C054A4157}">
      <dgm:prSet phldrT="[Text]" custT="1"/>
      <dgm:spPr/>
      <dgm:t>
        <a:bodyPr/>
        <a:lstStyle/>
        <a:p>
          <a:pPr>
            <a:buFont typeface="+mj-lt"/>
            <a:buAutoNum type="arabicPeriod"/>
          </a:pPr>
          <a:r>
            <a:rPr lang="en-GB" sz="1600" b="1" dirty="0"/>
            <a:t>Global Standards and Regulatory Frameworks</a:t>
          </a:r>
          <a:endParaRPr lang="en-IN" sz="1600" dirty="0"/>
        </a:p>
      </dgm:t>
    </dgm:pt>
    <dgm:pt modelId="{E9100A4E-9506-4B33-AA01-488B19C8AA6D}" type="parTrans" cxnId="{A541C540-EAEE-4EFD-9CAF-055ADCC0F81E}">
      <dgm:prSet/>
      <dgm:spPr/>
      <dgm:t>
        <a:bodyPr/>
        <a:lstStyle/>
        <a:p>
          <a:endParaRPr lang="en-IN"/>
        </a:p>
      </dgm:t>
    </dgm:pt>
    <dgm:pt modelId="{9F9753E5-DC03-48FC-97C0-9C68D62E2CFF}" type="sibTrans" cxnId="{A541C540-EAEE-4EFD-9CAF-055ADCC0F81E}">
      <dgm:prSet/>
      <dgm:spPr/>
      <dgm:t>
        <a:bodyPr/>
        <a:lstStyle/>
        <a:p>
          <a:endParaRPr lang="en-IN"/>
        </a:p>
      </dgm:t>
    </dgm:pt>
    <dgm:pt modelId="{3EFAC786-D3ED-4164-A72F-1AD8703D8BC0}">
      <dgm:prSet phldrT="[Text]"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en-US" sz="1200" b="0" dirty="0"/>
            <a:t>Regulations and standards strongly shape cloud data protection practices across </a:t>
          </a:r>
          <a:r>
            <a:rPr lang="en-US" sz="1200" b="0" dirty="0" err="1"/>
            <a:t>organisations</a:t>
          </a:r>
          <a:r>
            <a:rPr lang="en-US" sz="1200" b="0" dirty="0"/>
            <a:t>: </a:t>
          </a:r>
          <a:endParaRPr lang="en-IN" sz="1200" b="0" dirty="0"/>
        </a:p>
      </dgm:t>
    </dgm:pt>
    <dgm:pt modelId="{FA1D6C9F-AD7D-4E68-8234-97176E70AFAD}" type="parTrans" cxnId="{EBEA9508-B2E3-4C78-82C6-2D112F92D454}">
      <dgm:prSet/>
      <dgm:spPr/>
      <dgm:t>
        <a:bodyPr/>
        <a:lstStyle/>
        <a:p>
          <a:endParaRPr lang="en-IN"/>
        </a:p>
      </dgm:t>
    </dgm:pt>
    <dgm:pt modelId="{823D8FDA-7237-4A6A-8FC2-94B1B5F07F69}" type="sibTrans" cxnId="{EBEA9508-B2E3-4C78-82C6-2D112F92D454}">
      <dgm:prSet/>
      <dgm:spPr/>
      <dgm:t>
        <a:bodyPr/>
        <a:lstStyle/>
        <a:p>
          <a:endParaRPr lang="en-IN"/>
        </a:p>
      </dgm:t>
    </dgm:pt>
    <dgm:pt modelId="{DB0D5C6C-BFC2-40B8-AE51-795A09147F3B}">
      <dgm:prSet phldrT="[Text]" custT="1"/>
      <dgm:spPr/>
      <dgm:t>
        <a:bodyPr/>
        <a:lstStyle/>
        <a:p>
          <a:pPr>
            <a:buFont typeface="+mj-lt"/>
            <a:buAutoNum type="arabicPeriod"/>
          </a:pPr>
          <a:r>
            <a:rPr lang="en-GB" sz="1600" b="1" dirty="0"/>
            <a:t>Evaluation and Understanding </a:t>
          </a:r>
          <a:r>
            <a:rPr lang="en-IN" sz="1600" b="1" dirty="0"/>
            <a:t>Strategies to Strengthen </a:t>
          </a:r>
          <a:r>
            <a:rPr lang="en-GB" sz="1600" b="1" dirty="0"/>
            <a:t>Current Security </a:t>
          </a:r>
          <a:r>
            <a:rPr lang="en-IN" sz="1600" b="1" dirty="0"/>
            <a:t>Mechanisms </a:t>
          </a:r>
          <a:endParaRPr lang="en-IN" sz="1600" dirty="0"/>
        </a:p>
      </dgm:t>
    </dgm:pt>
    <dgm:pt modelId="{BEC73176-7415-445C-9513-61B25469D401}" type="parTrans" cxnId="{6D2C7895-C699-4DB9-9ACF-16123921E41F}">
      <dgm:prSet/>
      <dgm:spPr/>
      <dgm:t>
        <a:bodyPr/>
        <a:lstStyle/>
        <a:p>
          <a:endParaRPr lang="en-IN"/>
        </a:p>
      </dgm:t>
    </dgm:pt>
    <dgm:pt modelId="{6570F06E-3126-479E-B48A-0768E0F494CC}" type="sibTrans" cxnId="{6D2C7895-C699-4DB9-9ACF-16123921E41F}">
      <dgm:prSet/>
      <dgm:spPr/>
      <dgm:t>
        <a:bodyPr/>
        <a:lstStyle/>
        <a:p>
          <a:endParaRPr lang="en-IN"/>
        </a:p>
      </dgm:t>
    </dgm:pt>
    <dgm:pt modelId="{CF851632-8CBA-4686-976F-5DBE2E7F110B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200" b="0" dirty="0"/>
            <a:t>GDPR ensures user consent, transparency, and accountability in data handling (Lopes et al., 2019).</a:t>
          </a:r>
        </a:p>
      </dgm:t>
    </dgm:pt>
    <dgm:pt modelId="{69EC4207-90AD-4035-A3D9-9E89F1F8667F}" type="parTrans" cxnId="{C4A82AD3-321F-4EC1-B373-8A51E0A81F33}">
      <dgm:prSet/>
      <dgm:spPr/>
      <dgm:t>
        <a:bodyPr/>
        <a:lstStyle/>
        <a:p>
          <a:endParaRPr lang="en-IN"/>
        </a:p>
      </dgm:t>
    </dgm:pt>
    <dgm:pt modelId="{B4B218A5-17E8-42A5-8FC7-621AD20F04C7}" type="sibTrans" cxnId="{C4A82AD3-321F-4EC1-B373-8A51E0A81F33}">
      <dgm:prSet/>
      <dgm:spPr/>
      <dgm:t>
        <a:bodyPr/>
        <a:lstStyle/>
        <a:p>
          <a:endParaRPr lang="en-IN"/>
        </a:p>
      </dgm:t>
    </dgm:pt>
    <dgm:pt modelId="{C714CB15-BAE4-4776-8C14-8781E11D05F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200" b="0" dirty="0"/>
            <a:t>ISO 27001 provides structured methods for implementing and maintaining secure information systems (Lopes et al., 2019).</a:t>
          </a:r>
        </a:p>
      </dgm:t>
    </dgm:pt>
    <dgm:pt modelId="{4574B09A-D5AA-4D65-A40D-964DC7867247}" type="parTrans" cxnId="{54F446FD-FDEC-4CF0-A928-13C19E19B9EF}">
      <dgm:prSet/>
      <dgm:spPr/>
      <dgm:t>
        <a:bodyPr/>
        <a:lstStyle/>
        <a:p>
          <a:endParaRPr lang="en-IN"/>
        </a:p>
      </dgm:t>
    </dgm:pt>
    <dgm:pt modelId="{9FD99B55-88EC-4DD2-95E5-7877E74E1CCC}" type="sibTrans" cxnId="{54F446FD-FDEC-4CF0-A928-13C19E19B9EF}">
      <dgm:prSet/>
      <dgm:spPr/>
      <dgm:t>
        <a:bodyPr/>
        <a:lstStyle/>
        <a:p>
          <a:endParaRPr lang="en-IN"/>
        </a:p>
      </dgm:t>
    </dgm:pt>
    <dgm:pt modelId="{7555FAC7-C395-4035-A9B7-ECE76C58B620}">
      <dgm:prSet/>
      <dgm:spPr/>
      <dgm:t>
        <a:bodyPr/>
        <a:lstStyle/>
        <a:p>
          <a:pPr algn="l">
            <a:buFont typeface="Arial" panose="020B0604020202020204" pitchFamily="34" charset="0"/>
            <a:buChar char="•"/>
          </a:pPr>
          <a:r>
            <a:rPr lang="en-IN" b="1" dirty="0"/>
            <a:t>Encryption</a:t>
          </a:r>
        </a:p>
      </dgm:t>
    </dgm:pt>
    <dgm:pt modelId="{7340D872-D21E-4B81-BA68-A52A1674D1FC}" type="parTrans" cxnId="{C834C542-0DF6-441A-9A3E-0717C466ED49}">
      <dgm:prSet/>
      <dgm:spPr/>
      <dgm:t>
        <a:bodyPr/>
        <a:lstStyle/>
        <a:p>
          <a:endParaRPr lang="en-IN"/>
        </a:p>
      </dgm:t>
    </dgm:pt>
    <dgm:pt modelId="{BFFC871B-3510-4FF6-973D-6EC3EAF8699B}" type="sibTrans" cxnId="{C834C542-0DF6-441A-9A3E-0717C466ED49}">
      <dgm:prSet/>
      <dgm:spPr/>
      <dgm:t>
        <a:bodyPr/>
        <a:lstStyle/>
        <a:p>
          <a:endParaRPr lang="en-IN"/>
        </a:p>
      </dgm:t>
    </dgm:pt>
    <dgm:pt modelId="{8443863F-56C0-4E04-9118-00A5C9764F18}">
      <dgm:prSet/>
      <dgm:spPr/>
      <dgm:t>
        <a:bodyPr/>
        <a:lstStyle/>
        <a:p>
          <a:pPr algn="l"/>
          <a:r>
            <a:rPr lang="en-US" b="1" dirty="0"/>
            <a:t>Access control</a:t>
          </a:r>
          <a:r>
            <a:rPr lang="en-US" dirty="0"/>
            <a:t> </a:t>
          </a:r>
        </a:p>
      </dgm:t>
    </dgm:pt>
    <dgm:pt modelId="{2B6783E5-3F1B-4A99-A8A3-DFC4B86D7FDD}" type="parTrans" cxnId="{3EEFFF29-1FB0-477F-880E-1AE3CD026AE7}">
      <dgm:prSet/>
      <dgm:spPr/>
      <dgm:t>
        <a:bodyPr/>
        <a:lstStyle/>
        <a:p>
          <a:endParaRPr lang="en-IN"/>
        </a:p>
      </dgm:t>
    </dgm:pt>
    <dgm:pt modelId="{BCDFAE10-8E22-4C8E-A643-96F27B3C9454}" type="sibTrans" cxnId="{3EEFFF29-1FB0-477F-880E-1AE3CD026AE7}">
      <dgm:prSet/>
      <dgm:spPr/>
      <dgm:t>
        <a:bodyPr/>
        <a:lstStyle/>
        <a:p>
          <a:endParaRPr lang="en-IN"/>
        </a:p>
      </dgm:t>
    </dgm:pt>
    <dgm:pt modelId="{EABC4C17-F62E-418E-8102-7655F1ADB42A}">
      <dgm:prSet/>
      <dgm:spPr/>
      <dgm:t>
        <a:bodyPr/>
        <a:lstStyle/>
        <a:p>
          <a:pPr algn="l"/>
          <a:r>
            <a:rPr lang="en-US" b="1" dirty="0"/>
            <a:t>Multi-factor authentication (MFA)</a:t>
          </a:r>
          <a:r>
            <a:rPr lang="en-US" dirty="0"/>
            <a:t> </a:t>
          </a:r>
        </a:p>
      </dgm:t>
    </dgm:pt>
    <dgm:pt modelId="{99902D8D-2E46-44F9-9387-48EF00DC4D56}" type="parTrans" cxnId="{6A9B6C8E-ACB7-4FB6-8E2E-E227CF06DA98}">
      <dgm:prSet/>
      <dgm:spPr/>
      <dgm:t>
        <a:bodyPr/>
        <a:lstStyle/>
        <a:p>
          <a:endParaRPr lang="en-IN"/>
        </a:p>
      </dgm:t>
    </dgm:pt>
    <dgm:pt modelId="{CCBAA9BD-F2E7-47E0-9116-AF98C6AD46B0}" type="sibTrans" cxnId="{6A9B6C8E-ACB7-4FB6-8E2E-E227CF06DA98}">
      <dgm:prSet/>
      <dgm:spPr/>
      <dgm:t>
        <a:bodyPr/>
        <a:lstStyle/>
        <a:p>
          <a:endParaRPr lang="en-IN"/>
        </a:p>
      </dgm:t>
    </dgm:pt>
    <dgm:pt modelId="{DD305365-56F0-4CD7-8745-233F1E0B8438}">
      <dgm:prSet/>
      <dgm:spPr/>
      <dgm:t>
        <a:bodyPr/>
        <a:lstStyle/>
        <a:p>
          <a:pPr algn="l">
            <a:buNone/>
          </a:pPr>
          <a:r>
            <a:rPr lang="en-US" dirty="0"/>
            <a:t>Regular audits, training, and strict policies strengthen system reliability (</a:t>
          </a:r>
          <a:r>
            <a:rPr lang="en-US" dirty="0" err="1"/>
            <a:t>Oluoha</a:t>
          </a:r>
          <a:r>
            <a:rPr lang="en-US" dirty="0"/>
            <a:t> et al., 2022).</a:t>
          </a:r>
        </a:p>
      </dgm:t>
    </dgm:pt>
    <dgm:pt modelId="{2473D529-AFA4-4991-B27C-DA1122473080}" type="parTrans" cxnId="{B5E3DCE0-7FC7-433F-89F6-163F1025CD36}">
      <dgm:prSet/>
      <dgm:spPr/>
      <dgm:t>
        <a:bodyPr/>
        <a:lstStyle/>
        <a:p>
          <a:endParaRPr lang="en-IN"/>
        </a:p>
      </dgm:t>
    </dgm:pt>
    <dgm:pt modelId="{24C6C560-5217-40A7-9DF5-4B265EA872F9}" type="sibTrans" cxnId="{B5E3DCE0-7FC7-433F-89F6-163F1025CD36}">
      <dgm:prSet/>
      <dgm:spPr/>
      <dgm:t>
        <a:bodyPr/>
        <a:lstStyle/>
        <a:p>
          <a:endParaRPr lang="en-IN"/>
        </a:p>
      </dgm:t>
    </dgm:pt>
    <dgm:pt modelId="{124E81F2-9D4A-4C5B-9981-C62AF6356511}">
      <dgm:prSet/>
      <dgm:spPr/>
      <dgm:t>
        <a:bodyPr/>
        <a:lstStyle/>
        <a:p>
          <a:pPr algn="just">
            <a:buFont typeface="Wingdings" panose="05000000000000000000" pitchFamily="2" charset="2"/>
            <a:buChar char="Ø"/>
          </a:pPr>
          <a:r>
            <a:rPr lang="en-US" b="1" dirty="0"/>
            <a:t> </a:t>
          </a:r>
          <a:r>
            <a:rPr lang="en-US" b="0" dirty="0"/>
            <a:t>Encryption</a:t>
          </a:r>
          <a:r>
            <a:rPr lang="en-US" dirty="0"/>
            <a:t> converts readable data into an unreadable format, protecting information both in storage and during transfer (Shukla et al., 2021). </a:t>
          </a:r>
          <a:endParaRPr lang="en-IN" dirty="0"/>
        </a:p>
      </dgm:t>
    </dgm:pt>
    <dgm:pt modelId="{A8567232-F473-4C6A-854F-A4A7E6FA929D}" type="parTrans" cxnId="{D0A56905-3F29-401E-85A8-3E3BB215D8B8}">
      <dgm:prSet/>
      <dgm:spPr/>
      <dgm:t>
        <a:bodyPr/>
        <a:lstStyle/>
        <a:p>
          <a:endParaRPr lang="en-IN"/>
        </a:p>
      </dgm:t>
    </dgm:pt>
    <dgm:pt modelId="{B001C1B4-AE90-4E8E-B52E-41280B794D2C}" type="sibTrans" cxnId="{D0A56905-3F29-401E-85A8-3E3BB215D8B8}">
      <dgm:prSet/>
      <dgm:spPr/>
      <dgm:t>
        <a:bodyPr/>
        <a:lstStyle/>
        <a:p>
          <a:endParaRPr lang="en-IN"/>
        </a:p>
      </dgm:t>
    </dgm:pt>
    <dgm:pt modelId="{51D77E62-E153-470D-909D-9A8D7B05ED11}">
      <dgm:prSet/>
      <dgm:spPr/>
      <dgm:t>
        <a:bodyPr/>
        <a:lstStyle/>
        <a:p>
          <a:pPr algn="l">
            <a:buNone/>
          </a:pPr>
          <a:r>
            <a:rPr lang="en-US" b="0" dirty="0"/>
            <a:t>Access control ensures only </a:t>
          </a:r>
          <a:r>
            <a:rPr lang="en-US" b="0" dirty="0" err="1"/>
            <a:t>authorised</a:t>
          </a:r>
          <a:r>
            <a:rPr lang="en-US" b="0" dirty="0"/>
            <a:t> users can access cloud resources through RBAC and ABAC models (Tahir, 2024).</a:t>
          </a:r>
        </a:p>
      </dgm:t>
    </dgm:pt>
    <dgm:pt modelId="{AAF7B3D9-57E0-4C03-A2D9-277D3592A700}" type="parTrans" cxnId="{9D85CE39-31EE-403B-A884-069C24BA284C}">
      <dgm:prSet/>
      <dgm:spPr/>
      <dgm:t>
        <a:bodyPr/>
        <a:lstStyle/>
        <a:p>
          <a:endParaRPr lang="en-IN"/>
        </a:p>
      </dgm:t>
    </dgm:pt>
    <dgm:pt modelId="{D205DB66-0C10-4088-92DD-C8917C8A7503}" type="sibTrans" cxnId="{9D85CE39-31EE-403B-A884-069C24BA284C}">
      <dgm:prSet/>
      <dgm:spPr/>
      <dgm:t>
        <a:bodyPr/>
        <a:lstStyle/>
        <a:p>
          <a:endParaRPr lang="en-IN"/>
        </a:p>
      </dgm:t>
    </dgm:pt>
    <dgm:pt modelId="{D950F2C6-E446-445F-B6DB-090300A10F8E}">
      <dgm:prSet/>
      <dgm:spPr/>
      <dgm:t>
        <a:bodyPr/>
        <a:lstStyle/>
        <a:p>
          <a:pPr algn="l">
            <a:buNone/>
          </a:pPr>
          <a:r>
            <a:rPr lang="en-US" b="0" dirty="0"/>
            <a:t>Multi-factor authentication (MFA) </a:t>
          </a:r>
          <a:r>
            <a:rPr lang="en-US" dirty="0"/>
            <a:t>adds extra protection against stolen credentials (Kandula and </a:t>
          </a:r>
          <a:r>
            <a:rPr lang="en-US" dirty="0" err="1"/>
            <a:t>Kassetty</a:t>
          </a:r>
          <a:r>
            <a:rPr lang="en-US" dirty="0"/>
            <a:t>, 2024).</a:t>
          </a:r>
        </a:p>
      </dgm:t>
    </dgm:pt>
    <dgm:pt modelId="{7E83C18E-DBC6-4B04-A205-A63CCD91EF97}" type="parTrans" cxnId="{093BFAD1-EC1E-42B0-84B4-90957AA8942B}">
      <dgm:prSet/>
      <dgm:spPr/>
      <dgm:t>
        <a:bodyPr/>
        <a:lstStyle/>
        <a:p>
          <a:endParaRPr lang="en-IN"/>
        </a:p>
      </dgm:t>
    </dgm:pt>
    <dgm:pt modelId="{90B14E5E-C4B2-4ABF-9140-1BD224FC9A0C}" type="sibTrans" cxnId="{093BFAD1-EC1E-42B0-84B4-90957AA8942B}">
      <dgm:prSet/>
      <dgm:spPr/>
      <dgm:t>
        <a:bodyPr/>
        <a:lstStyle/>
        <a:p>
          <a:endParaRPr lang="en-IN"/>
        </a:p>
      </dgm:t>
    </dgm:pt>
    <dgm:pt modelId="{B37C6BCF-5AF7-46F5-9372-FEDDC0A94DCD}">
      <dgm:prSet/>
      <dgm:spPr/>
      <dgm:t>
        <a:bodyPr/>
        <a:lstStyle/>
        <a:p>
          <a:pPr algn="just">
            <a:buFont typeface="Wingdings" panose="05000000000000000000" pitchFamily="2" charset="2"/>
            <a:buChar char="Ø"/>
          </a:pPr>
          <a:r>
            <a:rPr lang="en-US" dirty="0"/>
            <a:t>Older encryption systems can be slow and face key management issues; lost keys may expose data (Popat, 2025). </a:t>
          </a:r>
          <a:endParaRPr lang="en-IN" dirty="0"/>
        </a:p>
      </dgm:t>
    </dgm:pt>
    <dgm:pt modelId="{F340F321-4DF6-4917-9561-401D485A1510}" type="parTrans" cxnId="{1D97808B-EFFA-4683-8B8C-7BFD791A4473}">
      <dgm:prSet/>
      <dgm:spPr/>
      <dgm:t>
        <a:bodyPr/>
        <a:lstStyle/>
        <a:p>
          <a:endParaRPr lang="en-IN"/>
        </a:p>
      </dgm:t>
    </dgm:pt>
    <dgm:pt modelId="{6103C64B-BE6B-4B47-824B-75BCC89B2829}" type="sibTrans" cxnId="{1D97808B-EFFA-4683-8B8C-7BFD791A4473}">
      <dgm:prSet/>
      <dgm:spPr/>
      <dgm:t>
        <a:bodyPr/>
        <a:lstStyle/>
        <a:p>
          <a:endParaRPr lang="en-IN"/>
        </a:p>
      </dgm:t>
    </dgm:pt>
    <dgm:pt modelId="{7F1A7F59-9C1E-4355-9959-A2B1021B0A33}">
      <dgm:prSet/>
      <dgm:spPr/>
      <dgm:t>
        <a:bodyPr/>
        <a:lstStyle/>
        <a:p>
          <a:pPr algn="just">
            <a:buFont typeface="Wingdings" panose="05000000000000000000" pitchFamily="2" charset="2"/>
            <a:buChar char="Ø"/>
          </a:pPr>
          <a:r>
            <a:rPr lang="en-US" b="0" dirty="0"/>
            <a:t>New advancements like homomorphic encryption and quantum-resistant algorithms enhance security against evolving threats (Acar et al., 2018).</a:t>
          </a:r>
          <a:endParaRPr lang="en-IN" dirty="0"/>
        </a:p>
      </dgm:t>
    </dgm:pt>
    <dgm:pt modelId="{3D64E954-92A3-4B90-92D8-6D13B288D4A2}" type="parTrans" cxnId="{7B35126E-B580-4D52-AA95-78C91F4F35C7}">
      <dgm:prSet/>
      <dgm:spPr/>
      <dgm:t>
        <a:bodyPr/>
        <a:lstStyle/>
        <a:p>
          <a:endParaRPr lang="en-IN"/>
        </a:p>
      </dgm:t>
    </dgm:pt>
    <dgm:pt modelId="{5F0B0DC5-8652-4521-9C27-988203459B1B}" type="sibTrans" cxnId="{7B35126E-B580-4D52-AA95-78C91F4F35C7}">
      <dgm:prSet/>
      <dgm:spPr/>
      <dgm:t>
        <a:bodyPr/>
        <a:lstStyle/>
        <a:p>
          <a:endParaRPr lang="en-IN"/>
        </a:p>
      </dgm:t>
    </dgm:pt>
    <dgm:pt modelId="{E8246C6F-2F3F-4535-BD79-92E7815B96AD}" type="pres">
      <dgm:prSet presAssocID="{F204ABED-B886-4A31-B8EC-CEB80212990C}" presName="Name0" presStyleCnt="0">
        <dgm:presLayoutVars>
          <dgm:dir/>
          <dgm:animLvl val="lvl"/>
          <dgm:resizeHandles val="exact"/>
        </dgm:presLayoutVars>
      </dgm:prSet>
      <dgm:spPr/>
    </dgm:pt>
    <dgm:pt modelId="{1A4B8E91-226E-4B76-91A6-1DF812E852BC}" type="pres">
      <dgm:prSet presAssocID="{29A8EB98-5760-4476-AB1C-412C054A4157}" presName="composite" presStyleCnt="0"/>
      <dgm:spPr/>
    </dgm:pt>
    <dgm:pt modelId="{018EEF79-2177-4B72-B73D-101B3C2030A7}" type="pres">
      <dgm:prSet presAssocID="{29A8EB98-5760-4476-AB1C-412C054A4157}" presName="parTx" presStyleLbl="alignNode1" presStyleIdx="0" presStyleCnt="2" custScaleX="81290" custLinFactNeighborX="1032" custLinFactNeighborY="-67277">
        <dgm:presLayoutVars>
          <dgm:chMax val="0"/>
          <dgm:chPref val="0"/>
          <dgm:bulletEnabled val="1"/>
        </dgm:presLayoutVars>
      </dgm:prSet>
      <dgm:spPr/>
    </dgm:pt>
    <dgm:pt modelId="{48F93685-D609-4E42-8940-B0D38A60BEA1}" type="pres">
      <dgm:prSet presAssocID="{29A8EB98-5760-4476-AB1C-412C054A4157}" presName="desTx" presStyleLbl="alignAccFollowNode1" presStyleIdx="0" presStyleCnt="2" custScaleX="81036" custScaleY="53456" custLinFactNeighborX="905" custLinFactNeighborY="-39748">
        <dgm:presLayoutVars>
          <dgm:bulletEnabled val="1"/>
        </dgm:presLayoutVars>
      </dgm:prSet>
      <dgm:spPr/>
    </dgm:pt>
    <dgm:pt modelId="{8A4FD1DA-5416-49F8-B64E-7B13901B8568}" type="pres">
      <dgm:prSet presAssocID="{9F9753E5-DC03-48FC-97C0-9C68D62E2CFF}" presName="space" presStyleCnt="0"/>
      <dgm:spPr/>
    </dgm:pt>
    <dgm:pt modelId="{DF3D9790-7AB7-415E-A208-AAD0BB89A6CE}" type="pres">
      <dgm:prSet presAssocID="{DB0D5C6C-BFC2-40B8-AE51-795A09147F3B}" presName="composite" presStyleCnt="0"/>
      <dgm:spPr/>
    </dgm:pt>
    <dgm:pt modelId="{949D88EF-CB7E-407E-B78C-D72013170A8C}" type="pres">
      <dgm:prSet presAssocID="{DB0D5C6C-BFC2-40B8-AE51-795A09147F3B}" presName="parTx" presStyleLbl="alignNode1" presStyleIdx="1" presStyleCnt="2" custLinFactNeighborX="65" custLinFactNeighborY="-20498">
        <dgm:presLayoutVars>
          <dgm:chMax val="0"/>
          <dgm:chPref val="0"/>
          <dgm:bulletEnabled val="1"/>
        </dgm:presLayoutVars>
      </dgm:prSet>
      <dgm:spPr/>
    </dgm:pt>
    <dgm:pt modelId="{BB8C15B0-F331-4614-B65D-2AEC387E9A42}" type="pres">
      <dgm:prSet presAssocID="{DB0D5C6C-BFC2-40B8-AE51-795A09147F3B}" presName="desTx" presStyleLbl="alignAccFollowNode1" presStyleIdx="1" presStyleCnt="2" custLinFactNeighborX="65" custLinFactNeighborY="-4860">
        <dgm:presLayoutVars>
          <dgm:bulletEnabled val="1"/>
        </dgm:presLayoutVars>
      </dgm:prSet>
      <dgm:spPr/>
    </dgm:pt>
  </dgm:ptLst>
  <dgm:cxnLst>
    <dgm:cxn modelId="{D0A56905-3F29-401E-85A8-3E3BB215D8B8}" srcId="{DB0D5C6C-BFC2-40B8-AE51-795A09147F3B}" destId="{124E81F2-9D4A-4C5B-9981-C62AF6356511}" srcOrd="1" destOrd="0" parTransId="{A8567232-F473-4C6A-854F-A4A7E6FA929D}" sibTransId="{B001C1B4-AE90-4E8E-B52E-41280B794D2C}"/>
    <dgm:cxn modelId="{EBEA9508-B2E3-4C78-82C6-2D112F92D454}" srcId="{29A8EB98-5760-4476-AB1C-412C054A4157}" destId="{3EFAC786-D3ED-4164-A72F-1AD8703D8BC0}" srcOrd="0" destOrd="0" parTransId="{FA1D6C9F-AD7D-4E68-8234-97176E70AFAD}" sibTransId="{823D8FDA-7237-4A6A-8FC2-94B1B5F07F69}"/>
    <dgm:cxn modelId="{00A5261B-6664-4E99-98E7-53F22889A234}" type="presOf" srcId="{D950F2C6-E446-445F-B6DB-090300A10F8E}" destId="{BB8C15B0-F331-4614-B65D-2AEC387E9A42}" srcOrd="0" destOrd="7" presId="urn:microsoft.com/office/officeart/2005/8/layout/hList1"/>
    <dgm:cxn modelId="{7B80DA1E-B8EA-4C20-9207-AE8E1D3F8A53}" type="presOf" srcId="{CF851632-8CBA-4686-976F-5DBE2E7F110B}" destId="{48F93685-D609-4E42-8940-B0D38A60BEA1}" srcOrd="0" destOrd="1" presId="urn:microsoft.com/office/officeart/2005/8/layout/hList1"/>
    <dgm:cxn modelId="{3EEFFF29-1FB0-477F-880E-1AE3CD026AE7}" srcId="{DB0D5C6C-BFC2-40B8-AE51-795A09147F3B}" destId="{8443863F-56C0-4E04-9118-00A5C9764F18}" srcOrd="4" destOrd="0" parTransId="{2B6783E5-3F1B-4A99-A8A3-DFC4B86D7FDD}" sibTransId="{BCDFAE10-8E22-4C8E-A643-96F27B3C9454}"/>
    <dgm:cxn modelId="{47915E2A-9BAF-4995-864C-34ADE6BAB13B}" type="presOf" srcId="{B37C6BCF-5AF7-46F5-9372-FEDDC0A94DCD}" destId="{BB8C15B0-F331-4614-B65D-2AEC387E9A42}" srcOrd="0" destOrd="2" presId="urn:microsoft.com/office/officeart/2005/8/layout/hList1"/>
    <dgm:cxn modelId="{9D85CE39-31EE-403B-A884-069C24BA284C}" srcId="{DB0D5C6C-BFC2-40B8-AE51-795A09147F3B}" destId="{51D77E62-E153-470D-909D-9A8D7B05ED11}" srcOrd="5" destOrd="0" parTransId="{AAF7B3D9-57E0-4C03-A2D9-277D3592A700}" sibTransId="{D205DB66-0C10-4088-92DD-C8917C8A7503}"/>
    <dgm:cxn modelId="{A541C540-EAEE-4EFD-9CAF-055ADCC0F81E}" srcId="{F204ABED-B886-4A31-B8EC-CEB80212990C}" destId="{29A8EB98-5760-4476-AB1C-412C054A4157}" srcOrd="0" destOrd="0" parTransId="{E9100A4E-9506-4B33-AA01-488B19C8AA6D}" sibTransId="{9F9753E5-DC03-48FC-97C0-9C68D62E2CFF}"/>
    <dgm:cxn modelId="{C834C542-0DF6-441A-9A3E-0717C466ED49}" srcId="{DB0D5C6C-BFC2-40B8-AE51-795A09147F3B}" destId="{7555FAC7-C395-4035-A9B7-ECE76C58B620}" srcOrd="0" destOrd="0" parTransId="{7340D872-D21E-4B81-BA68-A52A1674D1FC}" sibTransId="{BFFC871B-3510-4FF6-973D-6EC3EAF8699B}"/>
    <dgm:cxn modelId="{ABD4334B-2301-4DF2-A625-B960FF447A8E}" type="presOf" srcId="{29A8EB98-5760-4476-AB1C-412C054A4157}" destId="{018EEF79-2177-4B72-B73D-101B3C2030A7}" srcOrd="0" destOrd="0" presId="urn:microsoft.com/office/officeart/2005/8/layout/hList1"/>
    <dgm:cxn modelId="{7B35126E-B580-4D52-AA95-78C91F4F35C7}" srcId="{DB0D5C6C-BFC2-40B8-AE51-795A09147F3B}" destId="{7F1A7F59-9C1E-4355-9959-A2B1021B0A33}" srcOrd="3" destOrd="0" parTransId="{3D64E954-92A3-4B90-92D8-6D13B288D4A2}" sibTransId="{5F0B0DC5-8652-4521-9C27-988203459B1B}"/>
    <dgm:cxn modelId="{E836D974-02EC-42CB-95E0-41CFF05C5525}" type="presOf" srcId="{DD305365-56F0-4CD7-8745-233F1E0B8438}" destId="{BB8C15B0-F331-4614-B65D-2AEC387E9A42}" srcOrd="0" destOrd="8" presId="urn:microsoft.com/office/officeart/2005/8/layout/hList1"/>
    <dgm:cxn modelId="{031A2D57-ED12-4F3B-BF49-D8972D724D22}" type="presOf" srcId="{DB0D5C6C-BFC2-40B8-AE51-795A09147F3B}" destId="{949D88EF-CB7E-407E-B78C-D72013170A8C}" srcOrd="0" destOrd="0" presId="urn:microsoft.com/office/officeart/2005/8/layout/hList1"/>
    <dgm:cxn modelId="{1D97808B-EFFA-4683-8B8C-7BFD791A4473}" srcId="{DB0D5C6C-BFC2-40B8-AE51-795A09147F3B}" destId="{B37C6BCF-5AF7-46F5-9372-FEDDC0A94DCD}" srcOrd="2" destOrd="0" parTransId="{F340F321-4DF6-4917-9561-401D485A1510}" sibTransId="{6103C64B-BE6B-4B47-824B-75BCC89B2829}"/>
    <dgm:cxn modelId="{6A9B6C8E-ACB7-4FB6-8E2E-E227CF06DA98}" srcId="{DB0D5C6C-BFC2-40B8-AE51-795A09147F3B}" destId="{EABC4C17-F62E-418E-8102-7655F1ADB42A}" srcOrd="6" destOrd="0" parTransId="{99902D8D-2E46-44F9-9387-48EF00DC4D56}" sibTransId="{CCBAA9BD-F2E7-47E0-9116-AF98C6AD46B0}"/>
    <dgm:cxn modelId="{6C9AEF93-B790-45AF-9553-57EFBC5A72DF}" type="presOf" srcId="{F204ABED-B886-4A31-B8EC-CEB80212990C}" destId="{E8246C6F-2F3F-4535-BD79-92E7815B96AD}" srcOrd="0" destOrd="0" presId="urn:microsoft.com/office/officeart/2005/8/layout/hList1"/>
    <dgm:cxn modelId="{6D2C7895-C699-4DB9-9ACF-16123921E41F}" srcId="{F204ABED-B886-4A31-B8EC-CEB80212990C}" destId="{DB0D5C6C-BFC2-40B8-AE51-795A09147F3B}" srcOrd="1" destOrd="0" parTransId="{BEC73176-7415-445C-9513-61B25469D401}" sibTransId="{6570F06E-3126-479E-B48A-0768E0F494CC}"/>
    <dgm:cxn modelId="{55C80FA6-8C69-4053-A9EC-CF3273FFA04A}" type="presOf" srcId="{8443863F-56C0-4E04-9118-00A5C9764F18}" destId="{BB8C15B0-F331-4614-B65D-2AEC387E9A42}" srcOrd="0" destOrd="4" presId="urn:microsoft.com/office/officeart/2005/8/layout/hList1"/>
    <dgm:cxn modelId="{E107A3BB-AB1B-4DC2-95E9-0826EC780BD2}" type="presOf" srcId="{7555FAC7-C395-4035-A9B7-ECE76C58B620}" destId="{BB8C15B0-F331-4614-B65D-2AEC387E9A42}" srcOrd="0" destOrd="0" presId="urn:microsoft.com/office/officeart/2005/8/layout/hList1"/>
    <dgm:cxn modelId="{093BFAD1-EC1E-42B0-84B4-90957AA8942B}" srcId="{DB0D5C6C-BFC2-40B8-AE51-795A09147F3B}" destId="{D950F2C6-E446-445F-B6DB-090300A10F8E}" srcOrd="7" destOrd="0" parTransId="{7E83C18E-DBC6-4B04-A205-A63CCD91EF97}" sibTransId="{90B14E5E-C4B2-4ABF-9140-1BD224FC9A0C}"/>
    <dgm:cxn modelId="{C4A82AD3-321F-4EC1-B373-8A51E0A81F33}" srcId="{29A8EB98-5760-4476-AB1C-412C054A4157}" destId="{CF851632-8CBA-4686-976F-5DBE2E7F110B}" srcOrd="1" destOrd="0" parTransId="{69EC4207-90AD-4035-A3D9-9E89F1F8667F}" sibTransId="{B4B218A5-17E8-42A5-8FC7-621AD20F04C7}"/>
    <dgm:cxn modelId="{AE1F84D7-71D5-413C-AAEE-C5F7AAA505C6}" type="presOf" srcId="{124E81F2-9D4A-4C5B-9981-C62AF6356511}" destId="{BB8C15B0-F331-4614-B65D-2AEC387E9A42}" srcOrd="0" destOrd="1" presId="urn:microsoft.com/office/officeart/2005/8/layout/hList1"/>
    <dgm:cxn modelId="{9E7D40D9-6B92-43E2-B212-4EB5C1005DB2}" type="presOf" srcId="{3EFAC786-D3ED-4164-A72F-1AD8703D8BC0}" destId="{48F93685-D609-4E42-8940-B0D38A60BEA1}" srcOrd="0" destOrd="0" presId="urn:microsoft.com/office/officeart/2005/8/layout/hList1"/>
    <dgm:cxn modelId="{3DD89ADE-D684-4052-BBE0-024355967799}" type="presOf" srcId="{C714CB15-BAE4-4776-8C14-8781E11D05FA}" destId="{48F93685-D609-4E42-8940-B0D38A60BEA1}" srcOrd="0" destOrd="2" presId="urn:microsoft.com/office/officeart/2005/8/layout/hList1"/>
    <dgm:cxn modelId="{B5E3DCE0-7FC7-433F-89F6-163F1025CD36}" srcId="{DB0D5C6C-BFC2-40B8-AE51-795A09147F3B}" destId="{DD305365-56F0-4CD7-8745-233F1E0B8438}" srcOrd="8" destOrd="0" parTransId="{2473D529-AFA4-4991-B27C-DA1122473080}" sibTransId="{24C6C560-5217-40A7-9DF5-4B265EA872F9}"/>
    <dgm:cxn modelId="{0EDC39EA-10CA-4469-A2D9-D8640AAF470D}" type="presOf" srcId="{7F1A7F59-9C1E-4355-9959-A2B1021B0A33}" destId="{BB8C15B0-F331-4614-B65D-2AEC387E9A42}" srcOrd="0" destOrd="3" presId="urn:microsoft.com/office/officeart/2005/8/layout/hList1"/>
    <dgm:cxn modelId="{2894B9ED-D2C7-4F00-B9A8-7E71D1A55434}" type="presOf" srcId="{51D77E62-E153-470D-909D-9A8D7B05ED11}" destId="{BB8C15B0-F331-4614-B65D-2AEC387E9A42}" srcOrd="0" destOrd="5" presId="urn:microsoft.com/office/officeart/2005/8/layout/hList1"/>
    <dgm:cxn modelId="{DFB9ABEE-BF4A-47B3-A393-204B77DB17A4}" type="presOf" srcId="{EABC4C17-F62E-418E-8102-7655F1ADB42A}" destId="{BB8C15B0-F331-4614-B65D-2AEC387E9A42}" srcOrd="0" destOrd="6" presId="urn:microsoft.com/office/officeart/2005/8/layout/hList1"/>
    <dgm:cxn modelId="{54F446FD-FDEC-4CF0-A928-13C19E19B9EF}" srcId="{29A8EB98-5760-4476-AB1C-412C054A4157}" destId="{C714CB15-BAE4-4776-8C14-8781E11D05FA}" srcOrd="2" destOrd="0" parTransId="{4574B09A-D5AA-4D65-A40D-964DC7867247}" sibTransId="{9FD99B55-88EC-4DD2-95E5-7877E74E1CCC}"/>
    <dgm:cxn modelId="{8D5C10E1-7867-4CE6-8478-2E72F83458E1}" type="presParOf" srcId="{E8246C6F-2F3F-4535-BD79-92E7815B96AD}" destId="{1A4B8E91-226E-4B76-91A6-1DF812E852BC}" srcOrd="0" destOrd="0" presId="urn:microsoft.com/office/officeart/2005/8/layout/hList1"/>
    <dgm:cxn modelId="{7523742C-4549-4A19-AA9F-15CB56E0D25C}" type="presParOf" srcId="{1A4B8E91-226E-4B76-91A6-1DF812E852BC}" destId="{018EEF79-2177-4B72-B73D-101B3C2030A7}" srcOrd="0" destOrd="0" presId="urn:microsoft.com/office/officeart/2005/8/layout/hList1"/>
    <dgm:cxn modelId="{D09C7FCE-F975-4BBF-B883-5481FF064DCA}" type="presParOf" srcId="{1A4B8E91-226E-4B76-91A6-1DF812E852BC}" destId="{48F93685-D609-4E42-8940-B0D38A60BEA1}" srcOrd="1" destOrd="0" presId="urn:microsoft.com/office/officeart/2005/8/layout/hList1"/>
    <dgm:cxn modelId="{4F75FCDE-9412-4270-991D-963DDAF80F04}" type="presParOf" srcId="{E8246C6F-2F3F-4535-BD79-92E7815B96AD}" destId="{8A4FD1DA-5416-49F8-B64E-7B13901B8568}" srcOrd="1" destOrd="0" presId="urn:microsoft.com/office/officeart/2005/8/layout/hList1"/>
    <dgm:cxn modelId="{5381595B-45FD-45D5-8C03-799D5A228AE3}" type="presParOf" srcId="{E8246C6F-2F3F-4535-BD79-92E7815B96AD}" destId="{DF3D9790-7AB7-415E-A208-AAD0BB89A6CE}" srcOrd="2" destOrd="0" presId="urn:microsoft.com/office/officeart/2005/8/layout/hList1"/>
    <dgm:cxn modelId="{AD911706-CE44-4752-804B-12BED458DD93}" type="presParOf" srcId="{DF3D9790-7AB7-415E-A208-AAD0BB89A6CE}" destId="{949D88EF-CB7E-407E-B78C-D72013170A8C}" srcOrd="0" destOrd="0" presId="urn:microsoft.com/office/officeart/2005/8/layout/hList1"/>
    <dgm:cxn modelId="{6833E3D8-1F68-43A5-8B1D-A635F05B7086}" type="presParOf" srcId="{DF3D9790-7AB7-415E-A208-AAD0BB89A6CE}" destId="{BB8C15B0-F331-4614-B65D-2AEC387E9A4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D95BC0-D6DB-4DF2-A6D8-7FA544503A1F}">
      <dsp:nvSpPr>
        <dsp:cNvPr id="0" name=""/>
        <dsp:cNvSpPr/>
      </dsp:nvSpPr>
      <dsp:spPr>
        <a:xfrm>
          <a:off x="40" y="20959"/>
          <a:ext cx="3845569" cy="153822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Fundamental Concepts of Cloud Security Management</a:t>
          </a:r>
          <a:endParaRPr lang="en-IN" sz="1400" kern="1200" dirty="0"/>
        </a:p>
      </dsp:txBody>
      <dsp:txXfrm>
        <a:off x="40" y="20959"/>
        <a:ext cx="3845569" cy="1538227"/>
      </dsp:txXfrm>
    </dsp:sp>
    <dsp:sp modelId="{412529DF-4DA2-496A-847A-353C658BEBB1}">
      <dsp:nvSpPr>
        <dsp:cNvPr id="0" name=""/>
        <dsp:cNvSpPr/>
      </dsp:nvSpPr>
      <dsp:spPr>
        <a:xfrm>
          <a:off x="40" y="1559187"/>
          <a:ext cx="3845569" cy="374692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IN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IN" sz="1200" kern="1200" dirty="0"/>
            <a:t>Data protection in cloud computing focuses on the </a:t>
          </a:r>
          <a:r>
            <a:rPr lang="en-GB" sz="1200" kern="1200" dirty="0"/>
            <a:t>CIA triad, meaning </a:t>
          </a:r>
          <a:r>
            <a:rPr lang="en-IN" sz="1200" kern="1200" dirty="0"/>
            <a:t>confidentiality, integrity, and availability — the key pillars of security </a:t>
          </a:r>
          <a:r>
            <a:rPr lang="en-GB" sz="1200" kern="1200" dirty="0"/>
            <a:t>(</a:t>
          </a:r>
          <a:r>
            <a:rPr lang="en-GB" sz="1200" kern="1200" dirty="0" err="1"/>
            <a:t>Kashukeev</a:t>
          </a:r>
          <a:r>
            <a:rPr lang="en-GB" sz="1200" kern="1200" dirty="0"/>
            <a:t> et al., 2020).</a:t>
          </a:r>
          <a:endParaRPr lang="en-IN" sz="1200" kern="1200" dirty="0"/>
        </a:p>
      </dsp:txBody>
      <dsp:txXfrm>
        <a:off x="40" y="1559187"/>
        <a:ext cx="3845569" cy="3746924"/>
      </dsp:txXfrm>
    </dsp:sp>
    <dsp:sp modelId="{0E07D488-2FEC-44B5-B944-222EBA640502}">
      <dsp:nvSpPr>
        <dsp:cNvPr id="0" name=""/>
        <dsp:cNvSpPr/>
      </dsp:nvSpPr>
      <dsp:spPr>
        <a:xfrm>
          <a:off x="4383989" y="20959"/>
          <a:ext cx="3845569" cy="153822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Key Threats and Problems in Cloud Data Protection</a:t>
          </a:r>
          <a:endParaRPr lang="en-IN" sz="1400" b="1" kern="1200" dirty="0"/>
        </a:p>
      </dsp:txBody>
      <dsp:txXfrm>
        <a:off x="4383989" y="20959"/>
        <a:ext cx="3845569" cy="1538227"/>
      </dsp:txXfrm>
    </dsp:sp>
    <dsp:sp modelId="{CD4DA032-1F5A-4EC2-9AA4-1F5370739F9A}">
      <dsp:nvSpPr>
        <dsp:cNvPr id="0" name=""/>
        <dsp:cNvSpPr/>
      </dsp:nvSpPr>
      <dsp:spPr>
        <a:xfrm>
          <a:off x="4383989" y="1559187"/>
          <a:ext cx="3845569" cy="374692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200" b="0" kern="1200" dirty="0">
              <a:latin typeface="+mn-lt"/>
            </a:rPr>
            <a:t>Cloud complexity and unclear shared roles confuse, creating major security vulnerabilities (Alexander, 2025).</a:t>
          </a:r>
          <a:endParaRPr lang="en-IN" sz="1200" b="0" kern="1200" dirty="0">
            <a:latin typeface="+mn-lt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200" b="0" kern="1200" dirty="0">
              <a:latin typeface="+mn-lt"/>
            </a:rPr>
            <a:t>Weak passwords, poor encryption, or phishing attacks often lead to serious cloud data breaches (</a:t>
          </a:r>
          <a:r>
            <a:rPr lang="en-US" sz="1200" b="0" kern="1200" dirty="0" err="1">
              <a:latin typeface="+mn-lt"/>
            </a:rPr>
            <a:t>Aljumah</a:t>
          </a:r>
          <a:r>
            <a:rPr lang="en-US" sz="1200" b="0" kern="1200" dirty="0">
              <a:latin typeface="+mn-lt"/>
            </a:rPr>
            <a:t> and </a:t>
          </a:r>
          <a:r>
            <a:rPr lang="en-US" sz="1200" b="0" kern="1200" dirty="0" err="1">
              <a:latin typeface="+mn-lt"/>
            </a:rPr>
            <a:t>Ahanger</a:t>
          </a:r>
          <a:r>
            <a:rPr lang="en-US" sz="1200" b="0" kern="1200" dirty="0">
              <a:latin typeface="+mn-lt"/>
            </a:rPr>
            <a:t>, 2020).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200" b="0" kern="1200" dirty="0">
              <a:latin typeface="+mn-lt"/>
            </a:rPr>
            <a:t>Data loss occurs through accidental deletion, hardware failure, or ransomware attacks, blocking access (Taylor, 2021).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200" b="0" kern="1200" dirty="0">
              <a:latin typeface="+mn-lt"/>
            </a:rPr>
            <a:t>Employees or third-party users may misuse </a:t>
          </a:r>
          <a:r>
            <a:rPr lang="en-US" sz="1200" b="0" kern="1200" dirty="0" err="1">
              <a:latin typeface="+mn-lt"/>
            </a:rPr>
            <a:t>authorised</a:t>
          </a:r>
          <a:r>
            <a:rPr lang="en-US" sz="1200" b="0" kern="1200" dirty="0">
              <a:latin typeface="+mn-lt"/>
            </a:rPr>
            <a:t> access, stealing or leaking sensitive information (</a:t>
          </a:r>
          <a:r>
            <a:rPr lang="en-US" sz="1200" b="0" kern="1200" dirty="0" err="1">
              <a:latin typeface="+mn-lt"/>
            </a:rPr>
            <a:t>Tabrizchi</a:t>
          </a:r>
          <a:r>
            <a:rPr lang="en-US" sz="1200" b="0" kern="1200" dirty="0">
              <a:latin typeface="+mn-lt"/>
            </a:rPr>
            <a:t> and </a:t>
          </a:r>
          <a:r>
            <a:rPr lang="en-US" sz="1200" b="0" kern="1200" dirty="0" err="1">
              <a:latin typeface="+mn-lt"/>
            </a:rPr>
            <a:t>Kuchaki</a:t>
          </a:r>
          <a:r>
            <a:rPr lang="en-US" sz="1200" b="0" kern="1200" dirty="0">
              <a:latin typeface="+mn-lt"/>
            </a:rPr>
            <a:t> Rafsanjani, 2020).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200" b="0" kern="1200" dirty="0">
              <a:latin typeface="+mn-lt"/>
            </a:rPr>
            <a:t>Different countries’ data protection laws complicate compliance for cloud-stored information across borders (</a:t>
          </a:r>
          <a:r>
            <a:rPr lang="en-US" sz="1200" b="0" kern="1200" dirty="0" err="1">
              <a:latin typeface="+mn-lt"/>
            </a:rPr>
            <a:t>Tabrizchi</a:t>
          </a:r>
          <a:r>
            <a:rPr lang="en-US" sz="1200" b="0" kern="1200" dirty="0">
              <a:latin typeface="+mn-lt"/>
            </a:rPr>
            <a:t> and </a:t>
          </a:r>
          <a:r>
            <a:rPr lang="en-US" sz="1200" b="0" kern="1200" dirty="0" err="1">
              <a:latin typeface="+mn-lt"/>
            </a:rPr>
            <a:t>Kuchaki</a:t>
          </a:r>
          <a:r>
            <a:rPr lang="en-US" sz="1200" b="0" kern="1200" dirty="0">
              <a:latin typeface="+mn-lt"/>
            </a:rPr>
            <a:t> Rafsanjani, 2020).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200" b="0" kern="1200" dirty="0">
              <a:latin typeface="+mn-lt"/>
            </a:rPr>
            <a:t>Hackers continuously develop new attack methods, outpacing current cloud security </a:t>
          </a:r>
          <a:r>
            <a:rPr lang="en-US" sz="1200" b="0" kern="1200" dirty="0" err="1">
              <a:latin typeface="+mn-lt"/>
            </a:rPr>
            <a:t>defences</a:t>
          </a:r>
          <a:r>
            <a:rPr lang="en-US" sz="1200" b="0" kern="1200" dirty="0">
              <a:latin typeface="+mn-lt"/>
            </a:rPr>
            <a:t> and responses </a:t>
          </a:r>
          <a:r>
            <a:rPr lang="en-US" sz="1200" kern="1200" dirty="0">
              <a:latin typeface="+mn-lt"/>
            </a:rPr>
            <a:t>(Alexander, 2025)</a:t>
          </a:r>
        </a:p>
      </dsp:txBody>
      <dsp:txXfrm>
        <a:off x="4383989" y="1559187"/>
        <a:ext cx="3845569" cy="37469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8EEF79-2177-4B72-B73D-101B3C2030A7}">
      <dsp:nvSpPr>
        <dsp:cNvPr id="0" name=""/>
        <dsp:cNvSpPr/>
      </dsp:nvSpPr>
      <dsp:spPr>
        <a:xfrm>
          <a:off x="46194" y="1"/>
          <a:ext cx="3423317" cy="8163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1600" b="1" kern="1200" dirty="0"/>
            <a:t>Global Standards and Regulatory Frameworks</a:t>
          </a:r>
          <a:endParaRPr lang="en-IN" sz="1600" kern="1200" dirty="0"/>
        </a:p>
      </dsp:txBody>
      <dsp:txXfrm>
        <a:off x="46194" y="1"/>
        <a:ext cx="3423317" cy="816329"/>
      </dsp:txXfrm>
    </dsp:sp>
    <dsp:sp modelId="{48F93685-D609-4E42-8940-B0D38A60BEA1}">
      <dsp:nvSpPr>
        <dsp:cNvPr id="0" name=""/>
        <dsp:cNvSpPr/>
      </dsp:nvSpPr>
      <dsp:spPr>
        <a:xfrm>
          <a:off x="46194" y="824820"/>
          <a:ext cx="3412620" cy="175432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1200" b="0" kern="1200" dirty="0"/>
            <a:t>Regulations and standards strongly shape cloud data protection practices across </a:t>
          </a:r>
          <a:r>
            <a:rPr lang="en-US" sz="1200" b="0" kern="1200" dirty="0" err="1"/>
            <a:t>organisations</a:t>
          </a:r>
          <a:r>
            <a:rPr lang="en-US" sz="1200" b="0" kern="1200" dirty="0"/>
            <a:t>: </a:t>
          </a:r>
          <a:endParaRPr lang="en-IN" sz="1200" b="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200" b="0" kern="1200" dirty="0"/>
            <a:t>GDPR ensures user consent, transparency, and accountability in data handling (Lopes et al., 2019).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200" b="0" kern="1200" dirty="0"/>
            <a:t>ISO 27001 provides structured methods for implementing and maintaining secure information systems (Lopes et al., 2019).</a:t>
          </a:r>
        </a:p>
      </dsp:txBody>
      <dsp:txXfrm>
        <a:off x="46194" y="824820"/>
        <a:ext cx="3412620" cy="1754329"/>
      </dsp:txXfrm>
    </dsp:sp>
    <dsp:sp modelId="{949D88EF-CB7E-407E-B78C-D72013170A8C}">
      <dsp:nvSpPr>
        <dsp:cNvPr id="0" name=""/>
        <dsp:cNvSpPr/>
      </dsp:nvSpPr>
      <dsp:spPr>
        <a:xfrm>
          <a:off x="4018359" y="0"/>
          <a:ext cx="4211240" cy="8163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1600" b="1" kern="1200" dirty="0"/>
            <a:t>Evaluation and Understanding </a:t>
          </a:r>
          <a:r>
            <a:rPr lang="en-IN" sz="1600" b="1" kern="1200" dirty="0"/>
            <a:t>Strategies to Strengthen </a:t>
          </a:r>
          <a:r>
            <a:rPr lang="en-GB" sz="1600" b="1" kern="1200" dirty="0"/>
            <a:t>Current Security </a:t>
          </a:r>
          <a:r>
            <a:rPr lang="en-IN" sz="1600" b="1" kern="1200" dirty="0"/>
            <a:t>Mechanisms </a:t>
          </a:r>
          <a:endParaRPr lang="en-IN" sz="1600" kern="1200" dirty="0"/>
        </a:p>
      </dsp:txBody>
      <dsp:txXfrm>
        <a:off x="4018359" y="0"/>
        <a:ext cx="4211240" cy="816329"/>
      </dsp:txXfrm>
    </dsp:sp>
    <dsp:sp modelId="{BB8C15B0-F331-4614-B65D-2AEC387E9A42}">
      <dsp:nvSpPr>
        <dsp:cNvPr id="0" name=""/>
        <dsp:cNvSpPr/>
      </dsp:nvSpPr>
      <dsp:spPr>
        <a:xfrm>
          <a:off x="4018359" y="824164"/>
          <a:ext cx="4211240" cy="328181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IN" sz="1100" b="1" kern="1200" dirty="0"/>
            <a:t>Encryption</a:t>
          </a: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1100" b="1" kern="1200" dirty="0"/>
            <a:t> </a:t>
          </a:r>
          <a:r>
            <a:rPr lang="en-US" sz="1100" b="0" kern="1200" dirty="0"/>
            <a:t>Encryption</a:t>
          </a:r>
          <a:r>
            <a:rPr lang="en-US" sz="1100" kern="1200" dirty="0"/>
            <a:t> converts readable data into an unreadable format, protecting information both in storage and during transfer (Shukla et al., 2021). </a:t>
          </a:r>
          <a:endParaRPr lang="en-IN" sz="1100" kern="1200" dirty="0"/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1100" kern="1200" dirty="0"/>
            <a:t>Older encryption systems can be slow and face key management issues; lost keys may expose data (Popat, 2025). </a:t>
          </a:r>
          <a:endParaRPr lang="en-IN" sz="1100" kern="1200" dirty="0"/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1100" b="0" kern="1200" dirty="0"/>
            <a:t>New advancements like homomorphic encryption and quantum-resistant algorithms enhance security against evolving threats (Acar et al., 2018).</a:t>
          </a:r>
          <a:endParaRPr lang="en-IN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b="1" kern="1200" dirty="0"/>
            <a:t>Access control</a:t>
          </a:r>
          <a:r>
            <a:rPr lang="en-US" sz="1100" kern="1200" dirty="0"/>
            <a:t> 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100" b="0" kern="1200" dirty="0"/>
            <a:t>Access control ensures only </a:t>
          </a:r>
          <a:r>
            <a:rPr lang="en-US" sz="1100" b="0" kern="1200" dirty="0" err="1"/>
            <a:t>authorised</a:t>
          </a:r>
          <a:r>
            <a:rPr lang="en-US" sz="1100" b="0" kern="1200" dirty="0"/>
            <a:t> users can access cloud resources through RBAC and ABAC models (Tahir, 2024).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b="1" kern="1200" dirty="0"/>
            <a:t>Multi-factor authentication (MFA)</a:t>
          </a:r>
          <a:r>
            <a:rPr lang="en-US" sz="1100" kern="1200" dirty="0"/>
            <a:t> 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100" b="0" kern="1200" dirty="0"/>
            <a:t>Multi-factor authentication (MFA) </a:t>
          </a:r>
          <a:r>
            <a:rPr lang="en-US" sz="1100" kern="1200" dirty="0"/>
            <a:t>adds extra protection against stolen credentials (Kandula and </a:t>
          </a:r>
          <a:r>
            <a:rPr lang="en-US" sz="1100" kern="1200" dirty="0" err="1"/>
            <a:t>Kassetty</a:t>
          </a:r>
          <a:r>
            <a:rPr lang="en-US" sz="1100" kern="1200" dirty="0"/>
            <a:t>, 2024).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100" kern="1200" dirty="0"/>
            <a:t>Regular audits, training, and strict policies strengthen system reliability (</a:t>
          </a:r>
          <a:r>
            <a:rPr lang="en-US" sz="1100" kern="1200" dirty="0" err="1"/>
            <a:t>Oluoha</a:t>
          </a:r>
          <a:r>
            <a:rPr lang="en-US" sz="1100" kern="1200" dirty="0"/>
            <a:t> et al., 2022).</a:t>
          </a:r>
        </a:p>
      </dsp:txBody>
      <dsp:txXfrm>
        <a:off x="4018359" y="824164"/>
        <a:ext cx="4211240" cy="32818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420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447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237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965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798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218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105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83734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7812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18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784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855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7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openreview.net/pdf?id=rQnceUM80a" TargetMode="External"/><Relationship Id="rId13" Type="http://schemas.openxmlformats.org/officeDocument/2006/relationships/hyperlink" Target="https://www.multidisciplinaryfrontiers.com/uploads/archives/20250408184820_FMR-2025-1-041.1.pdf" TargetMode="External"/><Relationship Id="rId18" Type="http://schemas.openxmlformats.org/officeDocument/2006/relationships/hyperlink" Target="https://facultyweb.kennesaw.edu/lli13/alg/6823/lm11/Cloud%20security%20survey.pdf" TargetMode="External"/><Relationship Id="rId3" Type="http://schemas.openxmlformats.org/officeDocument/2006/relationships/hyperlink" Target="https://www.researchgate.net/profile/Luna-Alexandra/publication/391271139_THE_ROLE_OF_SHARED_RESPONSIBILITY_MODELS_IN_MITIGATING_CLOUD_SECURITY_RISKS/links/6810950460241d51401fb850/THE-ROLE-OF-SHARED-RESPONSIBILITY-MODELS-IN-MITIGATING-CLOUD-SECURITY-RISKS.pdf" TargetMode="External"/><Relationship Id="rId7" Type="http://schemas.openxmlformats.org/officeDocument/2006/relationships/hyperlink" Target="https://hai-gen.github.io/2024/papers/5120-Deshpande.pdf" TargetMode="External"/><Relationship Id="rId12" Type="http://schemas.openxmlformats.org/officeDocument/2006/relationships/hyperlink" Target="https://jamanetwork.com/journals/jama-health-forum/fullarticle/2799961" TargetMode="External"/><Relationship Id="rId17" Type="http://schemas.openxmlformats.org/officeDocument/2006/relationships/hyperlink" Target="https://www.researchgate.net/profile/Pericherla-Suryateja/publication/324562008_Threats_and_Vulnerabilities_of_Cloud_Computing_A_Review/links/5ad5bf9d458515c60f54c714/Threats-and-Vulnerabilities-of-Cloud-Computing-A-Review.pdf" TargetMode="External"/><Relationship Id="rId2" Type="http://schemas.openxmlformats.org/officeDocument/2006/relationships/hyperlink" Target="https://dl.acm.org/doi/pdf/10.1145/3214303" TargetMode="External"/><Relationship Id="rId16" Type="http://schemas.openxmlformats.org/officeDocument/2006/relationships/hyperlink" Target="https://d1wqtxts1xzle7.cloudfront.net/101524459/j.matpr.2020.07.45220230426-1-4zwdar-libre.pdf?1682519817=&amp;response-content-disposition=inline%3B+filename%3DEncryption_algorithm_in_cloud_computing.pdf&amp;Expires=1762719462&amp;Signature=Hv-7RbnF1xKDs2fKLjjrpnv9Fxyb-kTOvfruYv0XtjjXsR~B0vF~XBctD7NJJDZ6yX8LG6wC9pQdFm8dzCFBc5s7b69aSGblyMKmf96JadsivTydNkPP3~qp6iFYMCkHskL~v2VLVt8LO1bamtXm4bh~Ohh8F71tZKE3tFbXQOH3~F5f~TGSKogj-6GX023~vUic-VX2Vz4YN5~5WXxGfmuVnEb~WKZTRj731eAss0dgx5vU5leguesrY8bLniYYTD~6YELOXo7PtaaCzmUYCHLLqYvKbyBWF4sE7OrlzVtyYM-OAajOr97EwpbHWL6M3jqPC5GtL3Fmo51NNl6XMg__&amp;Key-Pair-Id=APKAJLOHF5GGSLRBV4ZA" TargetMode="External"/><Relationship Id="rId20" Type="http://schemas.openxmlformats.org/officeDocument/2006/relationships/hyperlink" Target="https://ephemerajournal.org/sites/default/files/2022-01/21-1Standby.pdf#page=6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esearchgate.net/profile/Shylet-Chivanga-2/publication/392095021_JOURNAL_OF_CRITICAL_REVIEWS_BACK_TO_BASICS_QUALITATIVE_RESEARCH_METHODOLOGY_FOR_BEGINNERS/links/68345451d1054b0207f4c63d/JOURNAL-OF-CRITICAL-REVIEWS-BACK-TO-BASICS-QUALITATIVE-RESEARCH-METHODOLOGY-FOR-BEGINNERS.pdf" TargetMode="External"/><Relationship Id="rId11" Type="http://schemas.openxmlformats.org/officeDocument/2006/relationships/hyperlink" Target="https://www.researchgate.net/profile/Aleksandras-Melnikovas/publication/333388233_Towards_an_explicit_research_methodology_Adapting_research_onion_model_for_futures_studies/links/5d47c8404585153e593cfbec/Towards-an-explicit-research-methodology-Adapting-research-onion-model-for-futures-studies.pdf?_sg%5B0%5D=started_experiment_milestone&amp;origin=journalDetail&amp;_rtd=e30%3D" TargetMode="External"/><Relationship Id="rId5" Type="http://schemas.openxmlformats.org/officeDocument/2006/relationships/hyperlink" Target="https://onlinelibrary.wiley.com/doi/pdf/10.1155/2021/4270998" TargetMode="External"/><Relationship Id="rId15" Type="http://schemas.openxmlformats.org/officeDocument/2006/relationships/hyperlink" Target="https://eprints.soton.ac.uk/390585/1/Cloud_based_Emerging_Service_System_accepted.pdf" TargetMode="External"/><Relationship Id="rId10" Type="http://schemas.openxmlformats.org/officeDocument/2006/relationships/hyperlink" Target="https://www.researchgate.net/profile/Teresa-Guarda/publication/334485209_How_ISO_27001_Can_Help_Achieve_GDPR_Compliance/links/5fabe947a6fdcc331b9478db/How-ISO-27001-Can-Help-Achieve-GDPR-Compliance.pdf" TargetMode="External"/><Relationship Id="rId19" Type="http://schemas.openxmlformats.org/officeDocument/2006/relationships/hyperlink" Target="https://medium.com/@tahirbalarabe2/who-are-you-and-what-are-you-allowed-to-do-13762a009ef0" TargetMode="External"/><Relationship Id="rId4" Type="http://schemas.openxmlformats.org/officeDocument/2006/relationships/hyperlink" Target="https://ietresearch.onlinelibrary.wiley.com/doi/pdf/10.1049/iet-com.2019.0040" TargetMode="External"/><Relationship Id="rId9" Type="http://schemas.openxmlformats.org/officeDocument/2006/relationships/hyperlink" Target="https://stumejournals.com/journals/i4/2020/2/55.full.pdf" TargetMode="External"/><Relationship Id="rId14" Type="http://schemas.openxmlformats.org/officeDocument/2006/relationships/hyperlink" Target="https://mihirpopat.medium.com/common-encryption-mistakes-and-risks-to-avoid-in-the-cloud-1affcc08e2e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Data Protection in Cloud Security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F15103B-3E1A-9BE9-1449-265D755818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499971"/>
              </p:ext>
            </p:extLst>
          </p:nvPr>
        </p:nvGraphicFramePr>
        <p:xfrm>
          <a:off x="868218" y="2135909"/>
          <a:ext cx="7250546" cy="317940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3620655">
                  <a:extLst>
                    <a:ext uri="{9D8B030D-6E8A-4147-A177-3AD203B41FA5}">
                      <a16:colId xmlns:a16="http://schemas.microsoft.com/office/drawing/2014/main" val="3063986109"/>
                    </a:ext>
                  </a:extLst>
                </a:gridCol>
                <a:gridCol w="3629891">
                  <a:extLst>
                    <a:ext uri="{9D8B030D-6E8A-4147-A177-3AD203B41FA5}">
                      <a16:colId xmlns:a16="http://schemas.microsoft.com/office/drawing/2014/main" val="2444239641"/>
                    </a:ext>
                  </a:extLst>
                </a:gridCol>
              </a:tblGrid>
              <a:tr h="571045">
                <a:tc>
                  <a:txBody>
                    <a:bodyPr/>
                    <a:lstStyle/>
                    <a:p>
                      <a:r>
                        <a:rPr lang="en-IN" dirty="0"/>
                        <a:t>Programme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b="0" dirty="0"/>
                        <a:t>MSc Computing Portfolio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6061059"/>
                  </a:ext>
                </a:extLst>
              </a:tr>
              <a:tr h="895228">
                <a:tc>
                  <a:txBody>
                    <a:bodyPr/>
                    <a:lstStyle/>
                    <a:p>
                      <a:r>
                        <a:rPr lang="en-IN" b="1" dirty="0"/>
                        <a:t>Module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Research Methods and Professional Development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1531654"/>
                  </a:ext>
                </a:extLst>
              </a:tr>
              <a:tr h="571045">
                <a:tc>
                  <a:txBody>
                    <a:bodyPr/>
                    <a:lstStyle/>
                    <a:p>
                      <a:r>
                        <a:rPr lang="en-US" b="1" dirty="0"/>
                        <a:t>Module C</a:t>
                      </a:r>
                      <a:r>
                        <a:rPr lang="en-GB" b="1" dirty="0"/>
                        <a:t>ode</a:t>
                      </a:r>
                      <a:endParaRPr lang="en-I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ACFA7004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0850596"/>
                  </a:ext>
                </a:extLst>
              </a:tr>
              <a:tr h="571045">
                <a:tc>
                  <a:txBody>
                    <a:bodyPr/>
                    <a:lstStyle/>
                    <a:p>
                      <a:r>
                        <a:rPr lang="en-GB" b="1" dirty="0"/>
                        <a:t>Student Name</a:t>
                      </a:r>
                      <a:endParaRPr lang="en-I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225395"/>
                  </a:ext>
                </a:extLst>
              </a:tr>
              <a:tr h="5710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Student ID Number</a:t>
                      </a:r>
                      <a:endParaRPr lang="en-I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778397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0" y="235974"/>
            <a:ext cx="7680960" cy="580103"/>
          </a:xfrm>
        </p:spPr>
        <p:txBody>
          <a:bodyPr>
            <a:normAutofit/>
          </a:bodyPr>
          <a:lstStyle/>
          <a:p>
            <a:pPr algn="ctr"/>
            <a:r>
              <a:rPr sz="2400" dirty="0"/>
              <a:t>Research Context / 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7856" y="816078"/>
            <a:ext cx="5759318" cy="280683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sz="1300" dirty="0"/>
              <a:t>Cloud computing has changed the way </a:t>
            </a:r>
            <a:r>
              <a:rPr sz="1300" dirty="0" err="1"/>
              <a:t>organisations</a:t>
            </a:r>
            <a:r>
              <a:rPr sz="1300" dirty="0"/>
              <a:t> and people store and use information. </a:t>
            </a:r>
            <a:endParaRPr lang="en-US" sz="1300" dirty="0"/>
          </a:p>
          <a:p>
            <a:r>
              <a:rPr lang="en-US" sz="1300" dirty="0"/>
              <a:t>D</a:t>
            </a:r>
            <a:r>
              <a:rPr sz="1300" dirty="0"/>
              <a:t>ata is stored online</a:t>
            </a:r>
            <a:r>
              <a:rPr lang="en-US" sz="1300" dirty="0"/>
              <a:t>,</a:t>
            </a:r>
            <a:r>
              <a:rPr sz="1300" dirty="0"/>
              <a:t> where it can be easily accessed anytime and from anywhere. This brings flexibility, scalability, and cost savings — but it also creates serious security challenges</a:t>
            </a:r>
            <a:r>
              <a:rPr lang="en-US" sz="1300" dirty="0"/>
              <a:t> </a:t>
            </a:r>
            <a:r>
              <a:rPr lang="en-GB" sz="1300" dirty="0"/>
              <a:t>(Sharma et al., 2019)</a:t>
            </a:r>
            <a:r>
              <a:rPr sz="1300" dirty="0"/>
              <a:t>.</a:t>
            </a:r>
          </a:p>
          <a:p>
            <a:r>
              <a:rPr sz="1300" dirty="0"/>
              <a:t>As more companies depend on cloud-based systems, issues like </a:t>
            </a:r>
            <a:r>
              <a:rPr sz="1300" dirty="0" err="1"/>
              <a:t>unauthorised</a:t>
            </a:r>
            <a:r>
              <a:rPr sz="1300" dirty="0"/>
              <a:t> access, data theft, and privacy violations have become more common</a:t>
            </a:r>
            <a:r>
              <a:rPr lang="en-US" sz="1300" dirty="0"/>
              <a:t> </a:t>
            </a:r>
            <a:r>
              <a:rPr lang="en-GB" sz="1300" dirty="0"/>
              <a:t>(</a:t>
            </a:r>
            <a:r>
              <a:rPr lang="en-GB" sz="1300" dirty="0" err="1"/>
              <a:t>Suryateja</a:t>
            </a:r>
            <a:r>
              <a:rPr lang="en-GB" sz="1300" dirty="0"/>
              <a:t>, 2018)</a:t>
            </a:r>
            <a:r>
              <a:rPr sz="1300" dirty="0"/>
              <a:t>.</a:t>
            </a:r>
            <a:endParaRPr lang="en-US" sz="1300" dirty="0"/>
          </a:p>
          <a:p>
            <a:r>
              <a:rPr sz="1300" dirty="0"/>
              <a:t>Cyberattacks have increased globally, targeting cloud servers used by banks, hospitals, and e-commerce companies</a:t>
            </a:r>
            <a:r>
              <a:rPr lang="en-US" sz="1300" dirty="0"/>
              <a:t> </a:t>
            </a:r>
            <a:r>
              <a:rPr lang="en-GB" sz="1300" dirty="0"/>
              <a:t>(</a:t>
            </a:r>
            <a:r>
              <a:rPr lang="en-GB" sz="1300" dirty="0" err="1"/>
              <a:t>Neprash</a:t>
            </a:r>
            <a:r>
              <a:rPr lang="en-GB" sz="1300" dirty="0"/>
              <a:t> et al., 2022)</a:t>
            </a:r>
            <a:r>
              <a:rPr sz="1300" dirty="0"/>
              <a:t>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5DB8177-EAD5-F2E3-B84D-4623D12BC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85" y="836916"/>
            <a:ext cx="2338607" cy="2240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91156B7-CCE8-6348-047A-77DE3B976299}"/>
              </a:ext>
            </a:extLst>
          </p:cNvPr>
          <p:cNvSpPr txBox="1"/>
          <p:nvPr/>
        </p:nvSpPr>
        <p:spPr>
          <a:xfrm>
            <a:off x="328630" y="5474781"/>
            <a:ext cx="8486739" cy="109260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/>
              <a:t>Recent developments in cloud security are mainly focused on strengthening data encryption methods, adopting zero-trust security models, and expanding the use of multi-factor authentication (MFA) to enhance system protection and user verification.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/>
              <a:t>This research looks deeper into how industries can strengthen cloud data protection by studying real incidents and suggesting practical improvements.</a:t>
            </a:r>
          </a:p>
        </p:txBody>
      </p:sp>
      <p:sp>
        <p:nvSpPr>
          <p:cNvPr id="4" name="AutoShape 2" descr="Cyber Security in Banking: How We Address Rising Challenges">
            <a:extLst>
              <a:ext uri="{FF2B5EF4-FFF2-40B4-BE49-F238E27FC236}">
                <a16:creationId xmlns:a16="http://schemas.microsoft.com/office/drawing/2014/main" id="{4B892B64-E1EA-779D-A957-A420C99F63D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599" y="3276599"/>
            <a:ext cx="1705897" cy="170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5ACCE84-7430-03F8-F587-B6DF40690C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253" t="4641"/>
          <a:stretch>
            <a:fillRect/>
          </a:stretch>
        </p:blipFill>
        <p:spPr>
          <a:xfrm>
            <a:off x="6162499" y="3225862"/>
            <a:ext cx="2428996" cy="2161576"/>
          </a:xfrm>
          <a:prstGeom prst="rect">
            <a:avLst/>
          </a:prstGeom>
        </p:spPr>
      </p:pic>
      <p:pic>
        <p:nvPicPr>
          <p:cNvPr id="1030" name="Picture 6" descr="5 Security Techniques for Cloud Data Protection">
            <a:extLst>
              <a:ext uri="{FF2B5EF4-FFF2-40B4-BE49-F238E27FC236}">
                <a16:creationId xmlns:a16="http://schemas.microsoft.com/office/drawing/2014/main" id="{1977EC72-094E-64AA-17CF-A579BAE77A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05" y="3671812"/>
            <a:ext cx="5303820" cy="1759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Research</a:t>
            </a:r>
            <a:r>
              <a:rPr lang="en-US" dirty="0"/>
              <a:t> </a:t>
            </a:r>
            <a:r>
              <a:rPr dirty="0"/>
              <a:t>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dirty="0"/>
              <a:t>Even though cloud computing brings major benefits, it still faces ongoing issues of privacy, security, and trust. Many </a:t>
            </a:r>
            <a:r>
              <a:rPr dirty="0" err="1"/>
              <a:t>organisations</a:t>
            </a:r>
            <a:r>
              <a:rPr dirty="0"/>
              <a:t> are vulnerable because of weak encryption systems, poor access control, and limited awareness of data security practices.</a:t>
            </a:r>
          </a:p>
          <a:p>
            <a:r>
              <a:rPr dirty="0"/>
              <a:t>Most existing research only focuses on technical aspects and often ignores the fact that different industries face different kinds of threats.</a:t>
            </a:r>
          </a:p>
          <a:p>
            <a:r>
              <a:rPr dirty="0"/>
              <a:t>There is a gap in understanding industry-specific challenges and how current tools like encryption and authentication work in real-life contexts.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200" dirty="0"/>
              <a:t>Research Aim and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dirty="0"/>
              <a:t>Aim </a:t>
            </a:r>
            <a:endParaRPr lang="en-US" dirty="0"/>
          </a:p>
          <a:p>
            <a:pPr marL="0" indent="0">
              <a:buNone/>
            </a:pPr>
            <a:r>
              <a:rPr dirty="0"/>
              <a:t>To explore ways of improving data protection in cloud computing using encryption, access control, and authentication techniques to ensure safer, more reliable, and trustworthy services.</a:t>
            </a:r>
          </a:p>
          <a:p>
            <a:endParaRPr dirty="0"/>
          </a:p>
          <a:p>
            <a:pPr marL="0" indent="0">
              <a:buNone/>
            </a:pPr>
            <a:r>
              <a:rPr dirty="0"/>
              <a:t>Objectives:</a:t>
            </a:r>
          </a:p>
          <a:p>
            <a:r>
              <a:rPr dirty="0"/>
              <a:t>Identify major risks affecting data protection and privacy.</a:t>
            </a:r>
          </a:p>
          <a:p>
            <a:r>
              <a:rPr dirty="0"/>
              <a:t>Evaluate </a:t>
            </a:r>
            <a:r>
              <a:rPr lang="en-US" dirty="0"/>
              <a:t>the </a:t>
            </a:r>
            <a:r>
              <a:rPr dirty="0"/>
              <a:t>effectiveness of mechanisms like encryption, access control, and MFA.</a:t>
            </a:r>
          </a:p>
          <a:p>
            <a:r>
              <a:rPr dirty="0" err="1"/>
              <a:t>Analyse</a:t>
            </a:r>
            <a:r>
              <a:rPr dirty="0"/>
              <a:t> how standards such as GDPR and ISO 27001 improve cloud data protection.</a:t>
            </a:r>
          </a:p>
          <a:p>
            <a:r>
              <a:rPr dirty="0"/>
              <a:t>Recommend practical strategies to reduce data breaches.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02377"/>
          </a:xfrm>
        </p:spPr>
        <p:txBody>
          <a:bodyPr>
            <a:normAutofit/>
          </a:bodyPr>
          <a:lstStyle/>
          <a:p>
            <a:r>
              <a:rPr sz="3200" dirty="0"/>
              <a:t>Literature Review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652FE51-BE26-63CF-A79F-5D1674E2E3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787970"/>
              </p:ext>
            </p:extLst>
          </p:nvPr>
        </p:nvGraphicFramePr>
        <p:xfrm>
          <a:off x="457200" y="1077015"/>
          <a:ext cx="8229600" cy="5327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B73102FA-DEC7-DF97-2840-36BD4AA1C5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713" y="3812354"/>
            <a:ext cx="3044124" cy="20815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23A6E70-8CBD-7D89-263C-6170E883589F}"/>
              </a:ext>
            </a:extLst>
          </p:cNvPr>
          <p:cNvSpPr txBox="1"/>
          <p:nvPr/>
        </p:nvSpPr>
        <p:spPr>
          <a:xfrm>
            <a:off x="539585" y="5793600"/>
            <a:ext cx="27208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Source: </a:t>
            </a:r>
            <a:r>
              <a:rPr lang="en-GB" sz="1200" dirty="0" err="1"/>
              <a:t>Kashukeev</a:t>
            </a:r>
            <a:r>
              <a:rPr lang="en-GB" sz="1200" dirty="0"/>
              <a:t> et al., 2020</a:t>
            </a:r>
            <a:endParaRPr lang="en-IN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CB9B7-C088-FEE2-A5DD-9AAD93477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6089"/>
          </a:xfrm>
        </p:spPr>
        <p:txBody>
          <a:bodyPr>
            <a:normAutofit/>
          </a:bodyPr>
          <a:lstStyle/>
          <a:p>
            <a:r>
              <a:rPr lang="en-IN" sz="3200" dirty="0"/>
              <a:t>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3F3227-88B2-7C8D-3F00-ACAE80CF5E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018" y="5293081"/>
            <a:ext cx="8229600" cy="105539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IN" sz="1400" b="1" dirty="0"/>
              <a:t>Literature Gap</a:t>
            </a:r>
          </a:p>
          <a:p>
            <a:pPr marL="0" indent="0">
              <a:buNone/>
            </a:pPr>
            <a:r>
              <a:rPr lang="en-US" sz="1400" dirty="0"/>
              <a:t>Existing studies mainly focus on technical aspects, often studying encryption or authentication separately. This research combines multiple security measures—encryption, access control, and MFA—to create stronger, industry-wide cloud data protection strategies.</a:t>
            </a:r>
            <a:endParaRPr lang="en-IN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4C2DD9B-3143-1EA9-8B68-44E66090A5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0986985"/>
              </p:ext>
            </p:extLst>
          </p:nvPr>
        </p:nvGraphicFramePr>
        <p:xfrm>
          <a:off x="411018" y="1095153"/>
          <a:ext cx="8229600" cy="4432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7F469A72-5F40-1F6D-F96D-94EED83E2A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" y="3768130"/>
            <a:ext cx="3466214" cy="13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993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881406"/>
          </a:xfrm>
        </p:spPr>
        <p:txBody>
          <a:bodyPr>
            <a:normAutofit/>
          </a:bodyPr>
          <a:lstStyle/>
          <a:p>
            <a:r>
              <a:rPr sz="3200" dirty="0"/>
              <a:t>Research Methodology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64358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numCol="1"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/>
              <a:t>Research Design</a:t>
            </a:r>
          </a:p>
          <a:p>
            <a:pPr marL="0" indent="0">
              <a:buNone/>
            </a:pPr>
            <a:r>
              <a:rPr dirty="0"/>
              <a:t>Qualitative research design for </a:t>
            </a:r>
            <a:r>
              <a:rPr lang="en-US" dirty="0"/>
              <a:t>a </a:t>
            </a:r>
            <a:r>
              <a:rPr dirty="0"/>
              <a:t>deeper understanding of real-world security challenges</a:t>
            </a:r>
            <a:r>
              <a:rPr lang="en-US" dirty="0"/>
              <a:t> </a:t>
            </a:r>
            <a:r>
              <a:rPr lang="en-GB" dirty="0"/>
              <a:t>(Chivanga et al., 2021)</a:t>
            </a:r>
            <a:r>
              <a:rPr dirty="0"/>
              <a:t>.</a:t>
            </a:r>
          </a:p>
          <a:p>
            <a:pPr marL="0" indent="0">
              <a:buNone/>
            </a:pPr>
            <a:r>
              <a:rPr lang="en-US" b="1" dirty="0"/>
              <a:t>Research Philosophy</a:t>
            </a:r>
          </a:p>
          <a:p>
            <a:pPr marL="0" indent="0">
              <a:buNone/>
            </a:pPr>
            <a:r>
              <a:rPr dirty="0"/>
              <a:t>Interpretive philosophy focusing on how people and </a:t>
            </a:r>
            <a:r>
              <a:rPr dirty="0" err="1"/>
              <a:t>organisations</a:t>
            </a:r>
            <a:r>
              <a:rPr dirty="0"/>
              <a:t> respond to risks</a:t>
            </a:r>
            <a:r>
              <a:rPr lang="en-US" dirty="0"/>
              <a:t> (</a:t>
            </a:r>
            <a:r>
              <a:rPr lang="en-GB" dirty="0"/>
              <a:t>Melnikovas, 2018)</a:t>
            </a:r>
            <a:r>
              <a:rPr dirty="0"/>
              <a:t>.</a:t>
            </a:r>
          </a:p>
          <a:p>
            <a:pPr marL="0" indent="0">
              <a:buNone/>
            </a:pPr>
            <a:r>
              <a:rPr lang="en-US" b="1" dirty="0"/>
              <a:t>Research Approach</a:t>
            </a:r>
          </a:p>
          <a:p>
            <a:pPr marL="0" indent="0">
              <a:buNone/>
            </a:pPr>
            <a:r>
              <a:rPr dirty="0"/>
              <a:t>Inductive approach — </a:t>
            </a:r>
            <a:r>
              <a:rPr lang="en-US" dirty="0"/>
              <a:t>concluding</a:t>
            </a:r>
            <a:r>
              <a:rPr dirty="0"/>
              <a:t> case studies and existing data</a:t>
            </a:r>
            <a:r>
              <a:rPr lang="en-US" dirty="0"/>
              <a:t> </a:t>
            </a:r>
            <a:r>
              <a:rPr lang="en-GB" dirty="0"/>
              <a:t>(</a:t>
            </a:r>
            <a:r>
              <a:rPr lang="en-GB" dirty="0" err="1"/>
              <a:t>Alturki</a:t>
            </a:r>
            <a:r>
              <a:rPr lang="en-GB" dirty="0"/>
              <a:t>, 2021)</a:t>
            </a:r>
            <a:r>
              <a:rPr dirty="0"/>
              <a:t>.</a:t>
            </a:r>
            <a:endParaRPr lang="en-US" dirty="0"/>
          </a:p>
          <a:p>
            <a:pPr marL="0" indent="0">
              <a:buNone/>
            </a:pPr>
            <a:r>
              <a:rPr b="1" dirty="0"/>
              <a:t>Data Analysis</a:t>
            </a:r>
            <a:endParaRPr lang="en-US" b="1" dirty="0"/>
          </a:p>
          <a:p>
            <a:pPr marL="0" indent="0">
              <a:buNone/>
            </a:pPr>
            <a:r>
              <a:rPr dirty="0"/>
              <a:t>Thematic analysis to identify recurring patterns</a:t>
            </a:r>
            <a:r>
              <a:rPr lang="en-US" dirty="0"/>
              <a:t> and Themes </a:t>
            </a:r>
            <a:r>
              <a:rPr lang="en-GB" dirty="0"/>
              <a:t>(Deshpande and </a:t>
            </a:r>
            <a:r>
              <a:rPr lang="en-GB" dirty="0" err="1"/>
              <a:t>Magerko</a:t>
            </a:r>
            <a:r>
              <a:rPr lang="en-GB" dirty="0"/>
              <a:t>, 2024)</a:t>
            </a:r>
            <a:r>
              <a:rPr dirty="0"/>
              <a:t>.</a:t>
            </a:r>
            <a:r>
              <a:rPr lang="en-US" dirty="0"/>
              <a:t> These patterns will assist in evaluating threats and improvements in cloud data protection </a:t>
            </a:r>
            <a:endParaRPr dirty="0"/>
          </a:p>
          <a:p>
            <a:pPr marL="0" indent="0">
              <a:buNone/>
            </a:pPr>
            <a:r>
              <a:rPr b="1" dirty="0"/>
              <a:t>Ethics</a:t>
            </a:r>
            <a:endParaRPr lang="en-US" b="1" dirty="0"/>
          </a:p>
          <a:p>
            <a:pPr marL="0" indent="0">
              <a:buNone/>
            </a:pPr>
            <a:r>
              <a:rPr dirty="0"/>
              <a:t>Only accessible, English-language, non-confidential data</a:t>
            </a:r>
            <a:r>
              <a:rPr lang="en-US" dirty="0"/>
              <a:t> of the past 10 years</a:t>
            </a:r>
            <a:r>
              <a:rPr dirty="0"/>
              <a:t> will be used.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F1E4FD-89DF-1024-3813-4B7D4E78D25C}"/>
              </a:ext>
            </a:extLst>
          </p:cNvPr>
          <p:cNvSpPr txBox="1"/>
          <p:nvPr/>
        </p:nvSpPr>
        <p:spPr>
          <a:xfrm>
            <a:off x="4881419" y="1637146"/>
            <a:ext cx="3805381" cy="160043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b="1" dirty="0"/>
              <a:t>Data Collection Method </a:t>
            </a:r>
          </a:p>
          <a:p>
            <a:pPr marL="0" indent="0">
              <a:buNone/>
            </a:pPr>
            <a:r>
              <a:rPr lang="en-US" sz="1400" dirty="0"/>
              <a:t>Secondary data from academic sources: </a:t>
            </a:r>
          </a:p>
          <a:p>
            <a:pPr marL="0" indent="0">
              <a:buNone/>
            </a:pPr>
            <a:r>
              <a:rPr lang="en-US" sz="1400" dirty="0"/>
              <a:t>Google Scholar</a:t>
            </a:r>
          </a:p>
          <a:p>
            <a:pPr marL="0" indent="0">
              <a:buNone/>
            </a:pPr>
            <a:r>
              <a:rPr lang="en-US" sz="1400" dirty="0"/>
              <a:t>ResearchGate</a:t>
            </a:r>
          </a:p>
          <a:p>
            <a:pPr marL="0" indent="0">
              <a:buNone/>
            </a:pPr>
            <a:r>
              <a:rPr lang="en-US" sz="1400" dirty="0"/>
              <a:t>Industry Websites</a:t>
            </a:r>
          </a:p>
          <a:p>
            <a:pPr marL="0" indent="0">
              <a:buNone/>
            </a:pPr>
            <a:r>
              <a:rPr lang="en-US" sz="1400" dirty="0"/>
              <a:t>Government Websites</a:t>
            </a:r>
          </a:p>
          <a:p>
            <a:pPr marL="0" indent="0">
              <a:buNone/>
            </a:pPr>
            <a:r>
              <a:rPr lang="en-US" sz="1400" dirty="0"/>
              <a:t>Credible Online Sources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5A5573-ADC5-8415-FC19-21B77B77FF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1419" y="3350730"/>
            <a:ext cx="3805381" cy="257462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01E595B-5A6E-92D7-A7E8-2E2790A6D9E0}"/>
              </a:ext>
            </a:extLst>
          </p:cNvPr>
          <p:cNvSpPr txBox="1"/>
          <p:nvPr/>
        </p:nvSpPr>
        <p:spPr>
          <a:xfrm>
            <a:off x="4881419" y="5925357"/>
            <a:ext cx="38053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dirty="0"/>
              <a:t>Source: </a:t>
            </a:r>
            <a:r>
              <a:rPr lang="en-US" sz="1200" dirty="0"/>
              <a:t>(</a:t>
            </a:r>
            <a:r>
              <a:rPr lang="en-GB" sz="1200" dirty="0"/>
              <a:t>Melnikovas, 2018)</a:t>
            </a:r>
            <a:endParaRPr lang="en-IN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200" dirty="0"/>
              <a:t>Project Planning and Resources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D8F74B0-CF5B-4C92-B0EA-4AF39E0AC4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351717"/>
              </p:ext>
            </p:extLst>
          </p:nvPr>
        </p:nvGraphicFramePr>
        <p:xfrm>
          <a:off x="731520" y="2014194"/>
          <a:ext cx="7195126" cy="428751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3597563">
                  <a:extLst>
                    <a:ext uri="{9D8B030D-6E8A-4147-A177-3AD203B41FA5}">
                      <a16:colId xmlns:a16="http://schemas.microsoft.com/office/drawing/2014/main" val="3691951666"/>
                    </a:ext>
                  </a:extLst>
                </a:gridCol>
                <a:gridCol w="3597563">
                  <a:extLst>
                    <a:ext uri="{9D8B030D-6E8A-4147-A177-3AD203B41FA5}">
                      <a16:colId xmlns:a16="http://schemas.microsoft.com/office/drawing/2014/main" val="3246378535"/>
                    </a:ext>
                  </a:extLst>
                </a:gridCol>
              </a:tblGrid>
              <a:tr h="477301">
                <a:tc>
                  <a:txBody>
                    <a:bodyPr/>
                    <a:lstStyle/>
                    <a:p>
                      <a:r>
                        <a:rPr lang="en-IN" dirty="0"/>
                        <a:t>Months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dirty="0"/>
                        <a:t>Activities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0724840"/>
                  </a:ext>
                </a:extLst>
              </a:tr>
              <a:tr h="774370">
                <a:tc>
                  <a:txBody>
                    <a:bodyPr/>
                    <a:lstStyle/>
                    <a:p>
                      <a:r>
                        <a:rPr lang="en-IN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Define research scope and aims</a:t>
                      </a:r>
                    </a:p>
                    <a:p>
                      <a:r>
                        <a:rPr lang="en-US" dirty="0"/>
                        <a:t>Research Proposal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87417"/>
                  </a:ext>
                </a:extLst>
              </a:tr>
              <a:tr h="535709">
                <a:tc>
                  <a:txBody>
                    <a:bodyPr/>
                    <a:lstStyle/>
                    <a:p>
                      <a:r>
                        <a:rPr lang="en-IN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Define research scope and aims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5495858"/>
                  </a:ext>
                </a:extLst>
              </a:tr>
              <a:tr h="477301">
                <a:tc>
                  <a:txBody>
                    <a:bodyPr/>
                    <a:lstStyle/>
                    <a:p>
                      <a:r>
                        <a:rPr lang="en-IN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dirty="0"/>
                        <a:t>Collect and organise data</a:t>
                      </a:r>
                      <a:endParaRPr lang="en-I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923854"/>
                  </a:ext>
                </a:extLst>
              </a:tr>
              <a:tr h="477301">
                <a:tc>
                  <a:txBody>
                    <a:bodyPr/>
                    <a:lstStyle/>
                    <a:p>
                      <a:r>
                        <a:rPr lang="en-IN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dirty="0"/>
                        <a:t>Code and categorise findings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2586445"/>
                  </a:ext>
                </a:extLst>
              </a:tr>
              <a:tr h="477301">
                <a:tc>
                  <a:txBody>
                    <a:bodyPr/>
                    <a:lstStyle/>
                    <a:p>
                      <a:r>
                        <a:rPr lang="en-IN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dirty="0"/>
                        <a:t>Analyse and interpret results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3261258"/>
                  </a:ext>
                </a:extLst>
              </a:tr>
              <a:tr h="823835">
                <a:tc>
                  <a:txBody>
                    <a:bodyPr/>
                    <a:lstStyle/>
                    <a:p>
                      <a:r>
                        <a:rPr lang="en-IN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Write, review, and submit final proposal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97277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200" dirty="0"/>
              <a:t>Expected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dirty="0"/>
              <a:t>Cloud computing offers many advantages but faces ongoing data protection challenges. This study aims to close the gap between research and practice by </a:t>
            </a:r>
            <a:r>
              <a:rPr dirty="0" err="1"/>
              <a:t>analysing</a:t>
            </a:r>
            <a:r>
              <a:rPr dirty="0"/>
              <a:t> industry data and proposing realistic, adaptable strategies.</a:t>
            </a:r>
            <a:r>
              <a:rPr lang="en-US" dirty="0"/>
              <a:t> </a:t>
            </a:r>
            <a:r>
              <a:rPr dirty="0"/>
              <a:t>By combining encryption, access control, and authentication with global standards, </a:t>
            </a:r>
            <a:r>
              <a:rPr dirty="0" err="1"/>
              <a:t>organisations</a:t>
            </a:r>
            <a:r>
              <a:rPr dirty="0"/>
              <a:t> can build more secure cloud systems — ensuring a safer, more trustworthy digital future.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200" dirty="0"/>
              <a:t>Project Limitations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dirty="0"/>
              <a:t>Based on secondary data — no direct interviews or experiments.</a:t>
            </a:r>
          </a:p>
          <a:p>
            <a:r>
              <a:rPr dirty="0"/>
              <a:t>Limited industry data for comparison.</a:t>
            </a:r>
          </a:p>
          <a:p>
            <a:r>
              <a:rPr dirty="0"/>
              <a:t>Rapid evolution of technology means findings may need future updates.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0F884D-C6CB-EDA5-E54C-24AA03243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369"/>
          </a:xfrm>
        </p:spPr>
        <p:txBody>
          <a:bodyPr>
            <a:normAutofit fontScale="90000"/>
          </a:bodyPr>
          <a:lstStyle/>
          <a:p>
            <a:r>
              <a:rPr lang="en-IN" sz="240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FC8FA-A3FC-FD16-E4C6-FC22397917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04008"/>
            <a:ext cx="8229600" cy="5905850"/>
          </a:xfrm>
        </p:spPr>
        <p:txBody>
          <a:bodyPr>
            <a:normAutofit fontScale="32500" lnSpcReduction="20000"/>
          </a:bodyPr>
          <a:lstStyle/>
          <a:p>
            <a:r>
              <a:rPr lang="en-GB" dirty="0"/>
              <a:t>Acar, A., Aksu, H., </a:t>
            </a:r>
            <a:r>
              <a:rPr lang="en-GB" dirty="0" err="1"/>
              <a:t>Uluagac</a:t>
            </a:r>
            <a:r>
              <a:rPr lang="en-GB" dirty="0"/>
              <a:t>, A.S. and Conti, M., 2018. A survey on homomorphic encryption schemes: Theory and implementation. </a:t>
            </a:r>
            <a:r>
              <a:rPr lang="en-GB" i="1" dirty="0"/>
              <a:t>ACM Computing Surveys (</a:t>
            </a:r>
            <a:r>
              <a:rPr lang="en-GB" i="1" dirty="0" err="1"/>
              <a:t>Csur</a:t>
            </a:r>
            <a:r>
              <a:rPr lang="en-GB" i="1" dirty="0"/>
              <a:t>)</a:t>
            </a:r>
            <a:r>
              <a:rPr lang="en-GB" dirty="0"/>
              <a:t>, </a:t>
            </a:r>
            <a:r>
              <a:rPr lang="en-GB" i="1" dirty="0"/>
              <a:t>51</a:t>
            </a:r>
            <a:r>
              <a:rPr lang="en-GB" dirty="0"/>
              <a:t>(4), pp.1-35. Available at: </a:t>
            </a:r>
            <a:r>
              <a:rPr lang="en-GB" u="sng" dirty="0">
                <a:hlinkClick r:id="rId2"/>
              </a:rPr>
              <a:t>https://dl.acm.org/doi/pdf/10.1145/3214303</a:t>
            </a:r>
            <a:r>
              <a:rPr lang="en-GB" dirty="0"/>
              <a:t> </a:t>
            </a:r>
            <a:endParaRPr lang="en-IN" dirty="0"/>
          </a:p>
          <a:p>
            <a:r>
              <a:rPr lang="en-GB" dirty="0"/>
              <a:t>Alexander, L., 2025. THE ROLE OF SHARED RESPONSIBILITY MODELS IN MITIGATING CLOUD SECURITY RISKS. Available at: </a:t>
            </a:r>
            <a:r>
              <a:rPr lang="en-GB" u="sng" dirty="0">
                <a:hlinkClick r:id="rId3"/>
              </a:rPr>
              <a:t>https://www.researchgate.net/profile/Luna-Alexandra/publication/391271139_THE_ROLE_OF_SHARED_RESPONSIBILITY_MODELS_IN_MITIGATING_CLOUD_SECURITY_RISKS/links/6810950460241d51401fb850/THE-ROLE-OF-SHARED-RESPONSIBILITY-MODELS-IN-MITIGATING-CLOUD-SECURITY-RISKS.pdf</a:t>
            </a:r>
            <a:endParaRPr lang="en-IN" dirty="0"/>
          </a:p>
          <a:p>
            <a:r>
              <a:rPr lang="en-GB" dirty="0" err="1"/>
              <a:t>Aljumah</a:t>
            </a:r>
            <a:r>
              <a:rPr lang="en-GB" dirty="0"/>
              <a:t>, A. and </a:t>
            </a:r>
            <a:r>
              <a:rPr lang="en-GB" dirty="0" err="1"/>
              <a:t>Ahanger</a:t>
            </a:r>
            <a:r>
              <a:rPr lang="en-GB" dirty="0"/>
              <a:t>, T.A., 2020. Cyber security threats, challenges and defence mechanisms in cloud computing. </a:t>
            </a:r>
            <a:r>
              <a:rPr lang="en-GB" i="1" dirty="0"/>
              <a:t>IET communications</a:t>
            </a:r>
            <a:r>
              <a:rPr lang="en-GB" dirty="0"/>
              <a:t>, </a:t>
            </a:r>
            <a:r>
              <a:rPr lang="en-GB" i="1" dirty="0"/>
              <a:t>14</a:t>
            </a:r>
            <a:r>
              <a:rPr lang="en-GB" dirty="0"/>
              <a:t>(7), pp.1185-1191. Available at: </a:t>
            </a:r>
            <a:r>
              <a:rPr lang="en-GB" u="sng" dirty="0">
                <a:hlinkClick r:id="rId4"/>
              </a:rPr>
              <a:t>https://ietresearch.onlinelibrary.wiley.com/doi/pdf/10.1049/iet-com.2019.0040</a:t>
            </a:r>
            <a:r>
              <a:rPr lang="en-GB" dirty="0"/>
              <a:t> </a:t>
            </a:r>
            <a:endParaRPr lang="en-IN" dirty="0"/>
          </a:p>
          <a:p>
            <a:r>
              <a:rPr lang="en-GB" dirty="0" err="1"/>
              <a:t>Alturki</a:t>
            </a:r>
            <a:r>
              <a:rPr lang="en-GB" dirty="0"/>
              <a:t>, R., 2021. Research Onion for Smart IoT‐Enabled Mobile Applications. </a:t>
            </a:r>
            <a:r>
              <a:rPr lang="en-GB" i="1" dirty="0"/>
              <a:t>Scientific programming</a:t>
            </a:r>
            <a:r>
              <a:rPr lang="en-GB" dirty="0"/>
              <a:t>, </a:t>
            </a:r>
            <a:r>
              <a:rPr lang="en-GB" i="1" dirty="0"/>
              <a:t>2021</a:t>
            </a:r>
            <a:r>
              <a:rPr lang="en-GB" dirty="0"/>
              <a:t>(1), p.4270998. Available at: </a:t>
            </a:r>
            <a:r>
              <a:rPr lang="en-GB" u="sng" dirty="0">
                <a:hlinkClick r:id="rId5"/>
              </a:rPr>
              <a:t>https://onlinelibrary.wiley.com/doi/pdf/10.1155/2021/4270998</a:t>
            </a:r>
            <a:r>
              <a:rPr lang="en-IN" dirty="0"/>
              <a:t> </a:t>
            </a:r>
          </a:p>
          <a:p>
            <a:r>
              <a:rPr lang="en-GB" dirty="0"/>
              <a:t>Chivanga, S.Y. and </a:t>
            </a:r>
            <a:r>
              <a:rPr lang="en-GB" dirty="0" err="1"/>
              <a:t>Monyai</a:t>
            </a:r>
            <a:r>
              <a:rPr lang="en-GB" dirty="0"/>
              <a:t>, P.B., 2021. Back to basics: Qualitative research methodology for beginners. </a:t>
            </a:r>
            <a:r>
              <a:rPr lang="en-GB" i="1" dirty="0"/>
              <a:t>Journal of Critical Reviews</a:t>
            </a:r>
            <a:r>
              <a:rPr lang="en-GB" dirty="0"/>
              <a:t>, </a:t>
            </a:r>
            <a:r>
              <a:rPr lang="en-GB" i="1" dirty="0"/>
              <a:t>8</a:t>
            </a:r>
            <a:r>
              <a:rPr lang="en-GB" dirty="0"/>
              <a:t>(2), pp.11-17. Available at: </a:t>
            </a:r>
            <a:r>
              <a:rPr lang="en-GB" u="sng" dirty="0">
                <a:hlinkClick r:id="rId6"/>
              </a:rPr>
              <a:t>https://www.researchgate.net/profile/Shylet-Chivanga-2/publication/392095021_JOURNAL_OF_CRITICAL_REVIEWS_BACK_TO_BASICS_QUALITATIVE_RESEARCH_METHODOLOGY_FOR_BEGINNERS/links/68345451d1054b0207f4c63d/JOURNAL-OF-CRITICAL-REVIEWS-BACK-TO-BASICS-QUALITATIVE-RESEARCH-METHODOLOGY-FOR-BEGINNERS.pdf</a:t>
            </a:r>
            <a:r>
              <a:rPr lang="en-IN" dirty="0"/>
              <a:t> </a:t>
            </a:r>
          </a:p>
          <a:p>
            <a:r>
              <a:rPr lang="en-GB" dirty="0"/>
              <a:t>Deshpande, M. and </a:t>
            </a:r>
            <a:r>
              <a:rPr lang="en-GB" dirty="0" err="1"/>
              <a:t>Magerko</a:t>
            </a:r>
            <a:r>
              <a:rPr lang="en-GB" dirty="0"/>
              <a:t>, B., 2024. Holistic Approach to Design of Generative AI Evaluations: Insights from the Research Onion Model. In </a:t>
            </a:r>
            <a:r>
              <a:rPr lang="en-GB" i="1" dirty="0"/>
              <a:t>IUI Workshops</a:t>
            </a:r>
            <a:r>
              <a:rPr lang="en-GB" dirty="0"/>
              <a:t>. Available at: </a:t>
            </a:r>
            <a:r>
              <a:rPr lang="en-GB" u="sng" dirty="0">
                <a:hlinkClick r:id="rId7"/>
              </a:rPr>
              <a:t>https://hai-gen.github.io/2024/papers/5120-Deshpande.pdf</a:t>
            </a:r>
            <a:r>
              <a:rPr lang="en-IN" dirty="0"/>
              <a:t> </a:t>
            </a:r>
          </a:p>
          <a:p>
            <a:r>
              <a:rPr lang="en-GB" dirty="0"/>
              <a:t>Kandula, S.R. and </a:t>
            </a:r>
            <a:r>
              <a:rPr lang="en-GB" dirty="0" err="1"/>
              <a:t>Kassetty</a:t>
            </a:r>
            <a:r>
              <a:rPr lang="en-GB" dirty="0"/>
              <a:t>, N., 2024. Context-Aware Multi-Factor Authentication in Zero Trust Architecture: Enhancing Security Through Adaptive Authentication. </a:t>
            </a:r>
            <a:r>
              <a:rPr lang="en-GB" i="1" dirty="0"/>
              <a:t>International Journal of Global Innovations and Solutions (IJGIS)</a:t>
            </a:r>
            <a:r>
              <a:rPr lang="en-GB" dirty="0"/>
              <a:t>. Available at: </a:t>
            </a:r>
            <a:r>
              <a:rPr lang="en-GB" u="sng" dirty="0">
                <a:hlinkClick r:id="rId8"/>
              </a:rPr>
              <a:t>https://openreview.net/pdf?id=rQnceUM80a</a:t>
            </a:r>
            <a:endParaRPr lang="en-IN" dirty="0"/>
          </a:p>
          <a:p>
            <a:r>
              <a:rPr lang="en-GB" dirty="0" err="1"/>
              <a:t>Kashukeev</a:t>
            </a:r>
            <a:r>
              <a:rPr lang="en-GB" dirty="0"/>
              <a:t>, I., </a:t>
            </a:r>
            <a:r>
              <a:rPr lang="en-GB" dirty="0" err="1"/>
              <a:t>Denchev</a:t>
            </a:r>
            <a:r>
              <a:rPr lang="en-GB" dirty="0"/>
              <a:t>, S. and </a:t>
            </a:r>
            <a:r>
              <a:rPr lang="en-GB" dirty="0" err="1"/>
              <a:t>Garvanov</a:t>
            </a:r>
            <a:r>
              <a:rPr lang="en-GB" dirty="0"/>
              <a:t>, I., 2020. Data security model in cloud computing. </a:t>
            </a:r>
            <a:r>
              <a:rPr lang="en-GB" i="1" dirty="0"/>
              <a:t>Industry 4.0</a:t>
            </a:r>
            <a:r>
              <a:rPr lang="en-GB" dirty="0"/>
              <a:t>, </a:t>
            </a:r>
            <a:r>
              <a:rPr lang="en-GB" i="1" dirty="0"/>
              <a:t>5</a:t>
            </a:r>
            <a:r>
              <a:rPr lang="en-GB" dirty="0"/>
              <a:t>(2), pp.55-58. Available at: </a:t>
            </a:r>
            <a:r>
              <a:rPr lang="en-GB" u="sng" dirty="0">
                <a:hlinkClick r:id="rId9"/>
              </a:rPr>
              <a:t>https://stumejournals.com/journals/i4/2020/2/55.full.pdf</a:t>
            </a:r>
            <a:r>
              <a:rPr lang="en-GB" dirty="0"/>
              <a:t> </a:t>
            </a:r>
          </a:p>
          <a:p>
            <a:r>
              <a:rPr lang="en-GB" dirty="0"/>
              <a:t>Lopes, I.M., Guarda, T. and Oliveira, P., 2019, June. How ISO 27001 can help achieve GDPR compliance. In </a:t>
            </a:r>
            <a:r>
              <a:rPr lang="en-GB" i="1" dirty="0"/>
              <a:t>2019 14th Iberian Conference on Information Systems and Technologies (CISTI)</a:t>
            </a:r>
            <a:r>
              <a:rPr lang="en-GB" dirty="0"/>
              <a:t> (pp. 1-6). IEEE. Available at: </a:t>
            </a:r>
            <a:r>
              <a:rPr lang="en-GB" u="sng" dirty="0">
                <a:hlinkClick r:id="rId10"/>
              </a:rPr>
              <a:t>https://www.researchgate.net/profile/Teresa-Guarda/publication/334485209_How_ISO_27001_Can_Help_Achieve_GDPR_Compliance/links/5fabe947a6fdcc331b9478db/How-ISO-27001-Can-Help-Achieve-GDPR-Compliance.pdf</a:t>
            </a:r>
            <a:r>
              <a:rPr lang="en-IN" dirty="0"/>
              <a:t> </a:t>
            </a:r>
          </a:p>
          <a:p>
            <a:r>
              <a:rPr lang="en-GB" dirty="0"/>
              <a:t>Melnikovas, A., 2018. Towards an Explicit Research Methodology: Adapting Research Onion Model for Futures Studies. </a:t>
            </a:r>
            <a:r>
              <a:rPr lang="en-GB" i="1" dirty="0"/>
              <a:t>Journal of futures Studies</a:t>
            </a:r>
            <a:r>
              <a:rPr lang="en-GB" dirty="0"/>
              <a:t>, </a:t>
            </a:r>
            <a:r>
              <a:rPr lang="en-GB" i="1" dirty="0"/>
              <a:t>23</a:t>
            </a:r>
            <a:r>
              <a:rPr lang="en-GB" dirty="0"/>
              <a:t>(2). Available at: </a:t>
            </a:r>
            <a:r>
              <a:rPr lang="en-GB" u="sng" dirty="0">
                <a:hlinkClick r:id="rId11"/>
              </a:rPr>
              <a:t>https://www.researchgate.net/profile/Aleksandras-Melnikovas/publication/333388233_Towards_an_explicit_research_methodology_Adapting_research_onion_model_for_futures_studies/links/5d47c8404585153e593cfbec/Towards-an-explicit-research-methodology-Adapting-research-onion-model-for-futures-studies.pdf?_sg%5B0%5D=started_experiment_milestone&amp;origin=journalDetail&amp;_rtd=e30%3D</a:t>
            </a:r>
            <a:endParaRPr lang="en-GB" u="sng" dirty="0"/>
          </a:p>
          <a:p>
            <a:r>
              <a:rPr lang="en-GB" dirty="0" err="1"/>
              <a:t>Neprash</a:t>
            </a:r>
            <a:r>
              <a:rPr lang="en-GB" dirty="0"/>
              <a:t>, H.T., </a:t>
            </a:r>
            <a:r>
              <a:rPr lang="en-GB" dirty="0" err="1"/>
              <a:t>McGlave</a:t>
            </a:r>
            <a:r>
              <a:rPr lang="en-GB" dirty="0"/>
              <a:t>, C.C., Cross, D.A., Virnig, B.A., Puskarich, M.A., Huling, J.D., </a:t>
            </a:r>
            <a:r>
              <a:rPr lang="en-GB" dirty="0" err="1"/>
              <a:t>Rozenshtein</a:t>
            </a:r>
            <a:r>
              <a:rPr lang="en-GB" dirty="0"/>
              <a:t>, A.Z. and </a:t>
            </a:r>
            <a:r>
              <a:rPr lang="en-GB" dirty="0" err="1"/>
              <a:t>Nikpay</a:t>
            </a:r>
            <a:r>
              <a:rPr lang="en-GB" dirty="0"/>
              <a:t>, S.S., 2022, December. Trends in ransomware attacks on US hospitals, clinics, and other health care delivery organizations, 2016-2021. In </a:t>
            </a:r>
            <a:r>
              <a:rPr lang="en-GB" i="1" dirty="0"/>
              <a:t>JAMA Health Forum</a:t>
            </a:r>
            <a:r>
              <a:rPr lang="en-GB" dirty="0"/>
              <a:t> (Vol. 3, No. 12, pp. e224873-e224873). American Medical Association. Available at: </a:t>
            </a:r>
            <a:r>
              <a:rPr lang="en-GB" u="sng" dirty="0">
                <a:hlinkClick r:id="rId12"/>
              </a:rPr>
              <a:t>https://jamanetwork.com/journals/jama-health-forum/fullarticle/2799961</a:t>
            </a:r>
            <a:endParaRPr lang="en-IN" dirty="0"/>
          </a:p>
          <a:p>
            <a:r>
              <a:rPr lang="en-GB" dirty="0" err="1"/>
              <a:t>Oluoha</a:t>
            </a:r>
            <a:r>
              <a:rPr lang="en-GB" dirty="0"/>
              <a:t>, O.M., </a:t>
            </a:r>
            <a:r>
              <a:rPr lang="en-GB" dirty="0" err="1"/>
              <a:t>Odeshina</a:t>
            </a:r>
            <a:r>
              <a:rPr lang="en-GB" dirty="0"/>
              <a:t>, A., Reis, O., </a:t>
            </a:r>
            <a:r>
              <a:rPr lang="en-GB" dirty="0" err="1"/>
              <a:t>Okpeke</a:t>
            </a:r>
            <a:r>
              <a:rPr lang="en-GB" dirty="0"/>
              <a:t>, F., Attipoe, V. and </a:t>
            </a:r>
            <a:r>
              <a:rPr lang="en-GB" dirty="0" err="1"/>
              <a:t>Orieno</a:t>
            </a:r>
            <a:r>
              <a:rPr lang="en-GB" dirty="0"/>
              <a:t>, O.H., 2022. A Unified Framework for Risk-Based Access Control and Identity Management in Compliance-Critical Environments. </a:t>
            </a:r>
            <a:r>
              <a:rPr lang="en-IN" dirty="0"/>
              <a:t>Available at: </a:t>
            </a:r>
            <a:r>
              <a:rPr lang="en-IN" u="sng" dirty="0">
                <a:hlinkClick r:id="rId13"/>
              </a:rPr>
              <a:t>https://www.multidisciplinaryfrontiers.com/uploads/archives/20250408184820_FMR-2025-1-041.1.pdf</a:t>
            </a:r>
            <a:r>
              <a:rPr lang="en-IN" dirty="0"/>
              <a:t> </a:t>
            </a:r>
          </a:p>
          <a:p>
            <a:r>
              <a:rPr lang="en-IN" dirty="0"/>
              <a:t>Popat, M., 2025. </a:t>
            </a:r>
            <a:r>
              <a:rPr lang="en-IN" i="1" dirty="0"/>
              <a:t>Common Encryption Mistakes and Risks to Avoid in the Cloud</a:t>
            </a:r>
            <a:r>
              <a:rPr lang="en-IN" dirty="0"/>
              <a:t>. [online] Medium. Available at: </a:t>
            </a:r>
            <a:r>
              <a:rPr lang="en-IN" u="sng" dirty="0">
                <a:hlinkClick r:id="rId14"/>
              </a:rPr>
              <a:t>https://mihirpopat.medium.com/common-encryption-mistakes-and-risks-to-avoid-in-the-cloud-1affcc08e2e4</a:t>
            </a:r>
            <a:r>
              <a:rPr lang="en-IN" dirty="0"/>
              <a:t> </a:t>
            </a:r>
          </a:p>
          <a:p>
            <a:r>
              <a:rPr lang="en-GB" dirty="0"/>
              <a:t>Sharma, S., Chang, V., Tim, U.S., Wong, J. and Gadia, S., 2019. Cloud and IoT-based emerging services systems. </a:t>
            </a:r>
            <a:r>
              <a:rPr lang="en-GB" i="1" dirty="0"/>
              <a:t>Cluster Computing</a:t>
            </a:r>
            <a:r>
              <a:rPr lang="en-GB" dirty="0"/>
              <a:t>, </a:t>
            </a:r>
            <a:r>
              <a:rPr lang="en-GB" i="1" dirty="0"/>
              <a:t>22</a:t>
            </a:r>
            <a:r>
              <a:rPr lang="en-GB" dirty="0"/>
              <a:t>(1), pp.71-91. </a:t>
            </a:r>
            <a:r>
              <a:rPr lang="en-GB" dirty="0" err="1"/>
              <a:t>Avaialble</a:t>
            </a:r>
            <a:r>
              <a:rPr lang="en-GB" dirty="0"/>
              <a:t> at: </a:t>
            </a:r>
            <a:r>
              <a:rPr lang="en-GB" u="sng" dirty="0">
                <a:hlinkClick r:id="rId15"/>
              </a:rPr>
              <a:t>https://eprints.soton.ac.uk/390585/1/Cloud_based_Emerging_Service_System_accepted.pdf</a:t>
            </a:r>
            <a:endParaRPr lang="en-IN" dirty="0"/>
          </a:p>
          <a:p>
            <a:r>
              <a:rPr lang="en-GB" dirty="0"/>
              <a:t>Shukla, D.K., Dwivedi, V.K. and Trivedi, M.C., 2021. Encryption algorithm in cloud computing. </a:t>
            </a:r>
            <a:r>
              <a:rPr lang="en-GB" i="1" dirty="0"/>
              <a:t>Materials Today: Proceedings</a:t>
            </a:r>
            <a:r>
              <a:rPr lang="en-GB" dirty="0"/>
              <a:t>, </a:t>
            </a:r>
            <a:r>
              <a:rPr lang="en-GB" i="1" dirty="0"/>
              <a:t>37</a:t>
            </a:r>
            <a:r>
              <a:rPr lang="en-GB" dirty="0"/>
              <a:t>, pp.1869-1875. Available at: </a:t>
            </a:r>
            <a:r>
              <a:rPr lang="en-GB" u="sng" dirty="0">
                <a:hlinkClick r:id="rId16"/>
              </a:rPr>
              <a:t>https://d1wqtxts1xzle7.cloudfront.net/101524459/j.matpr.2020.07.45220230426-1-4zwdar-libre.pdf?1682519817=&amp;response-content-disposition=inline%3B+filename%3DEncryption_algorithm_in_cloud_computing.pdf&amp;Expires=1762719462&amp;Signature=Hv-7RbnF1xKDs2fKLjjrpnv9Fxyb-kTOvfruYv0XtjjXsR~B0vF~XBctD7NJJDZ6yX8LG6wC9pQdFm8dzCFBc5s7b69aSGblyMKmf96JadsivTydNkPP3~qp6iFYMCkHskL~v2VLVt8LO1bamtXm4bh~Ohh8F71tZKE3tFbXQOH3~F5f~TGSKogj-6GX023~vUic-VX2Vz4YN5~5WXxGfmuVnEb~WKZTRj731eAss0dgx5vU5leguesrY8bLniYYTD~6YELOXo7PtaaCzmUYCHLLqYvKbyBWF4sE7OrlzVtyYM-OAajOr97EwpbHWL6M3jqPC5GtL3Fmo51NNl6XMg__&amp;Key-Pair-Id=APKAJLOHF5GGSLRBV4ZA</a:t>
            </a:r>
            <a:endParaRPr lang="en-GB" u="sng" dirty="0"/>
          </a:p>
          <a:p>
            <a:r>
              <a:rPr lang="en-GB" dirty="0" err="1"/>
              <a:t>Suryateja</a:t>
            </a:r>
            <a:r>
              <a:rPr lang="en-GB" dirty="0"/>
              <a:t>, P.S., 2018. Threats and vulnerabilities of cloud computing: a review. </a:t>
            </a:r>
            <a:r>
              <a:rPr lang="en-GB" i="1" dirty="0"/>
              <a:t>International Journal of Computer Sciences and Engineering</a:t>
            </a:r>
            <a:r>
              <a:rPr lang="en-GB" dirty="0"/>
              <a:t>, </a:t>
            </a:r>
            <a:r>
              <a:rPr lang="en-GB" i="1" dirty="0"/>
              <a:t>6</a:t>
            </a:r>
            <a:r>
              <a:rPr lang="en-GB" dirty="0"/>
              <a:t>(3), pp.297-302. Available at: </a:t>
            </a:r>
            <a:r>
              <a:rPr lang="en-GB" u="sng" dirty="0">
                <a:hlinkClick r:id="rId17"/>
              </a:rPr>
              <a:t>https://www.researchgate.net/profile/Pericherla-Suryateja/publication/324562008_Threats_and_Vulnerabilities_of_Cloud_Computing_A_Review/links/5ad5bf9d458515c60f54c714/Threats-and-Vulnerabilities-of-Cloud-Computing-A-Review.pdf</a:t>
            </a:r>
            <a:endParaRPr lang="en-IN" dirty="0"/>
          </a:p>
          <a:p>
            <a:r>
              <a:rPr lang="en-GB" dirty="0" err="1"/>
              <a:t>Tabrizchi</a:t>
            </a:r>
            <a:r>
              <a:rPr lang="en-GB" dirty="0"/>
              <a:t>, H. and </a:t>
            </a:r>
            <a:r>
              <a:rPr lang="en-GB" dirty="0" err="1"/>
              <a:t>Kuchaki</a:t>
            </a:r>
            <a:r>
              <a:rPr lang="en-GB" dirty="0"/>
              <a:t> Rafsanjani, M., 2020. A survey on security challenges in cloud computing: issues, threats, and solutions. </a:t>
            </a:r>
            <a:r>
              <a:rPr lang="en-GB" i="1" dirty="0"/>
              <a:t>The journal of supercomputing</a:t>
            </a:r>
            <a:r>
              <a:rPr lang="en-GB" dirty="0"/>
              <a:t>, </a:t>
            </a:r>
            <a:r>
              <a:rPr lang="en-GB" i="1" dirty="0"/>
              <a:t>76</a:t>
            </a:r>
            <a:r>
              <a:rPr lang="en-GB" dirty="0"/>
              <a:t>(12), pp.9493-9532. Available at: </a:t>
            </a:r>
            <a:r>
              <a:rPr lang="en-GB" u="sng" dirty="0">
                <a:hlinkClick r:id="rId18"/>
              </a:rPr>
              <a:t>https://facultyweb.kennesaw.edu/lli13/alg/6823/lm11/Cloud%20security%20survey.pdf</a:t>
            </a:r>
            <a:r>
              <a:rPr lang="en-GB" dirty="0"/>
              <a:t> </a:t>
            </a:r>
            <a:endParaRPr lang="en-IN" dirty="0"/>
          </a:p>
          <a:p>
            <a:r>
              <a:rPr lang="en-IN" dirty="0"/>
              <a:t>Tahir, 2024. </a:t>
            </a:r>
            <a:r>
              <a:rPr lang="en-IN" i="1" dirty="0"/>
              <a:t>Role-Based Access Control (RBAC) and Attribute-Based Access Control (ABAC)</a:t>
            </a:r>
            <a:r>
              <a:rPr lang="en-IN" dirty="0"/>
              <a:t>. [online] Medium. Available at: </a:t>
            </a:r>
            <a:r>
              <a:rPr lang="en-IN" u="sng" dirty="0">
                <a:hlinkClick r:id="rId19"/>
              </a:rPr>
              <a:t>https://medium.com/@tahirbalarabe2/who-are-you-and-what-are-you-allowed-to-do-13762a009ef0</a:t>
            </a:r>
            <a:r>
              <a:rPr lang="en-IN" dirty="0"/>
              <a:t>.</a:t>
            </a:r>
          </a:p>
          <a:p>
            <a:r>
              <a:rPr lang="en-GB" dirty="0"/>
              <a:t>Taylor, A.R.E., 2021. Standing by for data loss: Failure, preparedness and the cloud. </a:t>
            </a:r>
            <a:r>
              <a:rPr lang="en-GB" i="1" dirty="0"/>
              <a:t>ephemera: theory &amp; politics in organization</a:t>
            </a:r>
            <a:r>
              <a:rPr lang="en-GB" dirty="0"/>
              <a:t>, </a:t>
            </a:r>
            <a:r>
              <a:rPr lang="en-GB" i="1" dirty="0"/>
              <a:t>21</a:t>
            </a:r>
            <a:r>
              <a:rPr lang="en-GB" dirty="0"/>
              <a:t>(1). Available at: </a:t>
            </a:r>
            <a:r>
              <a:rPr lang="en-GB" u="sng" dirty="0">
                <a:hlinkClick r:id="rId20"/>
              </a:rPr>
              <a:t>https://ephemerajournal.org/sites/default/files/2022-01/21-1Standby.pdf#page=65</a:t>
            </a:r>
            <a:r>
              <a:rPr lang="en-GB" dirty="0"/>
              <a:t>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6618095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0</TotalTime>
  <Words>2315</Words>
  <Application>Microsoft Office PowerPoint</Application>
  <PresentationFormat>On-screen Show (4:3)</PresentationFormat>
  <Paragraphs>118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Garamond</vt:lpstr>
      <vt:lpstr>Wingdings</vt:lpstr>
      <vt:lpstr>Savon</vt:lpstr>
      <vt:lpstr>Data Protection in Cloud Security</vt:lpstr>
      <vt:lpstr>Research Context / Background</vt:lpstr>
      <vt:lpstr>Research Problem</vt:lpstr>
      <vt:lpstr>Research Aim and Objectives</vt:lpstr>
      <vt:lpstr>Literature Review</vt:lpstr>
      <vt:lpstr>Literature Review</vt:lpstr>
      <vt:lpstr>Research Methodology</vt:lpstr>
      <vt:lpstr>Project Planning and Resources</vt:lpstr>
      <vt:lpstr>Expected Outcomes</vt:lpstr>
      <vt:lpstr>Project Limitations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/>
  <cp:revision>1</cp:revision>
  <dcterms:created xsi:type="dcterms:W3CDTF">2025-11-10T00:31:06Z</dcterms:created>
  <dcterms:modified xsi:type="dcterms:W3CDTF">2025-12-05T05:42:08Z</dcterms:modified>
  <cp:category/>
</cp:coreProperties>
</file>