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2" r:id="rId4"/>
    <p:sldId id="260" r:id="rId5"/>
    <p:sldId id="258" r:id="rId6"/>
    <p:sldId id="259" r:id="rId7"/>
    <p:sldId id="264" r:id="rId8"/>
    <p:sldId id="261" r:id="rId9"/>
    <p:sldId id="262" r:id="rId10"/>
    <p:sldId id="263" r:id="rId11"/>
    <p:sldId id="266" r:id="rId12"/>
    <p:sldId id="267" r:id="rId13"/>
    <p:sldId id="268" r:id="rId14"/>
    <p:sldId id="269" r:id="rId15"/>
    <p:sldId id="271" r:id="rId16"/>
    <p:sldId id="265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A8F5BF-3E8D-4386-8514-7F11D2016F30}" v="9" dt="2020-05-07T14:10:57.3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103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C80CB87-E04F-410B-85E9-AAEF0A6116F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CC80CB87-E04F-410B-85E9-AAEF0A6116F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C80CB87-E04F-410B-85E9-AAEF0A6116F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C80CB87-E04F-410B-85E9-AAEF0A6116F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youtube.com/watch?v=QzKr26kiVg4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mazon.co.uk/Childhood-Society-Early-Studies/dp/1844453847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educ.2019.00036/full" TargetMode="External"/><Relationship Id="rId2" Type="http://schemas.openxmlformats.org/officeDocument/2006/relationships/hyperlink" Target="http://www.educationengland.org.uk/documents/warnock/warnock1978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ing.nspcc.org.uk/children-and-families-at-risk/looked-after-children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451626"/>
            <a:ext cx="7772400" cy="1829761"/>
          </a:xfrm>
        </p:spPr>
        <p:txBody>
          <a:bodyPr/>
          <a:lstStyle/>
          <a:p>
            <a:r>
              <a:rPr lang="en-GB" dirty="0"/>
              <a:t>Children, Young People and Families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2281387"/>
            <a:ext cx="7990656" cy="1538857"/>
          </a:xfrm>
        </p:spPr>
        <p:txBody>
          <a:bodyPr>
            <a:normAutofit fontScale="70000" lnSpcReduction="20000"/>
          </a:bodyPr>
          <a:lstStyle/>
          <a:p>
            <a:pPr algn="l">
              <a:lnSpc>
                <a:spcPct val="170000"/>
              </a:lnSpc>
            </a:pPr>
            <a:r>
              <a:rPr lang="en-GB" dirty="0"/>
              <a:t>What is a Family?</a:t>
            </a:r>
          </a:p>
          <a:p>
            <a:pPr algn="l">
              <a:lnSpc>
                <a:spcPct val="170000"/>
              </a:lnSpc>
            </a:pPr>
            <a:r>
              <a:rPr lang="en-GB" dirty="0"/>
              <a:t>What words come to mind when you think of the word ‘Family’  – chat to the person next to you -  5 mins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FFDDED-F665-31C9-31F2-8741868F26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9872" y="3820244"/>
            <a:ext cx="3917379" cy="260785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would you define ‘a family’ in society today? Is this cultural?</a:t>
            </a:r>
          </a:p>
          <a:p>
            <a:r>
              <a:rPr lang="en-GB" dirty="0"/>
              <a:t>Can we do this? </a:t>
            </a:r>
          </a:p>
          <a:p>
            <a:r>
              <a:rPr lang="en-GB" dirty="0">
                <a:solidFill>
                  <a:srgbClr val="00B0F0"/>
                </a:solidFill>
              </a:rPr>
              <a:t>Can each table give a definition?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Family?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67AFDB-C58E-4257-87D0-0A282399E1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7940" y="3289261"/>
            <a:ext cx="3428860" cy="329410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4CE8DC5-68CB-72B0-34B3-C9F5ACE1AF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3287414"/>
            <a:ext cx="4230621" cy="327002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972008"/>
          </a:xfrm>
        </p:spPr>
        <p:txBody>
          <a:bodyPr/>
          <a:lstStyle/>
          <a:p>
            <a:r>
              <a:rPr lang="en-GB" dirty="0"/>
              <a:t>Families and Social Change</a:t>
            </a:r>
          </a:p>
          <a:p>
            <a:r>
              <a:rPr lang="en-GB" dirty="0">
                <a:hlinkClick r:id="rId2"/>
              </a:rPr>
              <a:t>https://www.youtube.com/watch?v=QzKr26kiVg4</a:t>
            </a:r>
            <a:r>
              <a:rPr lang="en-GB" dirty="0"/>
              <a:t> </a:t>
            </a:r>
          </a:p>
          <a:p>
            <a:pPr marL="109728" indent="0">
              <a:buNone/>
            </a:pPr>
            <a:r>
              <a:rPr lang="en-GB" sz="2500" dirty="0"/>
              <a:t>Watch the clip and make notes</a:t>
            </a:r>
          </a:p>
          <a:p>
            <a:pPr marL="109728" indent="0">
              <a:buNone/>
            </a:pPr>
            <a:r>
              <a:rPr lang="en-GB" sz="2500" dirty="0"/>
              <a:t>What do you think about the </a:t>
            </a:r>
          </a:p>
          <a:p>
            <a:pPr marL="109728" indent="0">
              <a:buNone/>
            </a:pPr>
            <a:r>
              <a:rPr lang="en-GB" sz="2500" dirty="0"/>
              <a:t>evolving family?</a:t>
            </a:r>
          </a:p>
          <a:p>
            <a:pPr marL="109728" indent="0">
              <a:buNone/>
            </a:pPr>
            <a:endParaRPr lang="en-GB" sz="2500" dirty="0"/>
          </a:p>
          <a:p>
            <a:pPr marL="109728" indent="0">
              <a:buNone/>
            </a:pPr>
            <a:endParaRPr lang="en-GB" sz="2500" dirty="0"/>
          </a:p>
          <a:p>
            <a:pPr marL="109728" indent="0">
              <a:buNone/>
            </a:pPr>
            <a:endParaRPr lang="en-GB" sz="2500" dirty="0"/>
          </a:p>
          <a:p>
            <a:pPr marL="109728" indent="0">
              <a:buNone/>
            </a:pPr>
            <a:r>
              <a:rPr lang="en-GB" sz="2500" dirty="0"/>
              <a:t>Is this about professional v’s personal beliefs?</a:t>
            </a:r>
          </a:p>
          <a:p>
            <a:pPr marL="109728" indent="0">
              <a:buNone/>
            </a:pPr>
            <a:r>
              <a:rPr lang="en-GB" sz="2500" dirty="0"/>
              <a:t>			Not here to judge..</a:t>
            </a:r>
          </a:p>
          <a:p>
            <a:pPr marL="109728" indent="0">
              <a:buNone/>
            </a:pPr>
            <a:endParaRPr lang="en-GB" sz="2500" dirty="0"/>
          </a:p>
          <a:p>
            <a:pPr marL="109728" indent="0">
              <a:buNone/>
            </a:pPr>
            <a:endParaRPr lang="en-GB" sz="25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Film Clip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A840A2-2548-DA8A-534A-91A97126A1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6136" y="2636912"/>
            <a:ext cx="2609850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55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50929" y="2057399"/>
            <a:ext cx="8229600" cy="4525963"/>
          </a:xfrm>
        </p:spPr>
        <p:txBody>
          <a:bodyPr/>
          <a:lstStyle/>
          <a:p>
            <a:pPr algn="just"/>
            <a:r>
              <a:rPr lang="en-GB" dirty="0"/>
              <a:t>A basic social group, </a:t>
            </a:r>
          </a:p>
          <a:p>
            <a:pPr marL="109728" indent="0" algn="just">
              <a:buNone/>
            </a:pPr>
            <a:r>
              <a:rPr lang="en-GB" dirty="0"/>
              <a:t>  generally connected by kinship or marriage.</a:t>
            </a:r>
          </a:p>
          <a:p>
            <a:pPr algn="just"/>
            <a:r>
              <a:rPr lang="en-GB" dirty="0"/>
              <a:t>Aims to provide its members with mutual social, emotional and economic security.</a:t>
            </a:r>
          </a:p>
          <a:p>
            <a:pPr algn="just"/>
            <a:r>
              <a:rPr lang="en-GB" dirty="0"/>
              <a:t>Family structure varies widely – some sort of communal living arrangement exists in all societies (McDowall Clark 2013).</a:t>
            </a:r>
          </a:p>
          <a:p>
            <a:pPr algn="just"/>
            <a:r>
              <a:rPr lang="en-GB" dirty="0"/>
              <a:t>Usually the unit of provision and care for the child (Wright, 2015).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22912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Family – </a:t>
            </a:r>
            <a:br>
              <a:rPr lang="en-GB" dirty="0"/>
            </a:br>
            <a:r>
              <a:rPr lang="en-GB" dirty="0"/>
              <a:t>some perspectives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ACC851-4751-BF06-6FCA-5CFAE6137D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34630">
            <a:off x="6892356" y="249556"/>
            <a:ext cx="1926353" cy="23196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allery-thumbnail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2474566" cy="3749343"/>
          </a:xfrm>
          <a:prstGeom prst="rect">
            <a:avLst/>
          </a:prstGeom>
        </p:spPr>
      </p:pic>
      <p:pic>
        <p:nvPicPr>
          <p:cNvPr id="7" name="Content Placeholder 6" descr="0001Extended_Family(pp_w850_h566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652120" y="260648"/>
            <a:ext cx="2919758" cy="1944215"/>
          </a:xfrm>
        </p:spPr>
      </p:pic>
      <p:pic>
        <p:nvPicPr>
          <p:cNvPr id="8" name="Picture 7" descr="single-parent-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2348880"/>
            <a:ext cx="2592288" cy="1873334"/>
          </a:xfrm>
          <a:prstGeom prst="rect">
            <a:avLst/>
          </a:prstGeom>
        </p:spPr>
      </p:pic>
      <p:pic>
        <p:nvPicPr>
          <p:cNvPr id="9" name="Picture 8" descr="child-tax-credits-phone-number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843808" y="2348880"/>
            <a:ext cx="2520280" cy="1682286"/>
          </a:xfrm>
          <a:prstGeom prst="rect">
            <a:avLst/>
          </a:prstGeom>
        </p:spPr>
      </p:pic>
      <p:pic>
        <p:nvPicPr>
          <p:cNvPr id="10" name="Picture 9" descr="Teen-mixed-race-families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843808" y="260648"/>
            <a:ext cx="2821422" cy="1944216"/>
          </a:xfrm>
          <a:prstGeom prst="rect">
            <a:avLst/>
          </a:prstGeom>
        </p:spPr>
      </p:pic>
      <p:pic>
        <p:nvPicPr>
          <p:cNvPr id="11" name="Picture 10" descr="stock-photo-24892215-child-with-two-dads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4005064"/>
            <a:ext cx="1872208" cy="2498533"/>
          </a:xfrm>
          <a:prstGeom prst="rect">
            <a:avLst/>
          </a:prstGeom>
        </p:spPr>
      </p:pic>
      <p:pic>
        <p:nvPicPr>
          <p:cNvPr id="12" name="Picture 11" descr="stock-photo-74886171-happy-mothers-with-baby-sitting-on-sof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843808" y="4077072"/>
            <a:ext cx="2578572" cy="2304256"/>
          </a:xfrm>
          <a:prstGeom prst="rect">
            <a:avLst/>
          </a:prstGeom>
        </p:spPr>
      </p:pic>
      <p:pic>
        <p:nvPicPr>
          <p:cNvPr id="13" name="Picture 12" descr="184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796136" y="4206480"/>
            <a:ext cx="2880320" cy="229602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b="1" i="1" dirty="0"/>
              <a:t>Nuclear (traditional)</a:t>
            </a:r>
          </a:p>
          <a:p>
            <a:pPr algn="just"/>
            <a:r>
              <a:rPr lang="en-GB" dirty="0"/>
              <a:t>Predominant family model in the West (McDowall Clark, 2013).</a:t>
            </a:r>
          </a:p>
          <a:p>
            <a:pPr algn="just"/>
            <a:r>
              <a:rPr lang="en-GB" dirty="0"/>
              <a:t>Dominant social structure for relatively short time.</a:t>
            </a:r>
          </a:p>
          <a:p>
            <a:pPr algn="just"/>
            <a:r>
              <a:rPr lang="en-GB" dirty="0"/>
              <a:t>Middle class phenomenon became common with industrialisation and waged work – men working; women caring for home and family (Nicholson, 1997: 27, cited in Wright, 2015).</a:t>
            </a:r>
          </a:p>
          <a:p>
            <a:pPr algn="just"/>
            <a:r>
              <a:rPr lang="en-GB" dirty="0"/>
              <a:t>For majority of children some variation of this is likely. </a:t>
            </a:r>
          </a:p>
          <a:p>
            <a:pPr algn="just"/>
            <a:r>
              <a:rPr lang="en-GB" dirty="0"/>
              <a:t>Not all children will live in such a family unit and some may not live with a family at all (Clark, 2013).</a:t>
            </a:r>
          </a:p>
          <a:p>
            <a:pPr algn="just"/>
            <a:r>
              <a:rPr lang="en-GB" dirty="0">
                <a:hlinkClick r:id="rId2"/>
              </a:rPr>
              <a:t>Childhood in society book</a:t>
            </a:r>
            <a:r>
              <a:rPr lang="en-GB" dirty="0"/>
              <a:t>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en-GB" dirty="0"/>
              <a:t>Beginning of this Century 61% of UK children actually live in traditional families with married parents.</a:t>
            </a:r>
          </a:p>
          <a:p>
            <a:pPr algn="just"/>
            <a:r>
              <a:rPr lang="en-GB" dirty="0"/>
              <a:t>Considerable regional differences – higher in Northern Ireland, lower in London (</a:t>
            </a:r>
            <a:r>
              <a:rPr lang="en-GB" dirty="0" err="1"/>
              <a:t>Bayliss</a:t>
            </a:r>
            <a:r>
              <a:rPr lang="en-GB" dirty="0"/>
              <a:t> and Sly, 2009, cited in McDowall Clark, 2013).</a:t>
            </a:r>
          </a:p>
          <a:p>
            <a:pPr algn="just"/>
            <a:r>
              <a:rPr lang="en-GB" dirty="0"/>
              <a:t>Nuclear family model continues to dominate public discussion of family, and usually at the forefront of politicians’ minds when formulating social policy (McDowall Clark, 2013).</a:t>
            </a:r>
          </a:p>
          <a:p>
            <a:pPr algn="just"/>
            <a:r>
              <a:rPr lang="en-GB" dirty="0">
                <a:solidFill>
                  <a:srgbClr val="00B0F0"/>
                </a:solidFill>
              </a:rPr>
              <a:t>WHY??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3C00589-C9E6-844E-B5AE-B436234600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8184" y="190705"/>
            <a:ext cx="2016646" cy="12587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27537" y="1417638"/>
            <a:ext cx="8229600" cy="4525963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dirty="0"/>
              <a:t>Changes in society – changes in the family.</a:t>
            </a:r>
          </a:p>
          <a:p>
            <a:pPr algn="just"/>
            <a:endParaRPr lang="en-GB" dirty="0"/>
          </a:p>
          <a:p>
            <a:pPr marL="109728" indent="0" algn="just">
              <a:buNone/>
            </a:pPr>
            <a:endParaRPr lang="en-GB" dirty="0"/>
          </a:p>
          <a:p>
            <a:pPr algn="just"/>
            <a:r>
              <a:rPr lang="en-GB" dirty="0"/>
              <a:t>Role of women in recent decades has changed.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Contributing factors: contraception,  legal abortion, reform of divorce law, greater equality for women – more access to higher education  increased career aspirations.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Women are more likely to postpone having children until their career is established - can space pregnancies and limit family size.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Women are able to leave unsatisfactory marriages with      greater financial independence (McDowall, 2013).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78376F-7C7D-6F64-29C5-4ADFC060EB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" t="1401" r="13263" b="-1401"/>
          <a:stretch/>
        </p:blipFill>
        <p:spPr>
          <a:xfrm>
            <a:off x="6228184" y="116632"/>
            <a:ext cx="2774410" cy="20281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en-GB" dirty="0"/>
              <a:t>20</a:t>
            </a:r>
            <a:r>
              <a:rPr lang="en-GB" baseline="30000" dirty="0"/>
              <a:t>th</a:t>
            </a:r>
            <a:r>
              <a:rPr lang="en-GB" dirty="0"/>
              <a:t> Century – notion of family much debated – changes were conceptual (theoretical, visionary), legal and practical.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Concept of the ‘family of choice’ capture notion of commitment rather than legality (Wright, 2013).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Greater recognition and acceptance of family diversity  (Silva and Smart 1999, cited in Clark, 2013).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Divorce and remarriage more common.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Many more lone parent families – mothers or fathers.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More ‘blended’ or ‘reconstituted families’ – children growing up with half-siblings and step-parents.</a:t>
            </a:r>
          </a:p>
          <a:p>
            <a:pPr algn="r">
              <a:buNone/>
            </a:pPr>
            <a:r>
              <a:rPr lang="en-GB" dirty="0"/>
              <a:t>(Clark, 2013)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11CBD3-A9E8-CA37-45B0-0511E3BC32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240" y="137319"/>
            <a:ext cx="1744483" cy="12803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2204864"/>
            <a:ext cx="8733656" cy="4525963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No longer stigma attached to having a child outside marriage – many cohabiting couples bringing up happy, stable families.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Increased acceptance of homosexual lifestyles – same sex couples starting families.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Immigration and greater cultural diversity in UK – higher number of dual-heritage children.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Extended families include grandparents and other family members – some living within the same household (Clark, 2013).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D2545E-3EF1-C334-93D9-30FFC11584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4168" y="109364"/>
            <a:ext cx="2181225" cy="2095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>
              <a:buNone/>
            </a:pPr>
            <a:r>
              <a:rPr lang="en-GB" b="1" i="1" dirty="0"/>
              <a:t>Children with disabilities</a:t>
            </a:r>
          </a:p>
          <a:p>
            <a:pPr algn="just">
              <a:buNone/>
            </a:pPr>
            <a:endParaRPr lang="en-GB" b="1" i="1" dirty="0"/>
          </a:p>
          <a:p>
            <a:pPr algn="just"/>
            <a:r>
              <a:rPr lang="en-GB" dirty="0"/>
              <a:t>Due to ideas about the ‘typical’ child, children with disabilities challenge popular ideals of the perfect family.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Changes in reproductive technologies such as contraception and IVF have changed family experience of disability.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Early screening and safe abortion – parents have an option about whether to bring a child with a disability into the </a:t>
            </a:r>
            <a:r>
              <a:rPr lang="en-GB" dirty="0" err="1"/>
              <a:t>worldMcDowall</a:t>
            </a:r>
            <a:r>
              <a:rPr lang="en-GB" dirty="0"/>
              <a:t> Clark, 2013). </a:t>
            </a:r>
            <a:r>
              <a:rPr lang="en-GB" dirty="0">
                <a:solidFill>
                  <a:srgbClr val="00B0F0"/>
                </a:solidFill>
              </a:rPr>
              <a:t>What would you do?</a:t>
            </a:r>
          </a:p>
          <a:p>
            <a:pPr algn="just"/>
            <a:endParaRPr lang="en-GB" dirty="0">
              <a:solidFill>
                <a:srgbClr val="00B0F0"/>
              </a:solidFill>
            </a:endParaRPr>
          </a:p>
          <a:p>
            <a:pPr algn="just"/>
            <a:r>
              <a:rPr lang="en-GB" dirty="0">
                <a:solidFill>
                  <a:srgbClr val="00B0F0"/>
                </a:solidFill>
              </a:rPr>
              <a:t>Families will make their own decisions that you have to respect, support professionally even if you not agree with personally – leave your personal  views at the door to your home. </a:t>
            </a:r>
          </a:p>
          <a:p>
            <a:pPr algn="r">
              <a:buNone/>
            </a:pPr>
            <a:r>
              <a:rPr lang="en-GB" dirty="0"/>
              <a:t>(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3E8181-E6C8-9A0D-2E11-2D78AF0110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4168" y="116632"/>
            <a:ext cx="2514600" cy="1819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GB" dirty="0"/>
              <a:t>Advances in peri-natal (pregnancy and the first 12 months after childbirth) care have increased chances of survival for children born with a disability.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Technological and scientific developments raise ethical and moral dilemmas – such as stem cell research.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In the past children with disabilities were hidden away and even institutionalised. </a:t>
            </a:r>
          </a:p>
          <a:p>
            <a:pPr algn="r">
              <a:buNone/>
            </a:pPr>
            <a:r>
              <a:rPr lang="en-GB" dirty="0"/>
              <a:t>(Clark, 2013)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F83E64-A195-D18B-8F8C-C157F73234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8184" y="188640"/>
            <a:ext cx="2271911" cy="12765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/>
            <a:r>
              <a:rPr lang="en-GB" dirty="0"/>
              <a:t>Warnock Report 1978 increased awareness of needs of children with disabilities. </a:t>
            </a:r>
            <a:r>
              <a:rPr lang="en-GB" dirty="0">
                <a:hlinkClick r:id="rId2"/>
              </a:rPr>
              <a:t>Warnock Report 1978</a:t>
            </a:r>
            <a:endParaRPr lang="en-GB" dirty="0"/>
          </a:p>
          <a:p>
            <a:pPr marL="109728" indent="0" algn="just">
              <a:buNone/>
            </a:pPr>
            <a:endParaRPr lang="en-GB" dirty="0"/>
          </a:p>
          <a:p>
            <a:pPr algn="just"/>
            <a:r>
              <a:rPr lang="en-GB" dirty="0"/>
              <a:t>Education Act 1981 responded to Warnock recommendations.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Removed the term ‘handicap’ and introduced the term special educational needs (SEN).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Steps made towards integration and inclusion of children with SEN in mainstream school.</a:t>
            </a:r>
          </a:p>
          <a:p>
            <a:pPr algn="just"/>
            <a:r>
              <a:rPr lang="en-GB" dirty="0">
                <a:hlinkClick r:id="rId3"/>
              </a:rPr>
              <a:t>After Warnock: The Effects of Perverse Incentives in Policies in England for Students With Special Educational Needs</a:t>
            </a: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r>
              <a:rPr lang="en-GB" dirty="0"/>
              <a:t>However research suggests, despite inclusion policy documents, disabled children and their families are less evident in the wider social sphere and can often be overlooked (Clark, 2013).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6E3B40-6D45-F8D4-2679-EA10E27ECC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0191" y="116632"/>
            <a:ext cx="2337447" cy="13148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/>
            <a:r>
              <a:rPr lang="en-GB" b="1" i="1" dirty="0"/>
              <a:t>Looked After Children (LAC) </a:t>
            </a:r>
          </a:p>
          <a:p>
            <a:pPr algn="just"/>
            <a:r>
              <a:rPr lang="en-GB" b="1" i="1" dirty="0">
                <a:hlinkClick r:id="rId2"/>
              </a:rPr>
              <a:t>NSPCC looked after children</a:t>
            </a:r>
            <a:endParaRPr lang="en-GB" b="1" i="1" dirty="0"/>
          </a:p>
          <a:p>
            <a:pPr algn="just"/>
            <a:endParaRPr lang="en-GB" b="1" i="1" dirty="0"/>
          </a:p>
          <a:p>
            <a:pPr algn="just"/>
            <a:r>
              <a:rPr lang="en-GB" dirty="0"/>
              <a:t>Not all children are brought up within their family of birth.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When family circumstances make this impossible the State steps in.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This can be temporary, voluntary or permanent or due to court order under Children Act 1989 if child is deemed to be suffering or likely to suffer significant harm.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Children may be cared for by childminder, foster parents, in residential care or adopted.</a:t>
            </a:r>
          </a:p>
          <a:p>
            <a:pPr algn="just"/>
            <a:endParaRPr lang="en-GB" dirty="0"/>
          </a:p>
          <a:p>
            <a:pPr algn="just"/>
            <a:r>
              <a:rPr lang="en-GB" dirty="0" err="1"/>
              <a:t>OfSTED</a:t>
            </a:r>
            <a:r>
              <a:rPr lang="en-GB" dirty="0"/>
              <a:t> -  LAC &amp; PP</a:t>
            </a:r>
          </a:p>
          <a:p>
            <a:pPr algn="r">
              <a:buNone/>
            </a:pPr>
            <a:r>
              <a:rPr lang="en-GB" dirty="0"/>
              <a:t>(Wright, 2015)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DE3DBA-A0AF-415D-AB3C-8E05397EE8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274" y="1417638"/>
            <a:ext cx="7769452" cy="4518967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6EB4A13-1BE8-433C-9506-ABEFE4DBD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Family Structure; what do these mean?</a:t>
            </a:r>
          </a:p>
        </p:txBody>
      </p:sp>
    </p:spTree>
    <p:extLst>
      <p:ext uri="{BB962C8B-B14F-4D97-AF65-F5344CB8AC3E}">
        <p14:creationId xmlns:p14="http://schemas.microsoft.com/office/powerpoint/2010/main" val="11161207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>
                <a:latin typeface="Times New Roman" pitchFamily="18" charset="0"/>
              </a:rPr>
              <a:t>McDowall Clark, R. (2013) </a:t>
            </a:r>
            <a:r>
              <a:rPr lang="en-GB" altLang="en-US" sz="2800" i="1" dirty="0">
                <a:latin typeface="Times New Roman" pitchFamily="18" charset="0"/>
              </a:rPr>
              <a:t>Childhood in Society for Early Childhood Studies.</a:t>
            </a:r>
            <a:r>
              <a:rPr lang="en-GB" altLang="en-US" sz="2800" dirty="0">
                <a:latin typeface="Times New Roman" pitchFamily="18" charset="0"/>
              </a:rPr>
              <a:t> 2</a:t>
            </a:r>
            <a:r>
              <a:rPr lang="en-GB" altLang="en-US" sz="2800" baseline="30000" dirty="0">
                <a:latin typeface="Times New Roman" pitchFamily="18" charset="0"/>
              </a:rPr>
              <a:t>nd</a:t>
            </a:r>
            <a:r>
              <a:rPr lang="en-GB" altLang="en-US" sz="2800" dirty="0">
                <a:latin typeface="Times New Roman" pitchFamily="18" charset="0"/>
              </a:rPr>
              <a:t> Edition. London: Sage </a:t>
            </a:r>
          </a:p>
          <a:p>
            <a:endParaRPr lang="en-GB" dirty="0"/>
          </a:p>
          <a:p>
            <a:r>
              <a:rPr lang="en-GB" altLang="en-US" sz="2800" dirty="0">
                <a:latin typeface="Times New Roman" pitchFamily="18" charset="0"/>
              </a:rPr>
              <a:t>Wright, H. R. (2015) </a:t>
            </a:r>
            <a:r>
              <a:rPr lang="en-GB" altLang="en-US" sz="2800" i="1" dirty="0">
                <a:latin typeface="Times New Roman" pitchFamily="18" charset="0"/>
              </a:rPr>
              <a:t>The Child in Society. </a:t>
            </a:r>
            <a:r>
              <a:rPr lang="en-GB" altLang="en-US" sz="2800" dirty="0">
                <a:latin typeface="Times New Roman" pitchFamily="18" charset="0"/>
              </a:rPr>
              <a:t>London: Sage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 algn="ctr">
              <a:buNone/>
            </a:pPr>
            <a:endParaRPr lang="en-GB" dirty="0"/>
          </a:p>
          <a:p>
            <a:pPr marL="109728" indent="0" algn="ctr">
              <a:buNone/>
            </a:pPr>
            <a:endParaRPr lang="en-GB" dirty="0"/>
          </a:p>
          <a:p>
            <a:pPr marL="109728" indent="0" algn="ctr">
              <a:buNone/>
            </a:pPr>
            <a:r>
              <a:rPr lang="en-GB" sz="2200" dirty="0"/>
              <a:t>Thank you and see you next week.</a:t>
            </a:r>
          </a:p>
          <a:p>
            <a:pPr algn="ctr"/>
            <a:endParaRPr lang="en-GB" sz="2200" dirty="0"/>
          </a:p>
          <a:p>
            <a:pPr marL="109728" indent="0" algn="ctr">
              <a:buNone/>
            </a:pPr>
            <a:r>
              <a:rPr lang="en-GB" sz="2200" dirty="0"/>
              <a:t>Dr Crisford Chogugudza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3555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0</TotalTime>
  <Words>1044</Words>
  <Application>Microsoft Office PowerPoint</Application>
  <PresentationFormat>On-screen Show (4:3)</PresentationFormat>
  <Paragraphs>123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Lucida Sans Unicode</vt:lpstr>
      <vt:lpstr>Times New Roman</vt:lpstr>
      <vt:lpstr>Verdana</vt:lpstr>
      <vt:lpstr>Wingdings 2</vt:lpstr>
      <vt:lpstr>Wingdings 3</vt:lpstr>
      <vt:lpstr>Concourse</vt:lpstr>
      <vt:lpstr>Children, Young People and Families</vt:lpstr>
      <vt:lpstr>What is a Family?</vt:lpstr>
      <vt:lpstr>Film Clip</vt:lpstr>
      <vt:lpstr>Family –  some perspectives</vt:lpstr>
      <vt:lpstr>PowerPoint Presentation</vt:lpstr>
      <vt:lpstr>Family Structure</vt:lpstr>
      <vt:lpstr>Family Structure </vt:lpstr>
      <vt:lpstr>Family Structure </vt:lpstr>
      <vt:lpstr>Family Structure</vt:lpstr>
      <vt:lpstr>Family Structure </vt:lpstr>
      <vt:lpstr>Family Structure</vt:lpstr>
      <vt:lpstr>Family Structure</vt:lpstr>
      <vt:lpstr>Family Structure</vt:lpstr>
      <vt:lpstr>Family Structure</vt:lpstr>
      <vt:lpstr>Family Structure; what do these mean?</vt:lpstr>
      <vt:lpstr>References</vt:lpstr>
      <vt:lpstr>PowerPoint Presentation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 Young People and Families</dc:title>
  <dc:creator>Karen</dc:creator>
  <cp:lastModifiedBy>Colin Barr</cp:lastModifiedBy>
  <cp:revision>35</cp:revision>
  <dcterms:created xsi:type="dcterms:W3CDTF">2015-10-04T08:20:23Z</dcterms:created>
  <dcterms:modified xsi:type="dcterms:W3CDTF">2023-05-13T14:29:47Z</dcterms:modified>
</cp:coreProperties>
</file>