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62" r:id="rId8"/>
    <p:sldId id="259" r:id="rId9"/>
    <p:sldId id="263" r:id="rId10"/>
    <p:sldId id="260" r:id="rId11"/>
    <p:sldId id="261"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507038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2114804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1321347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3763329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BEF7B27-2E4A-4460-B47A-B5A38E83C57B}" type="datetimeFigureOut">
              <a:rPr lang="en-GB" smtClean="0"/>
              <a:t>05/03/2022</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1389433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BEF7B27-2E4A-4460-B47A-B5A38E83C57B}" type="datetimeFigureOut">
              <a:rPr lang="en-GB" smtClean="0"/>
              <a:t>05/03/2022</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1154375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EF7B27-2E4A-4460-B47A-B5A38E83C57B}" type="datetimeFigureOut">
              <a:rPr lang="en-GB" smtClean="0"/>
              <a:t>05/03/2022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660245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207871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30973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373512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49DD56-BB18-470D-9D15-83F9487F9DD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741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22797387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49DD56-BB18-470D-9D15-83F9487F9DD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00434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BEF7B27-2E4A-4460-B47A-B5A38E83C57B}" type="datetimeFigureOut">
              <a:rPr lang="en-GB" smtClean="0"/>
              <a:t>05/03/2022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29774901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1635088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EF7B27-2E4A-4460-B47A-B5A38E83C57B}" type="datetimeFigureOut">
              <a:rPr lang="en-GB" smtClean="0"/>
              <a:t>05/03/2022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49DD56-BB18-470D-9D15-83F9487F9DD7}" type="slidenum">
              <a:rPr lang="en-GB" smtClean="0"/>
              <a:t>‹#›</a:t>
            </a:fld>
            <a:endParaRPr lang="en-GB"/>
          </a:p>
        </p:txBody>
      </p:sp>
    </p:spTree>
    <p:extLst>
      <p:ext uri="{BB962C8B-B14F-4D97-AF65-F5344CB8AC3E}">
        <p14:creationId xmlns:p14="http://schemas.microsoft.com/office/powerpoint/2010/main" val="502969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BEF7B27-2E4A-4460-B47A-B5A38E83C57B}" type="datetimeFigureOut">
              <a:rPr lang="en-GB" smtClean="0"/>
              <a:t>05/03/2022</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949DD56-BB18-470D-9D15-83F9487F9DD7}" type="slidenum">
              <a:rPr lang="en-GB" smtClean="0"/>
              <a:t>‹#›</a:t>
            </a:fld>
            <a:endParaRPr lang="en-GB"/>
          </a:p>
        </p:txBody>
      </p:sp>
    </p:spTree>
    <p:extLst>
      <p:ext uri="{BB962C8B-B14F-4D97-AF65-F5344CB8AC3E}">
        <p14:creationId xmlns:p14="http://schemas.microsoft.com/office/powerpoint/2010/main" val="28406415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hyperlink" Target="https://www2.le.ac.uk/departments/archaeology/people/emeritus/vanderve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2CCF8-EF2D-4B2B-97E0-2365363AD8CE}"/>
              </a:ext>
            </a:extLst>
          </p:cNvPr>
          <p:cNvSpPr>
            <a:spLocks noGrp="1"/>
          </p:cNvSpPr>
          <p:nvPr>
            <p:ph type="ctrTitle"/>
          </p:nvPr>
        </p:nvSpPr>
        <p:spPr>
          <a:xfrm>
            <a:off x="1898690" y="844510"/>
            <a:ext cx="3710018" cy="4169749"/>
          </a:xfrm>
        </p:spPr>
        <p:txBody>
          <a:bodyPr>
            <a:normAutofit/>
          </a:bodyPr>
          <a:lstStyle/>
          <a:p>
            <a:pPr>
              <a:lnSpc>
                <a:spcPct val="90000"/>
              </a:lnSpc>
            </a:pPr>
            <a:r>
              <a:rPr lang="en-GB" sz="3700" dirty="0"/>
              <a:t>The materiality of plants: plant–people</a:t>
            </a:r>
            <a:br>
              <a:rPr lang="en-GB" sz="3700" dirty="0"/>
            </a:br>
            <a:r>
              <a:rPr lang="en-GB" sz="3700" dirty="0"/>
              <a:t>entanglements</a:t>
            </a:r>
            <a:br>
              <a:rPr lang="en-GB" sz="3700" dirty="0"/>
            </a:br>
            <a:r>
              <a:rPr lang="en-GB" sz="3700" dirty="0"/>
              <a:t>By Marijke van der Veen</a:t>
            </a:r>
            <a:br>
              <a:rPr lang="en-GB" sz="3700" dirty="0"/>
            </a:br>
            <a:endParaRPr lang="en-GB" sz="3700" dirty="0"/>
          </a:p>
        </p:txBody>
      </p:sp>
      <p:sp>
        <p:nvSpPr>
          <p:cNvPr id="3" name="Subtitle 2">
            <a:extLst>
              <a:ext uri="{FF2B5EF4-FFF2-40B4-BE49-F238E27FC236}">
                <a16:creationId xmlns:a16="http://schemas.microsoft.com/office/drawing/2014/main" id="{48FED995-C4D9-45C3-B381-CF6D02F1D61C}"/>
              </a:ext>
            </a:extLst>
          </p:cNvPr>
          <p:cNvSpPr>
            <a:spLocks noGrp="1"/>
          </p:cNvSpPr>
          <p:nvPr>
            <p:ph type="subTitle" idx="1"/>
          </p:nvPr>
        </p:nvSpPr>
        <p:spPr>
          <a:xfrm>
            <a:off x="1898690" y="5097928"/>
            <a:ext cx="3710018" cy="915561"/>
          </a:xfrm>
        </p:spPr>
        <p:txBody>
          <a:bodyPr>
            <a:normAutofit/>
          </a:bodyPr>
          <a:lstStyle/>
          <a:p>
            <a:r>
              <a:rPr lang="en-GB" dirty="0"/>
              <a:t>Presented by Siobhan O’Driscoll</a:t>
            </a:r>
          </a:p>
        </p:txBody>
      </p:sp>
      <p:pic>
        <p:nvPicPr>
          <p:cNvPr id="15" name="Picture 4" descr="A cropped image of a person touching a plant">
            <a:extLst>
              <a:ext uri="{FF2B5EF4-FFF2-40B4-BE49-F238E27FC236}">
                <a16:creationId xmlns:a16="http://schemas.microsoft.com/office/drawing/2014/main" id="{E040F9A1-DEA4-4C19-887A-DCA052B82F3F}"/>
              </a:ext>
            </a:extLst>
          </p:cNvPr>
          <p:cNvPicPr>
            <a:picLocks noChangeAspect="1"/>
          </p:cNvPicPr>
          <p:nvPr/>
        </p:nvPicPr>
        <p:blipFill rotWithShape="1">
          <a:blip r:embed="rId4"/>
          <a:srcRect l="18947" r="21901"/>
          <a:stretch/>
        </p:blipFill>
        <p:spPr>
          <a:xfrm>
            <a:off x="6095998" y="-20965"/>
            <a:ext cx="6096002" cy="6878965"/>
          </a:xfrm>
          <a:prstGeom prst="rect">
            <a:avLst/>
          </a:prstGeom>
        </p:spPr>
      </p:pic>
      <p:pic>
        <p:nvPicPr>
          <p:cNvPr id="4" name="Audio 3">
            <a:hlinkClick r:id="" action="ppaction://media"/>
            <a:extLst>
              <a:ext uri="{FF2B5EF4-FFF2-40B4-BE49-F238E27FC236}">
                <a16:creationId xmlns:a16="http://schemas.microsoft.com/office/drawing/2014/main" id="{2B39E01F-0565-4C80-AC85-75F70D1B59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22400079"/>
      </p:ext>
    </p:extLst>
  </p:cSld>
  <p:clrMapOvr>
    <a:masterClrMapping/>
  </p:clrMapOvr>
  <mc:AlternateContent xmlns:mc="http://schemas.openxmlformats.org/markup-compatibility/2006" xmlns:p14="http://schemas.microsoft.com/office/powerpoint/2010/main">
    <mc:Choice Requires="p14">
      <p:transition spd="slow" p14:dur="2000" advTm="9463"/>
    </mc:Choice>
    <mc:Fallback xmlns="">
      <p:transition spd="slow" advTm="9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68" name="Rectangle 33">
            <a:extLst>
              <a:ext uri="{FF2B5EF4-FFF2-40B4-BE49-F238E27FC236}">
                <a16:creationId xmlns:a16="http://schemas.microsoft.com/office/drawing/2014/main" id="{39EE869B-085D-43B3-AED8-9B0655612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9" name="Rectangle 35">
            <a:extLst>
              <a:ext uri="{FF2B5EF4-FFF2-40B4-BE49-F238E27FC236}">
                <a16:creationId xmlns:a16="http://schemas.microsoft.com/office/drawing/2014/main" id="{C54E744A-A072-47AF-981A-3718617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8229600" cy="6858000"/>
          </a:xfrm>
          <a:prstGeom prst="rect">
            <a:avLst/>
          </a:prstGeom>
          <a:solidFill>
            <a:schemeClr val="tx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576E5D12-B2EA-49C4-A17A-8EB3079F4BBA}"/>
              </a:ext>
            </a:extLst>
          </p:cNvPr>
          <p:cNvPicPr>
            <a:picLocks noChangeAspect="1"/>
          </p:cNvPicPr>
          <p:nvPr/>
        </p:nvPicPr>
        <p:blipFill rotWithShape="1">
          <a:blip r:embed="rId4"/>
          <a:srcRect l="16317" r="17817"/>
          <a:stretch/>
        </p:blipFill>
        <p:spPr>
          <a:xfrm>
            <a:off x="8229598" y="10"/>
            <a:ext cx="3962401" cy="6857990"/>
          </a:xfrm>
          <a:prstGeom prst="rect">
            <a:avLst/>
          </a:prstGeom>
        </p:spPr>
      </p:pic>
      <p:sp>
        <p:nvSpPr>
          <p:cNvPr id="38" name="Freeform 5">
            <a:extLst>
              <a:ext uri="{FF2B5EF4-FFF2-40B4-BE49-F238E27FC236}">
                <a16:creationId xmlns:a16="http://schemas.microsoft.com/office/drawing/2014/main" id="{F0254341-1068-4FB7-8AEF-220C6EB41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DDADCB5-85C2-45BC-BADF-72315B633DB5}"/>
              </a:ext>
            </a:extLst>
          </p:cNvPr>
          <p:cNvSpPr>
            <a:spLocks noGrp="1"/>
          </p:cNvSpPr>
          <p:nvPr>
            <p:ph type="title"/>
          </p:nvPr>
        </p:nvSpPr>
        <p:spPr>
          <a:xfrm>
            <a:off x="541867" y="787400"/>
            <a:ext cx="7145866" cy="778933"/>
          </a:xfrm>
        </p:spPr>
        <p:txBody>
          <a:bodyPr anchor="ctr">
            <a:normAutofit/>
          </a:bodyPr>
          <a:lstStyle/>
          <a:p>
            <a:pPr>
              <a:lnSpc>
                <a:spcPct val="90000"/>
              </a:lnSpc>
            </a:pPr>
            <a:r>
              <a:rPr lang="en-GB" sz="2700" dirty="0">
                <a:solidFill>
                  <a:srgbClr val="FEFFFF"/>
                </a:solidFill>
              </a:rPr>
              <a:t>About the writer:  Marijke van der Veen</a:t>
            </a:r>
          </a:p>
        </p:txBody>
      </p:sp>
      <p:sp>
        <p:nvSpPr>
          <p:cNvPr id="3" name="Content Placeholder 2">
            <a:extLst>
              <a:ext uri="{FF2B5EF4-FFF2-40B4-BE49-F238E27FC236}">
                <a16:creationId xmlns:a16="http://schemas.microsoft.com/office/drawing/2014/main" id="{7096EAF7-270E-4E84-B2AB-F3EEE323C47C}"/>
              </a:ext>
            </a:extLst>
          </p:cNvPr>
          <p:cNvSpPr>
            <a:spLocks noGrp="1"/>
          </p:cNvSpPr>
          <p:nvPr>
            <p:ph idx="1"/>
          </p:nvPr>
        </p:nvSpPr>
        <p:spPr>
          <a:xfrm>
            <a:off x="541866" y="2032000"/>
            <a:ext cx="7145867" cy="3879222"/>
          </a:xfrm>
        </p:spPr>
        <p:txBody>
          <a:bodyPr>
            <a:normAutofit lnSpcReduction="10000"/>
          </a:bodyPr>
          <a:lstStyle/>
          <a:p>
            <a:r>
              <a:rPr lang="en-GB" dirty="0">
                <a:solidFill>
                  <a:srgbClr val="FEFFFF"/>
                </a:solidFill>
              </a:rPr>
              <a:t>Marijke van der Veen is Professor of Archaeology at the University of Leicester, UK. </a:t>
            </a:r>
          </a:p>
          <a:p>
            <a:r>
              <a:rPr lang="en-GB" dirty="0">
                <a:solidFill>
                  <a:srgbClr val="FEFFFF"/>
                </a:solidFill>
              </a:rPr>
              <a:t>She is an academic  who uses the botanical remains from archaeological excavations as her primary data. Her main emphasis is on the meeting of biology and culture through reconstruction of ancient agriculture and the archaeology of food</a:t>
            </a:r>
          </a:p>
          <a:p>
            <a:r>
              <a:rPr lang="en-GB" dirty="0">
                <a:solidFill>
                  <a:srgbClr val="FEFFFF"/>
                </a:solidFill>
              </a:rPr>
              <a:t>She has focused the largest part of her study on the agricultural economies (e.g. Iron Age and Roman Britain; prehistoric and Roman North Africa)</a:t>
            </a:r>
          </a:p>
          <a:p>
            <a:pPr marL="0" indent="0">
              <a:buNone/>
            </a:pPr>
            <a:r>
              <a:rPr lang="en-GB" dirty="0">
                <a:solidFill>
                  <a:srgbClr val="FEFFFF"/>
                </a:solidFill>
              </a:rPr>
              <a:t> https://www2.le.ac.uk/departments/archaeology/people/emeritus/vanderveen</a:t>
            </a:r>
          </a:p>
        </p:txBody>
      </p:sp>
      <p:pic>
        <p:nvPicPr>
          <p:cNvPr id="5" name="Audio 4">
            <a:hlinkClick r:id="" action="ppaction://media"/>
            <a:extLst>
              <a:ext uri="{FF2B5EF4-FFF2-40B4-BE49-F238E27FC236}">
                <a16:creationId xmlns:a16="http://schemas.microsoft.com/office/drawing/2014/main" id="{260BBC5C-DFDA-4DC5-943F-4C55073A61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685635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9932"/>
    </mc:Choice>
    <mc:Fallback xmlns="">
      <p:transition spd="slow" advTm="49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6C38D2-68DF-452C-B6D1-D2DF32AE9143}"/>
              </a:ext>
            </a:extLst>
          </p:cNvPr>
          <p:cNvSpPr>
            <a:spLocks noGrp="1"/>
          </p:cNvSpPr>
          <p:nvPr>
            <p:ph type="title"/>
          </p:nvPr>
        </p:nvSpPr>
        <p:spPr>
          <a:xfrm>
            <a:off x="3373062" y="624110"/>
            <a:ext cx="8131550" cy="1280890"/>
          </a:xfrm>
        </p:spPr>
        <p:txBody>
          <a:bodyPr>
            <a:normAutofit fontScale="90000"/>
          </a:bodyPr>
          <a:lstStyle/>
          <a:p>
            <a:r>
              <a:rPr lang="en-GB" dirty="0"/>
              <a:t>The author’s perspective in the article</a:t>
            </a:r>
            <a:br>
              <a:rPr lang="en-GB" dirty="0"/>
            </a:br>
            <a:endParaRPr lang="en-GB" dirty="0"/>
          </a:p>
        </p:txBody>
      </p:sp>
      <p:sp>
        <p:nvSpPr>
          <p:cNvPr id="10" name="Rectangle 9">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13"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5"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27"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EE7E24D0-EBB8-4BB0-B55F-4D81052731A6}"/>
              </a:ext>
            </a:extLst>
          </p:cNvPr>
          <p:cNvSpPr>
            <a:spLocks noGrp="1"/>
          </p:cNvSpPr>
          <p:nvPr>
            <p:ph idx="1"/>
          </p:nvPr>
        </p:nvSpPr>
        <p:spPr>
          <a:xfrm>
            <a:off x="3373062" y="2133600"/>
            <a:ext cx="8131550" cy="3777622"/>
          </a:xfrm>
        </p:spPr>
        <p:txBody>
          <a:bodyPr>
            <a:normAutofit/>
          </a:bodyPr>
          <a:lstStyle/>
          <a:p>
            <a:r>
              <a:rPr lang="en-GB" dirty="0"/>
              <a:t>how we see plants and we use them  has a profound effect on us and on the earth . If do not treat a plant correctly it does not give us what we need.</a:t>
            </a:r>
          </a:p>
          <a:p>
            <a:r>
              <a:rPr lang="en-GB" dirty="0"/>
              <a:t>If we damage the soil, by taking things out of it and not adding the correct things back into, then we are affected, as are the plants that grow in that soil</a:t>
            </a:r>
          </a:p>
          <a:p>
            <a:r>
              <a:rPr lang="en-GB" dirty="0"/>
              <a:t>We are made up of water, fungi and lots of bacteria; we are not separate from nature, nature is us and we are nature</a:t>
            </a:r>
          </a:p>
          <a:p>
            <a:r>
              <a:rPr lang="en-GB" dirty="0"/>
              <a:t>If we damage the earth we damage ourselves. We are dependent on the earth.</a:t>
            </a:r>
          </a:p>
          <a:p>
            <a:r>
              <a:rPr lang="en-GB" dirty="0"/>
              <a:t>Van der </a:t>
            </a:r>
            <a:r>
              <a:rPr lang="en-GB" dirty="0" err="1"/>
              <a:t>veen</a:t>
            </a:r>
            <a:r>
              <a:rPr lang="en-GB" dirty="0"/>
              <a:t> considers the impact we have on plants and animals.</a:t>
            </a:r>
          </a:p>
        </p:txBody>
      </p:sp>
      <p:pic>
        <p:nvPicPr>
          <p:cNvPr id="4" name="Audio 3">
            <a:hlinkClick r:id="" action="ppaction://media"/>
            <a:extLst>
              <a:ext uri="{FF2B5EF4-FFF2-40B4-BE49-F238E27FC236}">
                <a16:creationId xmlns:a16="http://schemas.microsoft.com/office/drawing/2014/main" id="{C51F58D6-3F9B-408F-B740-F562BA817EE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29259897"/>
      </p:ext>
    </p:extLst>
  </p:cSld>
  <p:clrMapOvr>
    <a:masterClrMapping/>
  </p:clrMapOvr>
  <mc:AlternateContent xmlns:mc="http://schemas.openxmlformats.org/markup-compatibility/2006" xmlns:p14="http://schemas.microsoft.com/office/powerpoint/2010/main">
    <mc:Choice Requires="p14">
      <p:transition spd="slow" p14:dur="2000" advTm="173788"/>
    </mc:Choice>
    <mc:Fallback xmlns="">
      <p:transition spd="slow" advTm="173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5A375-3EF2-49DA-A42D-2926071B9DC1}"/>
              </a:ext>
            </a:extLst>
          </p:cNvPr>
          <p:cNvSpPr>
            <a:spLocks noGrp="1"/>
          </p:cNvSpPr>
          <p:nvPr>
            <p:ph type="title"/>
          </p:nvPr>
        </p:nvSpPr>
        <p:spPr/>
        <p:txBody>
          <a:bodyPr/>
          <a:lstStyle/>
          <a:p>
            <a:r>
              <a:rPr lang="en-GB" dirty="0"/>
              <a:t>The authors theory's in this article  </a:t>
            </a:r>
          </a:p>
        </p:txBody>
      </p:sp>
      <p:sp>
        <p:nvSpPr>
          <p:cNvPr id="3" name="Content Placeholder 2">
            <a:extLst>
              <a:ext uri="{FF2B5EF4-FFF2-40B4-BE49-F238E27FC236}">
                <a16:creationId xmlns:a16="http://schemas.microsoft.com/office/drawing/2014/main" id="{B9599F9C-8BB5-46F3-BFB7-F4979F7126FF}"/>
              </a:ext>
            </a:extLst>
          </p:cNvPr>
          <p:cNvSpPr>
            <a:spLocks noGrp="1"/>
          </p:cNvSpPr>
          <p:nvPr>
            <p:ph idx="1"/>
          </p:nvPr>
        </p:nvSpPr>
        <p:spPr>
          <a:xfrm>
            <a:off x="2589212" y="2199861"/>
            <a:ext cx="8915400" cy="3777622"/>
          </a:xfrm>
        </p:spPr>
        <p:txBody>
          <a:bodyPr>
            <a:normAutofit/>
          </a:bodyPr>
          <a:lstStyle/>
          <a:p>
            <a:r>
              <a:rPr lang="en-GB" dirty="0">
                <a:solidFill>
                  <a:schemeClr val="tx1"/>
                </a:solidFill>
              </a:rPr>
              <a:t>Van der </a:t>
            </a:r>
            <a:r>
              <a:rPr lang="en-GB" dirty="0" err="1">
                <a:solidFill>
                  <a:schemeClr val="tx1"/>
                </a:solidFill>
              </a:rPr>
              <a:t>veen</a:t>
            </a:r>
            <a:r>
              <a:rPr lang="en-GB" dirty="0">
                <a:solidFill>
                  <a:schemeClr val="tx1"/>
                </a:solidFill>
              </a:rPr>
              <a:t> uses </a:t>
            </a:r>
            <a:r>
              <a:rPr lang="en-GB" dirty="0" err="1">
                <a:solidFill>
                  <a:schemeClr val="tx1"/>
                </a:solidFill>
              </a:rPr>
              <a:t>Inglod</a:t>
            </a:r>
            <a:r>
              <a:rPr lang="en-GB" dirty="0">
                <a:solidFill>
                  <a:schemeClr val="tx1"/>
                </a:solidFill>
              </a:rPr>
              <a:t> (2007) and his concepts of meshwork and entanglement </a:t>
            </a:r>
          </a:p>
          <a:p>
            <a:r>
              <a:rPr lang="en-GB" dirty="0">
                <a:solidFill>
                  <a:schemeClr val="tx1"/>
                </a:solidFill>
              </a:rPr>
              <a:t>Hodder (2011, 164) is also referred to throughout this article, further using the term entanglement . Largely to demonstrate the idea that both plants and humans, are trapped in a senses of relationship </a:t>
            </a:r>
          </a:p>
          <a:p>
            <a:r>
              <a:rPr lang="en-GB" dirty="0">
                <a:solidFill>
                  <a:schemeClr val="tx1"/>
                </a:solidFill>
              </a:rPr>
              <a:t>As Pollan (2001) so compellingly illustrates, plants often have something we desire, be that nutrition, sweetness, beauty, or in toxication, but in multiplying their produce we not only directly assist the plants in their desire to reproduce</a:t>
            </a:r>
            <a:r>
              <a:rPr lang="en-GB" dirty="0">
                <a:solidFill>
                  <a:srgbClr val="FF0000"/>
                </a:solidFill>
              </a:rPr>
              <a:t> </a:t>
            </a:r>
          </a:p>
          <a:p>
            <a:r>
              <a:rPr lang="en-GB" dirty="0">
                <a:solidFill>
                  <a:schemeClr val="tx1"/>
                </a:solidFill>
              </a:rPr>
              <a:t>These entanglements between plants and people are felt in the arenas of consumption and production, social life, labour relation ,intercontinental contacts, body and mind</a:t>
            </a:r>
            <a:r>
              <a:rPr lang="en-GB" dirty="0">
                <a:solidFill>
                  <a:srgbClr val="FF0000"/>
                </a:solidFill>
              </a:rPr>
              <a:t>.  </a:t>
            </a:r>
            <a:endParaRPr lang="en-GB" dirty="0">
              <a:solidFill>
                <a:srgbClr val="FF0000"/>
              </a:solidFill>
              <a:highlight>
                <a:srgbClr val="FFFF00"/>
              </a:highlight>
            </a:endParaRPr>
          </a:p>
        </p:txBody>
      </p:sp>
      <p:pic>
        <p:nvPicPr>
          <p:cNvPr id="4" name="Audio 3">
            <a:hlinkClick r:id="" action="ppaction://media"/>
            <a:extLst>
              <a:ext uri="{FF2B5EF4-FFF2-40B4-BE49-F238E27FC236}">
                <a16:creationId xmlns:a16="http://schemas.microsoft.com/office/drawing/2014/main" id="{5225DBF4-B1A0-4A3A-B548-34A44492B1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70097832"/>
      </p:ext>
    </p:extLst>
  </p:cSld>
  <p:clrMapOvr>
    <a:masterClrMapping/>
  </p:clrMapOvr>
  <mc:AlternateContent xmlns:mc="http://schemas.openxmlformats.org/markup-compatibility/2006" xmlns:p14="http://schemas.microsoft.com/office/powerpoint/2010/main">
    <mc:Choice Requires="p14">
      <p:transition spd="slow" p14:dur="2000" advTm="203347"/>
    </mc:Choice>
    <mc:Fallback xmlns="">
      <p:transition spd="slow" advTm="2033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8" name="Group 47">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49"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50"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51"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2"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3"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4"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5"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6"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7"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58"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59"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60"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2" name="Group 61">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63"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4"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5"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6"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7"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68"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69"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70"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71"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2"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3"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4"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D67D2F2F-C283-4C70-BF3C-1D47157A6A7A}"/>
              </a:ext>
            </a:extLst>
          </p:cNvPr>
          <p:cNvSpPr>
            <a:spLocks noGrp="1"/>
          </p:cNvSpPr>
          <p:nvPr>
            <p:ph type="title"/>
          </p:nvPr>
        </p:nvSpPr>
        <p:spPr>
          <a:xfrm>
            <a:off x="6483096" y="624110"/>
            <a:ext cx="5021516" cy="1280890"/>
          </a:xfrm>
        </p:spPr>
        <p:txBody>
          <a:bodyPr>
            <a:normAutofit/>
          </a:bodyPr>
          <a:lstStyle/>
          <a:p>
            <a:r>
              <a:rPr lang="en-GB" dirty="0"/>
              <a:t>Theories</a:t>
            </a:r>
          </a:p>
        </p:txBody>
      </p:sp>
      <p:sp>
        <p:nvSpPr>
          <p:cNvPr id="76" name="Rectangle 75">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8"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E63ED2EF-EB5A-4255-99FE-4FC785EF9549}"/>
              </a:ext>
            </a:extLst>
          </p:cNvPr>
          <p:cNvSpPr>
            <a:spLocks noGrp="1"/>
          </p:cNvSpPr>
          <p:nvPr>
            <p:ph idx="1"/>
          </p:nvPr>
        </p:nvSpPr>
        <p:spPr>
          <a:xfrm>
            <a:off x="6438191" y="2133600"/>
            <a:ext cx="5066419" cy="3777622"/>
          </a:xfrm>
        </p:spPr>
        <p:txBody>
          <a:bodyPr>
            <a:normAutofit/>
          </a:bodyPr>
          <a:lstStyle/>
          <a:p>
            <a:pPr>
              <a:lnSpc>
                <a:spcPct val="90000"/>
              </a:lnSpc>
            </a:pPr>
            <a:r>
              <a:rPr lang="en-GB" sz="1500" dirty="0"/>
              <a:t> Morton (2013), Bennett (2010) and </a:t>
            </a:r>
            <a:r>
              <a:rPr lang="en-GB" sz="1500" dirty="0" err="1"/>
              <a:t>Witmore</a:t>
            </a:r>
            <a:r>
              <a:rPr lang="en-GB" sz="1500" dirty="0"/>
              <a:t> (2014)  are all cited in this article, as their work  looks at re-levelling the playing field of how we view plants</a:t>
            </a:r>
          </a:p>
          <a:p>
            <a:pPr>
              <a:lnSpc>
                <a:spcPct val="90000"/>
              </a:lnSpc>
            </a:pPr>
            <a:r>
              <a:rPr lang="en-GB" sz="1500" dirty="0"/>
              <a:t>the main aim of the article is to demonstrate that humans are not the only significant actors , and that the materials we have around us are much more important than they may first seem to be</a:t>
            </a:r>
          </a:p>
          <a:p>
            <a:pPr>
              <a:lnSpc>
                <a:spcPct val="90000"/>
              </a:lnSpc>
            </a:pPr>
            <a:r>
              <a:rPr lang="en-GB" sz="1500" dirty="0"/>
              <a:t>These theory's backed by science have a pragmatic </a:t>
            </a:r>
            <a:r>
              <a:rPr lang="en-GB" sz="1500" dirty="0" err="1"/>
              <a:t>arropch</a:t>
            </a:r>
            <a:r>
              <a:rPr lang="en-GB" sz="1500" dirty="0"/>
              <a:t> to a human s place on the planet.</a:t>
            </a:r>
          </a:p>
          <a:p>
            <a:pPr>
              <a:lnSpc>
                <a:spcPct val="90000"/>
              </a:lnSpc>
            </a:pPr>
            <a:r>
              <a:rPr lang="en-GB" sz="1500" dirty="0"/>
              <a:t>This article shows that substances are affective players on an equal footing to humans,  who previously would have been thought to be the only agents.</a:t>
            </a:r>
          </a:p>
          <a:p>
            <a:pPr>
              <a:lnSpc>
                <a:spcPct val="90000"/>
              </a:lnSpc>
            </a:pPr>
            <a:endParaRPr lang="en-GB" sz="1500" dirty="0"/>
          </a:p>
        </p:txBody>
      </p:sp>
      <p:pic>
        <p:nvPicPr>
          <p:cNvPr id="4" name="Picture 3">
            <a:extLst>
              <a:ext uri="{FF2B5EF4-FFF2-40B4-BE49-F238E27FC236}">
                <a16:creationId xmlns:a16="http://schemas.microsoft.com/office/drawing/2014/main" id="{93FFE159-9797-4773-874E-BF31FC04E234}"/>
              </a:ext>
            </a:extLst>
          </p:cNvPr>
          <p:cNvPicPr>
            <a:picLocks noChangeAspect="1"/>
          </p:cNvPicPr>
          <p:nvPr/>
        </p:nvPicPr>
        <p:blipFill>
          <a:blip r:embed="rId4"/>
          <a:stretch>
            <a:fillRect/>
          </a:stretch>
        </p:blipFill>
        <p:spPr>
          <a:xfrm rot="16200000">
            <a:off x="-881592" y="1570704"/>
            <a:ext cx="6106232" cy="3759950"/>
          </a:xfrm>
          <a:prstGeom prst="rect">
            <a:avLst/>
          </a:prstGeom>
        </p:spPr>
      </p:pic>
      <p:pic>
        <p:nvPicPr>
          <p:cNvPr id="5" name="Audio 4">
            <a:hlinkClick r:id="" action="ppaction://media"/>
            <a:extLst>
              <a:ext uri="{FF2B5EF4-FFF2-40B4-BE49-F238E27FC236}">
                <a16:creationId xmlns:a16="http://schemas.microsoft.com/office/drawing/2014/main" id="{6702902E-4C01-45EC-9633-3522C0ABFFD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22665217"/>
      </p:ext>
    </p:extLst>
  </p:cSld>
  <p:clrMapOvr>
    <a:masterClrMapping/>
  </p:clrMapOvr>
  <mc:AlternateContent xmlns:mc="http://schemas.openxmlformats.org/markup-compatibility/2006" xmlns:p14="http://schemas.microsoft.com/office/powerpoint/2010/main">
    <mc:Choice Requires="p14">
      <p:transition spd="slow" p14:dur="2000" advTm="109074"/>
    </mc:Choice>
    <mc:Fallback xmlns="">
      <p:transition spd="slow" advTm="1090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9EE869B-085D-43B3-AED8-9B0655612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Rectangle 10">
            <a:extLst>
              <a:ext uri="{FF2B5EF4-FFF2-40B4-BE49-F238E27FC236}">
                <a16:creationId xmlns:a16="http://schemas.microsoft.com/office/drawing/2014/main" id="{C54E744A-A072-47AF-981A-3718617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8229600" cy="6858000"/>
          </a:xfrm>
          <a:prstGeom prst="rect">
            <a:avLst/>
          </a:prstGeom>
          <a:solidFill>
            <a:schemeClr val="tx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204B00B3-C1A8-41B2-8592-CDA55F37FD2B}"/>
              </a:ext>
            </a:extLst>
          </p:cNvPr>
          <p:cNvPicPr>
            <a:picLocks noChangeAspect="1"/>
          </p:cNvPicPr>
          <p:nvPr/>
        </p:nvPicPr>
        <p:blipFill rotWithShape="1">
          <a:blip r:embed="rId4"/>
          <a:srcRect l="59394" r="10272"/>
          <a:stretch/>
        </p:blipFill>
        <p:spPr>
          <a:xfrm>
            <a:off x="8229598" y="10"/>
            <a:ext cx="3962401" cy="6857990"/>
          </a:xfrm>
          <a:prstGeom prst="rect">
            <a:avLst/>
          </a:prstGeom>
        </p:spPr>
      </p:pic>
      <p:sp>
        <p:nvSpPr>
          <p:cNvPr id="13" name="Freeform 5">
            <a:extLst>
              <a:ext uri="{FF2B5EF4-FFF2-40B4-BE49-F238E27FC236}">
                <a16:creationId xmlns:a16="http://schemas.microsoft.com/office/drawing/2014/main" id="{F0254341-1068-4FB7-8AEF-220C6EB41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65396CB4-95F9-4DC7-84CB-71D04088E1FB}"/>
              </a:ext>
            </a:extLst>
          </p:cNvPr>
          <p:cNvSpPr>
            <a:spLocks noGrp="1"/>
          </p:cNvSpPr>
          <p:nvPr>
            <p:ph type="title"/>
          </p:nvPr>
        </p:nvSpPr>
        <p:spPr>
          <a:xfrm>
            <a:off x="541867" y="787400"/>
            <a:ext cx="7145866" cy="778933"/>
          </a:xfrm>
        </p:spPr>
        <p:txBody>
          <a:bodyPr anchor="ctr">
            <a:normAutofit/>
          </a:bodyPr>
          <a:lstStyle/>
          <a:p>
            <a:r>
              <a:rPr lang="en-GB" sz="3200">
                <a:solidFill>
                  <a:srgbClr val="FEFFFF"/>
                </a:solidFill>
              </a:rPr>
              <a:t>Embodiment </a:t>
            </a:r>
          </a:p>
        </p:txBody>
      </p:sp>
      <p:sp>
        <p:nvSpPr>
          <p:cNvPr id="3" name="Content Placeholder 2">
            <a:extLst>
              <a:ext uri="{FF2B5EF4-FFF2-40B4-BE49-F238E27FC236}">
                <a16:creationId xmlns:a16="http://schemas.microsoft.com/office/drawing/2014/main" id="{A39746B1-484A-41C6-B370-88F2E1B53384}"/>
              </a:ext>
            </a:extLst>
          </p:cNvPr>
          <p:cNvSpPr>
            <a:spLocks noGrp="1"/>
          </p:cNvSpPr>
          <p:nvPr>
            <p:ph idx="1"/>
          </p:nvPr>
        </p:nvSpPr>
        <p:spPr>
          <a:xfrm>
            <a:off x="541866" y="2032000"/>
            <a:ext cx="7145867" cy="3879222"/>
          </a:xfrm>
        </p:spPr>
        <p:txBody>
          <a:bodyPr>
            <a:normAutofit/>
          </a:bodyPr>
          <a:lstStyle/>
          <a:p>
            <a:r>
              <a:rPr lang="en-GB">
                <a:solidFill>
                  <a:srgbClr val="FEFFFF"/>
                </a:solidFill>
              </a:rPr>
              <a:t>Van der veen see us that plants are ore than they may seem</a:t>
            </a:r>
          </a:p>
          <a:p>
            <a:r>
              <a:rPr lang="en-GB">
                <a:solidFill>
                  <a:srgbClr val="FEFFFF"/>
                </a:solidFill>
              </a:rPr>
              <a:t>She explore when a plant becomes part of us , when we consume a plant the plant becomes part of us </a:t>
            </a:r>
          </a:p>
          <a:p>
            <a:r>
              <a:rPr lang="en-GB">
                <a:solidFill>
                  <a:srgbClr val="FEFFFF"/>
                </a:solidFill>
              </a:rPr>
              <a:t>From her acarological evidence VAN DER veen demonstrate that plants can actually change us ,it is possible to tell from human remains what plants have been consumed on a molecular level.</a:t>
            </a:r>
            <a:endParaRPr lang="en-GB">
              <a:solidFill>
                <a:srgbClr val="FEFFFF"/>
              </a:solidFill>
              <a:highlight>
                <a:srgbClr val="FFFF00"/>
              </a:highlight>
            </a:endParaRPr>
          </a:p>
          <a:p>
            <a:r>
              <a:rPr lang="en-GB">
                <a:solidFill>
                  <a:srgbClr val="FEFFFF"/>
                </a:solidFill>
              </a:rPr>
              <a:t>Therefore it is correct that we are what we eat is a prime example of this thinking.</a:t>
            </a:r>
          </a:p>
        </p:txBody>
      </p:sp>
      <p:pic>
        <p:nvPicPr>
          <p:cNvPr id="5" name="Audio 4">
            <a:hlinkClick r:id="" action="ppaction://media"/>
            <a:extLst>
              <a:ext uri="{FF2B5EF4-FFF2-40B4-BE49-F238E27FC236}">
                <a16:creationId xmlns:a16="http://schemas.microsoft.com/office/drawing/2014/main" id="{EDEE5DF2-882B-41CF-B938-218BF04581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6329780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2618"/>
    </mc:Choice>
    <mc:Fallback xmlns="">
      <p:transition spd="slow" advTm="1026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0E054-D86E-4F17-B33D-C3EB35EA1091}"/>
              </a:ext>
            </a:extLst>
          </p:cNvPr>
          <p:cNvSpPr>
            <a:spLocks noGrp="1"/>
          </p:cNvSpPr>
          <p:nvPr>
            <p:ph type="title"/>
          </p:nvPr>
        </p:nvSpPr>
        <p:spPr/>
        <p:txBody>
          <a:bodyPr/>
          <a:lstStyle/>
          <a:p>
            <a:r>
              <a:rPr lang="en-GB" dirty="0"/>
              <a:t>Van der </a:t>
            </a:r>
            <a:r>
              <a:rPr lang="en-GB" dirty="0" err="1"/>
              <a:t>veen</a:t>
            </a:r>
            <a:r>
              <a:rPr lang="en-GB" dirty="0"/>
              <a:t> is influenced by Morton </a:t>
            </a:r>
          </a:p>
        </p:txBody>
      </p:sp>
      <p:sp>
        <p:nvSpPr>
          <p:cNvPr id="3" name="Content Placeholder 2">
            <a:extLst>
              <a:ext uri="{FF2B5EF4-FFF2-40B4-BE49-F238E27FC236}">
                <a16:creationId xmlns:a16="http://schemas.microsoft.com/office/drawing/2014/main" id="{9E5AC290-5B8E-4CEE-BE61-697777DA5DC0}"/>
              </a:ext>
            </a:extLst>
          </p:cNvPr>
          <p:cNvSpPr>
            <a:spLocks noGrp="1"/>
          </p:cNvSpPr>
          <p:nvPr>
            <p:ph idx="1"/>
          </p:nvPr>
        </p:nvSpPr>
        <p:spPr/>
        <p:txBody>
          <a:bodyPr>
            <a:normAutofit lnSpcReduction="10000"/>
          </a:bodyPr>
          <a:lstStyle/>
          <a:p>
            <a:r>
              <a:rPr lang="en-GB" dirty="0">
                <a:solidFill>
                  <a:schemeClr val="tx1"/>
                </a:solidFill>
              </a:rPr>
              <a:t> Morton, discrete things are obvious but also problematic. For example, he describes some of them as hyper objects – those things that are just too big </a:t>
            </a:r>
          </a:p>
          <a:p>
            <a:r>
              <a:rPr lang="en-GB" dirty="0">
                <a:solidFill>
                  <a:schemeClr val="tx1"/>
                </a:solidFill>
              </a:rPr>
              <a:t>Things that appear to be discrete, disappear or blur within the total mesh. Morton’s theory of meshwork can be seen in how we have an affect in plants, and how they affect us. Van der </a:t>
            </a:r>
            <a:r>
              <a:rPr lang="en-GB" dirty="0" err="1">
                <a:solidFill>
                  <a:schemeClr val="tx1"/>
                </a:solidFill>
              </a:rPr>
              <a:t>veens</a:t>
            </a:r>
            <a:r>
              <a:rPr lang="en-GB" dirty="0">
                <a:solidFill>
                  <a:schemeClr val="tx1"/>
                </a:solidFill>
              </a:rPr>
              <a:t> use of  Morton (2013),thinking of a meshwork makes it easier for us to understand how things are linked </a:t>
            </a:r>
          </a:p>
          <a:p>
            <a:r>
              <a:rPr lang="en-GB" dirty="0">
                <a:solidFill>
                  <a:schemeClr val="tx1"/>
                </a:solidFill>
              </a:rPr>
              <a:t>These links demonstrate his use of materialism is used, showing how we and plants are one</a:t>
            </a:r>
          </a:p>
          <a:p>
            <a:r>
              <a:rPr lang="en-GB" dirty="0">
                <a:solidFill>
                  <a:schemeClr val="tx1"/>
                </a:solidFill>
              </a:rPr>
              <a:t>The idea of ‘meshwork’ can be applied to how farmers spend there lives, tending to crops and using them as a resource. This entanglement involves not only the nutrition of the famer and family but the whole social network in which he lives, his way of live is centred round the plant’s</a:t>
            </a:r>
          </a:p>
        </p:txBody>
      </p:sp>
      <p:pic>
        <p:nvPicPr>
          <p:cNvPr id="4" name="Audio 3">
            <a:hlinkClick r:id="" action="ppaction://media"/>
            <a:extLst>
              <a:ext uri="{FF2B5EF4-FFF2-40B4-BE49-F238E27FC236}">
                <a16:creationId xmlns:a16="http://schemas.microsoft.com/office/drawing/2014/main" id="{352EF9AF-3032-463A-AECB-E80C752A1C1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15087589"/>
      </p:ext>
    </p:extLst>
  </p:cSld>
  <p:clrMapOvr>
    <a:masterClrMapping/>
  </p:clrMapOvr>
  <mc:AlternateContent xmlns:mc="http://schemas.openxmlformats.org/markup-compatibility/2006" xmlns:p14="http://schemas.microsoft.com/office/powerpoint/2010/main">
    <mc:Choice Requires="p14">
      <p:transition spd="slow" p14:dur="2000" advTm="150382"/>
    </mc:Choice>
    <mc:Fallback xmlns="">
      <p:transition spd="slow" advTm="150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86B5A1A-740B-44C9-8908-A87273DF8BF6}"/>
              </a:ext>
            </a:extLst>
          </p:cNvPr>
          <p:cNvPicPr>
            <a:picLocks noChangeAspect="1"/>
          </p:cNvPicPr>
          <p:nvPr/>
        </p:nvPicPr>
        <p:blipFill rotWithShape="1">
          <a:blip r:embed="rId4"/>
          <a:srcRect l="832" r="1" b="1"/>
          <a:stretch/>
        </p:blipFill>
        <p:spPr>
          <a:xfrm>
            <a:off x="4485557" y="10"/>
            <a:ext cx="7706443" cy="6857990"/>
          </a:xfrm>
          <a:prstGeom prst="rect">
            <a:avLst/>
          </a:prstGeom>
        </p:spPr>
      </p:pic>
      <p:sp useBgFill="1">
        <p:nvSpPr>
          <p:cNvPr id="9" name="Freeform: Shape 8">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2" name="Title 1">
            <a:extLst>
              <a:ext uri="{FF2B5EF4-FFF2-40B4-BE49-F238E27FC236}">
                <a16:creationId xmlns:a16="http://schemas.microsoft.com/office/drawing/2014/main" id="{56D16505-8AD1-4690-825F-FEDF3658B696}"/>
              </a:ext>
            </a:extLst>
          </p:cNvPr>
          <p:cNvSpPr>
            <a:spLocks noGrp="1"/>
          </p:cNvSpPr>
          <p:nvPr>
            <p:ph type="title"/>
          </p:nvPr>
        </p:nvSpPr>
        <p:spPr>
          <a:xfrm>
            <a:off x="535525" y="624110"/>
            <a:ext cx="4623955" cy="1280890"/>
          </a:xfrm>
        </p:spPr>
        <p:txBody>
          <a:bodyPr>
            <a:normAutofit/>
          </a:bodyPr>
          <a:lstStyle/>
          <a:p>
            <a:r>
              <a:rPr lang="en-GB" dirty="0"/>
              <a:t>Martialisms and plants </a:t>
            </a:r>
          </a:p>
        </p:txBody>
      </p:sp>
      <p:sp>
        <p:nvSpPr>
          <p:cNvPr id="11" name="Rectangle 10">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2DF68A8-FA3D-4602-8DFA-92571C34AF50}"/>
              </a:ext>
            </a:extLst>
          </p:cNvPr>
          <p:cNvSpPr>
            <a:spLocks noGrp="1"/>
          </p:cNvSpPr>
          <p:nvPr>
            <p:ph idx="1"/>
          </p:nvPr>
        </p:nvSpPr>
        <p:spPr>
          <a:xfrm>
            <a:off x="531812" y="2133600"/>
            <a:ext cx="4625882" cy="3777622"/>
          </a:xfrm>
        </p:spPr>
        <p:txBody>
          <a:bodyPr>
            <a:normAutofit/>
          </a:bodyPr>
          <a:lstStyle/>
          <a:p>
            <a:r>
              <a:rPr lang="en-GB"/>
              <a:t>Anthropologist studying material culture ,the stuff that surrounds us reflects us </a:t>
            </a:r>
          </a:p>
          <a:p>
            <a:r>
              <a:rPr lang="en-GB"/>
              <a:t> van der </a:t>
            </a:r>
            <a:r>
              <a:rPr lang="en-GB" err="1"/>
              <a:t>veen</a:t>
            </a:r>
            <a:r>
              <a:rPr lang="en-GB"/>
              <a:t> shows our relationship with plants and how important this is </a:t>
            </a:r>
          </a:p>
          <a:p>
            <a:r>
              <a:rPr lang="en-GB"/>
              <a:t>There nutritional value is primary but they an also become addictive and some have mid altering properties</a:t>
            </a:r>
          </a:p>
          <a:p>
            <a:r>
              <a:rPr lang="en-GB"/>
              <a:t>Van der </a:t>
            </a:r>
            <a:r>
              <a:rPr lang="en-GB" err="1"/>
              <a:t>veen</a:t>
            </a:r>
            <a:r>
              <a:rPr lang="en-GB"/>
              <a:t> uses the idea of plants wanting something and adapting to allow them to do this, along with the idea of agency</a:t>
            </a:r>
          </a:p>
          <a:p>
            <a:endParaRPr lang="en-GB" dirty="0"/>
          </a:p>
          <a:p>
            <a:endParaRPr lang="en-GB" dirty="0"/>
          </a:p>
        </p:txBody>
      </p:sp>
      <p:pic>
        <p:nvPicPr>
          <p:cNvPr id="5" name="Audio 4">
            <a:hlinkClick r:id="" action="ppaction://media"/>
            <a:extLst>
              <a:ext uri="{FF2B5EF4-FFF2-40B4-BE49-F238E27FC236}">
                <a16:creationId xmlns:a16="http://schemas.microsoft.com/office/drawing/2014/main" id="{50887D03-9C17-4B4B-A1CB-691C5A8DAB3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95196129"/>
      </p:ext>
    </p:extLst>
  </p:cSld>
  <p:clrMapOvr>
    <a:masterClrMapping/>
  </p:clrMapOvr>
  <mc:AlternateContent xmlns:mc="http://schemas.openxmlformats.org/markup-compatibility/2006" xmlns:p14="http://schemas.microsoft.com/office/powerpoint/2010/main">
    <mc:Choice Requires="p14">
      <p:transition spd="slow" p14:dur="2000" advTm="159623"/>
    </mc:Choice>
    <mc:Fallback xmlns="">
      <p:transition spd="slow" advTm="1596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B34BB-4AC5-4F05-8D98-E242C6B6DD5F}"/>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4F2B11C2-A462-44DA-9B3C-96CA815B98A0}"/>
              </a:ext>
            </a:extLst>
          </p:cNvPr>
          <p:cNvSpPr>
            <a:spLocks noGrp="1"/>
          </p:cNvSpPr>
          <p:nvPr>
            <p:ph idx="1"/>
          </p:nvPr>
        </p:nvSpPr>
        <p:spPr/>
        <p:txBody>
          <a:bodyPr>
            <a:normAutofit/>
          </a:bodyPr>
          <a:lstStyle/>
          <a:p>
            <a:r>
              <a:rPr lang="en-GB" sz="1400" dirty="0">
                <a:hlinkClick r:id="rId4"/>
              </a:rPr>
              <a:t>https://www2.le.ac.uk/departments/archaeology/people/emeritus/vanderveen</a:t>
            </a:r>
            <a:endParaRPr lang="en-GB" sz="1400" dirty="0"/>
          </a:p>
          <a:p>
            <a:r>
              <a:rPr lang="en-GB" sz="1400" dirty="0"/>
              <a:t>van der Veen, M. (2014) “</a:t>
            </a:r>
            <a:r>
              <a:rPr lang="en-GB" sz="1400" i="1" dirty="0"/>
              <a:t>The materiality of plants: plant–people entanglements</a:t>
            </a:r>
            <a:r>
              <a:rPr lang="en-GB" sz="1400" dirty="0"/>
              <a:t>,” World Archaeology, 46(5), pp. 799–812</a:t>
            </a:r>
          </a:p>
          <a:p>
            <a:r>
              <a:rPr lang="en-GB" sz="1400" dirty="0"/>
              <a:t>Hodder, I.( 2011). “</a:t>
            </a:r>
            <a:r>
              <a:rPr lang="en-GB" sz="1400" i="1" dirty="0"/>
              <a:t>Human-Thing Entanglement: Towards an Integrated Archaeological </a:t>
            </a:r>
            <a:r>
              <a:rPr lang="en-GB" sz="1400" i="1" dirty="0" err="1"/>
              <a:t>Perspective.”</a:t>
            </a:r>
            <a:r>
              <a:rPr lang="en-GB" sz="1400" dirty="0" err="1"/>
              <a:t>Journal</a:t>
            </a:r>
            <a:r>
              <a:rPr lang="en-GB" sz="1400" dirty="0"/>
              <a:t> of the Royal Anthropological Institute </a:t>
            </a:r>
          </a:p>
          <a:p>
            <a:r>
              <a:rPr lang="en-GB" sz="1400" dirty="0"/>
              <a:t>Ingold, T. (2007). “</a:t>
            </a:r>
            <a:r>
              <a:rPr lang="en-GB" sz="1400" i="1" dirty="0"/>
              <a:t>Materials Against Materiality.</a:t>
            </a:r>
            <a:r>
              <a:rPr lang="en-GB" sz="1400" dirty="0"/>
              <a:t>” Archaeological Dialogues</a:t>
            </a:r>
          </a:p>
          <a:p>
            <a:r>
              <a:rPr lang="en-GB" sz="1400" dirty="0"/>
              <a:t> Pollan, M. (2001). ‘</a:t>
            </a:r>
            <a:r>
              <a:rPr lang="en-GB" sz="1400" i="1" dirty="0"/>
              <a:t>The Botany of Desire: A Plant’s Eye View of the World.’</a:t>
            </a:r>
            <a:r>
              <a:rPr lang="en-GB" sz="1400" dirty="0"/>
              <a:t> New York: Random House.</a:t>
            </a:r>
          </a:p>
          <a:p>
            <a:r>
              <a:rPr lang="en-GB" sz="1400" dirty="0"/>
              <a:t>Van der Veen, M. (2011</a:t>
            </a:r>
            <a:r>
              <a:rPr lang="en-GB" sz="1400" i="1" dirty="0"/>
              <a:t>)’. Consumption, Trade and Innovation. Exploring the Botanical Remains from the Roman and Islamic Ports at </a:t>
            </a:r>
            <a:r>
              <a:rPr lang="en-GB" sz="1400" i="1" dirty="0" err="1"/>
              <a:t>Quseir</a:t>
            </a:r>
            <a:r>
              <a:rPr lang="en-GB" sz="1400" i="1" dirty="0"/>
              <a:t> al-Qadim, Egypt. Frankfurt: Africa Magna Verlag’</a:t>
            </a:r>
          </a:p>
        </p:txBody>
      </p:sp>
      <p:pic>
        <p:nvPicPr>
          <p:cNvPr id="4" name="Audio 3">
            <a:hlinkClick r:id="" action="ppaction://media"/>
            <a:extLst>
              <a:ext uri="{FF2B5EF4-FFF2-40B4-BE49-F238E27FC236}">
                <a16:creationId xmlns:a16="http://schemas.microsoft.com/office/drawing/2014/main" id="{7C87D154-4449-4DBC-A16F-2816CE5CEA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3210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467D266DF7D29488C599703B2EBBD01" ma:contentTypeVersion="7" ma:contentTypeDescription="Create a new document." ma:contentTypeScope="" ma:versionID="9a2fb44583040e860af6429ff2fc5811">
  <xsd:schema xmlns:xsd="http://www.w3.org/2001/XMLSchema" xmlns:xs="http://www.w3.org/2001/XMLSchema" xmlns:p="http://schemas.microsoft.com/office/2006/metadata/properties" xmlns:ns3="9d0d5cce-d4dc-4043-8325-c992d2f588cd" xmlns:ns4="39a888ec-cc75-402e-856f-ff68cc5460ab" targetNamespace="http://schemas.microsoft.com/office/2006/metadata/properties" ma:root="true" ma:fieldsID="a2a87743db9da1c455fdce9337ed876b" ns3:_="" ns4:_="">
    <xsd:import namespace="9d0d5cce-d4dc-4043-8325-c992d2f588cd"/>
    <xsd:import namespace="39a888ec-cc75-402e-856f-ff68cc5460a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d5cce-d4dc-4043-8325-c992d2f588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888ec-cc75-402e-856f-ff68cc5460a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D92680E-B9CA-4A64-9287-CD5ACEF1AF1B}">
  <ds:schemaRefs>
    <ds:schemaRef ds:uri="http://schemas.microsoft.com/sharepoint/v3/contenttype/forms"/>
  </ds:schemaRefs>
</ds:datastoreItem>
</file>

<file path=customXml/itemProps2.xml><?xml version="1.0" encoding="utf-8"?>
<ds:datastoreItem xmlns:ds="http://schemas.openxmlformats.org/officeDocument/2006/customXml" ds:itemID="{784A9DC0-E975-4D9C-84C5-B08C26FF04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d5cce-d4dc-4043-8325-c992d2f588cd"/>
    <ds:schemaRef ds:uri="39a888ec-cc75-402e-856f-ff68cc5460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3796A2-ACA1-416D-BE67-54EDDE7E8FC0}">
  <ds:schemaRefs>
    <ds:schemaRef ds:uri="http://purl.org/dc/terms/"/>
    <ds:schemaRef ds:uri="http://purl.org/dc/elements/1.1/"/>
    <ds:schemaRef ds:uri="9d0d5cce-d4dc-4043-8325-c992d2f588cd"/>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39a888ec-cc75-402e-856f-ff68cc5460ab"/>
    <ds:schemaRef ds:uri="http://purl.org/dc/dcmityp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Wisp</Template>
  <TotalTime>16369</TotalTime>
  <Words>995</Words>
  <Application>Microsoft Office PowerPoint</Application>
  <PresentationFormat>Widescreen</PresentationFormat>
  <Paragraphs>45</Paragraphs>
  <Slides>9</Slides>
  <Notes>0</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Wingdings 3</vt:lpstr>
      <vt:lpstr>Wisp</vt:lpstr>
      <vt:lpstr>The materiality of plants: plant–people entanglements By Marijke van der Veen </vt:lpstr>
      <vt:lpstr>About the writer:  Marijke van der Veen</vt:lpstr>
      <vt:lpstr>The author’s perspective in the article </vt:lpstr>
      <vt:lpstr>The authors theory's in this article  </vt:lpstr>
      <vt:lpstr>Theories</vt:lpstr>
      <vt:lpstr>Embodiment </vt:lpstr>
      <vt:lpstr>Van der veen is influenced by Morton </vt:lpstr>
      <vt:lpstr>Martialisms and plants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materiality of plants: plant–people entanglements Marijke van der Veen</dc:title>
  <dc:creator>Siobhan O'driscoll (1900688)</dc:creator>
  <cp:lastModifiedBy>Siobhan O'Driscoll (1900688)</cp:lastModifiedBy>
  <cp:revision>9</cp:revision>
  <dcterms:created xsi:type="dcterms:W3CDTF">2022-01-21T11:40:22Z</dcterms:created>
  <dcterms:modified xsi:type="dcterms:W3CDTF">2022-03-05T19:50:57Z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0x0101008467D266DF7D29488C599703B2EBBD01</vt:lpwstr>
  </property>
</Properties>
</file>