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3716000" cy="9144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15" d="100"/>
          <a:sy n="115" d="100"/>
        </p:scale>
        <p:origin x="146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shko Trifonov (2407602)" userId="b7bbc5fb-6fd3-417a-8e44-0c766c65de9a" providerId="ADAL" clId="{056F12BD-31C9-4B7A-BD7D-C3A0C843E253}"/>
    <pc:docChg chg="custSel modSld">
      <pc:chgData name="Toshko Trifonov (2407602)" userId="b7bbc5fb-6fd3-417a-8e44-0c766c65de9a" providerId="ADAL" clId="{056F12BD-31C9-4B7A-BD7D-C3A0C843E253}" dt="2026-06-08T13:27:49.135" v="507" actId="1076"/>
      <pc:docMkLst>
        <pc:docMk/>
      </pc:docMkLst>
      <pc:sldChg chg="delSp modSp mod">
        <pc:chgData name="Toshko Trifonov (2407602)" userId="b7bbc5fb-6fd3-417a-8e44-0c766c65de9a" providerId="ADAL" clId="{056F12BD-31C9-4B7A-BD7D-C3A0C843E253}" dt="2026-06-08T13:27:49.135" v="507" actId="1076"/>
        <pc:sldMkLst>
          <pc:docMk/>
          <pc:sldMk cId="0" sldId="256"/>
        </pc:sldMkLst>
        <pc:spChg chg="mod">
          <ac:chgData name="Toshko Trifonov (2407602)" userId="b7bbc5fb-6fd3-417a-8e44-0c766c65de9a" providerId="ADAL" clId="{056F12BD-31C9-4B7A-BD7D-C3A0C843E253}" dt="2026-05-31T16:56:47.888" v="130" actId="1076"/>
          <ac:spMkLst>
            <pc:docMk/>
            <pc:sldMk cId="0" sldId="256"/>
            <ac:spMk id="5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57:18.455" v="131" actId="1076"/>
          <ac:spMkLst>
            <pc:docMk/>
            <pc:sldMk cId="0" sldId="256"/>
            <ac:spMk id="7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23:25.404" v="490" actId="1076"/>
          <ac:spMkLst>
            <pc:docMk/>
            <pc:sldMk cId="0" sldId="256"/>
            <ac:spMk id="9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19:00.214" v="188" actId="1076"/>
          <ac:spMkLst>
            <pc:docMk/>
            <pc:sldMk cId="0" sldId="256"/>
            <ac:spMk id="13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00:05.433" v="151" actId="1076"/>
          <ac:spMkLst>
            <pc:docMk/>
            <pc:sldMk cId="0" sldId="256"/>
            <ac:spMk id="14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58:25.352" v="138" actId="1076"/>
          <ac:spMkLst>
            <pc:docMk/>
            <pc:sldMk cId="0" sldId="256"/>
            <ac:spMk id="15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58:59.422" v="142" actId="1076"/>
          <ac:spMkLst>
            <pc:docMk/>
            <pc:sldMk cId="0" sldId="256"/>
            <ac:spMk id="16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19:10.624" v="189" actId="1076"/>
          <ac:spMkLst>
            <pc:docMk/>
            <pc:sldMk cId="0" sldId="256"/>
            <ac:spMk id="17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59:42.257" v="149" actId="1076"/>
          <ac:spMkLst>
            <pc:docMk/>
            <pc:sldMk cId="0" sldId="256"/>
            <ac:spMk id="18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58:50.880" v="141" actId="1076"/>
          <ac:spMkLst>
            <pc:docMk/>
            <pc:sldMk cId="0" sldId="256"/>
            <ac:spMk id="19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59:50.755" v="150" actId="1076"/>
          <ac:spMkLst>
            <pc:docMk/>
            <pc:sldMk cId="0" sldId="256"/>
            <ac:spMk id="20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5T20:51:46.249" v="427" actId="1076"/>
          <ac:spMkLst>
            <pc:docMk/>
            <pc:sldMk cId="0" sldId="256"/>
            <ac:spMk id="21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55:20.867" v="124" actId="1076"/>
          <ac:spMkLst>
            <pc:docMk/>
            <pc:sldMk cId="0" sldId="256"/>
            <ac:spMk id="22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55:42.065" v="125" actId="1076"/>
          <ac:spMkLst>
            <pc:docMk/>
            <pc:sldMk cId="0" sldId="256"/>
            <ac:spMk id="23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32:07.982" v="4" actId="255"/>
          <ac:spMkLst>
            <pc:docMk/>
            <pc:sldMk cId="0" sldId="256"/>
            <ac:spMk id="26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24:15.587" v="493" actId="1076"/>
          <ac:spMkLst>
            <pc:docMk/>
            <pc:sldMk cId="0" sldId="256"/>
            <ac:spMk id="27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24:51.032" v="495" actId="1076"/>
          <ac:spMkLst>
            <pc:docMk/>
            <pc:sldMk cId="0" sldId="256"/>
            <ac:spMk id="28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31:49.837" v="2" actId="255"/>
          <ac:spMkLst>
            <pc:docMk/>
            <pc:sldMk cId="0" sldId="256"/>
            <ac:spMk id="30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31:58.849" v="3" actId="1076"/>
          <ac:spMkLst>
            <pc:docMk/>
            <pc:sldMk cId="0" sldId="256"/>
            <ac:spMk id="34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32:24.323" v="5" actId="1076"/>
          <ac:spMkLst>
            <pc:docMk/>
            <pc:sldMk cId="0" sldId="256"/>
            <ac:spMk id="36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32:36.700" v="6" actId="1076"/>
          <ac:spMkLst>
            <pc:docMk/>
            <pc:sldMk cId="0" sldId="256"/>
            <ac:spMk id="37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14:45.356" v="435" actId="1076"/>
          <ac:spMkLst>
            <pc:docMk/>
            <pc:sldMk cId="0" sldId="256"/>
            <ac:spMk id="40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55:57.625" v="126" actId="1076"/>
          <ac:spMkLst>
            <pc:docMk/>
            <pc:sldMk cId="0" sldId="256"/>
            <ac:spMk id="41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16:26.049" v="451" actId="1076"/>
          <ac:spMkLst>
            <pc:docMk/>
            <pc:sldMk cId="0" sldId="256"/>
            <ac:spMk id="42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16:39.741" v="453" actId="1076"/>
          <ac:spMkLst>
            <pc:docMk/>
            <pc:sldMk cId="0" sldId="256"/>
            <ac:spMk id="43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16:34.035" v="452" actId="1076"/>
          <ac:spMkLst>
            <pc:docMk/>
            <pc:sldMk cId="0" sldId="256"/>
            <ac:spMk id="44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16:46.875" v="454" actId="1076"/>
          <ac:spMkLst>
            <pc:docMk/>
            <pc:sldMk cId="0" sldId="256"/>
            <ac:spMk id="45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16:03.442" v="449" actId="1076"/>
          <ac:spMkLst>
            <pc:docMk/>
            <pc:sldMk cId="0" sldId="256"/>
            <ac:spMk id="47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15:58.867" v="448" actId="1076"/>
          <ac:spMkLst>
            <pc:docMk/>
            <pc:sldMk cId="0" sldId="256"/>
            <ac:spMk id="48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23:52.385" v="491" actId="1076"/>
          <ac:spMkLst>
            <pc:docMk/>
            <pc:sldMk cId="0" sldId="256"/>
            <ac:spMk id="49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14:49.073" v="436" actId="1076"/>
          <ac:spMkLst>
            <pc:docMk/>
            <pc:sldMk cId="0" sldId="256"/>
            <ac:spMk id="50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15:36.927" v="444" actId="1076"/>
          <ac:spMkLst>
            <pc:docMk/>
            <pc:sldMk cId="0" sldId="256"/>
            <ac:spMk id="51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15:33.013" v="443" actId="1076"/>
          <ac:spMkLst>
            <pc:docMk/>
            <pc:sldMk cId="0" sldId="256"/>
            <ac:spMk id="52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15:42.841" v="445" actId="1076"/>
          <ac:spMkLst>
            <pc:docMk/>
            <pc:sldMk cId="0" sldId="256"/>
            <ac:spMk id="53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15:20.011" v="441" actId="1076"/>
          <ac:spMkLst>
            <pc:docMk/>
            <pc:sldMk cId="0" sldId="256"/>
            <ac:spMk id="54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15:16.070" v="440" actId="1076"/>
          <ac:spMkLst>
            <pc:docMk/>
            <pc:sldMk cId="0" sldId="256"/>
            <ac:spMk id="55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15:05.793" v="438" actId="1076"/>
          <ac:spMkLst>
            <pc:docMk/>
            <pc:sldMk cId="0" sldId="256"/>
            <ac:spMk id="56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15:47.449" v="446" actId="1076"/>
          <ac:spMkLst>
            <pc:docMk/>
            <pc:sldMk cId="0" sldId="256"/>
            <ac:spMk id="57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13:50.893" v="428" actId="1076"/>
          <ac:spMkLst>
            <pc:docMk/>
            <pc:sldMk cId="0" sldId="256"/>
            <ac:spMk id="58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13:55.987" v="429" actId="1076"/>
          <ac:spMkLst>
            <pc:docMk/>
            <pc:sldMk cId="0" sldId="256"/>
            <ac:spMk id="59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14:56.415" v="437" actId="1076"/>
          <ac:spMkLst>
            <pc:docMk/>
            <pc:sldMk cId="0" sldId="256"/>
            <ac:spMk id="60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37:03.089" v="28" actId="1076"/>
          <ac:spMkLst>
            <pc:docMk/>
            <pc:sldMk cId="0" sldId="256"/>
            <ac:spMk id="68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36:04.817" v="22" actId="1076"/>
          <ac:spMkLst>
            <pc:docMk/>
            <pc:sldMk cId="0" sldId="256"/>
            <ac:spMk id="69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27:01.806" v="504" actId="1076"/>
          <ac:spMkLst>
            <pc:docMk/>
            <pc:sldMk cId="0" sldId="256"/>
            <ac:spMk id="74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5T09:27:21.464" v="388" actId="1076"/>
          <ac:spMkLst>
            <pc:docMk/>
            <pc:sldMk cId="0" sldId="256"/>
            <ac:spMk id="75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36:38.070" v="25" actId="1076"/>
          <ac:spMkLst>
            <pc:docMk/>
            <pc:sldMk cId="0" sldId="256"/>
            <ac:spMk id="76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54:52.032" v="383" actId="20577"/>
          <ac:spMkLst>
            <pc:docMk/>
            <pc:sldMk cId="0" sldId="256"/>
            <ac:spMk id="77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38:31.878" v="38" actId="1076"/>
          <ac:spMkLst>
            <pc:docMk/>
            <pc:sldMk cId="0" sldId="256"/>
            <ac:spMk id="79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37:59.809" v="34" actId="113"/>
          <ac:spMkLst>
            <pc:docMk/>
            <pc:sldMk cId="0" sldId="256"/>
            <ac:spMk id="81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26:25.090" v="497" actId="14100"/>
          <ac:spMkLst>
            <pc:docMk/>
            <pc:sldMk cId="0" sldId="256"/>
            <ac:spMk id="82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38:38.501" v="39" actId="113"/>
          <ac:spMkLst>
            <pc:docMk/>
            <pc:sldMk cId="0" sldId="256"/>
            <ac:spMk id="83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27:49.135" v="507" actId="1076"/>
          <ac:spMkLst>
            <pc:docMk/>
            <pc:sldMk cId="0" sldId="256"/>
            <ac:spMk id="84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38:46.561" v="41" actId="113"/>
          <ac:spMkLst>
            <pc:docMk/>
            <pc:sldMk cId="0" sldId="256"/>
            <ac:spMk id="85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27:08.007" v="505" actId="1076"/>
          <ac:spMkLst>
            <pc:docMk/>
            <pc:sldMk cId="0" sldId="256"/>
            <ac:spMk id="86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26:58.873" v="502" actId="1076"/>
          <ac:spMkLst>
            <pc:docMk/>
            <pc:sldMk cId="0" sldId="256"/>
            <ac:spMk id="87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26:54.470" v="501" actId="1076"/>
          <ac:spMkLst>
            <pc:docMk/>
            <pc:sldMk cId="0" sldId="256"/>
            <ac:spMk id="88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39:28.891" v="44" actId="1076"/>
          <ac:spMkLst>
            <pc:docMk/>
            <pc:sldMk cId="0" sldId="256"/>
            <ac:spMk id="89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5T09:27:06.675" v="387" actId="1076"/>
          <ac:spMkLst>
            <pc:docMk/>
            <pc:sldMk cId="0" sldId="256"/>
            <ac:spMk id="90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53:20.400" v="373" actId="1076"/>
          <ac:spMkLst>
            <pc:docMk/>
            <pc:sldMk cId="0" sldId="256"/>
            <ac:spMk id="91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37:21.148" v="30" actId="1076"/>
          <ac:spMkLst>
            <pc:docMk/>
            <pc:sldMk cId="0" sldId="256"/>
            <ac:spMk id="92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42:55.785" v="301" actId="1076"/>
          <ac:spMkLst>
            <pc:docMk/>
            <pc:sldMk cId="0" sldId="256"/>
            <ac:spMk id="93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5T09:30:40.331" v="413" actId="20577"/>
          <ac:spMkLst>
            <pc:docMk/>
            <pc:sldMk cId="0" sldId="256"/>
            <ac:spMk id="94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47:38.824" v="318" actId="1076"/>
          <ac:spMkLst>
            <pc:docMk/>
            <pc:sldMk cId="0" sldId="256"/>
            <ac:spMk id="98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47:20.703" v="316" actId="1076"/>
          <ac:spMkLst>
            <pc:docMk/>
            <pc:sldMk cId="0" sldId="256"/>
            <ac:spMk id="100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45:58.949" v="311" actId="1076"/>
          <ac:spMkLst>
            <pc:docMk/>
            <pc:sldMk cId="0" sldId="256"/>
            <ac:spMk id="101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20:28.449" v="474" actId="14100"/>
          <ac:spMkLst>
            <pc:docMk/>
            <pc:sldMk cId="0" sldId="256"/>
            <ac:spMk id="104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6:46:33.940" v="80" actId="1076"/>
          <ac:spMkLst>
            <pc:docMk/>
            <pc:sldMk cId="0" sldId="256"/>
            <ac:spMk id="106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37:21.971" v="279" actId="14100"/>
          <ac:spMkLst>
            <pc:docMk/>
            <pc:sldMk cId="0" sldId="256"/>
            <ac:spMk id="107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32:14.200" v="252" actId="1076"/>
          <ac:spMkLst>
            <pc:docMk/>
            <pc:sldMk cId="0" sldId="256"/>
            <ac:spMk id="108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41:30.064" v="293" actId="1076"/>
          <ac:spMkLst>
            <pc:docMk/>
            <pc:sldMk cId="0" sldId="256"/>
            <ac:spMk id="109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32:38.971" v="254" actId="1076"/>
          <ac:spMkLst>
            <pc:docMk/>
            <pc:sldMk cId="0" sldId="256"/>
            <ac:spMk id="110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32:22.834" v="253" actId="1076"/>
          <ac:spMkLst>
            <pc:docMk/>
            <pc:sldMk cId="0" sldId="256"/>
            <ac:spMk id="111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33:45.501" v="259" actId="207"/>
          <ac:spMkLst>
            <pc:docMk/>
            <pc:sldMk cId="0" sldId="256"/>
            <ac:spMk id="112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32:46.609" v="255" actId="1076"/>
          <ac:spMkLst>
            <pc:docMk/>
            <pc:sldMk cId="0" sldId="256"/>
            <ac:spMk id="113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37:36.428" v="280" actId="1076"/>
          <ac:spMkLst>
            <pc:docMk/>
            <pc:sldMk cId="0" sldId="256"/>
            <ac:spMk id="114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37:03.881" v="278" actId="1076"/>
          <ac:spMkLst>
            <pc:docMk/>
            <pc:sldMk cId="0" sldId="256"/>
            <ac:spMk id="116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35:49.395" v="270" actId="1076"/>
          <ac:spMkLst>
            <pc:docMk/>
            <pc:sldMk cId="0" sldId="256"/>
            <ac:spMk id="117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41:51.994" v="294" actId="1076"/>
          <ac:spMkLst>
            <pc:docMk/>
            <pc:sldMk cId="0" sldId="256"/>
            <ac:spMk id="118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38:51.965" v="282" actId="1076"/>
          <ac:spMkLst>
            <pc:docMk/>
            <pc:sldMk cId="0" sldId="256"/>
            <ac:spMk id="119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39:35.612" v="283" actId="1076"/>
          <ac:spMkLst>
            <pc:docMk/>
            <pc:sldMk cId="0" sldId="256"/>
            <ac:spMk id="120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42:08.433" v="295" actId="1076"/>
          <ac:spMkLst>
            <pc:docMk/>
            <pc:sldMk cId="0" sldId="256"/>
            <ac:spMk id="121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42:13.313" v="296" actId="1076"/>
          <ac:spMkLst>
            <pc:docMk/>
            <pc:sldMk cId="0" sldId="256"/>
            <ac:spMk id="122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26:18.320" v="215" actId="1076"/>
          <ac:spMkLst>
            <pc:docMk/>
            <pc:sldMk cId="0" sldId="256"/>
            <ac:spMk id="123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26:24.710" v="216" actId="1076"/>
          <ac:spMkLst>
            <pc:docMk/>
            <pc:sldMk cId="0" sldId="256"/>
            <ac:spMk id="124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26:29.540" v="217" actId="1076"/>
          <ac:spMkLst>
            <pc:docMk/>
            <pc:sldMk cId="0" sldId="256"/>
            <ac:spMk id="125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26:39.138" v="218" actId="1076"/>
          <ac:spMkLst>
            <pc:docMk/>
            <pc:sldMk cId="0" sldId="256"/>
            <ac:spMk id="126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26:51.153" v="219" actId="1076"/>
          <ac:spMkLst>
            <pc:docMk/>
            <pc:sldMk cId="0" sldId="256"/>
            <ac:spMk id="127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28:15.071" v="225" actId="1076"/>
          <ac:spMkLst>
            <pc:docMk/>
            <pc:sldMk cId="0" sldId="256"/>
            <ac:spMk id="128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27:33.804" v="221" actId="1076"/>
          <ac:spMkLst>
            <pc:docMk/>
            <pc:sldMk cId="0" sldId="256"/>
            <ac:spMk id="129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27:40.557" v="222" actId="1076"/>
          <ac:spMkLst>
            <pc:docMk/>
            <pc:sldMk cId="0" sldId="256"/>
            <ac:spMk id="130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28:19.947" v="226" actId="1076"/>
          <ac:spMkLst>
            <pc:docMk/>
            <pc:sldMk cId="0" sldId="256"/>
            <ac:spMk id="131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28:31.915" v="227" actId="1076"/>
          <ac:spMkLst>
            <pc:docMk/>
            <pc:sldMk cId="0" sldId="256"/>
            <ac:spMk id="132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28:40.384" v="228" actId="1076"/>
          <ac:spMkLst>
            <pc:docMk/>
            <pc:sldMk cId="0" sldId="256"/>
            <ac:spMk id="133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28:51.249" v="230" actId="1076"/>
          <ac:spMkLst>
            <pc:docMk/>
            <pc:sldMk cId="0" sldId="256"/>
            <ac:spMk id="134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29:05.439" v="231" actId="1076"/>
          <ac:spMkLst>
            <pc:docMk/>
            <pc:sldMk cId="0" sldId="256"/>
            <ac:spMk id="135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29:26.238" v="233" actId="1076"/>
          <ac:spMkLst>
            <pc:docMk/>
            <pc:sldMk cId="0" sldId="256"/>
            <ac:spMk id="136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5-31T17:29:37.856" v="235" actId="1076"/>
          <ac:spMkLst>
            <pc:docMk/>
            <pc:sldMk cId="0" sldId="256"/>
            <ac:spMk id="137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20:24.081" v="473" actId="14100"/>
          <ac:spMkLst>
            <pc:docMk/>
            <pc:sldMk cId="0" sldId="256"/>
            <ac:spMk id="138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20:08.352" v="470" actId="1076"/>
          <ac:spMkLst>
            <pc:docMk/>
            <pc:sldMk cId="0" sldId="256"/>
            <ac:spMk id="139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22:32.249" v="486" actId="255"/>
          <ac:spMkLst>
            <pc:docMk/>
            <pc:sldMk cId="0" sldId="256"/>
            <ac:spMk id="140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22:46.521" v="488" actId="1076"/>
          <ac:spMkLst>
            <pc:docMk/>
            <pc:sldMk cId="0" sldId="256"/>
            <ac:spMk id="141" creationId="{00000000-0000-0000-0000-000000000000}"/>
          </ac:spMkLst>
        </pc:spChg>
        <pc:spChg chg="mod">
          <ac:chgData name="Toshko Trifonov (2407602)" userId="b7bbc5fb-6fd3-417a-8e44-0c766c65de9a" providerId="ADAL" clId="{056F12BD-31C9-4B7A-BD7D-C3A0C843E253}" dt="2026-06-08T13:23:00.841" v="489" actId="1076"/>
          <ac:spMkLst>
            <pc:docMk/>
            <pc:sldMk cId="0" sldId="256"/>
            <ac:spMk id="142" creationId="{00000000-0000-0000-0000-000000000000}"/>
          </ac:spMkLst>
        </pc:spChg>
        <pc:spChg chg="del mod">
          <ac:chgData name="Toshko Trifonov (2407602)" userId="b7bbc5fb-6fd3-417a-8e44-0c766c65de9a" providerId="ADAL" clId="{056F12BD-31C9-4B7A-BD7D-C3A0C843E253}" dt="2026-06-08T13:19:20.846" v="464" actId="21"/>
          <ac:spMkLst>
            <pc:docMk/>
            <pc:sldMk cId="0" sldId="256"/>
            <ac:spMk id="143" creationId="{00000000-0000-0000-0000-000000000000}"/>
          </ac:spMkLst>
        </pc:spChg>
        <pc:spChg chg="del mod">
          <ac:chgData name="Toshko Trifonov (2407602)" userId="b7bbc5fb-6fd3-417a-8e44-0c766c65de9a" providerId="ADAL" clId="{056F12BD-31C9-4B7A-BD7D-C3A0C843E253}" dt="2026-06-08T13:17:56.007" v="456" actId="21"/>
          <ac:spMkLst>
            <pc:docMk/>
            <pc:sldMk cId="0" sldId="256"/>
            <ac:spMk id="144" creationId="{00000000-0000-0000-0000-000000000000}"/>
          </ac:spMkLst>
        </pc:spChg>
        <pc:picChg chg="mod">
          <ac:chgData name="Toshko Trifonov (2407602)" userId="b7bbc5fb-6fd3-417a-8e44-0c766c65de9a" providerId="ADAL" clId="{056F12BD-31C9-4B7A-BD7D-C3A0C843E253}" dt="2026-06-05T09:40:00.319" v="426" actId="14100"/>
          <ac:picMkLst>
            <pc:docMk/>
            <pc:sldMk cId="0" sldId="256"/>
            <ac:picMk id="66" creationId="{00000000-0000-0000-0000-00000000000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55196-EC39-4CE8-B943-BD36179A1EE1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14425" y="1143000"/>
            <a:ext cx="462915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0BA1BC-0D0D-46DF-B514-6FF41683D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249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0BA1BC-0D0D-46DF-B514-6FF41683D39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4249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7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8600" y="128016"/>
            <a:ext cx="9509760" cy="32004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2300" b="1" i="0">
                <a:solidFill>
                  <a:srgbClr val="183874"/>
                </a:solidFill>
                <a:latin typeface="Arial"/>
              </a:rPr>
              <a:t>LEADING GROUP PROJECTS WITH EMOTIONAL INTELLIGENCE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28600" y="512064"/>
            <a:ext cx="7589520" cy="20116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400" b="0" i="1">
                <a:solidFill>
                  <a:srgbClr val="334673"/>
                </a:solidFill>
                <a:latin typeface="Arial"/>
              </a:rPr>
              <a:t>Why group projects fail — and how EI converts pressure into team performance</a:t>
            </a:r>
          </a:p>
        </p:txBody>
      </p:sp>
      <p:pic>
        <p:nvPicPr>
          <p:cNvPr id="4" name="Picture 3" descr="36798904-8528-5c23-ad3d-5ee23b95698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76688" y="109728"/>
            <a:ext cx="571191" cy="56692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931652" y="274597"/>
            <a:ext cx="1947672" cy="32316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50" b="1" i="0" dirty="0">
                <a:solidFill>
                  <a:srgbClr val="2D2D2D"/>
                </a:solidFill>
                <a:latin typeface="Arial"/>
              </a:rPr>
              <a:t>University of Wales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50" b="1" i="0" dirty="0">
                <a:solidFill>
                  <a:srgbClr val="2D2D2D"/>
                </a:solidFill>
                <a:latin typeface="Arial"/>
              </a:rPr>
              <a:t>Trinity Saint David</a:t>
            </a:r>
          </a:p>
        </p:txBody>
      </p:sp>
      <p:sp>
        <p:nvSpPr>
          <p:cNvPr id="6" name="Rectangle 5"/>
          <p:cNvSpPr/>
          <p:nvPr/>
        </p:nvSpPr>
        <p:spPr>
          <a:xfrm>
            <a:off x="12637008" y="164592"/>
            <a:ext cx="13716" cy="585216"/>
          </a:xfrm>
          <a:prstGeom prst="rect">
            <a:avLst/>
          </a:prstGeom>
          <a:solidFill>
            <a:srgbClr val="CDD6E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2838176" y="109728"/>
            <a:ext cx="822960" cy="49377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40" b="1" i="0" dirty="0">
                <a:solidFill>
                  <a:srgbClr val="183874"/>
                </a:solidFill>
                <a:latin typeface="Arial"/>
              </a:rPr>
              <a:t>Student: Toshko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40" b="1" i="0" dirty="0">
                <a:solidFill>
                  <a:srgbClr val="183874"/>
                </a:solidFill>
                <a:latin typeface="Arial"/>
              </a:rPr>
              <a:t>Trifonov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sz="1040" b="1" i="0" dirty="0">
              <a:solidFill>
                <a:srgbClr val="183874"/>
              </a:solidFill>
              <a:latin typeface="Arial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40" b="1" i="0" dirty="0">
                <a:solidFill>
                  <a:srgbClr val="183874"/>
                </a:solidFill>
                <a:latin typeface="Arial"/>
              </a:rPr>
              <a:t>ID: 2407602</a:t>
            </a:r>
          </a:p>
        </p:txBody>
      </p:sp>
      <p:sp>
        <p:nvSpPr>
          <p:cNvPr id="8" name="Rectangle 7"/>
          <p:cNvSpPr/>
          <p:nvPr/>
        </p:nvSpPr>
        <p:spPr>
          <a:xfrm>
            <a:off x="0" y="932688"/>
            <a:ext cx="13716000" cy="18288"/>
          </a:xfrm>
          <a:prstGeom prst="rect">
            <a:avLst/>
          </a:prstGeom>
          <a:solidFill>
            <a:srgbClr val="18387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164592" y="991709"/>
            <a:ext cx="13350240" cy="1024128"/>
          </a:xfrm>
          <a:prstGeom prst="roundRect">
            <a:avLst/>
          </a:prstGeom>
          <a:solidFill>
            <a:srgbClr val="EAF4F8"/>
          </a:solidFill>
          <a:ln w="12700">
            <a:solidFill>
              <a:srgbClr val="CDD6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347472" y="1325880"/>
            <a:ext cx="502920" cy="502920"/>
          </a:xfrm>
          <a:prstGeom prst="ellipse">
            <a:avLst/>
          </a:prstGeom>
          <a:solidFill>
            <a:srgbClr val="1098A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800" b="1">
                <a:solidFill>
                  <a:srgbClr val="FFFFFF"/>
                </a:solidFill>
                <a:latin typeface="Arial"/>
              </a:rPr>
              <a:t>EI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2688" y="1261872"/>
            <a:ext cx="649224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600" b="1" i="0">
                <a:solidFill>
                  <a:srgbClr val="183874"/>
                </a:solidFill>
                <a:latin typeface="Arial"/>
              </a:rPr>
              <a:t>EI turns emotional pressure into productive collaboration.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32688" y="1536192"/>
            <a:ext cx="6217920" cy="42062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00" b="0" i="0">
                <a:solidFill>
                  <a:srgbClr val="2D2D2D"/>
                </a:solidFill>
                <a:latin typeface="Arial"/>
              </a:rPr>
              <a:t>In student group projects, feedback, deadlines and unequal contribution can trigger unmanaged emotion.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00" b="0" i="0">
                <a:solidFill>
                  <a:srgbClr val="2D2D2D"/>
                </a:solidFill>
                <a:latin typeface="Arial"/>
              </a:rPr>
              <a:t>EI provides a leadership route: notice emotion, regulate reaction, understand others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00" b="0" i="0">
                <a:solidFill>
                  <a:srgbClr val="2D2D2D"/>
                </a:solidFill>
                <a:latin typeface="Arial"/>
              </a:rPr>
              <a:t>and protect academic standards.</a:t>
            </a:r>
          </a:p>
        </p:txBody>
      </p:sp>
      <p:sp>
        <p:nvSpPr>
          <p:cNvPr id="13" name="Oval 12"/>
          <p:cNvSpPr/>
          <p:nvPr/>
        </p:nvSpPr>
        <p:spPr>
          <a:xfrm>
            <a:off x="7858853" y="1165860"/>
            <a:ext cx="411480" cy="411480"/>
          </a:xfrm>
          <a:prstGeom prst="ellipse">
            <a:avLst/>
          </a:prstGeom>
          <a:solidFill>
            <a:srgbClr val="225AB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500" b="1" dirty="0">
                <a:solidFill>
                  <a:srgbClr val="FFFFFF"/>
                </a:solidFill>
                <a:latin typeface="Arial"/>
              </a:rPr>
              <a:t>A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628313" y="1626361"/>
            <a:ext cx="822960" cy="31089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00" b="1" i="0" dirty="0">
                <a:solidFill>
                  <a:srgbClr val="183874"/>
                </a:solidFill>
                <a:latin typeface="Arial"/>
              </a:rPr>
              <a:t> EI in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00" b="1" i="0" dirty="0">
                <a:solidFill>
                  <a:srgbClr val="183874"/>
                </a:solidFill>
                <a:latin typeface="Arial"/>
              </a:rPr>
              <a:t>teamwork</a:t>
            </a:r>
          </a:p>
        </p:txBody>
      </p:sp>
      <p:sp>
        <p:nvSpPr>
          <p:cNvPr id="15" name="Oval 14"/>
          <p:cNvSpPr/>
          <p:nvPr/>
        </p:nvSpPr>
        <p:spPr>
          <a:xfrm>
            <a:off x="9313164" y="1170432"/>
            <a:ext cx="411480" cy="411480"/>
          </a:xfrm>
          <a:prstGeom prst="ellipse">
            <a:avLst/>
          </a:prstGeom>
          <a:solidFill>
            <a:srgbClr val="F29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500" b="1" dirty="0">
                <a:solidFill>
                  <a:srgbClr val="FFFFFF"/>
                </a:solidFill>
                <a:latin typeface="Arial"/>
              </a:rPr>
              <a:t>B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144831" y="1605865"/>
            <a:ext cx="822960" cy="46166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00" b="1" i="0" dirty="0">
                <a:solidFill>
                  <a:srgbClr val="183874"/>
                </a:solidFill>
                <a:latin typeface="Arial"/>
              </a:rPr>
              <a:t> managing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00" b="1" i="0" dirty="0">
                <a:solidFill>
                  <a:srgbClr val="183874"/>
                </a:solidFill>
                <a:latin typeface="Arial"/>
              </a:rPr>
              <a:t>own emotions</a:t>
            </a:r>
          </a:p>
        </p:txBody>
      </p:sp>
      <p:sp>
        <p:nvSpPr>
          <p:cNvPr id="17" name="Oval 16"/>
          <p:cNvSpPr/>
          <p:nvPr/>
        </p:nvSpPr>
        <p:spPr>
          <a:xfrm>
            <a:off x="10931652" y="1168908"/>
            <a:ext cx="411480" cy="411480"/>
          </a:xfrm>
          <a:prstGeom prst="ellipse">
            <a:avLst/>
          </a:prstGeom>
          <a:solidFill>
            <a:srgbClr val="62A5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500" b="1" dirty="0">
                <a:solidFill>
                  <a:srgbClr val="FFFFFF"/>
                </a:solidFill>
                <a:latin typeface="Arial"/>
              </a:rPr>
              <a:t>C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0676036" y="1471386"/>
            <a:ext cx="896112" cy="46166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00" b="1" i="0" dirty="0">
                <a:solidFill>
                  <a:srgbClr val="183874"/>
                </a:solidFill>
                <a:latin typeface="Arial"/>
              </a:rPr>
              <a:t> understanding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00" b="1" i="0" dirty="0">
                <a:solidFill>
                  <a:srgbClr val="183874"/>
                </a:solidFill>
                <a:latin typeface="Arial"/>
              </a:rPr>
              <a:t>others</a:t>
            </a:r>
          </a:p>
        </p:txBody>
      </p:sp>
      <p:sp>
        <p:nvSpPr>
          <p:cNvPr id="19" name="Oval 18"/>
          <p:cNvSpPr/>
          <p:nvPr/>
        </p:nvSpPr>
        <p:spPr>
          <a:xfrm>
            <a:off x="12527280" y="1174034"/>
            <a:ext cx="411480" cy="411480"/>
          </a:xfrm>
          <a:prstGeom prst="ellipse">
            <a:avLst/>
          </a:prstGeom>
          <a:solidFill>
            <a:srgbClr val="664E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500" b="1" dirty="0">
                <a:solidFill>
                  <a:srgbClr val="FFFFFF"/>
                </a:solidFill>
                <a:latin typeface="Arial"/>
              </a:rPr>
              <a:t>M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2415335" y="1625253"/>
            <a:ext cx="822960" cy="31089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00" b="1" i="0" dirty="0">
                <a:solidFill>
                  <a:srgbClr val="183874"/>
                </a:solidFill>
                <a:latin typeface="Arial"/>
              </a:rPr>
              <a:t>method +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00" b="1" i="0" dirty="0">
                <a:solidFill>
                  <a:srgbClr val="183874"/>
                </a:solidFill>
                <a:latin typeface="Arial"/>
              </a:rPr>
              <a:t>reflection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23900" y="2359152"/>
            <a:ext cx="4846320" cy="20116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450" b="1" i="0" dirty="0">
                <a:solidFill>
                  <a:srgbClr val="183874"/>
                </a:solidFill>
                <a:latin typeface="Arial"/>
              </a:rPr>
              <a:t>FROM PRESSURE TO PERFORMANCE: TWO PATHWAYS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217792" y="2871493"/>
            <a:ext cx="4645152" cy="1664208"/>
          </a:xfrm>
          <a:prstGeom prst="roundRect">
            <a:avLst/>
          </a:prstGeom>
          <a:solidFill>
            <a:srgbClr val="FFF8F5"/>
          </a:solidFill>
          <a:ln w="12700">
            <a:solidFill>
              <a:srgbClr val="E6BE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435608" y="2861241"/>
            <a:ext cx="2011680" cy="16459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180" b="1" i="0" dirty="0">
                <a:solidFill>
                  <a:srgbClr val="DA492F"/>
                </a:solidFill>
                <a:latin typeface="Arial"/>
              </a:rPr>
              <a:t>LOW EI REACTION LOOP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347472" y="3108960"/>
            <a:ext cx="1280160" cy="74980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D50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Oval 24"/>
          <p:cNvSpPr/>
          <p:nvPr/>
        </p:nvSpPr>
        <p:spPr>
          <a:xfrm>
            <a:off x="457200" y="3255264"/>
            <a:ext cx="201168" cy="201168"/>
          </a:xfrm>
          <a:prstGeom prst="ellipse">
            <a:avLst/>
          </a:prstGeom>
          <a:solidFill>
            <a:srgbClr val="DD50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000" b="1">
                <a:solidFill>
                  <a:srgbClr val="FFFFFF"/>
                </a:solidFill>
                <a:latin typeface="Arial"/>
              </a:rPr>
              <a:t>!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713232" y="3218688"/>
            <a:ext cx="777240" cy="12801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2D2D2D"/>
                </a:solidFill>
                <a:latin typeface="Arial"/>
              </a:rPr>
              <a:t>PRESSURE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22279" y="3425138"/>
            <a:ext cx="822960" cy="42434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19" b="0" i="0" dirty="0">
                <a:solidFill>
                  <a:srgbClr val="2D2D2D"/>
                </a:solidFill>
                <a:latin typeface="Arial"/>
              </a:rPr>
              <a:t>feedback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19" b="0" i="0" dirty="0">
                <a:solidFill>
                  <a:srgbClr val="2D2D2D"/>
                </a:solidFill>
                <a:latin typeface="Arial"/>
              </a:rPr>
              <a:t>deadlines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19" b="0" i="0" dirty="0">
                <a:solidFill>
                  <a:srgbClr val="2D2D2D"/>
                </a:solidFill>
                <a:latin typeface="Arial"/>
              </a:rPr>
              <a:t>conflict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1890314" y="3108960"/>
            <a:ext cx="1280160" cy="74980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D50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Oval 28"/>
          <p:cNvSpPr/>
          <p:nvPr/>
        </p:nvSpPr>
        <p:spPr>
          <a:xfrm>
            <a:off x="1975104" y="3255264"/>
            <a:ext cx="201168" cy="201168"/>
          </a:xfrm>
          <a:prstGeom prst="ellipse">
            <a:avLst/>
          </a:prstGeom>
          <a:solidFill>
            <a:srgbClr val="DD50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000" b="1">
                <a:solidFill>
                  <a:srgbClr val="FFFFFF"/>
                </a:solidFill>
                <a:latin typeface="Arial"/>
              </a:rPr>
              <a:t>☁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2231136" y="3218688"/>
            <a:ext cx="777240" cy="12801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2D2D2D"/>
                </a:solidFill>
                <a:latin typeface="Arial"/>
              </a:rPr>
              <a:t>REACTION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212848" y="3419856"/>
            <a:ext cx="822960" cy="2560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19" b="0" i="0">
                <a:solidFill>
                  <a:srgbClr val="2D2D2D"/>
                </a:solidFill>
                <a:latin typeface="Arial"/>
              </a:rPr>
              <a:t>defend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19" b="0" i="0">
                <a:solidFill>
                  <a:srgbClr val="2D2D2D"/>
                </a:solidFill>
                <a:latin typeface="Arial"/>
              </a:rPr>
              <a:t>blame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19" b="0" i="0">
                <a:solidFill>
                  <a:srgbClr val="2D2D2D"/>
                </a:solidFill>
                <a:latin typeface="Arial"/>
              </a:rPr>
              <a:t>withdraw</a:t>
            </a:r>
          </a:p>
        </p:txBody>
      </p:sp>
      <p:sp>
        <p:nvSpPr>
          <p:cNvPr id="32" name="Rounded Rectangle 31"/>
          <p:cNvSpPr/>
          <p:nvPr/>
        </p:nvSpPr>
        <p:spPr>
          <a:xfrm>
            <a:off x="3383280" y="3108960"/>
            <a:ext cx="1280160" cy="74980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D50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Oval 32"/>
          <p:cNvSpPr/>
          <p:nvPr/>
        </p:nvSpPr>
        <p:spPr>
          <a:xfrm>
            <a:off x="3493008" y="3255264"/>
            <a:ext cx="201168" cy="201168"/>
          </a:xfrm>
          <a:prstGeom prst="ellipse">
            <a:avLst/>
          </a:prstGeom>
          <a:solidFill>
            <a:srgbClr val="DD50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000" b="1">
                <a:solidFill>
                  <a:srgbClr val="FFFFFF"/>
                </a:solidFill>
                <a:latin typeface="Arial"/>
              </a:rPr>
              <a:t>↯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743220" y="3218688"/>
            <a:ext cx="777240" cy="12801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2D2D2D"/>
                </a:solidFill>
                <a:latin typeface="Arial"/>
              </a:rPr>
              <a:t>BREAKDOWN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3730752" y="3419856"/>
            <a:ext cx="822960" cy="2560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19" b="0" i="0">
                <a:solidFill>
                  <a:srgbClr val="2D2D2D"/>
                </a:solidFill>
                <a:latin typeface="Arial"/>
              </a:rPr>
              <a:t>mistrust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19" b="0" i="0">
                <a:solidFill>
                  <a:srgbClr val="2D2D2D"/>
                </a:solidFill>
                <a:latin typeface="Arial"/>
              </a:rPr>
              <a:t>delay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19" b="0" i="0">
                <a:solidFill>
                  <a:srgbClr val="2D2D2D"/>
                </a:solidFill>
                <a:latin typeface="Arial"/>
              </a:rPr>
              <a:t>poor output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1645919" y="3337006"/>
            <a:ext cx="164592" cy="14630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800" b="1" i="0" dirty="0">
                <a:solidFill>
                  <a:srgbClr val="8C8C8C"/>
                </a:solidFill>
                <a:latin typeface="Arial"/>
              </a:rPr>
              <a:t>→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3182112" y="3337006"/>
            <a:ext cx="164592" cy="14630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800" b="1" i="0" dirty="0">
                <a:solidFill>
                  <a:srgbClr val="8C8C8C"/>
                </a:solidFill>
                <a:latin typeface="Arial"/>
              </a:rPr>
              <a:t>→</a:t>
            </a:r>
          </a:p>
        </p:txBody>
      </p:sp>
      <p:sp>
        <p:nvSpPr>
          <p:cNvPr id="38" name="Rounded Rectangle 37"/>
          <p:cNvSpPr/>
          <p:nvPr/>
        </p:nvSpPr>
        <p:spPr>
          <a:xfrm>
            <a:off x="329184" y="4005072"/>
            <a:ext cx="4389120" cy="164592"/>
          </a:xfrm>
          <a:prstGeom prst="roundRect">
            <a:avLst/>
          </a:prstGeom>
          <a:solidFill>
            <a:srgbClr val="F3DFD8"/>
          </a:solidFill>
          <a:ln w="12700">
            <a:solidFill>
              <a:srgbClr val="CDD6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TextBox 38"/>
          <p:cNvSpPr txBox="1"/>
          <p:nvPr/>
        </p:nvSpPr>
        <p:spPr>
          <a:xfrm>
            <a:off x="502920" y="4014215"/>
            <a:ext cx="4023360" cy="12801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40" b="0" i="0">
                <a:solidFill>
                  <a:srgbClr val="2D2D2D"/>
                </a:solidFill>
                <a:latin typeface="Arial"/>
              </a:rPr>
              <a:t>Risk: task problems become relationship problems.</a:t>
            </a:r>
          </a:p>
        </p:txBody>
      </p:sp>
      <p:sp>
        <p:nvSpPr>
          <p:cNvPr id="40" name="Rounded Rectangle 39"/>
          <p:cNvSpPr/>
          <p:nvPr/>
        </p:nvSpPr>
        <p:spPr>
          <a:xfrm>
            <a:off x="157665" y="4672307"/>
            <a:ext cx="4645152" cy="1627632"/>
          </a:xfrm>
          <a:prstGeom prst="roundRect">
            <a:avLst/>
          </a:prstGeom>
          <a:solidFill>
            <a:srgbClr val="F3F9F3"/>
          </a:solidFill>
          <a:ln w="12700">
            <a:solidFill>
              <a:srgbClr val="B4D2B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TextBox 40"/>
          <p:cNvSpPr txBox="1"/>
          <p:nvPr/>
        </p:nvSpPr>
        <p:spPr>
          <a:xfrm>
            <a:off x="1385316" y="4672307"/>
            <a:ext cx="2148840" cy="16459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180" b="1" i="0" dirty="0">
                <a:solidFill>
                  <a:srgbClr val="2C8550"/>
                </a:solidFill>
                <a:latin typeface="Arial"/>
              </a:rPr>
              <a:t>HIGH EI LEADERSHIP LOOP</a:t>
            </a:r>
          </a:p>
        </p:txBody>
      </p:sp>
      <p:sp>
        <p:nvSpPr>
          <p:cNvPr id="42" name="Rounded Rectangle 41"/>
          <p:cNvSpPr/>
          <p:nvPr/>
        </p:nvSpPr>
        <p:spPr>
          <a:xfrm>
            <a:off x="249932" y="4964638"/>
            <a:ext cx="987552" cy="65836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2C855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Oval 42"/>
          <p:cNvSpPr/>
          <p:nvPr/>
        </p:nvSpPr>
        <p:spPr>
          <a:xfrm>
            <a:off x="612093" y="5102352"/>
            <a:ext cx="173736" cy="173736"/>
          </a:xfrm>
          <a:prstGeom prst="ellipse">
            <a:avLst/>
          </a:prstGeom>
          <a:solidFill>
            <a:srgbClr val="2C85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000" b="1" dirty="0">
                <a:solidFill>
                  <a:srgbClr val="FFFFFF"/>
                </a:solidFill>
                <a:latin typeface="Arial"/>
              </a:rPr>
              <a:t>•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439399" y="4981361"/>
            <a:ext cx="594360" cy="12311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2C8550"/>
                </a:solidFill>
                <a:latin typeface="Arial"/>
              </a:rPr>
              <a:t>NOTICE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390556" y="5363372"/>
            <a:ext cx="603504" cy="20116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60" b="0" i="0" dirty="0">
                <a:solidFill>
                  <a:srgbClr val="2D2D2D"/>
                </a:solidFill>
                <a:latin typeface="Arial"/>
              </a:rPr>
              <a:t>name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60" b="0" i="0" dirty="0">
                <a:solidFill>
                  <a:srgbClr val="2D2D2D"/>
                </a:solidFill>
                <a:latin typeface="Arial"/>
              </a:rPr>
              <a:t>emotion</a:t>
            </a:r>
          </a:p>
        </p:txBody>
      </p:sp>
      <p:sp>
        <p:nvSpPr>
          <p:cNvPr id="46" name="Rounded Rectangle 45"/>
          <p:cNvSpPr/>
          <p:nvPr/>
        </p:nvSpPr>
        <p:spPr>
          <a:xfrm>
            <a:off x="1517904" y="4965192"/>
            <a:ext cx="987552" cy="65836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2C855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Oval 46"/>
          <p:cNvSpPr/>
          <p:nvPr/>
        </p:nvSpPr>
        <p:spPr>
          <a:xfrm>
            <a:off x="1917885" y="5120086"/>
            <a:ext cx="173736" cy="173736"/>
          </a:xfrm>
          <a:prstGeom prst="ellipse">
            <a:avLst/>
          </a:prstGeom>
          <a:solidFill>
            <a:srgbClr val="2C85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000" b="1" dirty="0">
                <a:solidFill>
                  <a:srgbClr val="FFFFFF"/>
                </a:solidFill>
                <a:latin typeface="Arial"/>
              </a:rPr>
              <a:t>◌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1745531" y="4974669"/>
            <a:ext cx="594360" cy="12311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2C8550"/>
                </a:solidFill>
                <a:latin typeface="Arial"/>
              </a:rPr>
              <a:t>REGULATE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1725096" y="5353120"/>
            <a:ext cx="603504" cy="20116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60" b="0" i="0" dirty="0">
                <a:solidFill>
                  <a:srgbClr val="2D2D2D"/>
                </a:solidFill>
                <a:latin typeface="Arial"/>
              </a:rPr>
              <a:t>pause +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60" b="0" i="0" dirty="0">
                <a:solidFill>
                  <a:srgbClr val="2D2D2D"/>
                </a:solidFill>
                <a:latin typeface="Arial"/>
              </a:rPr>
              <a:t>reflect</a:t>
            </a:r>
          </a:p>
        </p:txBody>
      </p:sp>
      <p:sp>
        <p:nvSpPr>
          <p:cNvPr id="50" name="Rounded Rectangle 49"/>
          <p:cNvSpPr/>
          <p:nvPr/>
        </p:nvSpPr>
        <p:spPr>
          <a:xfrm>
            <a:off x="2640951" y="4970041"/>
            <a:ext cx="987552" cy="65836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2C855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1" name="Oval 50"/>
          <p:cNvSpPr/>
          <p:nvPr/>
        </p:nvSpPr>
        <p:spPr>
          <a:xfrm>
            <a:off x="3029712" y="5102352"/>
            <a:ext cx="173736" cy="173736"/>
          </a:xfrm>
          <a:prstGeom prst="ellipse">
            <a:avLst/>
          </a:prstGeom>
          <a:solidFill>
            <a:srgbClr val="2C85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000" b="1" dirty="0">
                <a:solidFill>
                  <a:srgbClr val="FFFFFF"/>
                </a:solidFill>
                <a:latin typeface="Arial"/>
              </a:rPr>
              <a:t>👥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2852928" y="4984727"/>
            <a:ext cx="594360" cy="12311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2C8550"/>
                </a:solidFill>
                <a:latin typeface="Arial"/>
              </a:rPr>
              <a:t>CONNECT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2826191" y="5349170"/>
            <a:ext cx="603504" cy="26468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60" b="0" i="0" dirty="0">
                <a:solidFill>
                  <a:srgbClr val="2D2D2D"/>
                </a:solidFill>
                <a:latin typeface="Arial"/>
              </a:rPr>
              <a:t>listen +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860" b="0" i="0" dirty="0" err="1">
                <a:solidFill>
                  <a:srgbClr val="2D2D2D"/>
                </a:solidFill>
                <a:latin typeface="Arial"/>
              </a:rPr>
              <a:t>empathise</a:t>
            </a:r>
            <a:endParaRPr sz="860" b="0" i="0" dirty="0">
              <a:solidFill>
                <a:srgbClr val="2D2D2D"/>
              </a:solidFill>
              <a:latin typeface="Arial"/>
            </a:endParaRPr>
          </a:p>
        </p:txBody>
      </p:sp>
      <p:sp>
        <p:nvSpPr>
          <p:cNvPr id="54" name="Rounded Rectangle 53"/>
          <p:cNvSpPr/>
          <p:nvPr/>
        </p:nvSpPr>
        <p:spPr>
          <a:xfrm>
            <a:off x="3795870" y="4946904"/>
            <a:ext cx="987552" cy="65836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2C855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5" name="Oval 54"/>
          <p:cNvSpPr/>
          <p:nvPr/>
        </p:nvSpPr>
        <p:spPr>
          <a:xfrm>
            <a:off x="4206240" y="5088636"/>
            <a:ext cx="173736" cy="173736"/>
          </a:xfrm>
          <a:prstGeom prst="ellipse">
            <a:avLst/>
          </a:prstGeom>
          <a:solidFill>
            <a:srgbClr val="2C85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000" b="1" dirty="0">
                <a:solidFill>
                  <a:srgbClr val="FFFFFF"/>
                </a:solidFill>
                <a:latin typeface="Arial"/>
              </a:rPr>
              <a:t>↗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4014078" y="4981361"/>
            <a:ext cx="594360" cy="12311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2C8550"/>
                </a:solidFill>
                <a:latin typeface="Arial"/>
              </a:rPr>
              <a:t>PERFORM</a:t>
            </a:r>
          </a:p>
        </p:txBody>
      </p:sp>
      <p:sp>
        <p:nvSpPr>
          <p:cNvPr id="57" name="TextBox 56"/>
          <p:cNvSpPr txBox="1"/>
          <p:nvPr/>
        </p:nvSpPr>
        <p:spPr>
          <a:xfrm>
            <a:off x="4017263" y="5337602"/>
            <a:ext cx="603504" cy="20116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60" b="0" i="0" dirty="0">
                <a:solidFill>
                  <a:srgbClr val="2D2D2D"/>
                </a:solidFill>
                <a:latin typeface="Arial"/>
              </a:rPr>
              <a:t>trust +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60" b="0" i="0" dirty="0">
                <a:solidFill>
                  <a:srgbClr val="2D2D2D"/>
                </a:solidFill>
                <a:latin typeface="Arial"/>
              </a:rPr>
              <a:t>output</a:t>
            </a:r>
          </a:p>
        </p:txBody>
      </p:sp>
      <p:sp>
        <p:nvSpPr>
          <p:cNvPr id="58" name="TextBox 57"/>
          <p:cNvSpPr txBox="1"/>
          <p:nvPr/>
        </p:nvSpPr>
        <p:spPr>
          <a:xfrm>
            <a:off x="1325879" y="5147517"/>
            <a:ext cx="146304" cy="12801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600" b="1" i="0" dirty="0">
                <a:solidFill>
                  <a:srgbClr val="2C8550"/>
                </a:solidFill>
                <a:latin typeface="Arial"/>
              </a:rPr>
              <a:t>→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2542032" y="5152228"/>
            <a:ext cx="146304" cy="12801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600" b="1" i="0" dirty="0">
                <a:solidFill>
                  <a:srgbClr val="2C8550"/>
                </a:solidFill>
                <a:latin typeface="Arial"/>
              </a:rPr>
              <a:t>→</a:t>
            </a:r>
          </a:p>
        </p:txBody>
      </p:sp>
      <p:sp>
        <p:nvSpPr>
          <p:cNvPr id="60" name="TextBox 59"/>
          <p:cNvSpPr txBox="1"/>
          <p:nvPr/>
        </p:nvSpPr>
        <p:spPr>
          <a:xfrm>
            <a:off x="3621024" y="5158601"/>
            <a:ext cx="146304" cy="12801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600" b="1" i="0" dirty="0">
                <a:solidFill>
                  <a:srgbClr val="2C8550"/>
                </a:solidFill>
                <a:latin typeface="Arial"/>
              </a:rPr>
              <a:t>→</a:t>
            </a:r>
          </a:p>
        </p:txBody>
      </p:sp>
      <p:sp>
        <p:nvSpPr>
          <p:cNvPr id="61" name="Rounded Rectangle 60"/>
          <p:cNvSpPr/>
          <p:nvPr/>
        </p:nvSpPr>
        <p:spPr>
          <a:xfrm>
            <a:off x="329184" y="5797296"/>
            <a:ext cx="4389120" cy="164592"/>
          </a:xfrm>
          <a:prstGeom prst="roundRect">
            <a:avLst/>
          </a:prstGeom>
          <a:solidFill>
            <a:srgbClr val="E2EFE5"/>
          </a:solidFill>
          <a:ln w="12700">
            <a:solidFill>
              <a:srgbClr val="CDD6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2" name="TextBox 61"/>
          <p:cNvSpPr txBox="1"/>
          <p:nvPr/>
        </p:nvSpPr>
        <p:spPr>
          <a:xfrm>
            <a:off x="384048" y="5806440"/>
            <a:ext cx="4251960" cy="12801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0" i="0">
                <a:solidFill>
                  <a:srgbClr val="2D2D2D"/>
                </a:solidFill>
                <a:latin typeface="Arial"/>
              </a:rPr>
              <a:t>Evidence link: EI treats emotion as information; group EI turns it into shared norms.</a:t>
            </a:r>
          </a:p>
        </p:txBody>
      </p:sp>
      <p:sp>
        <p:nvSpPr>
          <p:cNvPr id="63" name="Rounded Rectangle 62"/>
          <p:cNvSpPr/>
          <p:nvPr/>
        </p:nvSpPr>
        <p:spPr>
          <a:xfrm>
            <a:off x="4919472" y="2505456"/>
            <a:ext cx="3822191" cy="4169663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CDD6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4" name="TextBox 63"/>
          <p:cNvSpPr txBox="1"/>
          <p:nvPr/>
        </p:nvSpPr>
        <p:spPr>
          <a:xfrm>
            <a:off x="5285232" y="2615184"/>
            <a:ext cx="3108960" cy="20116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420" b="1" i="0">
                <a:solidFill>
                  <a:srgbClr val="183874"/>
                </a:solidFill>
                <a:latin typeface="Arial"/>
              </a:rPr>
              <a:t>EI LEADERSHIP ENGINE</a:t>
            </a:r>
          </a:p>
        </p:txBody>
      </p:sp>
      <p:sp>
        <p:nvSpPr>
          <p:cNvPr id="65" name="TextBox 64"/>
          <p:cNvSpPr txBox="1"/>
          <p:nvPr/>
        </p:nvSpPr>
        <p:spPr>
          <a:xfrm>
            <a:off x="5321808" y="2834640"/>
            <a:ext cx="3035808" cy="14630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40" b="1" i="1">
                <a:solidFill>
                  <a:srgbClr val="334673"/>
                </a:solidFill>
                <a:latin typeface="Arial"/>
              </a:rPr>
              <a:t>Emotions become data → decisions → norms → performance.</a:t>
            </a:r>
          </a:p>
        </p:txBody>
      </p:sp>
      <p:pic>
        <p:nvPicPr>
          <p:cNvPr id="66" name="Picture 65" descr="clean_engine_wheel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1817" y="3090671"/>
            <a:ext cx="3683014" cy="3255265"/>
          </a:xfrm>
          <a:prstGeom prst="rect">
            <a:avLst/>
          </a:prstGeom>
        </p:spPr>
      </p:pic>
      <p:sp>
        <p:nvSpPr>
          <p:cNvPr id="67" name="Rounded Rectangle 66"/>
          <p:cNvSpPr/>
          <p:nvPr/>
        </p:nvSpPr>
        <p:spPr>
          <a:xfrm>
            <a:off x="8887968" y="2688336"/>
            <a:ext cx="4645152" cy="1298448"/>
          </a:xfrm>
          <a:prstGeom prst="roundRect">
            <a:avLst/>
          </a:prstGeom>
          <a:solidFill>
            <a:srgbClr val="F6F8FC"/>
          </a:solidFill>
          <a:ln w="12700">
            <a:solidFill>
              <a:srgbClr val="CDD6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8" name="Oval 67"/>
          <p:cNvSpPr/>
          <p:nvPr/>
        </p:nvSpPr>
        <p:spPr>
          <a:xfrm>
            <a:off x="8925375" y="3246120"/>
            <a:ext cx="310896" cy="310896"/>
          </a:xfrm>
          <a:prstGeom prst="ellipse">
            <a:avLst/>
          </a:prstGeom>
          <a:solidFill>
            <a:srgbClr val="225AB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400" b="1" dirty="0">
                <a:solidFill>
                  <a:srgbClr val="FFFFFF"/>
                </a:solidFill>
                <a:latin typeface="Arial"/>
              </a:rPr>
              <a:t>A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10405872" y="2692215"/>
            <a:ext cx="2194560" cy="21236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380" b="1" i="0" dirty="0">
                <a:solidFill>
                  <a:srgbClr val="183874"/>
                </a:solidFill>
                <a:latin typeface="Arial"/>
              </a:rPr>
              <a:t> EI IN TEAMWORK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9308592" y="3026664"/>
            <a:ext cx="3154680" cy="2377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50" b="0" i="0">
                <a:solidFill>
                  <a:srgbClr val="2D2D2D"/>
                </a:solidFill>
                <a:latin typeface="Arial"/>
              </a:rPr>
              <a:t>EI helps teams manage frustration, feedback and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50" b="0" i="0">
                <a:solidFill>
                  <a:srgbClr val="2D2D2D"/>
                </a:solidFill>
                <a:latin typeface="Arial"/>
              </a:rPr>
              <a:t>disagreement under pressure.</a:t>
            </a:r>
          </a:p>
        </p:txBody>
      </p:sp>
      <p:sp>
        <p:nvSpPr>
          <p:cNvPr id="71" name="TextBox 70"/>
          <p:cNvSpPr txBox="1"/>
          <p:nvPr/>
        </p:nvSpPr>
        <p:spPr>
          <a:xfrm>
            <a:off x="9308592" y="3346704"/>
            <a:ext cx="3246120" cy="31089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50" b="0" i="0">
                <a:solidFill>
                  <a:srgbClr val="2D2D2D"/>
                </a:solidFill>
                <a:latin typeface="Arial"/>
              </a:rPr>
              <a:t>• Self-awareness: notice frustration early.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50" b="0" i="0">
                <a:solidFill>
                  <a:srgbClr val="2D2D2D"/>
                </a:solidFill>
                <a:latin typeface="Arial"/>
              </a:rPr>
              <a:t>• Self-regulation: disagree without attacking.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50" b="0" i="0">
                <a:solidFill>
                  <a:srgbClr val="2D2D2D"/>
                </a:solidFill>
                <a:latin typeface="Arial"/>
              </a:rPr>
              <a:t>• Motivation and social skills: keep focus, coordinate tasks and feedback.</a:t>
            </a:r>
          </a:p>
        </p:txBody>
      </p:sp>
      <p:sp>
        <p:nvSpPr>
          <p:cNvPr id="72" name="TextBox 71"/>
          <p:cNvSpPr txBox="1"/>
          <p:nvPr/>
        </p:nvSpPr>
        <p:spPr>
          <a:xfrm>
            <a:off x="12783312" y="2926080"/>
            <a:ext cx="329184" cy="16459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700" b="1" i="0">
                <a:solidFill>
                  <a:srgbClr val="225AB6"/>
                </a:solidFill>
                <a:latin typeface="Arial"/>
              </a:rPr>
              <a:t>👥</a:t>
            </a:r>
          </a:p>
        </p:txBody>
      </p:sp>
      <p:sp>
        <p:nvSpPr>
          <p:cNvPr id="73" name="TextBox 72"/>
          <p:cNvSpPr txBox="1"/>
          <p:nvPr/>
        </p:nvSpPr>
        <p:spPr>
          <a:xfrm>
            <a:off x="12545568" y="3255264"/>
            <a:ext cx="804672" cy="29260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>
                <a:solidFill>
                  <a:srgbClr val="183874"/>
                </a:solidFill>
                <a:latin typeface="Arial"/>
              </a:rPr>
              <a:t>Team value: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>
                <a:solidFill>
                  <a:srgbClr val="183874"/>
                </a:solidFill>
                <a:latin typeface="Arial"/>
              </a:rPr>
              <a:t>accountability +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>
                <a:solidFill>
                  <a:srgbClr val="183874"/>
                </a:solidFill>
                <a:latin typeface="Arial"/>
              </a:rPr>
              <a:t>psychological safety</a:t>
            </a:r>
          </a:p>
        </p:txBody>
      </p:sp>
      <p:sp>
        <p:nvSpPr>
          <p:cNvPr id="74" name="Rounded Rectangle 73"/>
          <p:cNvSpPr/>
          <p:nvPr/>
        </p:nvSpPr>
        <p:spPr>
          <a:xfrm>
            <a:off x="8885336" y="4155809"/>
            <a:ext cx="4645152" cy="1371600"/>
          </a:xfrm>
          <a:prstGeom prst="roundRect">
            <a:avLst/>
          </a:prstGeom>
          <a:solidFill>
            <a:srgbClr val="FFF8F1"/>
          </a:solidFill>
          <a:ln w="12700">
            <a:solidFill>
              <a:srgbClr val="ECCDA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5" name="Oval 74"/>
          <p:cNvSpPr/>
          <p:nvPr/>
        </p:nvSpPr>
        <p:spPr>
          <a:xfrm>
            <a:off x="8915677" y="4754326"/>
            <a:ext cx="310896" cy="310896"/>
          </a:xfrm>
          <a:prstGeom prst="ellipse">
            <a:avLst/>
          </a:prstGeom>
          <a:solidFill>
            <a:srgbClr val="F29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400" b="1" dirty="0">
                <a:solidFill>
                  <a:srgbClr val="FFFFFF"/>
                </a:solidFill>
                <a:latin typeface="Arial"/>
              </a:rPr>
              <a:t>B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9927059" y="4169664"/>
            <a:ext cx="2743200" cy="21236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380" b="1" i="0" dirty="0">
                <a:solidFill>
                  <a:srgbClr val="F29000"/>
                </a:solidFill>
                <a:latin typeface="Arial"/>
              </a:rPr>
              <a:t> MANAGING OWN EMOTIONS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9948672" y="4395713"/>
            <a:ext cx="2834640" cy="29238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50" b="1" i="0" dirty="0">
                <a:solidFill>
                  <a:srgbClr val="2D2D2D"/>
                </a:solidFill>
                <a:latin typeface="Arial"/>
              </a:rPr>
              <a:t>Student leaders treat emotion as information </a:t>
            </a:r>
            <a:r>
              <a:rPr lang="bg-BG" sz="950" b="1" i="0" dirty="0">
                <a:solidFill>
                  <a:srgbClr val="2D2D2D"/>
                </a:solidFill>
                <a:latin typeface="Arial"/>
              </a:rPr>
              <a:t>–</a:t>
            </a:r>
            <a:r>
              <a:rPr sz="950" b="1" i="0" dirty="0">
                <a:solidFill>
                  <a:srgbClr val="2D2D2D"/>
                </a:solidFill>
                <a:latin typeface="Arial"/>
              </a:rPr>
              <a:t> not</a:t>
            </a:r>
            <a:r>
              <a:rPr lang="en-GB" sz="950" b="1" i="0" dirty="0">
                <a:solidFill>
                  <a:srgbClr val="2D2D2D"/>
                </a:solidFill>
                <a:latin typeface="Arial"/>
              </a:rPr>
              <a:t> as</a:t>
            </a:r>
            <a:r>
              <a:rPr sz="950" b="1" i="0" dirty="0">
                <a:solidFill>
                  <a:srgbClr val="2D2D2D"/>
                </a:solidFill>
                <a:latin typeface="Arial"/>
              </a:rPr>
              <a:t> instruction.</a:t>
            </a:r>
          </a:p>
        </p:txBody>
      </p:sp>
      <p:sp>
        <p:nvSpPr>
          <p:cNvPr id="78" name="Oval 77"/>
          <p:cNvSpPr/>
          <p:nvPr/>
        </p:nvSpPr>
        <p:spPr>
          <a:xfrm>
            <a:off x="9646920" y="4782312"/>
            <a:ext cx="256032" cy="256032"/>
          </a:xfrm>
          <a:prstGeom prst="ellipse">
            <a:avLst/>
          </a:prstGeom>
          <a:solidFill>
            <a:srgbClr val="F29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000" b="1">
                <a:solidFill>
                  <a:srgbClr val="FFFFFF"/>
                </a:solidFill>
                <a:latin typeface="Arial"/>
              </a:rPr>
              <a:t>○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9578340" y="5056632"/>
            <a:ext cx="411480" cy="12311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2D2D2D"/>
                </a:solidFill>
                <a:latin typeface="Arial"/>
              </a:rPr>
              <a:t>Name it</a:t>
            </a:r>
          </a:p>
        </p:txBody>
      </p:sp>
      <p:sp>
        <p:nvSpPr>
          <p:cNvPr id="80" name="Oval 79"/>
          <p:cNvSpPr/>
          <p:nvPr/>
        </p:nvSpPr>
        <p:spPr>
          <a:xfrm>
            <a:off x="10149840" y="4782312"/>
            <a:ext cx="256032" cy="256032"/>
          </a:xfrm>
          <a:prstGeom prst="ellipse">
            <a:avLst/>
          </a:prstGeom>
          <a:solidFill>
            <a:srgbClr val="F29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000" b="1">
                <a:solidFill>
                  <a:srgbClr val="FFFFFF"/>
                </a:solidFill>
                <a:latin typeface="Arial"/>
              </a:rPr>
              <a:t>Ⅱ</a:t>
            </a:r>
          </a:p>
        </p:txBody>
      </p:sp>
      <p:sp>
        <p:nvSpPr>
          <p:cNvPr id="81" name="TextBox 80"/>
          <p:cNvSpPr txBox="1"/>
          <p:nvPr/>
        </p:nvSpPr>
        <p:spPr>
          <a:xfrm>
            <a:off x="10104119" y="5056632"/>
            <a:ext cx="347472" cy="12311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2D2D2D"/>
                </a:solidFill>
                <a:latin typeface="Arial"/>
              </a:rPr>
              <a:t>Pause</a:t>
            </a:r>
          </a:p>
        </p:txBody>
      </p:sp>
      <p:sp>
        <p:nvSpPr>
          <p:cNvPr id="82" name="Oval 81"/>
          <p:cNvSpPr/>
          <p:nvPr/>
        </p:nvSpPr>
        <p:spPr>
          <a:xfrm>
            <a:off x="10680192" y="4782312"/>
            <a:ext cx="256032" cy="256032"/>
          </a:xfrm>
          <a:prstGeom prst="ellipse">
            <a:avLst/>
          </a:prstGeom>
          <a:solidFill>
            <a:srgbClr val="F29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000" b="1" dirty="0">
                <a:solidFill>
                  <a:srgbClr val="FFFFFF"/>
                </a:solidFill>
                <a:latin typeface="Arial"/>
              </a:rPr>
              <a:t>▤</a:t>
            </a:r>
          </a:p>
        </p:txBody>
      </p:sp>
      <p:sp>
        <p:nvSpPr>
          <p:cNvPr id="83" name="TextBox 82"/>
          <p:cNvSpPr txBox="1"/>
          <p:nvPr/>
        </p:nvSpPr>
        <p:spPr>
          <a:xfrm>
            <a:off x="10634472" y="5056632"/>
            <a:ext cx="384048" cy="12311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2D2D2D"/>
                </a:solidFill>
                <a:latin typeface="Arial"/>
              </a:rPr>
              <a:t>Choose</a:t>
            </a:r>
          </a:p>
        </p:txBody>
      </p:sp>
      <p:sp>
        <p:nvSpPr>
          <p:cNvPr id="84" name="Oval 83"/>
          <p:cNvSpPr/>
          <p:nvPr/>
        </p:nvSpPr>
        <p:spPr>
          <a:xfrm>
            <a:off x="11170643" y="4786884"/>
            <a:ext cx="256032" cy="256032"/>
          </a:xfrm>
          <a:prstGeom prst="ellipse">
            <a:avLst/>
          </a:prstGeom>
          <a:solidFill>
            <a:srgbClr val="F290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000" b="1" dirty="0">
                <a:solidFill>
                  <a:srgbClr val="FFFFFF"/>
                </a:solidFill>
                <a:latin typeface="Arial"/>
              </a:rPr>
              <a:t>▲</a:t>
            </a:r>
          </a:p>
        </p:txBody>
      </p:sp>
      <p:sp>
        <p:nvSpPr>
          <p:cNvPr id="85" name="TextBox 84"/>
          <p:cNvSpPr txBox="1"/>
          <p:nvPr/>
        </p:nvSpPr>
        <p:spPr>
          <a:xfrm>
            <a:off x="11155680" y="5056632"/>
            <a:ext cx="347472" cy="12311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2D2D2D"/>
                </a:solidFill>
                <a:latin typeface="Arial"/>
              </a:rPr>
              <a:t>Act</a:t>
            </a:r>
          </a:p>
        </p:txBody>
      </p:sp>
      <p:sp>
        <p:nvSpPr>
          <p:cNvPr id="86" name="TextBox 85"/>
          <p:cNvSpPr txBox="1"/>
          <p:nvPr/>
        </p:nvSpPr>
        <p:spPr>
          <a:xfrm>
            <a:off x="9966960" y="4826313"/>
            <a:ext cx="109728" cy="10972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300" b="1" i="0" dirty="0">
                <a:solidFill>
                  <a:srgbClr val="F29000"/>
                </a:solidFill>
                <a:latin typeface="Arial"/>
              </a:rPr>
              <a:t>→</a:t>
            </a:r>
          </a:p>
        </p:txBody>
      </p:sp>
      <p:sp>
        <p:nvSpPr>
          <p:cNvPr id="87" name="TextBox 86"/>
          <p:cNvSpPr txBox="1"/>
          <p:nvPr/>
        </p:nvSpPr>
        <p:spPr>
          <a:xfrm>
            <a:off x="10479024" y="4818888"/>
            <a:ext cx="109728" cy="10972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300" b="1" i="0" dirty="0">
                <a:solidFill>
                  <a:srgbClr val="F29000"/>
                </a:solidFill>
                <a:latin typeface="Arial"/>
              </a:rPr>
              <a:t>→</a:t>
            </a:r>
          </a:p>
        </p:txBody>
      </p:sp>
      <p:sp>
        <p:nvSpPr>
          <p:cNvPr id="88" name="TextBox 87"/>
          <p:cNvSpPr txBox="1"/>
          <p:nvPr/>
        </p:nvSpPr>
        <p:spPr>
          <a:xfrm>
            <a:off x="11007298" y="4828586"/>
            <a:ext cx="109728" cy="10972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300" b="1" i="0" dirty="0">
                <a:solidFill>
                  <a:srgbClr val="F29000"/>
                </a:solidFill>
                <a:latin typeface="Arial"/>
              </a:rPr>
              <a:t>→</a:t>
            </a:r>
          </a:p>
        </p:txBody>
      </p:sp>
      <p:sp>
        <p:nvSpPr>
          <p:cNvPr id="89" name="TextBox 88"/>
          <p:cNvSpPr txBox="1"/>
          <p:nvPr/>
        </p:nvSpPr>
        <p:spPr>
          <a:xfrm>
            <a:off x="9651353" y="5217345"/>
            <a:ext cx="3063240" cy="14630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69" b="0" i="0" dirty="0">
                <a:solidFill>
                  <a:srgbClr val="2D2D2D"/>
                </a:solidFill>
                <a:latin typeface="Arial"/>
              </a:rPr>
              <a:t>Strategies: mindful noticing, reflection and task planning reduce escalation.</a:t>
            </a:r>
          </a:p>
        </p:txBody>
      </p:sp>
      <p:sp>
        <p:nvSpPr>
          <p:cNvPr id="90" name="TextBox 89"/>
          <p:cNvSpPr txBox="1"/>
          <p:nvPr/>
        </p:nvSpPr>
        <p:spPr>
          <a:xfrm>
            <a:off x="12660838" y="4545122"/>
            <a:ext cx="661970" cy="584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50" b="1" i="0" dirty="0">
                <a:solidFill>
                  <a:srgbClr val="F29000"/>
                </a:solidFill>
                <a:latin typeface="Arial"/>
              </a:rPr>
              <a:t>Outcome: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50" b="1" i="0" dirty="0">
                <a:solidFill>
                  <a:srgbClr val="F29000"/>
                </a:solidFill>
                <a:latin typeface="Arial"/>
              </a:rPr>
              <a:t>less stress,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50" b="1" i="0" dirty="0">
                <a:solidFill>
                  <a:srgbClr val="F29000"/>
                </a:solidFill>
                <a:latin typeface="Arial"/>
              </a:rPr>
              <a:t>clearer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50" b="1" i="0" dirty="0">
                <a:solidFill>
                  <a:srgbClr val="F29000"/>
                </a:solidFill>
                <a:latin typeface="Arial"/>
              </a:rPr>
              <a:t>decisions</a:t>
            </a:r>
          </a:p>
        </p:txBody>
      </p:sp>
      <p:sp>
        <p:nvSpPr>
          <p:cNvPr id="91" name="Rounded Rectangle 90"/>
          <p:cNvSpPr/>
          <p:nvPr/>
        </p:nvSpPr>
        <p:spPr>
          <a:xfrm>
            <a:off x="8885336" y="5522976"/>
            <a:ext cx="4645152" cy="1353312"/>
          </a:xfrm>
          <a:prstGeom prst="roundRect">
            <a:avLst/>
          </a:prstGeom>
          <a:solidFill>
            <a:srgbClr val="F5FAF2"/>
          </a:solidFill>
          <a:ln w="12700">
            <a:solidFill>
              <a:srgbClr val="BEDA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2" name="Oval 91"/>
          <p:cNvSpPr/>
          <p:nvPr/>
        </p:nvSpPr>
        <p:spPr>
          <a:xfrm>
            <a:off x="8932025" y="6095446"/>
            <a:ext cx="310896" cy="310896"/>
          </a:xfrm>
          <a:prstGeom prst="ellipse">
            <a:avLst/>
          </a:prstGeom>
          <a:solidFill>
            <a:srgbClr val="62A5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400" b="1" dirty="0">
                <a:solidFill>
                  <a:srgbClr val="FFFFFF"/>
                </a:solidFill>
                <a:latin typeface="Arial"/>
              </a:rPr>
              <a:t>C</a:t>
            </a:r>
          </a:p>
        </p:txBody>
      </p:sp>
      <p:sp>
        <p:nvSpPr>
          <p:cNvPr id="93" name="TextBox 92"/>
          <p:cNvSpPr txBox="1"/>
          <p:nvPr/>
        </p:nvSpPr>
        <p:spPr>
          <a:xfrm>
            <a:off x="9967791" y="5577840"/>
            <a:ext cx="2926080" cy="21236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380" b="1" i="0" dirty="0">
                <a:solidFill>
                  <a:srgbClr val="62A543"/>
                </a:solidFill>
                <a:latin typeface="Arial"/>
              </a:rPr>
              <a:t> UNDERSTANDING OTHERS</a:t>
            </a:r>
          </a:p>
        </p:txBody>
      </p:sp>
      <p:sp>
        <p:nvSpPr>
          <p:cNvPr id="94" name="TextBox 93"/>
          <p:cNvSpPr txBox="1"/>
          <p:nvPr/>
        </p:nvSpPr>
        <p:spPr>
          <a:xfrm>
            <a:off x="9784357" y="5824728"/>
            <a:ext cx="3199845" cy="28900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40" b="1" i="0" dirty="0">
                <a:solidFill>
                  <a:srgbClr val="2D2D2D"/>
                </a:solidFill>
                <a:latin typeface="Arial"/>
              </a:rPr>
              <a:t>Empathy </a:t>
            </a:r>
            <a:r>
              <a:rPr lang="en-GB" sz="940" b="1" dirty="0">
                <a:solidFill>
                  <a:srgbClr val="2D2D2D"/>
                </a:solidFill>
                <a:latin typeface="Arial"/>
              </a:rPr>
              <a:t>helps</a:t>
            </a:r>
            <a:r>
              <a:rPr sz="940" b="1" i="0" dirty="0">
                <a:solidFill>
                  <a:srgbClr val="2D2D2D"/>
                </a:solidFill>
                <a:latin typeface="Arial"/>
              </a:rPr>
              <a:t> s</a:t>
            </a:r>
            <a:r>
              <a:rPr lang="en-GB" sz="940" b="1" dirty="0" err="1">
                <a:solidFill>
                  <a:srgbClr val="2D2D2D"/>
                </a:solidFill>
                <a:latin typeface="Arial"/>
              </a:rPr>
              <a:t>tudent</a:t>
            </a:r>
            <a:r>
              <a:rPr lang="en-GB" sz="940" b="1" i="0" dirty="0">
                <a:solidFill>
                  <a:srgbClr val="2D2D2D"/>
                </a:solidFill>
                <a:latin typeface="Arial"/>
              </a:rPr>
              <a:t> leaders</a:t>
            </a:r>
            <a:r>
              <a:rPr lang="en-GB" sz="940" b="1" dirty="0">
                <a:solidFill>
                  <a:srgbClr val="2D2D2D"/>
                </a:solidFill>
                <a:latin typeface="Arial"/>
              </a:rPr>
              <a:t> interpret silence,</a:t>
            </a:r>
            <a:r>
              <a:rPr sz="940" b="1" i="0" dirty="0">
                <a:solidFill>
                  <a:srgbClr val="2D2D2D"/>
                </a:solidFill>
                <a:latin typeface="Arial"/>
              </a:rPr>
              <a:t> anger or withdrawal as signals to explore</a:t>
            </a:r>
            <a:r>
              <a:rPr lang="bg-BG" sz="940" b="1" i="0" dirty="0">
                <a:solidFill>
                  <a:srgbClr val="2D2D2D"/>
                </a:solidFill>
                <a:latin typeface="Arial"/>
              </a:rPr>
              <a:t> –</a:t>
            </a:r>
            <a:r>
              <a:rPr sz="940" b="1" i="0" dirty="0">
                <a:solidFill>
                  <a:srgbClr val="2D2D2D"/>
                </a:solidFill>
                <a:latin typeface="Arial"/>
              </a:rPr>
              <a:t> not</a:t>
            </a:r>
            <a:r>
              <a:rPr lang="en-GB" sz="940" b="1" i="0" dirty="0">
                <a:solidFill>
                  <a:srgbClr val="2D2D2D"/>
                </a:solidFill>
                <a:latin typeface="Arial"/>
              </a:rPr>
              <a:t> as</a:t>
            </a:r>
            <a:r>
              <a:rPr sz="940" b="1" i="0" dirty="0">
                <a:solidFill>
                  <a:srgbClr val="2D2D2D"/>
                </a:solidFill>
                <a:latin typeface="Arial"/>
              </a:rPr>
              <a:t> fixed labels.</a:t>
            </a:r>
          </a:p>
        </p:txBody>
      </p:sp>
      <p:sp>
        <p:nvSpPr>
          <p:cNvPr id="95" name="TextBox 94"/>
          <p:cNvSpPr txBox="1"/>
          <p:nvPr/>
        </p:nvSpPr>
        <p:spPr>
          <a:xfrm>
            <a:off x="9646920" y="6345936"/>
            <a:ext cx="146304" cy="10972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00" b="1" i="0">
                <a:solidFill>
                  <a:srgbClr val="62A543"/>
                </a:solidFill>
                <a:latin typeface="Arial"/>
              </a:rPr>
              <a:t>○</a:t>
            </a:r>
          </a:p>
        </p:txBody>
      </p:sp>
      <p:sp>
        <p:nvSpPr>
          <p:cNvPr id="96" name="TextBox 95"/>
          <p:cNvSpPr txBox="1"/>
          <p:nvPr/>
        </p:nvSpPr>
        <p:spPr>
          <a:xfrm>
            <a:off x="9518904" y="6455664"/>
            <a:ext cx="512064" cy="16459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50" b="1" i="0">
                <a:solidFill>
                  <a:srgbClr val="62A543"/>
                </a:solidFill>
                <a:latin typeface="Arial"/>
              </a:rPr>
              <a:t>Active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50" b="1" i="0">
                <a:solidFill>
                  <a:srgbClr val="62A543"/>
                </a:solidFill>
                <a:latin typeface="Arial"/>
              </a:rPr>
              <a:t>listening</a:t>
            </a:r>
          </a:p>
        </p:txBody>
      </p:sp>
      <p:sp>
        <p:nvSpPr>
          <p:cNvPr id="97" name="TextBox 96"/>
          <p:cNvSpPr txBox="1"/>
          <p:nvPr/>
        </p:nvSpPr>
        <p:spPr>
          <a:xfrm>
            <a:off x="10652760" y="6345936"/>
            <a:ext cx="146304" cy="10972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00" b="1" i="0">
                <a:solidFill>
                  <a:srgbClr val="62A543"/>
                </a:solidFill>
                <a:latin typeface="Arial"/>
              </a:rPr>
              <a:t>○</a:t>
            </a:r>
          </a:p>
        </p:txBody>
      </p:sp>
      <p:sp>
        <p:nvSpPr>
          <p:cNvPr id="98" name="TextBox 97"/>
          <p:cNvSpPr txBox="1"/>
          <p:nvPr/>
        </p:nvSpPr>
        <p:spPr>
          <a:xfrm>
            <a:off x="10446603" y="6467302"/>
            <a:ext cx="630936" cy="26161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50" b="1" i="0" dirty="0">
                <a:solidFill>
                  <a:srgbClr val="62A543"/>
                </a:solidFill>
                <a:latin typeface="Arial"/>
              </a:rPr>
              <a:t>Perspective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50" b="1" i="0" dirty="0">
                <a:solidFill>
                  <a:srgbClr val="62A543"/>
                </a:solidFill>
                <a:latin typeface="Arial"/>
              </a:rPr>
              <a:t>taking</a:t>
            </a:r>
          </a:p>
        </p:txBody>
      </p:sp>
      <p:sp>
        <p:nvSpPr>
          <p:cNvPr id="99" name="TextBox 98"/>
          <p:cNvSpPr txBox="1"/>
          <p:nvPr/>
        </p:nvSpPr>
        <p:spPr>
          <a:xfrm>
            <a:off x="11704320" y="6345936"/>
            <a:ext cx="146304" cy="10972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00" b="1" i="0">
                <a:solidFill>
                  <a:srgbClr val="62A543"/>
                </a:solidFill>
                <a:latin typeface="Arial"/>
              </a:rPr>
              <a:t>○</a:t>
            </a:r>
          </a:p>
        </p:txBody>
      </p:sp>
      <p:sp>
        <p:nvSpPr>
          <p:cNvPr id="100" name="TextBox 99"/>
          <p:cNvSpPr txBox="1"/>
          <p:nvPr/>
        </p:nvSpPr>
        <p:spPr>
          <a:xfrm>
            <a:off x="11448980" y="6456218"/>
            <a:ext cx="693560" cy="26161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50" b="1" i="0" dirty="0">
                <a:solidFill>
                  <a:srgbClr val="62A543"/>
                </a:solidFill>
                <a:latin typeface="Arial"/>
              </a:rPr>
              <a:t>Constructive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50" b="1" i="0" dirty="0">
                <a:solidFill>
                  <a:srgbClr val="62A543"/>
                </a:solidFill>
                <a:latin typeface="Arial"/>
              </a:rPr>
              <a:t>feedback</a:t>
            </a:r>
          </a:p>
        </p:txBody>
      </p:sp>
      <p:sp>
        <p:nvSpPr>
          <p:cNvPr id="101" name="TextBox 100"/>
          <p:cNvSpPr txBox="1"/>
          <p:nvPr/>
        </p:nvSpPr>
        <p:spPr>
          <a:xfrm>
            <a:off x="12688269" y="6309429"/>
            <a:ext cx="679982" cy="5539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00" b="1" i="0" dirty="0">
                <a:solidFill>
                  <a:srgbClr val="62A543"/>
                </a:solidFill>
                <a:latin typeface="Arial"/>
              </a:rPr>
              <a:t>Outcome: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00" b="1" i="0" dirty="0">
                <a:solidFill>
                  <a:srgbClr val="62A543"/>
                </a:solidFill>
                <a:latin typeface="Arial"/>
              </a:rPr>
              <a:t>trust +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00" b="1" i="0" dirty="0">
                <a:solidFill>
                  <a:srgbClr val="62A543"/>
                </a:solidFill>
                <a:latin typeface="Arial"/>
              </a:rPr>
              <a:t>clearer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00" b="1" i="0" dirty="0">
                <a:solidFill>
                  <a:srgbClr val="62A543"/>
                </a:solidFill>
                <a:latin typeface="Arial"/>
              </a:rPr>
              <a:t>contribution</a:t>
            </a:r>
          </a:p>
        </p:txBody>
      </p:sp>
      <p:sp>
        <p:nvSpPr>
          <p:cNvPr id="102" name="Rounded Rectangle 101"/>
          <p:cNvSpPr/>
          <p:nvPr/>
        </p:nvSpPr>
        <p:spPr>
          <a:xfrm>
            <a:off x="201168" y="6437376"/>
            <a:ext cx="4645152" cy="1572768"/>
          </a:xfrm>
          <a:prstGeom prst="roundRect">
            <a:avLst/>
          </a:prstGeom>
          <a:solidFill>
            <a:srgbClr val="F9FCFF"/>
          </a:solidFill>
          <a:ln w="12700">
            <a:solidFill>
              <a:srgbClr val="CDD6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3" name="Rectangle 102"/>
          <p:cNvSpPr/>
          <p:nvPr/>
        </p:nvSpPr>
        <p:spPr>
          <a:xfrm>
            <a:off x="274320" y="6437376"/>
            <a:ext cx="4498848" cy="237744"/>
          </a:xfrm>
          <a:prstGeom prst="rect">
            <a:avLst/>
          </a:prstGeom>
          <a:solidFill>
            <a:srgbClr val="1946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4" name="TextBox 103"/>
          <p:cNvSpPr txBox="1"/>
          <p:nvPr/>
        </p:nvSpPr>
        <p:spPr>
          <a:xfrm>
            <a:off x="323226" y="6488498"/>
            <a:ext cx="4449942" cy="1908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40" b="1" i="0">
                <a:solidFill>
                  <a:srgbClr val="FFFFFF"/>
                </a:solidFill>
                <a:latin typeface="Arial"/>
              </a:rPr>
              <a:t>KEY FINDINGS FROM THE LITERATURE</a:t>
            </a:r>
          </a:p>
        </p:txBody>
      </p:sp>
      <p:graphicFrame>
        <p:nvGraphicFramePr>
          <p:cNvPr id="105" name="Table 104"/>
          <p:cNvGraphicFramePr>
            <a:graphicFrameLocks noGrp="1"/>
          </p:cNvGraphicFramePr>
          <p:nvPr/>
        </p:nvGraphicFramePr>
        <p:xfrm>
          <a:off x="274320" y="6684264"/>
          <a:ext cx="4498848" cy="10773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258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356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75564">
                <a:tc>
                  <a:txBody>
                    <a:bodyPr/>
                    <a:lstStyle/>
                    <a:p>
                      <a:pPr algn="ctr"/>
                      <a:r>
                        <a:rPr sz="869" b="1">
                          <a:solidFill>
                            <a:srgbClr val="FFFFFF"/>
                          </a:solidFill>
                          <a:latin typeface="Arial"/>
                        </a:rPr>
                        <a:t>Finding</a:t>
                      </a:r>
                    </a:p>
                  </a:txBody>
                  <a:tcPr>
                    <a:solidFill>
                      <a:srgbClr val="19469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869" b="1">
                          <a:solidFill>
                            <a:srgbClr val="FFFFFF"/>
                          </a:solidFill>
                          <a:latin typeface="Arial"/>
                        </a:rPr>
                        <a:t>Evidence</a:t>
                      </a:r>
                    </a:p>
                  </a:txBody>
                  <a:tcPr>
                    <a:solidFill>
                      <a:srgbClr val="19469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869" b="1">
                          <a:solidFill>
                            <a:srgbClr val="FFFFFF"/>
                          </a:solidFill>
                          <a:latin typeface="Arial"/>
                        </a:rPr>
                        <a:t>Application</a:t>
                      </a:r>
                    </a:p>
                  </a:txBody>
                  <a:tcPr>
                    <a:solidFill>
                      <a:srgbClr val="19469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5564">
                <a:tc>
                  <a:txBody>
                    <a:bodyPr/>
                    <a:lstStyle/>
                    <a:p>
                      <a:pPr algn="l"/>
                      <a:r>
                        <a:rPr sz="800" b="1">
                          <a:solidFill>
                            <a:srgbClr val="183874"/>
                          </a:solidFill>
                          <a:latin typeface="Arial"/>
                        </a:rPr>
                        <a:t>Emotions inform thinking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800" b="0">
                          <a:solidFill>
                            <a:srgbClr val="2D2D2D"/>
                          </a:solidFill>
                          <a:latin typeface="Arial"/>
                        </a:rPr>
                        <a:t>Mayer &amp; Salovey (1997)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800" b="0">
                          <a:solidFill>
                            <a:srgbClr val="183874"/>
                          </a:solidFill>
                          <a:latin typeface="Arial"/>
                        </a:rPr>
                        <a:t>Ask, do not assume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5564">
                <a:tc>
                  <a:txBody>
                    <a:bodyPr/>
                    <a:lstStyle/>
                    <a:p>
                      <a:pPr algn="l"/>
                      <a:r>
                        <a:rPr sz="800" b="1">
                          <a:solidFill>
                            <a:srgbClr val="183874"/>
                          </a:solidFill>
                          <a:latin typeface="Arial"/>
                        </a:rPr>
                        <a:t>EI supports leadership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800" b="0">
                          <a:solidFill>
                            <a:srgbClr val="2D2D2D"/>
                          </a:solidFill>
                          <a:latin typeface="Arial"/>
                        </a:rPr>
                        <a:t>Goleman (1998)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800" b="0">
                          <a:solidFill>
                            <a:srgbClr val="183874"/>
                          </a:solidFill>
                          <a:latin typeface="Arial"/>
                        </a:rPr>
                        <a:t>Pause before reply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5564">
                <a:tc>
                  <a:txBody>
                    <a:bodyPr/>
                    <a:lstStyle/>
                    <a:p>
                      <a:pPr algn="l"/>
                      <a:r>
                        <a:rPr sz="800" b="1">
                          <a:solidFill>
                            <a:srgbClr val="183874"/>
                          </a:solidFill>
                          <a:latin typeface="Arial"/>
                        </a:rPr>
                        <a:t>Teams build EI norms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800" b="0">
                          <a:solidFill>
                            <a:srgbClr val="2D2D2D"/>
                          </a:solidFill>
                          <a:latin typeface="Arial"/>
                        </a:rPr>
                        <a:t>Druskat &amp; Wolff (2001)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800" b="0" dirty="0">
                          <a:solidFill>
                            <a:srgbClr val="183874"/>
                          </a:solidFill>
                          <a:latin typeface="Arial"/>
                        </a:rPr>
                        <a:t>Private check-ins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5568">
                <a:tc>
                  <a:txBody>
                    <a:bodyPr/>
                    <a:lstStyle/>
                    <a:p>
                      <a:pPr algn="l"/>
                      <a:r>
                        <a:rPr sz="800" b="1">
                          <a:solidFill>
                            <a:srgbClr val="183874"/>
                          </a:solidFill>
                          <a:latin typeface="Arial"/>
                        </a:rPr>
                        <a:t>Safety supports voice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800" b="0">
                          <a:solidFill>
                            <a:srgbClr val="2D2D2D"/>
                          </a:solidFill>
                          <a:latin typeface="Arial"/>
                        </a:rPr>
                        <a:t>Edmondson (1999)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800" b="0" dirty="0">
                          <a:solidFill>
                            <a:srgbClr val="183874"/>
                          </a:solidFill>
                          <a:latin typeface="Arial"/>
                        </a:rPr>
                        <a:t>Invite dissent</a:t>
                      </a:r>
                    </a:p>
                  </a:txBody>
                  <a:tcP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06" name="TextBox 105"/>
          <p:cNvSpPr txBox="1"/>
          <p:nvPr/>
        </p:nvSpPr>
        <p:spPr>
          <a:xfrm>
            <a:off x="384048" y="7725016"/>
            <a:ext cx="4160520" cy="20116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00" b="1" i="1" dirty="0">
                <a:solidFill>
                  <a:srgbClr val="183874"/>
                </a:solidFill>
                <a:latin typeface="Arial"/>
              </a:rPr>
              <a:t>Across the literature, effective teams combine emotional regulation,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00" b="1" i="1" dirty="0">
                <a:solidFill>
                  <a:srgbClr val="183874"/>
                </a:solidFill>
                <a:latin typeface="Arial"/>
              </a:rPr>
              <a:t>trust and psychological safety.</a:t>
            </a:r>
          </a:p>
        </p:txBody>
      </p:sp>
      <p:sp>
        <p:nvSpPr>
          <p:cNvPr id="107" name="Rounded Rectangle 106"/>
          <p:cNvSpPr/>
          <p:nvPr/>
        </p:nvSpPr>
        <p:spPr>
          <a:xfrm>
            <a:off x="4929171" y="6904479"/>
            <a:ext cx="1928830" cy="1171012"/>
          </a:xfrm>
          <a:prstGeom prst="roundRect">
            <a:avLst/>
          </a:prstGeom>
          <a:solidFill>
            <a:srgbClr val="F9F9FB"/>
          </a:solidFill>
          <a:ln w="12700">
            <a:solidFill>
              <a:srgbClr val="CDD6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8" name="TextBox 107"/>
          <p:cNvSpPr txBox="1"/>
          <p:nvPr/>
        </p:nvSpPr>
        <p:spPr>
          <a:xfrm>
            <a:off x="5343697" y="6904479"/>
            <a:ext cx="1682496" cy="15388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00" b="1" i="0" dirty="0">
                <a:solidFill>
                  <a:srgbClr val="183874"/>
                </a:solidFill>
                <a:latin typeface="Arial"/>
              </a:rPr>
              <a:t>APPLIED MINI-CASE</a:t>
            </a:r>
          </a:p>
        </p:txBody>
      </p:sp>
      <p:sp>
        <p:nvSpPr>
          <p:cNvPr id="109" name="TextBox 108"/>
          <p:cNvSpPr txBox="1"/>
          <p:nvPr/>
        </p:nvSpPr>
        <p:spPr>
          <a:xfrm>
            <a:off x="4953001" y="7051868"/>
            <a:ext cx="2192065" cy="26161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2D2D2D"/>
                </a:solidFill>
                <a:latin typeface="Arial"/>
              </a:rPr>
              <a:t>Scenario: two students disagree about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2D2D2D"/>
                </a:solidFill>
                <a:latin typeface="Arial"/>
              </a:rPr>
              <a:t>the final presentation approach</a:t>
            </a:r>
            <a:r>
              <a:rPr sz="900" b="1" i="0" dirty="0">
                <a:solidFill>
                  <a:srgbClr val="2D2D2D"/>
                </a:solidFill>
                <a:latin typeface="Arial"/>
              </a:rPr>
              <a:t>.</a:t>
            </a:r>
          </a:p>
        </p:txBody>
      </p:sp>
      <p:sp>
        <p:nvSpPr>
          <p:cNvPr id="110" name="Rounded Rectangle 109"/>
          <p:cNvSpPr/>
          <p:nvPr/>
        </p:nvSpPr>
        <p:spPr>
          <a:xfrm>
            <a:off x="5064113" y="7481199"/>
            <a:ext cx="758398" cy="460084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CDD6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1" name="TextBox 110"/>
          <p:cNvSpPr txBox="1"/>
          <p:nvPr/>
        </p:nvSpPr>
        <p:spPr>
          <a:xfrm>
            <a:off x="5152782" y="7508563"/>
            <a:ext cx="669729" cy="3693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DA492F"/>
                </a:solidFill>
                <a:latin typeface="Arial"/>
              </a:rPr>
              <a:t>Low EI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DA492F"/>
                </a:solidFill>
                <a:latin typeface="Arial"/>
              </a:rPr>
              <a:t>defend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DA492F"/>
                </a:solidFill>
                <a:latin typeface="Arial"/>
              </a:rPr>
              <a:t>+ interrupt</a:t>
            </a:r>
          </a:p>
        </p:txBody>
      </p:sp>
      <p:sp>
        <p:nvSpPr>
          <p:cNvPr id="112" name="TextBox 111"/>
          <p:cNvSpPr txBox="1"/>
          <p:nvPr/>
        </p:nvSpPr>
        <p:spPr>
          <a:xfrm>
            <a:off x="5860473" y="7616350"/>
            <a:ext cx="128016" cy="18466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00" b="1" i="0" dirty="0">
                <a:latin typeface="Arial"/>
              </a:rPr>
              <a:t>→</a:t>
            </a:r>
          </a:p>
        </p:txBody>
      </p:sp>
      <p:sp>
        <p:nvSpPr>
          <p:cNvPr id="113" name="Rounded Rectangle 112"/>
          <p:cNvSpPr/>
          <p:nvPr/>
        </p:nvSpPr>
        <p:spPr>
          <a:xfrm>
            <a:off x="6022017" y="7484224"/>
            <a:ext cx="758398" cy="481584"/>
          </a:xfrm>
          <a:prstGeom prst="roundRect">
            <a:avLst>
              <a:gd name="adj" fmla="val 9830"/>
            </a:avLst>
          </a:prstGeom>
          <a:solidFill>
            <a:srgbClr val="FFFFFF"/>
          </a:solidFill>
          <a:ln w="12700">
            <a:solidFill>
              <a:srgbClr val="CDD6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4" name="TextBox 113"/>
          <p:cNvSpPr txBox="1"/>
          <p:nvPr/>
        </p:nvSpPr>
        <p:spPr>
          <a:xfrm>
            <a:off x="6202818" y="7486565"/>
            <a:ext cx="472994" cy="49244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2C8550"/>
                </a:solidFill>
                <a:latin typeface="Arial"/>
              </a:rPr>
              <a:t>High EI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2C8550"/>
                </a:solidFill>
                <a:latin typeface="Arial"/>
              </a:rPr>
              <a:t>listen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2C8550"/>
                </a:solidFill>
                <a:latin typeface="Arial"/>
              </a:rPr>
              <a:t>+ combine</a:t>
            </a:r>
          </a:p>
        </p:txBody>
      </p:sp>
      <p:sp>
        <p:nvSpPr>
          <p:cNvPr id="116" name="Rounded Rectangle 115"/>
          <p:cNvSpPr/>
          <p:nvPr/>
        </p:nvSpPr>
        <p:spPr>
          <a:xfrm>
            <a:off x="6972854" y="6909920"/>
            <a:ext cx="1820071" cy="1171012"/>
          </a:xfrm>
          <a:prstGeom prst="roundRect">
            <a:avLst/>
          </a:prstGeom>
          <a:solidFill>
            <a:srgbClr val="F9F9FB"/>
          </a:solidFill>
          <a:ln w="12700">
            <a:solidFill>
              <a:srgbClr val="CDD6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17" name="TextBox 116"/>
          <p:cNvSpPr txBox="1"/>
          <p:nvPr/>
        </p:nvSpPr>
        <p:spPr>
          <a:xfrm>
            <a:off x="7415783" y="6936987"/>
            <a:ext cx="1325880" cy="15388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00" b="1" i="0" dirty="0">
                <a:solidFill>
                  <a:srgbClr val="664EA3"/>
                </a:solidFill>
                <a:latin typeface="Arial"/>
              </a:rPr>
              <a:t>CRITICAL LENS</a:t>
            </a:r>
          </a:p>
        </p:txBody>
      </p:sp>
      <p:sp>
        <p:nvSpPr>
          <p:cNvPr id="118" name="TextBox 117"/>
          <p:cNvSpPr txBox="1"/>
          <p:nvPr/>
        </p:nvSpPr>
        <p:spPr>
          <a:xfrm>
            <a:off x="7186627" y="7058367"/>
            <a:ext cx="1543259" cy="2462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2D2D2D"/>
                </a:solidFill>
                <a:latin typeface="Arial"/>
              </a:rPr>
              <a:t>EI improves trust, but it cannot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2D2D2D"/>
                </a:solidFill>
                <a:latin typeface="Arial"/>
              </a:rPr>
              <a:t>replace:</a:t>
            </a:r>
          </a:p>
        </p:txBody>
      </p:sp>
      <p:sp>
        <p:nvSpPr>
          <p:cNvPr id="119" name="TextBox 118"/>
          <p:cNvSpPr txBox="1"/>
          <p:nvPr/>
        </p:nvSpPr>
        <p:spPr>
          <a:xfrm>
            <a:off x="7200900" y="7421891"/>
            <a:ext cx="1234440" cy="31089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50" b="0" i="0" dirty="0">
                <a:solidFill>
                  <a:srgbClr val="2D2D2D"/>
                </a:solidFill>
                <a:latin typeface="Arial"/>
              </a:rPr>
              <a:t>• clear roles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50" b="0" i="0" dirty="0">
                <a:solidFill>
                  <a:srgbClr val="2D2D2D"/>
                </a:solidFill>
                <a:latin typeface="Arial"/>
              </a:rPr>
              <a:t>• planning and skill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50" b="0" i="0" dirty="0">
                <a:solidFill>
                  <a:srgbClr val="2D2D2D"/>
                </a:solidFill>
                <a:latin typeface="Arial"/>
              </a:rPr>
              <a:t>• workload control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50" b="0" i="0" dirty="0">
                <a:solidFill>
                  <a:srgbClr val="2D2D2D"/>
                </a:solidFill>
                <a:latin typeface="Arial"/>
              </a:rPr>
              <a:t>• academic standards</a:t>
            </a:r>
          </a:p>
        </p:txBody>
      </p:sp>
      <p:sp>
        <p:nvSpPr>
          <p:cNvPr id="120" name="TextBox 119"/>
          <p:cNvSpPr txBox="1"/>
          <p:nvPr/>
        </p:nvSpPr>
        <p:spPr>
          <a:xfrm>
            <a:off x="8371332" y="7430699"/>
            <a:ext cx="128016" cy="12801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800" b="1" i="0" dirty="0">
                <a:solidFill>
                  <a:srgbClr val="664EA3"/>
                </a:solidFill>
                <a:latin typeface="Arial"/>
              </a:rPr>
              <a:t>!</a:t>
            </a:r>
          </a:p>
        </p:txBody>
      </p:sp>
      <p:sp>
        <p:nvSpPr>
          <p:cNvPr id="121" name="Rounded Rectangle 120"/>
          <p:cNvSpPr/>
          <p:nvPr/>
        </p:nvSpPr>
        <p:spPr>
          <a:xfrm>
            <a:off x="8915677" y="6983074"/>
            <a:ext cx="4645152" cy="1071346"/>
          </a:xfrm>
          <a:prstGeom prst="roundRect">
            <a:avLst/>
          </a:prstGeom>
          <a:solidFill>
            <a:srgbClr val="F9F9FB"/>
          </a:solidFill>
          <a:ln w="12700">
            <a:solidFill>
              <a:srgbClr val="CDD6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2" name="TextBox 121"/>
          <p:cNvSpPr txBox="1"/>
          <p:nvPr/>
        </p:nvSpPr>
        <p:spPr>
          <a:xfrm>
            <a:off x="10149840" y="7004146"/>
            <a:ext cx="2148840" cy="15388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000" b="1" i="0" dirty="0">
                <a:solidFill>
                  <a:srgbClr val="183874"/>
                </a:solidFill>
                <a:latin typeface="Arial"/>
              </a:rPr>
              <a:t>STUDENT LEADER TOOLKIT</a:t>
            </a:r>
          </a:p>
        </p:txBody>
      </p:sp>
      <p:sp>
        <p:nvSpPr>
          <p:cNvPr id="123" name="TextBox 122"/>
          <p:cNvSpPr txBox="1"/>
          <p:nvPr/>
        </p:nvSpPr>
        <p:spPr>
          <a:xfrm>
            <a:off x="9578340" y="7211895"/>
            <a:ext cx="146304" cy="10972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00" b="1" i="0" dirty="0">
                <a:solidFill>
                  <a:srgbClr val="1098A2"/>
                </a:solidFill>
                <a:latin typeface="Arial"/>
              </a:rPr>
              <a:t>○</a:t>
            </a:r>
          </a:p>
        </p:txBody>
      </p:sp>
      <p:sp>
        <p:nvSpPr>
          <p:cNvPr id="124" name="TextBox 123"/>
          <p:cNvSpPr txBox="1"/>
          <p:nvPr/>
        </p:nvSpPr>
        <p:spPr>
          <a:xfrm>
            <a:off x="9427464" y="7370064"/>
            <a:ext cx="438912" cy="13849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00" b="1" i="0" dirty="0">
                <a:solidFill>
                  <a:srgbClr val="1098A2"/>
                </a:solidFill>
                <a:latin typeface="Arial"/>
              </a:rPr>
              <a:t>Conflict</a:t>
            </a:r>
          </a:p>
        </p:txBody>
      </p:sp>
      <p:sp>
        <p:nvSpPr>
          <p:cNvPr id="125" name="TextBox 124"/>
          <p:cNvSpPr txBox="1"/>
          <p:nvPr/>
        </p:nvSpPr>
        <p:spPr>
          <a:xfrm>
            <a:off x="9422753" y="7589520"/>
            <a:ext cx="438912" cy="1828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183874"/>
                </a:solidFill>
                <a:latin typeface="Arial"/>
              </a:rPr>
              <a:t>pause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183874"/>
                </a:solidFill>
                <a:latin typeface="Arial"/>
              </a:rPr>
              <a:t>before reply</a:t>
            </a:r>
          </a:p>
        </p:txBody>
      </p:sp>
      <p:sp>
        <p:nvSpPr>
          <p:cNvPr id="126" name="TextBox 125"/>
          <p:cNvSpPr txBox="1"/>
          <p:nvPr/>
        </p:nvSpPr>
        <p:spPr>
          <a:xfrm>
            <a:off x="10405872" y="7211895"/>
            <a:ext cx="146304" cy="10972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00" b="1" i="0" dirty="0">
                <a:solidFill>
                  <a:srgbClr val="225AB6"/>
                </a:solidFill>
                <a:latin typeface="Arial"/>
              </a:rPr>
              <a:t>○</a:t>
            </a:r>
          </a:p>
        </p:txBody>
      </p:sp>
      <p:sp>
        <p:nvSpPr>
          <p:cNvPr id="127" name="TextBox 126"/>
          <p:cNvSpPr txBox="1"/>
          <p:nvPr/>
        </p:nvSpPr>
        <p:spPr>
          <a:xfrm>
            <a:off x="10250424" y="7356927"/>
            <a:ext cx="548640" cy="13849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00" b="1" i="0" dirty="0">
                <a:solidFill>
                  <a:srgbClr val="225AB6"/>
                </a:solidFill>
                <a:latin typeface="Arial"/>
              </a:rPr>
              <a:t>Deadlines</a:t>
            </a:r>
          </a:p>
        </p:txBody>
      </p:sp>
      <p:sp>
        <p:nvSpPr>
          <p:cNvPr id="128" name="TextBox 127"/>
          <p:cNvSpPr txBox="1"/>
          <p:nvPr/>
        </p:nvSpPr>
        <p:spPr>
          <a:xfrm>
            <a:off x="10188632" y="7601905"/>
            <a:ext cx="580783" cy="24622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183874"/>
                </a:solidFill>
                <a:latin typeface="Arial"/>
              </a:rPr>
              <a:t>mini-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183874"/>
                </a:solidFill>
                <a:latin typeface="Arial"/>
              </a:rPr>
              <a:t>milestones</a:t>
            </a:r>
          </a:p>
        </p:txBody>
      </p:sp>
      <p:sp>
        <p:nvSpPr>
          <p:cNvPr id="129" name="TextBox 128"/>
          <p:cNvSpPr txBox="1"/>
          <p:nvPr/>
        </p:nvSpPr>
        <p:spPr>
          <a:xfrm>
            <a:off x="11168565" y="7220925"/>
            <a:ext cx="146304" cy="10972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00" b="1" i="0" dirty="0">
                <a:solidFill>
                  <a:srgbClr val="F29000"/>
                </a:solidFill>
                <a:latin typeface="Arial"/>
              </a:rPr>
              <a:t>○</a:t>
            </a:r>
          </a:p>
        </p:txBody>
      </p:sp>
      <p:sp>
        <p:nvSpPr>
          <p:cNvPr id="130" name="TextBox 129"/>
          <p:cNvSpPr txBox="1"/>
          <p:nvPr/>
        </p:nvSpPr>
        <p:spPr>
          <a:xfrm>
            <a:off x="11028080" y="7342700"/>
            <a:ext cx="573578" cy="13849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00" b="1" i="0" dirty="0">
                <a:solidFill>
                  <a:srgbClr val="F29000"/>
                </a:solidFill>
                <a:latin typeface="Arial"/>
              </a:rPr>
              <a:t>Feedback</a:t>
            </a:r>
          </a:p>
        </p:txBody>
      </p:sp>
      <p:sp>
        <p:nvSpPr>
          <p:cNvPr id="131" name="TextBox 130"/>
          <p:cNvSpPr txBox="1"/>
          <p:nvPr/>
        </p:nvSpPr>
        <p:spPr>
          <a:xfrm>
            <a:off x="11102617" y="7583146"/>
            <a:ext cx="438912" cy="1828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183874"/>
                </a:solidFill>
                <a:latin typeface="Arial"/>
              </a:rPr>
              <a:t>private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183874"/>
                </a:solidFill>
                <a:latin typeface="Arial"/>
              </a:rPr>
              <a:t>first</a:t>
            </a:r>
          </a:p>
        </p:txBody>
      </p:sp>
      <p:sp>
        <p:nvSpPr>
          <p:cNvPr id="132" name="TextBox 131"/>
          <p:cNvSpPr txBox="1"/>
          <p:nvPr/>
        </p:nvSpPr>
        <p:spPr>
          <a:xfrm>
            <a:off x="11931535" y="7219426"/>
            <a:ext cx="146304" cy="10972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00" b="1" i="0" dirty="0">
                <a:solidFill>
                  <a:srgbClr val="62A543"/>
                </a:solidFill>
                <a:latin typeface="Arial"/>
              </a:rPr>
              <a:t>○</a:t>
            </a:r>
          </a:p>
        </p:txBody>
      </p:sp>
      <p:sp>
        <p:nvSpPr>
          <p:cNvPr id="133" name="TextBox 132"/>
          <p:cNvSpPr txBox="1"/>
          <p:nvPr/>
        </p:nvSpPr>
        <p:spPr>
          <a:xfrm>
            <a:off x="11795760" y="7346533"/>
            <a:ext cx="438912" cy="13849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00" b="1" i="0" dirty="0">
                <a:solidFill>
                  <a:srgbClr val="62A543"/>
                </a:solidFill>
                <a:latin typeface="Arial"/>
              </a:rPr>
              <a:t>Silence</a:t>
            </a:r>
          </a:p>
        </p:txBody>
      </p:sp>
      <p:sp>
        <p:nvSpPr>
          <p:cNvPr id="134" name="TextBox 133"/>
          <p:cNvSpPr txBox="1"/>
          <p:nvPr/>
        </p:nvSpPr>
        <p:spPr>
          <a:xfrm>
            <a:off x="11797423" y="7577339"/>
            <a:ext cx="438912" cy="1828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183874"/>
                </a:solidFill>
                <a:latin typeface="Arial"/>
              </a:rPr>
              <a:t>ask, do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183874"/>
                </a:solidFill>
                <a:latin typeface="Arial"/>
              </a:rPr>
              <a:t>not assume</a:t>
            </a:r>
          </a:p>
        </p:txBody>
      </p:sp>
      <p:sp>
        <p:nvSpPr>
          <p:cNvPr id="135" name="TextBox 134"/>
          <p:cNvSpPr txBox="1"/>
          <p:nvPr/>
        </p:nvSpPr>
        <p:spPr>
          <a:xfrm>
            <a:off x="12669151" y="7213884"/>
            <a:ext cx="146304" cy="10972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00" b="1" i="0" dirty="0">
                <a:solidFill>
                  <a:srgbClr val="664EA3"/>
                </a:solidFill>
                <a:latin typeface="Arial"/>
              </a:rPr>
              <a:t>○</a:t>
            </a:r>
          </a:p>
        </p:txBody>
      </p:sp>
      <p:sp>
        <p:nvSpPr>
          <p:cNvPr id="136" name="TextBox 135"/>
          <p:cNvSpPr txBox="1"/>
          <p:nvPr/>
        </p:nvSpPr>
        <p:spPr>
          <a:xfrm>
            <a:off x="12490704" y="7356208"/>
            <a:ext cx="585216" cy="13849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00" b="1" i="0" dirty="0">
                <a:solidFill>
                  <a:srgbClr val="664EA3"/>
                </a:solidFill>
                <a:latin typeface="Arial"/>
              </a:rPr>
              <a:t>Standards</a:t>
            </a:r>
          </a:p>
        </p:txBody>
      </p:sp>
      <p:sp>
        <p:nvSpPr>
          <p:cNvPr id="137" name="TextBox 136"/>
          <p:cNvSpPr txBox="1"/>
          <p:nvPr/>
        </p:nvSpPr>
        <p:spPr>
          <a:xfrm>
            <a:off x="12554712" y="7543198"/>
            <a:ext cx="438912" cy="1828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183874"/>
                </a:solidFill>
                <a:latin typeface="Arial"/>
              </a:rPr>
              <a:t>care +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800" b="1" i="0" dirty="0">
                <a:solidFill>
                  <a:srgbClr val="183874"/>
                </a:solidFill>
                <a:latin typeface="Arial"/>
              </a:rPr>
              <a:t>accountability</a:t>
            </a:r>
          </a:p>
        </p:txBody>
      </p:sp>
      <p:sp>
        <p:nvSpPr>
          <p:cNvPr id="138" name="Rounded Rectangle 137"/>
          <p:cNvSpPr/>
          <p:nvPr/>
        </p:nvSpPr>
        <p:spPr>
          <a:xfrm>
            <a:off x="184265" y="8147304"/>
            <a:ext cx="13350240" cy="969264"/>
          </a:xfrm>
          <a:prstGeom prst="roundRect">
            <a:avLst>
              <a:gd name="adj" fmla="val 16095"/>
            </a:avLst>
          </a:prstGeom>
          <a:solidFill>
            <a:srgbClr val="F9FAFC"/>
          </a:solidFill>
          <a:ln w="12700">
            <a:solidFill>
              <a:srgbClr val="CDD6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9" name="TextBox 138"/>
          <p:cNvSpPr txBox="1"/>
          <p:nvPr/>
        </p:nvSpPr>
        <p:spPr>
          <a:xfrm>
            <a:off x="323226" y="8535756"/>
            <a:ext cx="1104207" cy="1923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250" b="1" i="0" dirty="0">
                <a:solidFill>
                  <a:srgbClr val="183874"/>
                </a:solidFill>
                <a:latin typeface="Arial"/>
              </a:rPr>
              <a:t>REFERENCES</a:t>
            </a:r>
          </a:p>
        </p:txBody>
      </p:sp>
      <p:sp>
        <p:nvSpPr>
          <p:cNvPr id="140" name="TextBox 139"/>
          <p:cNvSpPr txBox="1"/>
          <p:nvPr/>
        </p:nvSpPr>
        <p:spPr>
          <a:xfrm>
            <a:off x="2017222" y="8286912"/>
            <a:ext cx="2701082" cy="27699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00" b="0" i="0" dirty="0">
                <a:solidFill>
                  <a:srgbClr val="2D2D2D"/>
                </a:solidFill>
                <a:latin typeface="Arial"/>
              </a:rPr>
              <a:t>Goleman, D. (1998) Working with Emotional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00" b="0" i="0" dirty="0">
                <a:solidFill>
                  <a:srgbClr val="2D2D2D"/>
                </a:solidFill>
                <a:latin typeface="Arial"/>
              </a:rPr>
              <a:t>Intelligence. New York: Bantam Books.</a:t>
            </a:r>
          </a:p>
        </p:txBody>
      </p:sp>
      <p:sp>
        <p:nvSpPr>
          <p:cNvPr id="141" name="TextBox 140"/>
          <p:cNvSpPr txBox="1"/>
          <p:nvPr/>
        </p:nvSpPr>
        <p:spPr>
          <a:xfrm>
            <a:off x="9838944" y="8256135"/>
            <a:ext cx="2743200" cy="69249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00" b="0" i="0" dirty="0">
                <a:solidFill>
                  <a:srgbClr val="2D2D2D"/>
                </a:solidFill>
                <a:latin typeface="Arial"/>
              </a:rPr>
              <a:t>Mayer, J.D. and Salovey, P. (1997) “What is emotional</a:t>
            </a:r>
            <a:r>
              <a:rPr lang="bg-BG" sz="900" b="0" i="0" dirty="0">
                <a:solidFill>
                  <a:srgbClr val="2D2D2D"/>
                </a:solidFill>
                <a:latin typeface="Arial"/>
              </a:rPr>
              <a:t> </a:t>
            </a:r>
            <a:r>
              <a:rPr sz="900" b="0" i="0" dirty="0">
                <a:solidFill>
                  <a:srgbClr val="2D2D2D"/>
                </a:solidFill>
                <a:latin typeface="Arial"/>
              </a:rPr>
              <a:t>intelligence?”, in Salovey, P. and Sluyter, D.J. (eds.)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00" b="0" i="0" dirty="0">
                <a:solidFill>
                  <a:srgbClr val="2D2D2D"/>
                </a:solidFill>
                <a:latin typeface="Arial"/>
              </a:rPr>
              <a:t>Emotional Development and Emotional Intelligence.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00" b="0" i="0" dirty="0">
                <a:solidFill>
                  <a:srgbClr val="2D2D2D"/>
                </a:solidFill>
                <a:latin typeface="Arial"/>
              </a:rPr>
              <a:t>New York: Basic Books, pp. 3–31.</a:t>
            </a:r>
          </a:p>
        </p:txBody>
      </p:sp>
      <p:sp>
        <p:nvSpPr>
          <p:cNvPr id="142" name="TextBox 141"/>
          <p:cNvSpPr txBox="1"/>
          <p:nvPr/>
        </p:nvSpPr>
        <p:spPr>
          <a:xfrm>
            <a:off x="5597652" y="8286912"/>
            <a:ext cx="2651760" cy="5539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00" b="0" i="0" dirty="0">
                <a:solidFill>
                  <a:srgbClr val="2D2D2D"/>
                </a:solidFill>
                <a:latin typeface="Arial"/>
              </a:rPr>
              <a:t>Mayer, J.D., Salovey, P. and Caruso, D.R. (2004) “Emotional</a:t>
            </a:r>
            <a:r>
              <a:rPr lang="bg-BG" sz="900" b="0" i="0" dirty="0">
                <a:solidFill>
                  <a:srgbClr val="2D2D2D"/>
                </a:solidFill>
                <a:latin typeface="Arial"/>
              </a:rPr>
              <a:t> </a:t>
            </a:r>
            <a:r>
              <a:rPr sz="900" b="0" i="0" dirty="0">
                <a:solidFill>
                  <a:srgbClr val="2D2D2D"/>
                </a:solidFill>
                <a:latin typeface="Arial"/>
              </a:rPr>
              <a:t>Intelligence: Theory, Findings, and Implications”,</a:t>
            </a:r>
          </a:p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900" b="0" i="0" dirty="0">
                <a:solidFill>
                  <a:srgbClr val="2D2D2D"/>
                </a:solidFill>
                <a:latin typeface="Arial"/>
              </a:rPr>
              <a:t>Psychological Inquiry, 15(3), pp. 197–215.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583</Words>
  <Application>Microsoft Office PowerPoint</Application>
  <PresentationFormat>Custom</PresentationFormat>
  <Paragraphs>180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Toshko Trifonov (2407602)</cp:lastModifiedBy>
  <cp:revision>1</cp:revision>
  <dcterms:created xsi:type="dcterms:W3CDTF">2013-01-27T09:14:16Z</dcterms:created>
  <dcterms:modified xsi:type="dcterms:W3CDTF">2026-06-08T13:37:21Z</dcterms:modified>
  <cp:category/>
</cp:coreProperties>
</file>