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7" r:id="rId7"/>
    <p:sldId id="262" r:id="rId8"/>
    <p:sldId id="263" r:id="rId9"/>
    <p:sldId id="264" r:id="rId10"/>
    <p:sldId id="265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2054F-3116-498F-A6E2-8ED3F078A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B63BA3-8D73-49E7-B67C-3A6C876949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F100D-5CDF-4A1A-A08F-C45075451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8356E-27CE-4D2B-A3B6-0969CC0E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72A7B-D7EA-4883-B2D2-A7B08B75C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43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53E02-201B-4BD3-B789-404912574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B7952-0A36-4A9B-B6F2-91412AA08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40651-C036-4639-9982-910F42923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E46E5-FDE3-475E-96E1-BF8A323B7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8F344-F0FF-4B73-91A1-16154B1C6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42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FBCD7-D956-4EBE-BA59-C31959E77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9BA662-FB71-4F1E-AEA4-3E28270700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36C69-C838-4F19-8DBB-35F87DEBA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4CE7D-3D56-437D-A4D1-C274E2A3B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E3FDD-B0D8-447A-B0E2-A8AC244DF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33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6450E-93C1-46D9-95E3-F53E73664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3AA52-50D7-4F71-987B-6DBA03F223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FE55C8-A5B2-4F97-BD3A-D49BE0721E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F6145-C859-46BD-8C6E-02F878AE4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51D3B9-695F-4EB2-A46D-669EDBF9E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5AC4EA-C90A-4D0C-B672-AA670C8D8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559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8222D-1E3F-4E34-A2F3-4D3421F98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A388E-77C9-454B-AF3C-B9F75B0DD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6E7D21-5D49-4D31-AA3E-7E1AB5C994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66C675-7394-407D-8BD4-4120ACDAF4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67F5B-AA7A-44DD-8C00-EE201A6566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2C5A4C-9792-4E2F-B099-BACED710D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8B8744-F279-41FE-8B2C-02D870D8E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CACCA-30B0-4318-9BEA-95BCA8B0C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537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BC15-6098-4564-B522-444A99D8F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6D01EA-85C9-420B-9406-E67E91190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8216DB-B5B2-4936-BD0C-052C19D45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0647F4-C40E-41AB-AD53-3D529776E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41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78F207-A6AE-428B-BF62-B732D04F9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826E75-B514-4A7D-88B3-4A4CD7CB4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EC44C9-39E0-455E-A3B0-8E81A6D87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75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1ED20-44BE-4B18-809D-18E17EE3D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0F733-F99F-40B0-80B5-18A28E682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071879-7F74-4940-92FA-0714ED6C0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4EFBE8-862C-419C-967A-9AA69AB00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EC50E-4842-46CF-BC27-EC8C4C4B4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4C7A8A-7612-46CF-B224-D2CE62A90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08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92B38-11AD-4F16-88EE-F6034B199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3B4BAA-C00E-4D92-BD25-56A82524DB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22D9D-BB4D-4D14-99A8-ADA35CCD5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F3272-A42D-4C86-B9EE-08F148F6E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7893A-4CC9-4121-B680-3E7B247BE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A271E-B358-4DFC-8033-720E4BE6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124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0640E-F12F-44EC-9E88-DCFAB9DC6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E9D7DE-F8D6-4E16-BB21-AA8374254A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8D9D3-A7EC-4BDA-A11C-A1C989820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6A27A-15EB-4059-9E20-1393AD423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E3609-B4DD-4D48-B936-D4B4CDE2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23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CF5545-1D44-4806-8494-7023C1ABB9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F4C89-8756-4F7A-B6D1-F52827300D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95EC4-9E6A-44D4-8CE7-7D2139CA5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DA39CD-E657-4768-878E-CC928FDB6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1396C-1457-48F2-925D-5E13B0753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95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B7ED87-EEFA-4D90-ACFE-505C4B013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62BB35-6E52-4A9E-90E6-1D8433E9D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6119D-C70A-41CB-A851-BA432076A8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1A3E8-59BB-4D9C-B8D5-273FEF37FEA8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62B0B-FDEE-4943-B285-2B7C1FEA6E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DE0D3-46E3-462D-8A6F-DF8DADED3D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599A6-9643-4533-BEEE-8FC0FDEAC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1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.ezproxy.liberty.edu/10.1108/0268394081090436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7468" y="207523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The Perceived Differences in Employee Emotional Intelligence Through Multiple Generations in the Workplace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8D4D6A4-33FA-4461-9DC5-8D8662B40B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7468" y="4782768"/>
            <a:ext cx="9144000" cy="1655762"/>
          </a:xfrm>
        </p:spPr>
        <p:txBody>
          <a:bodyPr/>
          <a:lstStyle/>
          <a:p>
            <a:r>
              <a:rPr lang="en-GB" dirty="0"/>
              <a:t>Assignment support LCLM 5006</a:t>
            </a:r>
          </a:p>
        </p:txBody>
      </p:sp>
    </p:spTree>
    <p:extLst>
      <p:ext uri="{BB962C8B-B14F-4D97-AF65-F5344CB8AC3E}">
        <p14:creationId xmlns:p14="http://schemas.microsoft.com/office/powerpoint/2010/main" val="4232403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733" dirty="0"/>
              <a:t>Generational Differences in the Workplace </a:t>
            </a:r>
          </a:p>
          <a:p>
            <a:r>
              <a:rPr lang="en-US" sz="3733" dirty="0"/>
              <a:t>Employee Engagement &amp; Organizational Impacts</a:t>
            </a:r>
          </a:p>
          <a:p>
            <a:r>
              <a:rPr lang="en-US" sz="3733" dirty="0"/>
              <a:t>Practical Application: Training a Multigenerational Workforce </a:t>
            </a:r>
          </a:p>
          <a:p>
            <a:r>
              <a:rPr lang="en-US" sz="3733" dirty="0"/>
              <a:t>An Emerging Generation </a:t>
            </a:r>
          </a:p>
        </p:txBody>
      </p:sp>
    </p:spTree>
    <p:extLst>
      <p:ext uri="{BB962C8B-B14F-4D97-AF65-F5344CB8AC3E}">
        <p14:creationId xmlns:p14="http://schemas.microsoft.com/office/powerpoint/2010/main" val="2910443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DE3E4-B28C-7C40-AB18-77A450AC1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for thought?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90FA4-39EF-2248-BF89-975F1E774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How do generational differences in values and attitudes affect employee emotional intelligence in a multigenerational workplace environment?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054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F8892-75A4-4B4A-A145-3E05CEF54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Generational Differences in the Workplace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C633A-E001-9D4D-9CC7-1064EEDA2E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Mature Generation</a:t>
            </a:r>
          </a:p>
          <a:p>
            <a:pPr lvl="1"/>
            <a:r>
              <a:rPr lang="en-US" dirty="0"/>
              <a:t>Born from 1922-1943</a:t>
            </a:r>
          </a:p>
          <a:p>
            <a:pPr lvl="1"/>
            <a:r>
              <a:rPr lang="en-US" dirty="0"/>
              <a:t>Collectivism, directive leadership, well-defined hierarchy (Al-</a:t>
            </a:r>
            <a:r>
              <a:rPr lang="en-US" dirty="0" err="1"/>
              <a:t>Asfour</a:t>
            </a:r>
            <a:r>
              <a:rPr lang="en-US" dirty="0"/>
              <a:t> &amp; </a:t>
            </a:r>
            <a:r>
              <a:rPr lang="en-US" dirty="0" err="1"/>
              <a:t>Lettau</a:t>
            </a:r>
            <a:r>
              <a:rPr lang="en-US" dirty="0"/>
              <a:t>, 2014)</a:t>
            </a:r>
          </a:p>
          <a:p>
            <a:r>
              <a:rPr lang="en-US" dirty="0"/>
              <a:t>Baby Boomer Generation</a:t>
            </a:r>
          </a:p>
          <a:p>
            <a:pPr lvl="1"/>
            <a:r>
              <a:rPr lang="en-US" dirty="0"/>
              <a:t>Born from 1944-1960</a:t>
            </a:r>
          </a:p>
          <a:p>
            <a:pPr lvl="1"/>
            <a:r>
              <a:rPr lang="en-US" dirty="0"/>
              <a:t>Optimism, personal gratification, growth, respect for individual autonomy (</a:t>
            </a:r>
            <a:r>
              <a:rPr lang="en-US" dirty="0" err="1"/>
              <a:t>Helyer</a:t>
            </a:r>
            <a:r>
              <a:rPr lang="en-US" dirty="0"/>
              <a:t> &amp; Lee, 2012)</a:t>
            </a:r>
          </a:p>
          <a:p>
            <a:r>
              <a:rPr lang="en-US" dirty="0"/>
              <a:t>Generation X</a:t>
            </a:r>
          </a:p>
          <a:p>
            <a:pPr lvl="1"/>
            <a:r>
              <a:rPr lang="en-US" dirty="0"/>
              <a:t>Born from 1961-1980</a:t>
            </a:r>
          </a:p>
          <a:p>
            <a:pPr lvl="1"/>
            <a:r>
              <a:rPr lang="en-US" dirty="0"/>
              <a:t>Diverse, techno-literate, informal, egalitarian leadership (Al-</a:t>
            </a:r>
            <a:r>
              <a:rPr lang="en-US" dirty="0" err="1"/>
              <a:t>Asfour</a:t>
            </a:r>
            <a:r>
              <a:rPr lang="en-US" dirty="0"/>
              <a:t> &amp; </a:t>
            </a:r>
            <a:r>
              <a:rPr lang="en-US" dirty="0" err="1"/>
              <a:t>Lettau</a:t>
            </a:r>
            <a:r>
              <a:rPr lang="en-US" dirty="0"/>
              <a:t>, 2014)</a:t>
            </a:r>
          </a:p>
          <a:p>
            <a:r>
              <a:rPr lang="en-US" dirty="0"/>
              <a:t>Millennial Generation</a:t>
            </a:r>
          </a:p>
          <a:p>
            <a:pPr lvl="1"/>
            <a:r>
              <a:rPr lang="en-US" dirty="0"/>
              <a:t>Born from 1980-1995</a:t>
            </a:r>
          </a:p>
          <a:p>
            <a:pPr lvl="1"/>
            <a:r>
              <a:rPr lang="en-US" dirty="0"/>
              <a:t>Team-focused, favor leaders who harmonize (Al-</a:t>
            </a:r>
            <a:r>
              <a:rPr lang="en-US" dirty="0" err="1"/>
              <a:t>Asfour</a:t>
            </a:r>
            <a:r>
              <a:rPr lang="en-US" dirty="0"/>
              <a:t> &amp; </a:t>
            </a:r>
            <a:r>
              <a:rPr lang="en-US" dirty="0" err="1"/>
              <a:t>Lettau</a:t>
            </a:r>
            <a:r>
              <a:rPr lang="en-US" dirty="0"/>
              <a:t>, 2014)</a:t>
            </a:r>
          </a:p>
        </p:txBody>
      </p:sp>
    </p:spTree>
    <p:extLst>
      <p:ext uri="{BB962C8B-B14F-4D97-AF65-F5344CB8AC3E}">
        <p14:creationId xmlns:p14="http://schemas.microsoft.com/office/powerpoint/2010/main" val="145895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6BABD-BFA2-F743-BA43-93BFD080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938F5D-CD07-124A-9D16-963AD671F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“How employees think and feel about the organization they are working for as well as how proactive they are in achieving the organization’s goals” (</a:t>
            </a:r>
            <a:r>
              <a:rPr lang="en-US" sz="3200" dirty="0" err="1"/>
              <a:t>Lapoint</a:t>
            </a:r>
            <a:r>
              <a:rPr lang="en-US" sz="3200" dirty="0"/>
              <a:t> &amp; </a:t>
            </a:r>
            <a:r>
              <a:rPr lang="en-US" sz="3200" dirty="0" err="1"/>
              <a:t>Liprie</a:t>
            </a:r>
            <a:r>
              <a:rPr lang="en-US" sz="3200" dirty="0"/>
              <a:t>-Spence, 2017, p. 118). </a:t>
            </a:r>
          </a:p>
          <a:p>
            <a:r>
              <a:rPr lang="en-US" sz="3200" dirty="0"/>
              <a:t>Psychological Conditions of Engagement Model &amp; Job Demands Resources Model (Xu &amp; Thomas, 2010). </a:t>
            </a:r>
          </a:p>
          <a:p>
            <a:r>
              <a:rPr lang="en-US" sz="3200" dirty="0"/>
              <a:t>Drivers of Engagement (</a:t>
            </a:r>
            <a:r>
              <a:rPr lang="en-US" sz="3200" dirty="0" err="1"/>
              <a:t>Anitha</a:t>
            </a:r>
            <a:r>
              <a:rPr lang="en-US" sz="3200" dirty="0"/>
              <a:t>, 2014)</a:t>
            </a:r>
          </a:p>
          <a:p>
            <a:r>
              <a:rPr lang="en-US" sz="3200" dirty="0"/>
              <a:t>Meaningful Work (</a:t>
            </a:r>
            <a:r>
              <a:rPr lang="en-US" sz="3200" dirty="0" err="1"/>
              <a:t>Hoole</a:t>
            </a:r>
            <a:r>
              <a:rPr lang="en-US" sz="3200" dirty="0"/>
              <a:t> &amp; </a:t>
            </a:r>
            <a:r>
              <a:rPr lang="en-US" sz="3200" dirty="0" err="1"/>
              <a:t>Bonnema</a:t>
            </a:r>
            <a:r>
              <a:rPr lang="en-US" sz="3200" dirty="0"/>
              <a:t>, 2015)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95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E4B0F-5F88-C74D-833E-E932A6EAF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Effects of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16D2F-036F-144D-B1DE-5C27A6661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Reduced Absenteeism </a:t>
            </a:r>
          </a:p>
          <a:p>
            <a:r>
              <a:rPr lang="en-US" dirty="0"/>
              <a:t>Employee Retention </a:t>
            </a:r>
          </a:p>
          <a:p>
            <a:r>
              <a:rPr lang="en-US" dirty="0"/>
              <a:t>Employee Productivity </a:t>
            </a:r>
          </a:p>
          <a:p>
            <a:r>
              <a:rPr lang="en-US" dirty="0"/>
              <a:t>Peer Relationships 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A Question to think about- Are there generational differences in the way employees display these </a:t>
            </a:r>
            <a:r>
              <a:rPr lang="en-US" dirty="0" err="1"/>
              <a:t>behaviours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13097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B87E8-17BA-664D-8ADD-4D62510FF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Training a Multigenerational Workforce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6ED15-9B7A-8F44-BCC9-AFD8CA7FF6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733" dirty="0"/>
              <a:t>Generational Learning Preferences </a:t>
            </a:r>
          </a:p>
          <a:p>
            <a:r>
              <a:rPr lang="en-US" sz="3733" dirty="0"/>
              <a:t>Technology and Training </a:t>
            </a:r>
          </a:p>
          <a:p>
            <a:r>
              <a:rPr lang="en-US" sz="3733" dirty="0"/>
              <a:t>Importance of Mentorship (Sprinkle &amp; Urick, 2017)</a:t>
            </a:r>
          </a:p>
          <a:p>
            <a:pPr lvl="1"/>
            <a:r>
              <a:rPr lang="en-US" sz="3200" dirty="0"/>
              <a:t>Tacit Knowledge </a:t>
            </a:r>
          </a:p>
          <a:p>
            <a:pPr lvl="1"/>
            <a:r>
              <a:rPr lang="en-US" sz="3200" dirty="0"/>
              <a:t>Practical Wisdom </a:t>
            </a:r>
          </a:p>
        </p:txBody>
      </p:sp>
    </p:spTree>
    <p:extLst>
      <p:ext uri="{BB962C8B-B14F-4D97-AF65-F5344CB8AC3E}">
        <p14:creationId xmlns:p14="http://schemas.microsoft.com/office/powerpoint/2010/main" val="3350565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94A79-780F-C64C-BD1D-0D069CBBC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Generation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FC169-9D0D-DF4E-9ACA-1B3E118AE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Generation Z </a:t>
            </a:r>
          </a:p>
          <a:p>
            <a:pPr lvl="1"/>
            <a:r>
              <a:rPr lang="en-US" dirty="0"/>
              <a:t>Technology driven, non-conformist, collaborative (Knapp et al., 2017) </a:t>
            </a:r>
          </a:p>
          <a:p>
            <a:pPr lvl="1"/>
            <a:r>
              <a:rPr lang="en-US" dirty="0"/>
              <a:t>Communication challenge(Knapp et al. 2017) </a:t>
            </a:r>
          </a:p>
          <a:p>
            <a:pPr lvl="1"/>
            <a:r>
              <a:rPr lang="en-US" dirty="0"/>
              <a:t>Remote work</a:t>
            </a:r>
          </a:p>
          <a:p>
            <a:r>
              <a:rPr lang="en-US" dirty="0"/>
              <a:t>Limitations </a:t>
            </a:r>
          </a:p>
          <a:p>
            <a:pPr lvl="1"/>
            <a:r>
              <a:rPr lang="en-US" dirty="0"/>
              <a:t>Age ranges not fixed (Twenge &amp; Campbell, 2008) </a:t>
            </a:r>
          </a:p>
          <a:p>
            <a:pPr lvl="1"/>
            <a:r>
              <a:rPr lang="en-US" dirty="0"/>
              <a:t>Little research about Gen Z in the workplace </a:t>
            </a:r>
          </a:p>
          <a:p>
            <a:pPr lvl="1"/>
            <a:r>
              <a:rPr lang="en-US" dirty="0"/>
              <a:t>The effect of life stage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760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45895-CC9B-6F40-BD80-4FB126EBB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on your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FDD8B-8E88-4C49-B485-1BBF159A0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423" y="1319598"/>
            <a:ext cx="10515600" cy="4351338"/>
          </a:xfrm>
        </p:spPr>
        <p:txBody>
          <a:bodyPr>
            <a:normAutofit/>
          </a:bodyPr>
          <a:lstStyle/>
          <a:p>
            <a:r>
              <a:rPr lang="en-US" sz="3733" dirty="0"/>
              <a:t>Explain what emotional intelligence it</a:t>
            </a:r>
          </a:p>
          <a:p>
            <a:r>
              <a:rPr lang="en-US" sz="3733" dirty="0"/>
              <a:t>Reflect on the components</a:t>
            </a:r>
          </a:p>
          <a:p>
            <a:r>
              <a:rPr lang="en-US" sz="3733" dirty="0"/>
              <a:t>Explore the different generations in the workplace in terms of their values, aspirations, engagement, productivity</a:t>
            </a:r>
          </a:p>
          <a:p>
            <a:r>
              <a:rPr lang="en-US" sz="3733" dirty="0"/>
              <a:t>What differences do you see? Does emotional intelligence account for these?</a:t>
            </a:r>
          </a:p>
        </p:txBody>
      </p:sp>
    </p:spTree>
    <p:extLst>
      <p:ext uri="{BB962C8B-B14F-4D97-AF65-F5344CB8AC3E}">
        <p14:creationId xmlns:p14="http://schemas.microsoft.com/office/powerpoint/2010/main" val="3988201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2999C-E04D-9A41-A37A-90F36E5A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Think about the surprises!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53258-C13E-DD44-BDC9-20C062BFC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733" dirty="0"/>
              <a:t>Culture </a:t>
            </a:r>
          </a:p>
          <a:p>
            <a:r>
              <a:rPr lang="en-US" sz="3733" dirty="0"/>
              <a:t>Personality</a:t>
            </a:r>
          </a:p>
          <a:p>
            <a:r>
              <a:rPr lang="en-US" sz="3733" dirty="0"/>
              <a:t>Education</a:t>
            </a:r>
          </a:p>
          <a:p>
            <a:r>
              <a:rPr lang="en-US" sz="3733" dirty="0" err="1"/>
              <a:t>Etc</a:t>
            </a:r>
            <a:r>
              <a:rPr lang="en-US" sz="3733" dirty="0"/>
              <a:t> can make people behave differently regardless of their generation</a:t>
            </a:r>
          </a:p>
        </p:txBody>
      </p:sp>
    </p:spTree>
    <p:extLst>
      <p:ext uri="{BB962C8B-B14F-4D97-AF65-F5344CB8AC3E}">
        <p14:creationId xmlns:p14="http://schemas.microsoft.com/office/powerpoint/2010/main" val="2928863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F3CB5-4F94-4341-8AC7-3107AAC43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DC51D-B7BB-184F-A275-40FB14C82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sz="4933" dirty="0"/>
              <a:t>Al-</a:t>
            </a:r>
            <a:r>
              <a:rPr lang="en-US" sz="4933" dirty="0" err="1"/>
              <a:t>Asfour</a:t>
            </a:r>
            <a:r>
              <a:rPr lang="en-US" sz="4933" dirty="0"/>
              <a:t>, A. &amp; </a:t>
            </a:r>
            <a:r>
              <a:rPr lang="en-US" sz="4933" dirty="0" err="1"/>
              <a:t>Lettau</a:t>
            </a:r>
            <a:r>
              <a:rPr lang="en-US" sz="4933" dirty="0"/>
              <a:t>, L. (2014). Strategies for leadership styles for multi-generational workforce. </a:t>
            </a:r>
            <a:r>
              <a:rPr lang="en-US" sz="4933" i="1" dirty="0"/>
              <a:t>Journal of Leadership, </a:t>
            </a:r>
            <a:r>
              <a:rPr lang="en-US" sz="4933" i="1" dirty="0" err="1"/>
              <a:t>Accountablility</a:t>
            </a:r>
            <a:r>
              <a:rPr lang="en-US" sz="4933" i="1" dirty="0"/>
              <a:t>, and Ethics, 11</a:t>
            </a:r>
            <a:r>
              <a:rPr lang="en-US" sz="4933" dirty="0"/>
              <a:t>(2), 58-69.</a:t>
            </a:r>
          </a:p>
          <a:p>
            <a:r>
              <a:rPr lang="en-US" sz="4933" dirty="0" err="1"/>
              <a:t>Anitha</a:t>
            </a:r>
            <a:r>
              <a:rPr lang="en-US" sz="4933" dirty="0"/>
              <a:t>, J. (2014). Determinants of employee engagement and their impact on employee performance. </a:t>
            </a:r>
            <a:r>
              <a:rPr lang="en-US" sz="4933" i="1" dirty="0"/>
              <a:t>International Journal of Productivity and Performance Management</a:t>
            </a:r>
            <a:r>
              <a:rPr lang="en-US" sz="4933" dirty="0"/>
              <a:t>. </a:t>
            </a:r>
            <a:r>
              <a:rPr lang="en-US" sz="4933" i="1" dirty="0"/>
              <a:t>63</a:t>
            </a:r>
            <a:r>
              <a:rPr lang="en-US" sz="4933" dirty="0"/>
              <a:t>(3), 308-323.</a:t>
            </a:r>
          </a:p>
          <a:p>
            <a:r>
              <a:rPr lang="en-US" sz="4933" dirty="0" err="1"/>
              <a:t>Helyer</a:t>
            </a:r>
            <a:r>
              <a:rPr lang="en-US" sz="4933" dirty="0"/>
              <a:t>, R, &amp; Lee, D. (2012). The twenty‐first century multiple generation workforce: Overlaps and differences but also challenges and benefits. </a:t>
            </a:r>
            <a:r>
              <a:rPr lang="en-US" sz="4933" i="1" dirty="0"/>
              <a:t>Education and Training, 54</a:t>
            </a:r>
            <a:r>
              <a:rPr lang="en-US" sz="4933" dirty="0"/>
              <a:t>(7), 565-578. DOI 10.1108/00400911211265611 </a:t>
            </a:r>
          </a:p>
          <a:p>
            <a:r>
              <a:rPr lang="en-US" sz="4933" dirty="0" err="1"/>
              <a:t>Hoole</a:t>
            </a:r>
            <a:r>
              <a:rPr lang="en-US" sz="4933" dirty="0"/>
              <a:t>, C. &amp; </a:t>
            </a:r>
            <a:r>
              <a:rPr lang="en-US" sz="4933" dirty="0" err="1"/>
              <a:t>Bonnema</a:t>
            </a:r>
            <a:r>
              <a:rPr lang="en-US" sz="4933" dirty="0"/>
              <a:t>, J. (2015). Work engagement and meaningful work across generational cohorts. </a:t>
            </a:r>
            <a:r>
              <a:rPr lang="en-US" sz="4933" i="1" dirty="0"/>
              <a:t>South African Journal of Human Resources Management, 13</a:t>
            </a:r>
            <a:r>
              <a:rPr lang="en-US" sz="4933" dirty="0"/>
              <a:t>(2), 1-11. </a:t>
            </a:r>
          </a:p>
          <a:p>
            <a:r>
              <a:rPr lang="en-US" sz="4933" dirty="0"/>
              <a:t>Knapp, C. A., Weber, C., &amp; </a:t>
            </a:r>
            <a:r>
              <a:rPr lang="en-US" sz="4933" dirty="0" err="1"/>
              <a:t>Moellenkamp</a:t>
            </a:r>
            <a:r>
              <a:rPr lang="en-US" sz="4933" dirty="0"/>
              <a:t>, S. (2017). Challenges and strategies for incorporating generation Z into the workplace. </a:t>
            </a:r>
            <a:r>
              <a:rPr lang="en-US" sz="4933" i="1" dirty="0"/>
              <a:t>Corporate Real Estate Journal</a:t>
            </a:r>
            <a:r>
              <a:rPr lang="en-US" sz="4933" dirty="0"/>
              <a:t>, </a:t>
            </a:r>
            <a:r>
              <a:rPr lang="en-US" sz="4933" i="1" dirty="0"/>
              <a:t>7</a:t>
            </a:r>
            <a:r>
              <a:rPr lang="en-US" sz="4933" dirty="0"/>
              <a:t>(2), 137-148.</a:t>
            </a:r>
          </a:p>
          <a:p>
            <a:r>
              <a:rPr lang="en-US" sz="4933" dirty="0" err="1"/>
              <a:t>Lapoint</a:t>
            </a:r>
            <a:r>
              <a:rPr lang="en-US" sz="4933" dirty="0"/>
              <a:t>, P. A., &amp; </a:t>
            </a:r>
            <a:r>
              <a:rPr lang="en-US" sz="4933" dirty="0" err="1"/>
              <a:t>Liprie</a:t>
            </a:r>
            <a:r>
              <a:rPr lang="en-US" sz="4933" dirty="0"/>
              <a:t>-Spence, A. (2017). Employee engagement: Generational differences in the workforce. </a:t>
            </a:r>
            <a:r>
              <a:rPr lang="en-US" sz="4933" i="1" dirty="0"/>
              <a:t>Journal of Organizational Psychology, 17</a:t>
            </a:r>
            <a:r>
              <a:rPr lang="en-US" sz="4933" dirty="0"/>
              <a:t>(5), 118-128.</a:t>
            </a:r>
          </a:p>
          <a:p>
            <a:r>
              <a:rPr lang="en-US" sz="4933" dirty="0"/>
              <a:t>Sprinkle, T.A. &amp; Urick, M. J. (2017). Three generational issues in organizational learning: Knowledge management, perspectives on training and “low-stakes” development. </a:t>
            </a:r>
            <a:r>
              <a:rPr lang="en-US" sz="4933" i="1" dirty="0"/>
              <a:t>The Learning Organization, 25</a:t>
            </a:r>
            <a:r>
              <a:rPr lang="en-US" sz="4933" dirty="0"/>
              <a:t>(2), 102-112. DOI 10.1108/TLO-02-2017-0021 </a:t>
            </a:r>
          </a:p>
          <a:p>
            <a:r>
              <a:rPr lang="en-US" sz="4933" dirty="0"/>
              <a:t>Twenge, J. M., &amp; Campbell, S. M. (2008). Generational differences in psychological traits and their impact on the workplace</a:t>
            </a:r>
            <a:r>
              <a:rPr lang="en-US" sz="4933" i="1" dirty="0"/>
              <a:t>. Journal of Managerial Psychology, 23</a:t>
            </a:r>
            <a:r>
              <a:rPr lang="en-US" sz="4933" dirty="0"/>
              <a:t>(8), 862-877. </a:t>
            </a:r>
            <a:r>
              <a:rPr lang="en-US" sz="4933" u="sng" dirty="0">
                <a:hlinkClick r:id="rId2"/>
              </a:rPr>
              <a:t>http://dx.doi.org.ezproxy.liberty.edu/10.1108/02683940810904367</a:t>
            </a:r>
            <a:r>
              <a:rPr lang="en-US" sz="4933" dirty="0"/>
              <a:t>  </a:t>
            </a:r>
          </a:p>
          <a:p>
            <a:r>
              <a:rPr lang="en-US" sz="4933" dirty="0"/>
              <a:t>Xu, J., &amp; Thomas, H. C. (2011). How can leaders achieve high employee engagement? </a:t>
            </a:r>
            <a:r>
              <a:rPr lang="en-US" sz="4933" i="1" dirty="0"/>
              <a:t>Leadership &amp; Organization Development Journal, 32</a:t>
            </a:r>
            <a:r>
              <a:rPr lang="en-US" sz="4933" dirty="0"/>
              <a:t>(4), 399-416.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771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725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The Perceived Differences in Employee Emotional Intelligence Through Multiple Generations in the Workplace</vt:lpstr>
      <vt:lpstr>Overview</vt:lpstr>
      <vt:lpstr>Food for thought?</vt:lpstr>
      <vt:lpstr>Generational Differences in the Workplace</vt:lpstr>
      <vt:lpstr>Employee Engagement</vt:lpstr>
      <vt:lpstr>Organizational Effects of Engagement</vt:lpstr>
      <vt:lpstr>Training a Multigenerational Workforce</vt:lpstr>
      <vt:lpstr>Emerging Generation</vt:lpstr>
      <vt:lpstr>Focusing on your assignment</vt:lpstr>
      <vt:lpstr>Think about the surprises!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Perceived Differences in Employee Emotional Intelligence Through Multiple Generations in the Workplace</dc:title>
  <dc:creator>Pepple, Dennis G. (Dr.)</dc:creator>
  <cp:lastModifiedBy>Pepple, Dennis G. (Dr.)</cp:lastModifiedBy>
  <cp:revision>2</cp:revision>
  <dcterms:created xsi:type="dcterms:W3CDTF">2024-09-05T10:08:28Z</dcterms:created>
  <dcterms:modified xsi:type="dcterms:W3CDTF">2024-09-05T10:10:33Z</dcterms:modified>
</cp:coreProperties>
</file>