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3"/>
  </p:notesMasterIdLst>
  <p:sldIdLst>
    <p:sldId id="257" r:id="rId2"/>
    <p:sldId id="262" r:id="rId3"/>
    <p:sldId id="263" r:id="rId4"/>
    <p:sldId id="265" r:id="rId5"/>
    <p:sldId id="266" r:id="rId6"/>
    <p:sldId id="267" r:id="rId7"/>
    <p:sldId id="268" r:id="rId8"/>
    <p:sldId id="264" r:id="rId9"/>
    <p:sldId id="270" r:id="rId10"/>
    <p:sldId id="269" r:id="rId11"/>
    <p:sldId id="27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C10AC8-F81D-1B4D-39C7-1CB800166160}" v="13" dt="2025-06-29T19:40:34.9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188" autoAdjust="0"/>
    <p:restoredTop sz="92025" autoAdjust="0"/>
  </p:normalViewPr>
  <p:slideViewPr>
    <p:cSldViewPr snapToGrid="0">
      <p:cViewPr>
        <p:scale>
          <a:sx n="74" d="100"/>
          <a:sy n="74" d="100"/>
        </p:scale>
        <p:origin x="560" y="-80"/>
      </p:cViewPr>
      <p:guideLst/>
    </p:cSldViewPr>
  </p:slideViewPr>
  <p:notesTextViewPr>
    <p:cViewPr>
      <p:scale>
        <a:sx n="1" d="1"/>
        <a:sy n="1" d="1"/>
      </p:scale>
      <p:origin x="0" y="-42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70C82A-F0B5-4739-82A5-67D9EADC5C1C}" type="datetimeFigureOut">
              <a:rPr lang="en-IN" smtClean="0"/>
              <a:t>29-06-2025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807AF5-D24E-40E1-B497-448DC1DB193B}" type="slidenum">
              <a:rPr lang="en-IN" smtClean="0"/>
              <a:t>‹#›</a:t>
            </a:fld>
            <a:endParaRPr lang="en-IN"/>
          </a:p>
        </p:txBody>
      </p:sp>
    </p:spTree>
    <p:extLst>
      <p:ext uri="{BB962C8B-B14F-4D97-AF65-F5344CB8AC3E}">
        <p14:creationId xmlns:p14="http://schemas.microsoft.com/office/powerpoint/2010/main" val="28466064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Irini’s Homemade Sweets &amp; Cakes will be a small-scale and unique business that specialises in making it personalised cakes, cupcakes and sweets for birthdays, parties and special occasions. In today’s digital age, understanding the preferences of customers is effective in crafting products and a brand that can directly connect with them. This presentation has been developed based on how market research impacts on shaping product offerings and brand promotional contexts using website and marketing strategies. The influence of social media platforms in gathering actual responses from the customers has been included as key insights to demonstrate understanding and relevance of the business in the UK. Moreover, a significant reflection on personal learning and new skills developed and the new skills needed to move forward have been explained meaningfully</a:t>
            </a:r>
            <a:endParaRPr lang="en-IN" dirty="0"/>
          </a:p>
        </p:txBody>
      </p:sp>
      <p:sp>
        <p:nvSpPr>
          <p:cNvPr id="4" name="Slide Number Placeholder 3"/>
          <p:cNvSpPr>
            <a:spLocks noGrp="1"/>
          </p:cNvSpPr>
          <p:nvPr>
            <p:ph type="sldNum" sz="quarter" idx="10"/>
          </p:nvPr>
        </p:nvSpPr>
        <p:spPr/>
        <p:txBody>
          <a:bodyPr/>
          <a:lstStyle/>
          <a:p>
            <a:fld id="{01807AF5-D24E-40E1-B497-448DC1DB193B}" type="slidenum">
              <a:rPr lang="en-IN" smtClean="0"/>
              <a:t>2</a:t>
            </a:fld>
            <a:endParaRPr lang="en-IN"/>
          </a:p>
        </p:txBody>
      </p:sp>
    </p:spTree>
    <p:extLst>
      <p:ext uri="{BB962C8B-B14F-4D97-AF65-F5344CB8AC3E}">
        <p14:creationId xmlns:p14="http://schemas.microsoft.com/office/powerpoint/2010/main" val="5520007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order to understand the market, I have created 10-questions-based surveys using Google Forms. The aim of the questionnaire is to capture meaningful feedback based on cake preferences, purchasing habits, event types, ideal price preference and preferable ordering methods. The questionnaire includes MCQ-based questions, which provide both qualitative and quantitative data. In this aspect, I shared the survey among the peers and social media groups that helped in gathering responses from 20-25-year-old customers in the UK. Each of the questions has been designed in the context of guiding specific elements of the business from what cakes to offer to where to promote them. With which, the foundation has been built for informed brand development.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1807AF5-D24E-40E1-B497-448DC1DB193B}" type="slidenum">
              <a:rPr lang="en-IN" smtClean="0"/>
              <a:t>3</a:t>
            </a:fld>
            <a:endParaRPr lang="en-IN"/>
          </a:p>
        </p:txBody>
      </p:sp>
    </p:spTree>
    <p:extLst>
      <p:ext uri="{BB962C8B-B14F-4D97-AF65-F5344CB8AC3E}">
        <p14:creationId xmlns:p14="http://schemas.microsoft.com/office/powerpoint/2010/main" val="28231144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err="1">
                <a:solidFill>
                  <a:schemeClr val="tx1"/>
                </a:solidFill>
                <a:effectLst/>
                <a:latin typeface="+mn-lt"/>
                <a:ea typeface="+mn-ea"/>
                <a:cs typeface="+mn-cs"/>
              </a:rPr>
              <a:t>Canva</a:t>
            </a:r>
            <a:r>
              <a:rPr lang="en-GB" sz="1200" kern="1200" dirty="0">
                <a:solidFill>
                  <a:schemeClr val="tx1"/>
                </a:solidFill>
                <a:effectLst/>
                <a:latin typeface="+mn-lt"/>
                <a:ea typeface="+mn-ea"/>
                <a:cs typeface="+mn-cs"/>
              </a:rPr>
              <a:t> is used for making </a:t>
            </a:r>
            <a:r>
              <a:rPr lang="en-GB" sz="1200" kern="1200" dirty="0" err="1">
                <a:solidFill>
                  <a:schemeClr val="tx1"/>
                </a:solidFill>
                <a:effectLst/>
                <a:latin typeface="+mn-lt"/>
                <a:ea typeface="+mn-ea"/>
                <a:cs typeface="+mn-cs"/>
              </a:rPr>
              <a:t>Instagram</a:t>
            </a:r>
            <a:r>
              <a:rPr lang="en-GB" sz="1200" kern="1200" dirty="0">
                <a:solidFill>
                  <a:schemeClr val="tx1"/>
                </a:solidFill>
                <a:effectLst/>
                <a:latin typeface="+mn-lt"/>
                <a:ea typeface="+mn-ea"/>
                <a:cs typeface="+mn-cs"/>
              </a:rPr>
              <a:t> posts and video ads, including brand-related demonstrations and customer reviews, and related updates. With respect to the use of research insights, I significantly developed a 2-page website on </a:t>
            </a:r>
            <a:r>
              <a:rPr lang="en-GB" sz="1200" kern="1200" dirty="0" err="1">
                <a:solidFill>
                  <a:schemeClr val="tx1"/>
                </a:solidFill>
                <a:effectLst/>
                <a:latin typeface="+mn-lt"/>
                <a:ea typeface="+mn-ea"/>
                <a:cs typeface="+mn-cs"/>
              </a:rPr>
              <a:t>Weebly</a:t>
            </a:r>
            <a:r>
              <a:rPr lang="en-GB" sz="1200" kern="1200" dirty="0">
                <a:solidFill>
                  <a:schemeClr val="tx1"/>
                </a:solidFill>
                <a:effectLst/>
                <a:latin typeface="+mn-lt"/>
                <a:ea typeface="+mn-ea"/>
                <a:cs typeface="+mn-cs"/>
              </a:rPr>
              <a:t> that will showcase all the products of </a:t>
            </a:r>
            <a:r>
              <a:rPr lang="en-GB" sz="1200" kern="1200" dirty="0" err="1">
                <a:solidFill>
                  <a:schemeClr val="tx1"/>
                </a:solidFill>
                <a:effectLst/>
                <a:latin typeface="+mn-lt"/>
                <a:ea typeface="+mn-ea"/>
                <a:cs typeface="+mn-cs"/>
              </a:rPr>
              <a:t>Irinia’s</a:t>
            </a:r>
            <a:r>
              <a:rPr lang="en-GB" sz="1200" kern="1200" dirty="0">
                <a:solidFill>
                  <a:schemeClr val="tx1"/>
                </a:solidFill>
                <a:effectLst/>
                <a:latin typeface="+mn-lt"/>
                <a:ea typeface="+mn-ea"/>
                <a:cs typeface="+mn-cs"/>
              </a:rPr>
              <a:t> homemade products, including customer testimonials and a simple order form. SEO strategy includes keywords which are effective to boost brand and product visibility to new users. In the short video, brand details and behind-the-scenes related content and attractive visuals have been added that will be effective in connecting with viewers. The media piece has been crafted to match with the audience’s behaviours, particularly active mobile users and those engaged on social media. This cohesive strategy ensures brand consistency and relevance across all the digital touch-points.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1807AF5-D24E-40E1-B497-448DC1DB193B}" type="slidenum">
              <a:rPr lang="en-IN" smtClean="0"/>
              <a:t>5</a:t>
            </a:fld>
            <a:endParaRPr lang="en-IN"/>
          </a:p>
        </p:txBody>
      </p:sp>
    </p:spTree>
    <p:extLst>
      <p:ext uri="{BB962C8B-B14F-4D97-AF65-F5344CB8AC3E}">
        <p14:creationId xmlns:p14="http://schemas.microsoft.com/office/powerpoint/2010/main" val="3825031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project has taught me the critical role a researcher plays in starting a new business or venture that resonates with its audience. I learned that assumptions can replace data, as each of the posts has been created based on what customers want. Currently, I am appreciating the importance of visual consistency. Apart from this, I learned the significance of using Google Forms to make questions that allow me to connect with customers to receive valuable responses. Additionally, I acquired the valuable use of </a:t>
            </a:r>
            <a:r>
              <a:rPr lang="en-GB" sz="1200" kern="1200" dirty="0" err="1">
                <a:solidFill>
                  <a:schemeClr val="tx1"/>
                </a:solidFill>
                <a:effectLst/>
                <a:latin typeface="+mn-lt"/>
                <a:ea typeface="+mn-ea"/>
                <a:cs typeface="+mn-cs"/>
              </a:rPr>
              <a:t>Canva</a:t>
            </a:r>
            <a:r>
              <a:rPr lang="en-GB" sz="1200" kern="1200" dirty="0">
                <a:solidFill>
                  <a:schemeClr val="tx1"/>
                </a:solidFill>
                <a:effectLst/>
                <a:latin typeface="+mn-lt"/>
                <a:ea typeface="+mn-ea"/>
                <a:cs typeface="+mn-cs"/>
              </a:rPr>
              <a:t> to create digital posts in an attractive manner that works well and it encourages me to be more promising to create more for promoting products of my business.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1807AF5-D24E-40E1-B497-448DC1DB193B}" type="slidenum">
              <a:rPr lang="en-IN" smtClean="0"/>
              <a:t>6</a:t>
            </a:fld>
            <a:endParaRPr lang="en-IN"/>
          </a:p>
        </p:txBody>
      </p:sp>
    </p:spTree>
    <p:extLst>
      <p:ext uri="{BB962C8B-B14F-4D97-AF65-F5344CB8AC3E}">
        <p14:creationId xmlns:p14="http://schemas.microsoft.com/office/powerpoint/2010/main" val="3289777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Throughout this project, I developed different new skills including survey research, SEO and digital content creation and website building that impact on my digital skills development to run a new business. With SEO, I gained credibility to create visually appealing websites, which helped me gain practical experience. Additionally, website building was a great opportunity for me as I had a keen interest in doing this. With which, I acquired promising insights into digital communication skills that may impact on my personal and professional aspects. Most importantly, I began to think like a customer and placed their needs and preferences at each corner of my decision. Therefore, these skills are pivotal to becoming an entrepreneur in the digital age.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1807AF5-D24E-40E1-B497-448DC1DB193B}" type="slidenum">
              <a:rPr lang="en-IN" smtClean="0"/>
              <a:t>7</a:t>
            </a:fld>
            <a:endParaRPr lang="en-IN"/>
          </a:p>
        </p:txBody>
      </p:sp>
    </p:spTree>
    <p:extLst>
      <p:ext uri="{BB962C8B-B14F-4D97-AF65-F5344CB8AC3E}">
        <p14:creationId xmlns:p14="http://schemas.microsoft.com/office/powerpoint/2010/main" val="18302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Though I have built a strong foundation, I need to be focused on improving my skills for moving forward. I need to acquire advanced analytical social media skills, which can help me in adopting advertising techniques. Google Analytics will also help in monitoring web traffic to deal with data-driven changes for my business.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1807AF5-D24E-40E1-B497-448DC1DB193B}" type="slidenum">
              <a:rPr lang="en-IN" smtClean="0"/>
              <a:t>8</a:t>
            </a:fld>
            <a:endParaRPr lang="en-IN"/>
          </a:p>
        </p:txBody>
      </p:sp>
    </p:spTree>
    <p:extLst>
      <p:ext uri="{BB962C8B-B14F-4D97-AF65-F5344CB8AC3E}">
        <p14:creationId xmlns:p14="http://schemas.microsoft.com/office/powerpoint/2010/main" val="16538673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After the collection of the 30 responses 3 of them stand with the emerging trends. In this aspect, most of the respondents reported that they are likely to buy for birthdays that signal for focusing on celebrations, events and respective focus on customisation. In this aspect, the ideal price range is in between   £20- £50, which sets realistic pricing for premium but affordable products. On the other hand, </a:t>
            </a:r>
            <a:r>
              <a:rPr lang="en-GB" sz="1200" kern="1200" dirty="0" err="1">
                <a:solidFill>
                  <a:schemeClr val="tx1"/>
                </a:solidFill>
                <a:effectLst/>
                <a:latin typeface="+mn-lt"/>
                <a:ea typeface="+mn-ea"/>
                <a:cs typeface="+mn-cs"/>
              </a:rPr>
              <a:t>Instagram</a:t>
            </a:r>
            <a:r>
              <a:rPr lang="en-GB" sz="1200" kern="1200" dirty="0">
                <a:solidFill>
                  <a:schemeClr val="tx1"/>
                </a:solidFill>
                <a:effectLst/>
                <a:latin typeface="+mn-lt"/>
                <a:ea typeface="+mn-ea"/>
                <a:cs typeface="+mn-cs"/>
              </a:rPr>
              <a:t> will be the most favourable option for order placing and connecting for new updates. These specific insights will have a direct influence on the product range, pricing strategy as well as marketing channels. In this aspect, preference for cupcakes and themed cakes has also shaped the menu with respect to the values of audiences.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1807AF5-D24E-40E1-B497-448DC1DB193B}" type="slidenum">
              <a:rPr lang="en-IN" smtClean="0"/>
              <a:t>4</a:t>
            </a:fld>
            <a:endParaRPr lang="en-IN"/>
          </a:p>
        </p:txBody>
      </p:sp>
    </p:spTree>
    <p:extLst>
      <p:ext uri="{BB962C8B-B14F-4D97-AF65-F5344CB8AC3E}">
        <p14:creationId xmlns:p14="http://schemas.microsoft.com/office/powerpoint/2010/main" val="29533530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Thus, it can be concluded that this presentation has highlighted that market research provides insightful data regarding customer preferences. With which, </a:t>
            </a:r>
            <a:r>
              <a:rPr lang="en-GB" sz="1200" kern="1200" dirty="0" err="1">
                <a:solidFill>
                  <a:schemeClr val="tx1"/>
                </a:solidFill>
                <a:effectLst/>
                <a:latin typeface="+mn-lt"/>
                <a:ea typeface="+mn-ea"/>
                <a:cs typeface="+mn-cs"/>
              </a:rPr>
              <a:t>Irinia’s</a:t>
            </a:r>
            <a:r>
              <a:rPr lang="en-GB" sz="1200" kern="1200" dirty="0">
                <a:solidFill>
                  <a:schemeClr val="tx1"/>
                </a:solidFill>
                <a:effectLst/>
                <a:latin typeface="+mn-lt"/>
                <a:ea typeface="+mn-ea"/>
                <a:cs typeface="+mn-cs"/>
              </a:rPr>
              <a:t> Homemade Sweets and Cakes will be successful with the use of strategic marketing tools and techniques. Moreover, I acquired insightful knowledge on strategic business planning to contribute to my future endeavours.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1807AF5-D24E-40E1-B497-448DC1DB193B}" type="slidenum">
              <a:rPr lang="en-IN" smtClean="0"/>
              <a:t>9</a:t>
            </a:fld>
            <a:endParaRPr lang="en-IN"/>
          </a:p>
        </p:txBody>
      </p:sp>
    </p:spTree>
    <p:extLst>
      <p:ext uri="{BB962C8B-B14F-4D97-AF65-F5344CB8AC3E}">
        <p14:creationId xmlns:p14="http://schemas.microsoft.com/office/powerpoint/2010/main" val="29167086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6/29/2025</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6/29/2025</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6/29/2025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6/29/2025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6/29/2025</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6/29/2025</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6/29/2025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6/29/2025</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k.sagepub.com/cases/embed/cravings-baking-a-new-strategy-for-growth" TargetMode="External"/><Relationship Id="rId2" Type="http://schemas.openxmlformats.org/officeDocument/2006/relationships/hyperlink" Target="https://papers.ssrn.com/sol3/papers.cfm?abstract_id=4802226"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21" y="10"/>
            <a:ext cx="12191979"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5695066" y="2349719"/>
            <a:ext cx="5452527" cy="1630907"/>
          </a:xfrm>
        </p:spPr>
        <p:txBody>
          <a:bodyPr>
            <a:normAutofit/>
          </a:bodyPr>
          <a:lstStyle/>
          <a:p>
            <a:r>
              <a:rPr lang="en-GB" sz="2400" b="1" dirty="0"/>
              <a:t>Presentation covering the process for Tasks 1-3</a:t>
            </a:r>
            <a:endParaRPr lang="en-US" sz="2400" b="1"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5541265" y="3547873"/>
            <a:ext cx="5267602" cy="2438276"/>
          </a:xfrm>
        </p:spPr>
        <p:txBody>
          <a:bodyPr>
            <a:normAutofit/>
          </a:bodyPr>
          <a:lstStyle/>
          <a:p>
            <a:pPr>
              <a:spcAft>
                <a:spcPts val="600"/>
              </a:spcAft>
            </a:pPr>
            <a:r>
              <a:rPr lang="en-US" dirty="0">
                <a:solidFill>
                  <a:schemeClr val="tx1"/>
                </a:solidFill>
              </a:rPr>
              <a:t>Lecture name: Philippa Fitzgerald</a:t>
            </a:r>
          </a:p>
          <a:p>
            <a:pPr>
              <a:spcAft>
                <a:spcPts val="600"/>
              </a:spcAft>
            </a:pPr>
            <a:r>
              <a:rPr lang="en-US" dirty="0">
                <a:solidFill>
                  <a:schemeClr val="tx1"/>
                </a:solidFill>
              </a:rPr>
              <a:t>Student ID: 1905198</a:t>
            </a:r>
          </a:p>
          <a:p>
            <a:pPr>
              <a:spcAft>
                <a:spcPts val="600"/>
              </a:spcAft>
            </a:pPr>
            <a:r>
              <a:rPr lang="en-US" dirty="0">
                <a:solidFill>
                  <a:schemeClr val="tx1"/>
                </a:solidFill>
              </a:rPr>
              <a:t>Student name: Irina Calin</a:t>
            </a:r>
          </a:p>
          <a:p>
            <a:pPr>
              <a:spcAft>
                <a:spcPts val="600"/>
              </a:spcAft>
            </a:pP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Introduction</a:t>
            </a:r>
            <a:endParaRPr lang="en-IN" dirty="0"/>
          </a:p>
        </p:txBody>
      </p:sp>
      <p:sp>
        <p:nvSpPr>
          <p:cNvPr id="3" name="Content Placeholder 2"/>
          <p:cNvSpPr>
            <a:spLocks noGrp="1"/>
          </p:cNvSpPr>
          <p:nvPr>
            <p:ph idx="1"/>
          </p:nvPr>
        </p:nvSpPr>
        <p:spPr>
          <a:xfrm>
            <a:off x="435935" y="1965672"/>
            <a:ext cx="6193466" cy="4340210"/>
          </a:xfrm>
        </p:spPr>
        <p:txBody>
          <a:bodyPr>
            <a:normAutofit/>
          </a:bodyPr>
          <a:lstStyle/>
          <a:p>
            <a:pPr lvl="0" algn="just">
              <a:lnSpc>
                <a:spcPct val="200000"/>
              </a:lnSpc>
            </a:pPr>
            <a:r>
              <a:rPr lang="en-GB" sz="2000" dirty="0"/>
              <a:t>The business idea is Irina’s Homemade Sweets &amp; Cakes- a small, creative baking business.</a:t>
            </a:r>
            <a:endParaRPr lang="en-IN" sz="2000" dirty="0"/>
          </a:p>
          <a:p>
            <a:pPr lvl="0" algn="just">
              <a:lnSpc>
                <a:spcPct val="200000"/>
              </a:lnSpc>
            </a:pPr>
            <a:r>
              <a:rPr lang="en-GB" sz="2000" dirty="0"/>
              <a:t>It will offer custom cakes, cupcakes and homemade sweets for events and celebrations.</a:t>
            </a:r>
            <a:endParaRPr lang="en-IN" sz="2000" dirty="0"/>
          </a:p>
          <a:p>
            <a:pPr lvl="0" algn="just">
              <a:lnSpc>
                <a:spcPct val="200000"/>
              </a:lnSpc>
            </a:pPr>
            <a:r>
              <a:rPr lang="en-GB" sz="2000" dirty="0"/>
              <a:t>This presentation aims to use market research data to build a brand that resonates with customers in the UK.</a:t>
            </a:r>
            <a:endParaRPr lang="en-IN" sz="2000" dirty="0"/>
          </a:p>
          <a:p>
            <a:pPr algn="just">
              <a:lnSpc>
                <a:spcPct val="200000"/>
              </a:lnSpc>
            </a:pPr>
            <a:endParaRPr lang="en-IN" sz="2000" dirty="0"/>
          </a:p>
        </p:txBody>
      </p:sp>
      <p:pic>
        <p:nvPicPr>
          <p:cNvPr id="4" name="Picture 3"/>
          <p:cNvPicPr>
            <a:picLocks noChangeAspect="1"/>
          </p:cNvPicPr>
          <p:nvPr/>
        </p:nvPicPr>
        <p:blipFill>
          <a:blip r:embed="rId3"/>
          <a:stretch>
            <a:fillRect/>
          </a:stretch>
        </p:blipFill>
        <p:spPr>
          <a:xfrm>
            <a:off x="6987208" y="1823335"/>
            <a:ext cx="4768857" cy="4482547"/>
          </a:xfrm>
          <a:prstGeom prst="rect">
            <a:avLst/>
          </a:prstGeom>
        </p:spPr>
      </p:pic>
    </p:spTree>
    <p:extLst>
      <p:ext uri="{BB962C8B-B14F-4D97-AF65-F5344CB8AC3E}">
        <p14:creationId xmlns:p14="http://schemas.microsoft.com/office/powerpoint/2010/main" val="1476904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Market research questionnaire design</a:t>
            </a:r>
            <a:endParaRPr lang="en-IN" dirty="0"/>
          </a:p>
        </p:txBody>
      </p:sp>
      <p:sp>
        <p:nvSpPr>
          <p:cNvPr id="3" name="Content Placeholder 2"/>
          <p:cNvSpPr>
            <a:spLocks noGrp="1"/>
          </p:cNvSpPr>
          <p:nvPr>
            <p:ph idx="1"/>
          </p:nvPr>
        </p:nvSpPr>
        <p:spPr>
          <a:xfrm>
            <a:off x="510363" y="1839433"/>
            <a:ext cx="11121656" cy="4476307"/>
          </a:xfrm>
        </p:spPr>
        <p:txBody>
          <a:bodyPr>
            <a:normAutofit/>
          </a:bodyPr>
          <a:lstStyle/>
          <a:p>
            <a:pPr lvl="0" algn="just">
              <a:lnSpc>
                <a:spcPct val="200000"/>
              </a:lnSpc>
            </a:pPr>
            <a:r>
              <a:rPr lang="en-GB" sz="2000" dirty="0"/>
              <a:t>Questionnaires have been prepared via Google Forms and 10 questions were prepared to determine customer preferences (Lau, 2024).</a:t>
            </a:r>
            <a:endParaRPr lang="en-IN" sz="2000" dirty="0"/>
          </a:p>
          <a:p>
            <a:pPr lvl="0" algn="just">
              <a:lnSpc>
                <a:spcPct val="200000"/>
              </a:lnSpc>
            </a:pPr>
            <a:r>
              <a:rPr lang="en-GB" sz="2000" dirty="0"/>
              <a:t>Focusing on types of cakes, occasions, pricing and marketing channels to prepare the question.</a:t>
            </a:r>
            <a:endParaRPr lang="en-IN" sz="2000" dirty="0"/>
          </a:p>
          <a:p>
            <a:pPr lvl="0" algn="just">
              <a:lnSpc>
                <a:spcPct val="200000"/>
              </a:lnSpc>
            </a:pPr>
            <a:r>
              <a:rPr lang="en-GB" sz="2000" dirty="0"/>
              <a:t>Multiple-choice or short-answer type questions have been developed targeting 20–35-year customer groups based in the UK.</a:t>
            </a:r>
            <a:endParaRPr lang="en-IN" sz="2000" dirty="0"/>
          </a:p>
          <a:p>
            <a:pPr lvl="0" algn="just">
              <a:lnSpc>
                <a:spcPct val="200000"/>
              </a:lnSpc>
            </a:pPr>
            <a:r>
              <a:rPr lang="en-GB" sz="2000" dirty="0"/>
              <a:t>Questionnaires are shared through social media and peer groups to gather valid responses.</a:t>
            </a:r>
            <a:endParaRPr lang="en-IN" sz="2000" dirty="0"/>
          </a:p>
          <a:p>
            <a:pPr algn="just">
              <a:lnSpc>
                <a:spcPct val="200000"/>
              </a:lnSpc>
            </a:pPr>
            <a:endParaRPr lang="en-IN" sz="2000" dirty="0"/>
          </a:p>
        </p:txBody>
      </p:sp>
    </p:spTree>
    <p:extLst>
      <p:ext uri="{BB962C8B-B14F-4D97-AF65-F5344CB8AC3E}">
        <p14:creationId xmlns:p14="http://schemas.microsoft.com/office/powerpoint/2010/main" val="3924978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Website development, marketing materials and video advertisement-based insights</a:t>
            </a:r>
            <a:endParaRPr lang="en-IN" dirty="0"/>
          </a:p>
        </p:txBody>
      </p:sp>
      <p:sp>
        <p:nvSpPr>
          <p:cNvPr id="3" name="Content Placeholder 2"/>
          <p:cNvSpPr>
            <a:spLocks noGrp="1"/>
          </p:cNvSpPr>
          <p:nvPr>
            <p:ph idx="1"/>
          </p:nvPr>
        </p:nvSpPr>
        <p:spPr>
          <a:xfrm>
            <a:off x="627322" y="2103120"/>
            <a:ext cx="5220586" cy="4191354"/>
          </a:xfrm>
        </p:spPr>
        <p:txBody>
          <a:bodyPr>
            <a:normAutofit/>
          </a:bodyPr>
          <a:lstStyle/>
          <a:p>
            <a:pPr lvl="0" algn="just"/>
            <a:r>
              <a:rPr lang="en-GB" sz="2000" dirty="0"/>
              <a:t>2-page websites have been developed using </a:t>
            </a:r>
            <a:r>
              <a:rPr lang="en-GB" sz="2000" dirty="0" err="1"/>
              <a:t>Weebly</a:t>
            </a:r>
            <a:r>
              <a:rPr lang="en-GB" sz="2000" dirty="0"/>
              <a:t> that are easier to use and effective to add  features precisely (</a:t>
            </a:r>
            <a:r>
              <a:rPr lang="en-GB" sz="2000" dirty="0" err="1"/>
              <a:t>Weebly</a:t>
            </a:r>
            <a:r>
              <a:rPr lang="en-GB" sz="2000" dirty="0"/>
              <a:t>, 2025)</a:t>
            </a:r>
            <a:endParaRPr lang="en-IN" sz="2000" dirty="0"/>
          </a:p>
          <a:p>
            <a:pPr lvl="0" algn="just"/>
            <a:r>
              <a:rPr lang="en-GB" sz="2000" dirty="0"/>
              <a:t>Features include  product gallery, order form and reviews that are effective to share the interface accessible by the user’s prior digital transaction (Sandhu, 2020).</a:t>
            </a:r>
            <a:endParaRPr lang="en-IN" sz="2000" dirty="0"/>
          </a:p>
          <a:p>
            <a:pPr lvl="0" algn="just"/>
            <a:r>
              <a:rPr lang="en-GB" sz="2000" dirty="0"/>
              <a:t>SEO strategy has been applied for offering more custom cakes, birthday cakes and others.</a:t>
            </a:r>
            <a:endParaRPr lang="en-IN" sz="2000" dirty="0"/>
          </a:p>
          <a:p>
            <a:pPr algn="just"/>
            <a:endParaRPr lang="en-IN" sz="2000" dirty="0"/>
          </a:p>
        </p:txBody>
      </p:sp>
      <p:pic>
        <p:nvPicPr>
          <p:cNvPr id="4" name="Picture 3"/>
          <p:cNvPicPr>
            <a:picLocks noChangeAspect="1"/>
          </p:cNvPicPr>
          <p:nvPr/>
        </p:nvPicPr>
        <p:blipFill>
          <a:blip r:embed="rId3"/>
          <a:stretch>
            <a:fillRect/>
          </a:stretch>
        </p:blipFill>
        <p:spPr>
          <a:xfrm>
            <a:off x="6209886" y="2103120"/>
            <a:ext cx="5238750" cy="4039263"/>
          </a:xfrm>
          <a:prstGeom prst="rect">
            <a:avLst/>
          </a:prstGeom>
        </p:spPr>
      </p:pic>
    </p:spTree>
    <p:extLst>
      <p:ext uri="{BB962C8B-B14F-4D97-AF65-F5344CB8AC3E}">
        <p14:creationId xmlns:p14="http://schemas.microsoft.com/office/powerpoint/2010/main" val="1503243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A reflection on what I have learnt</a:t>
            </a:r>
            <a:endParaRPr lang="en-IN" dirty="0"/>
          </a:p>
        </p:txBody>
      </p:sp>
      <p:sp>
        <p:nvSpPr>
          <p:cNvPr id="3" name="Content Placeholder 2"/>
          <p:cNvSpPr>
            <a:spLocks noGrp="1"/>
          </p:cNvSpPr>
          <p:nvPr>
            <p:ph idx="1"/>
          </p:nvPr>
        </p:nvSpPr>
        <p:spPr>
          <a:xfrm>
            <a:off x="539333" y="2222915"/>
            <a:ext cx="5684874" cy="4237750"/>
          </a:xfrm>
        </p:spPr>
        <p:txBody>
          <a:bodyPr>
            <a:normAutofit/>
          </a:bodyPr>
          <a:lstStyle/>
          <a:p>
            <a:pPr lvl="0" algn="just"/>
            <a:r>
              <a:rPr lang="en-GB" sz="2000" dirty="0"/>
              <a:t>I learned about the audience's oversights and how market research drives product development as an entrepreneur (Byrd, 2021).</a:t>
            </a:r>
            <a:endParaRPr lang="en-IN" sz="2000" dirty="0"/>
          </a:p>
          <a:p>
            <a:pPr lvl="0" algn="just"/>
            <a:r>
              <a:rPr lang="en-GB" sz="2000" dirty="0"/>
              <a:t>I learned about how to use Google Forms to prepare questions, which became one of the most unique skills for me. </a:t>
            </a:r>
            <a:endParaRPr lang="en-IN" sz="2000" dirty="0"/>
          </a:p>
          <a:p>
            <a:pPr lvl="0" algn="just"/>
            <a:r>
              <a:rPr lang="en-GB" sz="2000" dirty="0"/>
              <a:t>I also learned about the use of </a:t>
            </a:r>
            <a:r>
              <a:rPr lang="en-GB" sz="2000" dirty="0" err="1"/>
              <a:t>Canva</a:t>
            </a:r>
            <a:r>
              <a:rPr lang="en-GB" sz="2000" dirty="0"/>
              <a:t> and created a post that makes me more creative in presenting my work.</a:t>
            </a:r>
            <a:endParaRPr lang="en-IN" sz="2000" dirty="0"/>
          </a:p>
          <a:p>
            <a:pPr algn="just"/>
            <a:endParaRPr lang="en-IN" sz="2000" dirty="0"/>
          </a:p>
        </p:txBody>
      </p:sp>
      <p:pic>
        <p:nvPicPr>
          <p:cNvPr id="4" name="Picture 3"/>
          <p:cNvPicPr>
            <a:picLocks noChangeAspect="1"/>
          </p:cNvPicPr>
          <p:nvPr/>
        </p:nvPicPr>
        <p:blipFill>
          <a:blip r:embed="rId3"/>
          <a:stretch>
            <a:fillRect/>
          </a:stretch>
        </p:blipFill>
        <p:spPr>
          <a:xfrm>
            <a:off x="6658133" y="2113585"/>
            <a:ext cx="4994534" cy="3770380"/>
          </a:xfrm>
          <a:prstGeom prst="rect">
            <a:avLst/>
          </a:prstGeom>
        </p:spPr>
      </p:pic>
    </p:spTree>
    <p:extLst>
      <p:ext uri="{BB962C8B-B14F-4D97-AF65-F5344CB8AC3E}">
        <p14:creationId xmlns:p14="http://schemas.microsoft.com/office/powerpoint/2010/main" val="1015754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What new skills have I developed</a:t>
            </a:r>
            <a:endParaRPr lang="en-IN" dirty="0"/>
          </a:p>
        </p:txBody>
      </p:sp>
      <p:sp>
        <p:nvSpPr>
          <p:cNvPr id="3" name="Content Placeholder 2"/>
          <p:cNvSpPr>
            <a:spLocks noGrp="1"/>
          </p:cNvSpPr>
          <p:nvPr>
            <p:ph idx="1"/>
          </p:nvPr>
        </p:nvSpPr>
        <p:spPr/>
        <p:txBody>
          <a:bodyPr>
            <a:normAutofit/>
          </a:bodyPr>
          <a:lstStyle/>
          <a:p>
            <a:pPr lvl="0" algn="just">
              <a:lnSpc>
                <a:spcPct val="200000"/>
              </a:lnSpc>
            </a:pPr>
            <a:r>
              <a:rPr lang="en-GB" sz="2000" dirty="0"/>
              <a:t>Survey designing and analytical skills, I have acquired through this journey and experience.</a:t>
            </a:r>
            <a:endParaRPr lang="en-IN" sz="2000" dirty="0"/>
          </a:p>
          <a:p>
            <a:pPr lvl="0" algn="just">
              <a:lnSpc>
                <a:spcPct val="200000"/>
              </a:lnSpc>
            </a:pPr>
            <a:r>
              <a:rPr lang="en-GB" sz="2000" dirty="0"/>
              <a:t>SEO and digital content creation have given unique knowledge to create a presence on digital media channels for business (Celestin </a:t>
            </a:r>
            <a:r>
              <a:rPr lang="en-GB" sz="2000" i="1" dirty="0"/>
              <a:t>et al. </a:t>
            </a:r>
            <a:r>
              <a:rPr lang="en-GB" sz="2000" dirty="0"/>
              <a:t>2024).</a:t>
            </a:r>
            <a:endParaRPr lang="en-IN" sz="2000" dirty="0"/>
          </a:p>
          <a:p>
            <a:pPr lvl="0" algn="just">
              <a:lnSpc>
                <a:spcPct val="200000"/>
              </a:lnSpc>
            </a:pPr>
            <a:r>
              <a:rPr lang="en-GB" sz="2000" dirty="0"/>
              <a:t>Website building using </a:t>
            </a:r>
            <a:r>
              <a:rPr lang="en-GB" sz="2000" dirty="0" err="1"/>
              <a:t>Weebly</a:t>
            </a:r>
            <a:r>
              <a:rPr lang="en-GB" sz="2000" dirty="0"/>
              <a:t> is another existing skill I have gained that allows me to share information via a website.</a:t>
            </a:r>
            <a:endParaRPr lang="en-IN" sz="2000" dirty="0"/>
          </a:p>
          <a:p>
            <a:pPr algn="just">
              <a:lnSpc>
                <a:spcPct val="200000"/>
              </a:lnSpc>
            </a:pPr>
            <a:endParaRPr lang="en-IN" sz="2000" dirty="0"/>
          </a:p>
        </p:txBody>
      </p:sp>
    </p:spTree>
    <p:extLst>
      <p:ext uri="{BB962C8B-B14F-4D97-AF65-F5344CB8AC3E}">
        <p14:creationId xmlns:p14="http://schemas.microsoft.com/office/powerpoint/2010/main" val="33546464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What new skills do I need to develop going forward?</a:t>
            </a:r>
            <a:endParaRPr lang="en-IN" dirty="0"/>
          </a:p>
        </p:txBody>
      </p:sp>
      <p:sp>
        <p:nvSpPr>
          <p:cNvPr id="3" name="Content Placeholder 2"/>
          <p:cNvSpPr>
            <a:spLocks noGrp="1"/>
          </p:cNvSpPr>
          <p:nvPr>
            <p:ph idx="1"/>
          </p:nvPr>
        </p:nvSpPr>
        <p:spPr>
          <a:xfrm>
            <a:off x="6262577" y="2188181"/>
            <a:ext cx="5082362" cy="4021234"/>
          </a:xfrm>
        </p:spPr>
        <p:txBody>
          <a:bodyPr>
            <a:normAutofit/>
          </a:bodyPr>
          <a:lstStyle/>
          <a:p>
            <a:pPr lvl="0" algn="just"/>
            <a:r>
              <a:rPr lang="en-GB" sz="2000" dirty="0"/>
              <a:t>Advanced social media advertising skills I need to develop as it can help in creating digital campaigns.</a:t>
            </a:r>
            <a:endParaRPr lang="en-IN" sz="2000" dirty="0"/>
          </a:p>
          <a:p>
            <a:pPr lvl="0" algn="just"/>
            <a:r>
              <a:rPr lang="en-GB" sz="2000" dirty="0"/>
              <a:t>Google Analytics and traffic monitoring skills also need to be obtained for leading data-driven changes (</a:t>
            </a:r>
            <a:r>
              <a:rPr lang="en-GB" sz="2000" dirty="0" err="1"/>
              <a:t>Sarker</a:t>
            </a:r>
            <a:r>
              <a:rPr lang="en-GB" sz="2000" dirty="0"/>
              <a:t>, 2021).</a:t>
            </a:r>
            <a:endParaRPr lang="en-IN" sz="2000" dirty="0"/>
          </a:p>
          <a:p>
            <a:pPr lvl="0" algn="just"/>
            <a:r>
              <a:rPr lang="en-GB" sz="2000" dirty="0"/>
              <a:t>Strategic growth planning skills need to be achieved by me to move beyond initial offerings.</a:t>
            </a:r>
            <a:endParaRPr lang="en-IN" sz="2000" dirty="0"/>
          </a:p>
          <a:p>
            <a:pPr algn="just"/>
            <a:endParaRPr lang="en-IN" sz="2000" dirty="0"/>
          </a:p>
        </p:txBody>
      </p:sp>
      <p:pic>
        <p:nvPicPr>
          <p:cNvPr id="4" name="Picture 3"/>
          <p:cNvPicPr>
            <a:picLocks noChangeAspect="1"/>
          </p:cNvPicPr>
          <p:nvPr/>
        </p:nvPicPr>
        <p:blipFill>
          <a:blip r:embed="rId3"/>
          <a:stretch>
            <a:fillRect/>
          </a:stretch>
        </p:blipFill>
        <p:spPr>
          <a:xfrm>
            <a:off x="536247" y="2026613"/>
            <a:ext cx="5645892" cy="4182802"/>
          </a:xfrm>
          <a:prstGeom prst="rect">
            <a:avLst/>
          </a:prstGeom>
        </p:spPr>
      </p:pic>
    </p:spTree>
    <p:extLst>
      <p:ext uri="{BB962C8B-B14F-4D97-AF65-F5344CB8AC3E}">
        <p14:creationId xmlns:p14="http://schemas.microsoft.com/office/powerpoint/2010/main" val="16086753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Key data insights and analysis</a:t>
            </a:r>
            <a:endParaRPr lang="en-IN" dirty="0"/>
          </a:p>
        </p:txBody>
      </p:sp>
      <p:sp>
        <p:nvSpPr>
          <p:cNvPr id="3" name="Content Placeholder 2"/>
          <p:cNvSpPr>
            <a:spLocks noGrp="1"/>
          </p:cNvSpPr>
          <p:nvPr>
            <p:ph idx="1"/>
          </p:nvPr>
        </p:nvSpPr>
        <p:spPr>
          <a:xfrm>
            <a:off x="5933660" y="2014194"/>
            <a:ext cx="5806301" cy="4138192"/>
          </a:xfrm>
        </p:spPr>
        <p:txBody>
          <a:bodyPr>
            <a:normAutofit/>
          </a:bodyPr>
          <a:lstStyle/>
          <a:p>
            <a:pPr lvl="0" algn="just"/>
            <a:r>
              <a:rPr lang="en-GB" sz="2000" dirty="0"/>
              <a:t>33.3% of customers ordered birthday cakes and preferred the price range of £20- £50 (refer to the appendix).</a:t>
            </a:r>
            <a:endParaRPr lang="en-IN" sz="2000" dirty="0"/>
          </a:p>
          <a:p>
            <a:pPr lvl="0" algn="just"/>
            <a:r>
              <a:rPr lang="en-GB" sz="2000" dirty="0"/>
              <a:t>35.9% preferred to order via Instagram and Facebook were likely to place orders via the website (refer to appendix).</a:t>
            </a:r>
            <a:endParaRPr lang="en-IN" sz="2000" dirty="0"/>
          </a:p>
          <a:p>
            <a:pPr marL="0" lvl="0" indent="0" algn="just">
              <a:buNone/>
            </a:pPr>
            <a:r>
              <a:rPr lang="en-GB" sz="2000" dirty="0"/>
              <a:t>Custom cakes are the first choice of customers, and it may become highly popular as it will have the touch of homemade (Mehta, 2022).</a:t>
            </a:r>
            <a:endParaRPr lang="en-IN" sz="2000" dirty="0"/>
          </a:p>
          <a:p>
            <a:pPr lvl="0" algn="just"/>
            <a:r>
              <a:rPr lang="en-GB" sz="2000" dirty="0"/>
              <a:t>Mobile-first design for websites should be the first priority.</a:t>
            </a:r>
            <a:endParaRPr lang="en-IN" sz="2000" dirty="0"/>
          </a:p>
          <a:p>
            <a:pPr algn="just"/>
            <a:endParaRPr lang="en-IN" sz="2000" dirty="0"/>
          </a:p>
        </p:txBody>
      </p:sp>
      <p:pic>
        <p:nvPicPr>
          <p:cNvPr id="4" name="Picture 3"/>
          <p:cNvPicPr>
            <a:picLocks noChangeAspect="1"/>
          </p:cNvPicPr>
          <p:nvPr/>
        </p:nvPicPr>
        <p:blipFill>
          <a:blip r:embed="rId3"/>
          <a:stretch>
            <a:fillRect/>
          </a:stretch>
        </p:blipFill>
        <p:spPr>
          <a:xfrm>
            <a:off x="460099" y="2103120"/>
            <a:ext cx="5284718" cy="4008458"/>
          </a:xfrm>
          <a:prstGeom prst="rect">
            <a:avLst/>
          </a:prstGeom>
        </p:spPr>
      </p:pic>
    </p:spTree>
    <p:extLst>
      <p:ext uri="{BB962C8B-B14F-4D97-AF65-F5344CB8AC3E}">
        <p14:creationId xmlns:p14="http://schemas.microsoft.com/office/powerpoint/2010/main" val="3716039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Conclusion </a:t>
            </a:r>
            <a:endParaRPr lang="en-IN" dirty="0"/>
          </a:p>
        </p:txBody>
      </p:sp>
      <p:sp>
        <p:nvSpPr>
          <p:cNvPr id="3" name="Content Placeholder 2"/>
          <p:cNvSpPr>
            <a:spLocks noGrp="1"/>
          </p:cNvSpPr>
          <p:nvPr>
            <p:ph idx="1"/>
          </p:nvPr>
        </p:nvSpPr>
        <p:spPr>
          <a:xfrm>
            <a:off x="589722" y="2242268"/>
            <a:ext cx="4946374" cy="3849624"/>
          </a:xfrm>
        </p:spPr>
        <p:txBody>
          <a:bodyPr>
            <a:normAutofit/>
          </a:bodyPr>
          <a:lstStyle/>
          <a:p>
            <a:pPr lvl="0" algn="just"/>
            <a:r>
              <a:rPr lang="en-GB" sz="2000" dirty="0"/>
              <a:t>Audience-first approach will be the effective option for Irina’s new business development.</a:t>
            </a:r>
            <a:endParaRPr lang="en-IN" sz="2000" dirty="0"/>
          </a:p>
          <a:p>
            <a:pPr lvl="0" algn="just"/>
            <a:r>
              <a:rPr lang="en-GB" sz="2000" dirty="0"/>
              <a:t>I learned diverse digital skills such as the use of </a:t>
            </a:r>
            <a:r>
              <a:rPr lang="en-GB" sz="2000" dirty="0" err="1"/>
              <a:t>Canva</a:t>
            </a:r>
            <a:r>
              <a:rPr lang="en-GB" sz="2000" dirty="0"/>
              <a:t>, website designing tools such as </a:t>
            </a:r>
            <a:r>
              <a:rPr lang="en-GB" sz="2000" dirty="0" err="1"/>
              <a:t>Weebly</a:t>
            </a:r>
            <a:r>
              <a:rPr lang="en-GB" sz="2000" dirty="0"/>
              <a:t> and SEO optimisation.</a:t>
            </a:r>
            <a:endParaRPr lang="en-IN" sz="2000" dirty="0"/>
          </a:p>
          <a:p>
            <a:pPr lvl="0" algn="just"/>
            <a:r>
              <a:rPr lang="en-GB" sz="2000" dirty="0"/>
              <a:t>The importance of market research has given me valuable knowledge to make effective decisions for business establishment.</a:t>
            </a:r>
            <a:endParaRPr lang="en-IN" sz="2000" dirty="0"/>
          </a:p>
          <a:p>
            <a:pPr algn="just"/>
            <a:endParaRPr lang="en-IN" sz="2000" dirty="0"/>
          </a:p>
        </p:txBody>
      </p:sp>
      <p:pic>
        <p:nvPicPr>
          <p:cNvPr id="4" name="Picture 3"/>
          <p:cNvPicPr>
            <a:picLocks noChangeAspect="1"/>
          </p:cNvPicPr>
          <p:nvPr/>
        </p:nvPicPr>
        <p:blipFill>
          <a:blip r:embed="rId3"/>
          <a:stretch>
            <a:fillRect/>
          </a:stretch>
        </p:blipFill>
        <p:spPr>
          <a:xfrm>
            <a:off x="5794512" y="2242268"/>
            <a:ext cx="5870713" cy="3775105"/>
          </a:xfrm>
          <a:prstGeom prst="rect">
            <a:avLst/>
          </a:prstGeom>
        </p:spPr>
      </p:pic>
    </p:spTree>
    <p:extLst>
      <p:ext uri="{BB962C8B-B14F-4D97-AF65-F5344CB8AC3E}">
        <p14:creationId xmlns:p14="http://schemas.microsoft.com/office/powerpoint/2010/main" val="420728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851316"/>
            <a:ext cx="10058400" cy="1371600"/>
          </a:xfrm>
        </p:spPr>
        <p:txBody>
          <a:bodyPr/>
          <a:lstStyle/>
          <a:p>
            <a:pPr algn="ctr"/>
            <a:r>
              <a:rPr lang="en-GB" b="1" dirty="0"/>
              <a:t>References</a:t>
            </a:r>
            <a:br>
              <a:rPr lang="en-IN" b="1" dirty="0"/>
            </a:br>
            <a:endParaRPr lang="en-IN" dirty="0"/>
          </a:p>
        </p:txBody>
      </p:sp>
      <p:sp>
        <p:nvSpPr>
          <p:cNvPr id="3" name="Content Placeholder 2"/>
          <p:cNvSpPr>
            <a:spLocks noGrp="1"/>
          </p:cNvSpPr>
          <p:nvPr>
            <p:ph idx="1"/>
          </p:nvPr>
        </p:nvSpPr>
        <p:spPr>
          <a:xfrm>
            <a:off x="554935" y="1818861"/>
            <a:ext cx="11082130" cy="4711147"/>
          </a:xfrm>
        </p:spPr>
        <p:txBody>
          <a:bodyPr vert="horz" lIns="91440" tIns="45720" rIns="91440" bIns="45720" rtlCol="0" anchor="t">
            <a:normAutofit fontScale="47500" lnSpcReduction="20000"/>
          </a:bodyPr>
          <a:lstStyle/>
          <a:p>
            <a:pPr algn="just"/>
            <a:r>
              <a:rPr lang="en-GB" sz="1900" dirty="0">
                <a:latin typeface="Arial"/>
                <a:cs typeface="Arial"/>
              </a:rPr>
              <a:t>Akbar, A. and Sinaga, J.B., (2023). Design Website for the Digital Promotion of SMEs Product by Optimize SEO Techniques. </a:t>
            </a:r>
            <a:r>
              <a:rPr lang="en-GB" sz="1900" i="1" dirty="0">
                <a:latin typeface="Arial"/>
                <a:cs typeface="Arial"/>
              </a:rPr>
              <a:t>International Journal Of Computer Sciences and Mathematics Engineering</a:t>
            </a:r>
            <a:r>
              <a:rPr lang="en-GB" sz="1900" dirty="0">
                <a:latin typeface="Arial"/>
                <a:cs typeface="Arial"/>
              </a:rPr>
              <a:t>, </a:t>
            </a:r>
            <a:r>
              <a:rPr lang="en-GB" sz="1900" i="1" dirty="0">
                <a:latin typeface="Arial"/>
                <a:cs typeface="Arial"/>
              </a:rPr>
              <a:t>2</a:t>
            </a:r>
            <a:r>
              <a:rPr lang="en-GB" sz="1900" dirty="0">
                <a:latin typeface="Arial"/>
                <a:cs typeface="Arial"/>
              </a:rPr>
              <a:t>(2), pp.231-240.</a:t>
            </a:r>
            <a:endParaRPr lang="en-IN" sz="1900" dirty="0">
              <a:latin typeface="Arial"/>
              <a:cs typeface="Arial"/>
            </a:endParaRPr>
          </a:p>
          <a:p>
            <a:pPr algn="just"/>
            <a:r>
              <a:rPr lang="en-GB" sz="1900" dirty="0" err="1">
                <a:latin typeface="Arial" panose="020B0604020202020204" pitchFamily="34" charset="0"/>
                <a:cs typeface="Arial" panose="020B0604020202020204" pitchFamily="34" charset="0"/>
              </a:rPr>
              <a:t>Amaldoss</a:t>
            </a:r>
            <a:r>
              <a:rPr lang="en-GB" sz="1900" dirty="0">
                <a:latin typeface="Arial" panose="020B0604020202020204" pitchFamily="34" charset="0"/>
                <a:cs typeface="Arial" panose="020B0604020202020204" pitchFamily="34" charset="0"/>
              </a:rPr>
              <a:t>, W., Du, J. and Shin, W., 2024. Pricing strategy of competing media platforms. </a:t>
            </a:r>
            <a:r>
              <a:rPr lang="en-GB" sz="1900" i="1" dirty="0">
                <a:latin typeface="Arial" panose="020B0604020202020204" pitchFamily="34" charset="0"/>
                <a:cs typeface="Arial" panose="020B0604020202020204" pitchFamily="34" charset="0"/>
              </a:rPr>
              <a:t>Marketing Science</a:t>
            </a:r>
            <a:r>
              <a:rPr lang="en-GB" sz="1900" dirty="0">
                <a:latin typeface="Arial" panose="020B0604020202020204" pitchFamily="34" charset="0"/>
                <a:cs typeface="Arial" panose="020B0604020202020204" pitchFamily="34" charset="0"/>
              </a:rPr>
              <a:t>, </a:t>
            </a:r>
            <a:r>
              <a:rPr lang="en-GB" sz="1900" i="1" dirty="0">
                <a:latin typeface="Arial" panose="020B0604020202020204" pitchFamily="34" charset="0"/>
                <a:cs typeface="Arial" panose="020B0604020202020204" pitchFamily="34" charset="0"/>
              </a:rPr>
              <a:t>43</a:t>
            </a:r>
            <a:r>
              <a:rPr lang="en-GB" sz="1900" dirty="0">
                <a:latin typeface="Arial" panose="020B0604020202020204" pitchFamily="34" charset="0"/>
                <a:cs typeface="Arial" panose="020B0604020202020204" pitchFamily="34" charset="0"/>
              </a:rPr>
              <a:t>(3), pp.488-505.</a:t>
            </a:r>
            <a:endParaRPr lang="en-IN" sz="1900" dirty="0">
              <a:latin typeface="Arial" panose="020B0604020202020204" pitchFamily="34" charset="0"/>
              <a:cs typeface="Arial" panose="020B0604020202020204" pitchFamily="34" charset="0"/>
            </a:endParaRPr>
          </a:p>
          <a:p>
            <a:pPr algn="just"/>
            <a:r>
              <a:rPr lang="en-GB" sz="1900" dirty="0">
                <a:latin typeface="Arial"/>
                <a:cs typeface="Arial"/>
              </a:rPr>
              <a:t>Breugelmans, E., Altenburg, L., Lehmkuhle, F., Krafft, M., Lamey, L. and Roggeveen, A.L., (2023). The future of physical stores: Creating reasons for customers to visit. </a:t>
            </a:r>
            <a:r>
              <a:rPr lang="en-GB" sz="1900" i="1" dirty="0">
                <a:latin typeface="Arial"/>
                <a:cs typeface="Arial"/>
              </a:rPr>
              <a:t>Journal of Retailing</a:t>
            </a:r>
            <a:r>
              <a:rPr lang="en-GB" sz="1900" dirty="0">
                <a:latin typeface="Arial"/>
                <a:cs typeface="Arial"/>
              </a:rPr>
              <a:t>, </a:t>
            </a:r>
            <a:r>
              <a:rPr lang="en-GB" sz="1900" i="1" dirty="0">
                <a:latin typeface="Arial"/>
                <a:cs typeface="Arial"/>
              </a:rPr>
              <a:t>99</a:t>
            </a:r>
            <a:r>
              <a:rPr lang="en-GB" sz="1900" dirty="0">
                <a:latin typeface="Arial"/>
                <a:cs typeface="Arial"/>
              </a:rPr>
              <a:t>(4), pp.532-546.</a:t>
            </a:r>
            <a:endParaRPr lang="en-IN" sz="1900" dirty="0">
              <a:latin typeface="Arial"/>
              <a:cs typeface="Arial"/>
            </a:endParaRPr>
          </a:p>
          <a:p>
            <a:pPr algn="just"/>
            <a:r>
              <a:rPr lang="en-GB" sz="1900" dirty="0">
                <a:latin typeface="Arial"/>
                <a:cs typeface="Arial"/>
              </a:rPr>
              <a:t>Byrd, L. S. (Ed.). (2021). Cultivating Entrepreneurial Changemakers Through Digital Media Education. IGI Global. </a:t>
            </a:r>
            <a:endParaRPr lang="en-IN" sz="1900" dirty="0">
              <a:latin typeface="Arial"/>
              <a:cs typeface="Arial"/>
            </a:endParaRPr>
          </a:p>
          <a:p>
            <a:pPr algn="just"/>
            <a:r>
              <a:rPr lang="en-GB" sz="1900" dirty="0">
                <a:latin typeface="Arial"/>
                <a:cs typeface="Arial"/>
              </a:rPr>
              <a:t>Canva (2025) </a:t>
            </a:r>
            <a:r>
              <a:rPr lang="en-GB" sz="1900" i="1" dirty="0">
                <a:latin typeface="Arial"/>
                <a:cs typeface="Arial"/>
              </a:rPr>
              <a:t>Create beautiful graphics with </a:t>
            </a:r>
            <a:r>
              <a:rPr lang="en-GB" sz="1900" i="1" dirty="0" err="1">
                <a:latin typeface="Arial"/>
                <a:cs typeface="Arial"/>
              </a:rPr>
              <a:t>canva</a:t>
            </a:r>
            <a:r>
              <a:rPr lang="en-GB" sz="1900" dirty="0">
                <a:latin typeface="Arial"/>
                <a:cs typeface="Arial"/>
              </a:rPr>
              <a:t>, </a:t>
            </a:r>
            <a:r>
              <a:rPr lang="en-GB" sz="1900" i="1" dirty="0">
                <a:latin typeface="Arial"/>
                <a:cs typeface="Arial"/>
              </a:rPr>
              <a:t>canva.com</a:t>
            </a:r>
            <a:r>
              <a:rPr lang="en-GB" sz="1900" dirty="0">
                <a:latin typeface="Arial"/>
                <a:cs typeface="Arial"/>
              </a:rPr>
              <a:t>. Available at: https://www.canva.com/create/ (Accessed: 10 June 2025). </a:t>
            </a:r>
            <a:endParaRPr lang="en-IN" sz="1900" dirty="0">
              <a:latin typeface="Arial"/>
              <a:cs typeface="Arial"/>
            </a:endParaRPr>
          </a:p>
          <a:p>
            <a:pPr algn="just"/>
            <a:r>
              <a:rPr lang="en-GB" sz="1900" dirty="0">
                <a:latin typeface="Arial"/>
                <a:cs typeface="Arial"/>
              </a:rPr>
              <a:t>Celestin, M., Sujatha, S., Kumar, A.D. and Vasuki, M., 2024. Leveraging digital channels for customer engagement and sales: Evaluating SEO, content marketing, and social media for brand growth. </a:t>
            </a:r>
            <a:r>
              <a:rPr lang="en-GB" sz="1900" i="1" dirty="0">
                <a:latin typeface="Arial"/>
                <a:cs typeface="Arial"/>
              </a:rPr>
              <a:t>International Journal of Engineering Research and Modern Education</a:t>
            </a:r>
            <a:r>
              <a:rPr lang="en-GB" sz="1900" dirty="0">
                <a:latin typeface="Arial"/>
                <a:cs typeface="Arial"/>
              </a:rPr>
              <a:t>, </a:t>
            </a:r>
            <a:r>
              <a:rPr lang="en-GB" sz="1900" i="1" dirty="0">
                <a:latin typeface="Arial"/>
                <a:cs typeface="Arial"/>
              </a:rPr>
              <a:t>9</a:t>
            </a:r>
            <a:r>
              <a:rPr lang="en-GB" sz="1900" dirty="0">
                <a:latin typeface="Arial"/>
                <a:cs typeface="Arial"/>
              </a:rPr>
              <a:t>(2), pp.32-40.</a:t>
            </a:r>
            <a:endParaRPr lang="en-IN" sz="1900" dirty="0">
              <a:latin typeface="Arial"/>
              <a:cs typeface="Arial"/>
            </a:endParaRPr>
          </a:p>
          <a:p>
            <a:pPr algn="just"/>
            <a:r>
              <a:rPr lang="en-GB" sz="1900" dirty="0">
                <a:latin typeface="Arial"/>
                <a:cs typeface="Arial"/>
              </a:rPr>
              <a:t>Hafez, M., (2023). Pioneering Perspectives: Strategies and Considerations in Market Segmentation and Targeting. </a:t>
            </a:r>
            <a:r>
              <a:rPr lang="en-GB" sz="1900" i="1" dirty="0">
                <a:latin typeface="Arial"/>
                <a:cs typeface="Arial"/>
              </a:rPr>
              <a:t>Available at SSRN</a:t>
            </a:r>
            <a:r>
              <a:rPr lang="en-GB" sz="1900" dirty="0">
                <a:latin typeface="Arial"/>
                <a:cs typeface="Arial"/>
              </a:rPr>
              <a:t>. </a:t>
            </a:r>
            <a:r>
              <a:rPr lang="en-GB" sz="1900" u="sng" dirty="0">
                <a:latin typeface="Arial"/>
                <a:cs typeface="Arial"/>
                <a:hlinkClick r:id="rId2">
                  <a:extLst>
                    <a:ext uri="{A12FA001-AC4F-418D-AE19-62706E023703}">
                      <ahyp:hlinkClr xmlns:ahyp="http://schemas.microsoft.com/office/drawing/2018/hyperlinkcolor" val="tx"/>
                    </a:ext>
                  </a:extLst>
                </a:hlinkClick>
              </a:rPr>
              <a:t>https://papers.ssrn.com/sol3/papers.cfm?abstract_id=4802226</a:t>
            </a:r>
            <a:endParaRPr lang="en-IN" sz="1900" dirty="0">
              <a:latin typeface="Arial"/>
              <a:cs typeface="Arial"/>
              <a:hlinkClick r:id="rId2">
                <a:extLst>
                  <a:ext uri="{A12FA001-AC4F-418D-AE19-62706E023703}">
                    <ahyp:hlinkClr xmlns:ahyp="http://schemas.microsoft.com/office/drawing/2018/hyperlinkcolor" val="tx"/>
                  </a:ext>
                </a:extLst>
              </a:hlinkClick>
            </a:endParaRPr>
          </a:p>
          <a:p>
            <a:pPr algn="just"/>
            <a:r>
              <a:rPr lang="en-GB" sz="1900" dirty="0">
                <a:latin typeface="Arial"/>
                <a:cs typeface="Arial"/>
              </a:rPr>
              <a:t>Lau, J. (2024) </a:t>
            </a:r>
            <a:r>
              <a:rPr lang="en-GB" sz="1900" i="1" dirty="0">
                <a:latin typeface="Arial"/>
                <a:cs typeface="Arial"/>
              </a:rPr>
              <a:t>Google forms: A guide for how to create google form surveys</a:t>
            </a:r>
            <a:r>
              <a:rPr lang="en-GB" sz="1900" dirty="0">
                <a:latin typeface="Arial"/>
                <a:cs typeface="Arial"/>
              </a:rPr>
              <a:t>, </a:t>
            </a:r>
            <a:r>
              <a:rPr lang="en-GB" sz="1900" i="1" dirty="0">
                <a:latin typeface="Arial"/>
                <a:cs typeface="Arial"/>
              </a:rPr>
              <a:t>Zapier</a:t>
            </a:r>
            <a:r>
              <a:rPr lang="en-GB" sz="1900" dirty="0">
                <a:latin typeface="Arial"/>
                <a:cs typeface="Arial"/>
              </a:rPr>
              <a:t>. Available at: https://zapier.com/blog/how-to-use-google-forms/ (Accessed: 10 June 2025). </a:t>
            </a:r>
            <a:endParaRPr lang="en-IN" sz="1900" dirty="0">
              <a:latin typeface="Arial"/>
              <a:cs typeface="Arial"/>
            </a:endParaRPr>
          </a:p>
          <a:p>
            <a:pPr algn="just"/>
            <a:r>
              <a:rPr lang="en-GB" sz="1900" dirty="0">
                <a:latin typeface="Arial" panose="020B0604020202020204" pitchFamily="34" charset="0"/>
                <a:cs typeface="Arial" panose="020B0604020202020204" pitchFamily="34" charset="0"/>
              </a:rPr>
              <a:t>Li, W., (2023). Pricing Strategies in a Dynamic Market. In </a:t>
            </a:r>
            <a:r>
              <a:rPr lang="en-GB" sz="1900" i="1" dirty="0">
                <a:latin typeface="Arial" panose="020B0604020202020204" pitchFamily="34" charset="0"/>
                <a:cs typeface="Arial" panose="020B0604020202020204" pitchFamily="34" charset="0"/>
              </a:rPr>
              <a:t>Strategic Management Accounting in a Network Economy</a:t>
            </a:r>
            <a:r>
              <a:rPr lang="en-GB" sz="1900" dirty="0">
                <a:latin typeface="Arial" panose="020B0604020202020204" pitchFamily="34" charset="0"/>
                <a:cs typeface="Arial" panose="020B0604020202020204" pitchFamily="34" charset="0"/>
              </a:rPr>
              <a:t> (pp. 183-209). Singapore: Springer Nature Singapore.</a:t>
            </a:r>
            <a:endParaRPr lang="en-IN" sz="1900" dirty="0">
              <a:latin typeface="Arial" panose="020B0604020202020204" pitchFamily="34" charset="0"/>
              <a:cs typeface="Arial" panose="020B0604020202020204" pitchFamily="34" charset="0"/>
            </a:endParaRPr>
          </a:p>
          <a:p>
            <a:pPr algn="just"/>
            <a:r>
              <a:rPr lang="en-GB" sz="1900" dirty="0" err="1">
                <a:latin typeface="Arial"/>
                <a:cs typeface="Arial"/>
              </a:rPr>
              <a:t>Madhuritha</a:t>
            </a:r>
            <a:r>
              <a:rPr lang="en-GB" sz="1900" dirty="0">
                <a:latin typeface="Arial"/>
                <a:cs typeface="Arial"/>
              </a:rPr>
              <a:t>, M. and Nedumaran, G., (2025). Online Food Delivery Apps in the Modern Era: A Contemporary Perspective. </a:t>
            </a:r>
            <a:r>
              <a:rPr lang="en-GB" sz="1900" i="1" dirty="0" err="1">
                <a:latin typeface="Arial"/>
                <a:cs typeface="Arial"/>
              </a:rPr>
              <a:t>ComFin</a:t>
            </a:r>
            <a:r>
              <a:rPr lang="en-GB" sz="1900" i="1" dirty="0">
                <a:latin typeface="Arial"/>
                <a:cs typeface="Arial"/>
              </a:rPr>
              <a:t> Research, 13 (1)</a:t>
            </a:r>
            <a:r>
              <a:rPr lang="en-GB" sz="1900" dirty="0">
                <a:latin typeface="Arial"/>
                <a:cs typeface="Arial"/>
              </a:rPr>
              <a:t>, pp.1-12.</a:t>
            </a:r>
            <a:endParaRPr lang="en-IN" sz="1900" dirty="0">
              <a:latin typeface="Arial"/>
              <a:cs typeface="Arial"/>
            </a:endParaRPr>
          </a:p>
          <a:p>
            <a:pPr algn="just"/>
            <a:r>
              <a:rPr lang="en-GB" sz="1900" dirty="0">
                <a:latin typeface="Arial" panose="020B0604020202020204" pitchFamily="34" charset="0"/>
                <a:cs typeface="Arial" panose="020B0604020202020204" pitchFamily="34" charset="0"/>
              </a:rPr>
              <a:t>Mehta, S., 2022. </a:t>
            </a:r>
            <a:r>
              <a:rPr lang="en-GB" sz="1900" i="1" dirty="0">
                <a:latin typeface="Arial" panose="020B0604020202020204" pitchFamily="34" charset="0"/>
                <a:cs typeface="Arial" panose="020B0604020202020204" pitchFamily="34" charset="0"/>
              </a:rPr>
              <a:t>Cravings: Baking a new strategy for growth</a:t>
            </a:r>
            <a:r>
              <a:rPr lang="en-GB" sz="1900" dirty="0">
                <a:latin typeface="Arial" panose="020B0604020202020204" pitchFamily="34" charset="0"/>
                <a:cs typeface="Arial" panose="020B0604020202020204" pitchFamily="34" charset="0"/>
              </a:rPr>
              <a:t>. SAGE Publications: SAGE Business Cases Originals. </a:t>
            </a:r>
            <a:r>
              <a:rPr lang="en-GB" sz="1900" u="sng"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https://sk.sagepub.com/cases/embed/cravings-baking-a-new-strategy-for-growth</a:t>
            </a:r>
            <a:endParaRPr lang="en-IN" sz="1900" dirty="0">
              <a:latin typeface="Arial" panose="020B0604020202020204" pitchFamily="34" charset="0"/>
              <a:cs typeface="Arial" panose="020B0604020202020204" pitchFamily="34" charset="0"/>
            </a:endParaRPr>
          </a:p>
          <a:p>
            <a:pPr algn="just"/>
            <a:r>
              <a:rPr lang="en-GB" sz="1900" dirty="0">
                <a:latin typeface="Arial" panose="020B0604020202020204" pitchFamily="34" charset="0"/>
                <a:cs typeface="Arial" panose="020B0604020202020204" pitchFamily="34" charset="0"/>
              </a:rPr>
              <a:t>Sandhu, K. (Ed.). (2020). Digital Transformation and Innovative Services for Business and Learning. IGI Global. </a:t>
            </a:r>
            <a:endParaRPr lang="en-IN" sz="1900" dirty="0">
              <a:latin typeface="Arial" panose="020B0604020202020204" pitchFamily="34" charset="0"/>
              <a:cs typeface="Arial" panose="020B0604020202020204" pitchFamily="34" charset="0"/>
            </a:endParaRPr>
          </a:p>
          <a:p>
            <a:pPr algn="just"/>
            <a:r>
              <a:rPr lang="en-GB" sz="1900" dirty="0">
                <a:latin typeface="Arial"/>
                <a:cs typeface="Arial"/>
              </a:rPr>
              <a:t>Sarker, I.H., (2021). Data science and analytics: an overview from data-driven smart computing, decision-making and applications perspective. </a:t>
            </a:r>
            <a:r>
              <a:rPr lang="en-GB" sz="1900" i="1" dirty="0">
                <a:latin typeface="Arial"/>
                <a:cs typeface="Arial"/>
              </a:rPr>
              <a:t>SN Computer Science</a:t>
            </a:r>
            <a:r>
              <a:rPr lang="en-GB" sz="1900" dirty="0">
                <a:latin typeface="Arial"/>
                <a:cs typeface="Arial"/>
              </a:rPr>
              <a:t>, </a:t>
            </a:r>
            <a:r>
              <a:rPr lang="en-GB" sz="1900" i="1" dirty="0">
                <a:latin typeface="Arial"/>
                <a:cs typeface="Arial"/>
              </a:rPr>
              <a:t>2</a:t>
            </a:r>
            <a:r>
              <a:rPr lang="en-GB" sz="1900" dirty="0">
                <a:latin typeface="Arial"/>
                <a:cs typeface="Arial"/>
              </a:rPr>
              <a:t>(5), p.377.</a:t>
            </a:r>
            <a:endParaRPr lang="en-IN" sz="1900" dirty="0">
              <a:latin typeface="Arial"/>
              <a:cs typeface="Arial"/>
            </a:endParaRPr>
          </a:p>
          <a:p>
            <a:pPr algn="just"/>
            <a:r>
              <a:rPr lang="en-GB" sz="1900" dirty="0">
                <a:latin typeface="Arial"/>
                <a:cs typeface="Arial"/>
              </a:rPr>
              <a:t>Weebly (2025) </a:t>
            </a:r>
            <a:r>
              <a:rPr lang="en-GB" sz="1900" i="1" dirty="0">
                <a:latin typeface="Arial"/>
                <a:cs typeface="Arial"/>
              </a:rPr>
              <a:t>Weebly for Web Designers</a:t>
            </a:r>
            <a:r>
              <a:rPr lang="en-GB" sz="1900" dirty="0">
                <a:latin typeface="Arial"/>
                <a:cs typeface="Arial"/>
              </a:rPr>
              <a:t>. Available at: https://designers.weebly.com/ (Accessed: 10 June 2025). </a:t>
            </a:r>
            <a:endParaRPr lang="en-IN" sz="1900" dirty="0">
              <a:latin typeface="Arial"/>
              <a:cs typeface="Arial"/>
            </a:endParaRPr>
          </a:p>
          <a:p>
            <a:pPr algn="just"/>
            <a:r>
              <a:rPr lang="en-GB" sz="1900" dirty="0">
                <a:latin typeface="Arial" panose="020B0604020202020204" pitchFamily="34" charset="0"/>
                <a:cs typeface="Arial" panose="020B0604020202020204" pitchFamily="34" charset="0"/>
              </a:rPr>
              <a:t>Wolf, A.T. and Putnam, K., (2023). </a:t>
            </a:r>
            <a:r>
              <a:rPr lang="en-GB" sz="1900" i="1" dirty="0">
                <a:latin typeface="Arial" panose="020B0604020202020204" pitchFamily="34" charset="0"/>
                <a:cs typeface="Arial" panose="020B0604020202020204" pitchFamily="34" charset="0"/>
              </a:rPr>
              <a:t>Beyond the Static Page: An Interactive Learning Approach for Students</a:t>
            </a:r>
            <a:r>
              <a:rPr lang="en-GB" sz="1900" dirty="0">
                <a:latin typeface="Arial" panose="020B0604020202020204" pitchFamily="34" charset="0"/>
                <a:cs typeface="Arial" panose="020B0604020202020204" pitchFamily="34" charset="0"/>
              </a:rPr>
              <a:t>. AT Wolf &amp; Company.</a:t>
            </a:r>
            <a:endParaRPr lang="en-IN" sz="1900" dirty="0">
              <a:latin typeface="Arial" panose="020B0604020202020204" pitchFamily="34" charset="0"/>
              <a:cs typeface="Arial" panose="020B0604020202020204" pitchFamily="34" charset="0"/>
            </a:endParaRPr>
          </a:p>
          <a:p>
            <a:pPr algn="just"/>
            <a:r>
              <a:rPr lang="en-GB" sz="1900" dirty="0">
                <a:latin typeface="Arial"/>
                <a:cs typeface="Arial"/>
              </a:rPr>
              <a:t>Wunsch, N.-G. (2024) </a:t>
            </a:r>
            <a:r>
              <a:rPr lang="en-GB" sz="1900" i="1" dirty="0">
                <a:latin typeface="Arial"/>
                <a:cs typeface="Arial"/>
              </a:rPr>
              <a:t>Cakes, buns and Pastries: UK household expenditure 2023</a:t>
            </a:r>
            <a:r>
              <a:rPr lang="en-GB" sz="1900" dirty="0">
                <a:latin typeface="Arial"/>
                <a:cs typeface="Arial"/>
              </a:rPr>
              <a:t>, </a:t>
            </a:r>
            <a:r>
              <a:rPr lang="en-GB" sz="1900" i="1" dirty="0">
                <a:latin typeface="Arial"/>
                <a:cs typeface="Arial"/>
              </a:rPr>
              <a:t>Statista</a:t>
            </a:r>
            <a:r>
              <a:rPr lang="en-GB" sz="1900" dirty="0">
                <a:latin typeface="Arial"/>
                <a:cs typeface="Arial"/>
              </a:rPr>
              <a:t>. Available at: https://www.statista.com/statistics/284274/weekly-uk-household-expenditure-cakes-buns-and-pastries/ (Accessed: 10 June 2025). </a:t>
            </a:r>
            <a:endParaRPr lang="en-IN" sz="1900" dirty="0">
              <a:latin typeface="Arial"/>
              <a:cs typeface="Arial"/>
            </a:endParaRPr>
          </a:p>
          <a:p>
            <a:pPr algn="just"/>
            <a:endParaRPr lang="en-IN" dirty="0"/>
          </a:p>
        </p:txBody>
      </p:sp>
    </p:spTree>
    <p:extLst>
      <p:ext uri="{BB962C8B-B14F-4D97-AF65-F5344CB8AC3E}">
        <p14:creationId xmlns:p14="http://schemas.microsoft.com/office/powerpoint/2010/main" val="3782132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B0DCB-4D1F-1704-2669-DB4ECA75BA47}"/>
              </a:ext>
            </a:extLst>
          </p:cNvPr>
          <p:cNvSpPr>
            <a:spLocks noGrp="1"/>
          </p:cNvSpPr>
          <p:nvPr>
            <p:ph type="title"/>
          </p:nvPr>
        </p:nvSpPr>
        <p:spPr/>
        <p:txBody>
          <a:bodyPr>
            <a:normAutofit/>
          </a:bodyPr>
          <a:lstStyle/>
          <a:p>
            <a:r>
              <a:rPr lang="en-GB" sz="3600"/>
              <a:t>Advert Video</a:t>
            </a:r>
            <a:endParaRPr lang="en-GB" sz="3600" dirty="0"/>
          </a:p>
        </p:txBody>
      </p:sp>
      <p:sp>
        <p:nvSpPr>
          <p:cNvPr id="3" name="Content Placeholder 2">
            <a:extLst>
              <a:ext uri="{FF2B5EF4-FFF2-40B4-BE49-F238E27FC236}">
                <a16:creationId xmlns:a16="http://schemas.microsoft.com/office/drawing/2014/main" id="{03CD4100-106C-B6A5-7CC8-395783F0BD10}"/>
              </a:ext>
            </a:extLst>
          </p:cNvPr>
          <p:cNvSpPr>
            <a:spLocks noGrp="1"/>
          </p:cNvSpPr>
          <p:nvPr>
            <p:ph idx="1"/>
          </p:nvPr>
        </p:nvSpPr>
        <p:spPr>
          <a:xfrm>
            <a:off x="730370" y="3303916"/>
            <a:ext cx="10058400" cy="1617529"/>
          </a:xfrm>
        </p:spPr>
        <p:txBody>
          <a:bodyPr vert="horz" lIns="91440" tIns="45720" rIns="91440" bIns="45720" rtlCol="0" anchor="t">
            <a:normAutofit/>
          </a:bodyPr>
          <a:lstStyle/>
          <a:p>
            <a:r>
              <a:rPr lang="en-GB" sz="3600" dirty="0">
                <a:latin typeface="Arial"/>
                <a:cs typeface="Arial"/>
              </a:rPr>
              <a:t>https://youtube.com/shorts/asOHcfw0d5g</a:t>
            </a:r>
          </a:p>
        </p:txBody>
      </p:sp>
    </p:spTree>
    <p:extLst>
      <p:ext uri="{BB962C8B-B14F-4D97-AF65-F5344CB8AC3E}">
        <p14:creationId xmlns:p14="http://schemas.microsoft.com/office/powerpoint/2010/main" val="23840606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ustom 1">
      <a:majorFont>
        <a:latin typeface="Times New Roman"/>
        <a:ea typeface=""/>
        <a:cs typeface=""/>
      </a:majorFont>
      <a:minorFont>
        <a:latin typeface="Times New Roman"/>
        <a:ea typeface=""/>
        <a:cs typeface=""/>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FIVE.pptx" id="{928531FE-40B6-4895-993A-83D26AA1E005}" vid="{C99C5ABD-1620-4AD2-A38C-62625556F38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Geometric color block</Template>
  <TotalTime>105</TotalTime>
  <Words>2097</Words>
  <Application>Microsoft Office PowerPoint</Application>
  <PresentationFormat>Widescreen</PresentationFormat>
  <Paragraphs>73</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SavonVTI</vt:lpstr>
      <vt:lpstr>Presentation covering the process for Tasks 1-3</vt:lpstr>
      <vt:lpstr>Introduction</vt:lpstr>
      <vt:lpstr>Market research questionnaire design</vt:lpstr>
      <vt:lpstr>Website development, marketing materials and video advertisement-based insights</vt:lpstr>
      <vt:lpstr>A reflection on what I have learnt</vt:lpstr>
      <vt:lpstr>What new skills have I developed</vt:lpstr>
      <vt:lpstr>What new skills do I need to develop going forward?</vt:lpstr>
      <vt:lpstr>Key data insights and analysis</vt:lpstr>
      <vt:lpstr>Conclusion </vt:lpstr>
      <vt:lpstr>References </vt:lpstr>
      <vt:lpstr>Advert Video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Irina Calin (1905198)</cp:lastModifiedBy>
  <cp:revision>13</cp:revision>
  <dcterms:created xsi:type="dcterms:W3CDTF">2025-06-11T07:49:42Z</dcterms:created>
  <dcterms:modified xsi:type="dcterms:W3CDTF">2025-06-29T19:42:22Z</dcterms:modified>
</cp:coreProperties>
</file>