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5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632EC-C3EF-4F76-93C3-3A84BDC0F87E}" type="datetimeFigureOut">
              <a:rPr lang="en-GB" smtClean="0"/>
              <a:t>31/01/2013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5400-35DA-4A1F-B107-880BB2AFC53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632EC-C3EF-4F76-93C3-3A84BDC0F87E}" type="datetimeFigureOut">
              <a:rPr lang="en-GB" smtClean="0"/>
              <a:t>31/01/2013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5400-35DA-4A1F-B107-880BB2AFC5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632EC-C3EF-4F76-93C3-3A84BDC0F87E}" type="datetimeFigureOut">
              <a:rPr lang="en-GB" smtClean="0"/>
              <a:t>31/01/2013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B785400-35DA-4A1F-B107-880BB2AFC53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632EC-C3EF-4F76-93C3-3A84BDC0F87E}" type="datetimeFigureOut">
              <a:rPr lang="en-GB" smtClean="0"/>
              <a:t>31/01/2013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5400-35DA-4A1F-B107-880BB2AFC5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632EC-C3EF-4F76-93C3-3A84BDC0F87E}" type="datetimeFigureOut">
              <a:rPr lang="en-GB" smtClean="0"/>
              <a:t>31/01/2013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5400-35DA-4A1F-B107-880BB2AFC5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632EC-C3EF-4F76-93C3-3A84BDC0F87E}" type="datetimeFigureOut">
              <a:rPr lang="en-GB" smtClean="0"/>
              <a:t>31/01/2013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5400-35DA-4A1F-B107-880BB2AFC5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632EC-C3EF-4F76-93C3-3A84BDC0F87E}" type="datetimeFigureOut">
              <a:rPr lang="en-GB" smtClean="0"/>
              <a:t>31/01/2013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5400-35DA-4A1F-B107-880BB2AFC5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632EC-C3EF-4F76-93C3-3A84BDC0F87E}" type="datetimeFigureOut">
              <a:rPr lang="en-GB" smtClean="0"/>
              <a:t>31/01/2013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5400-35DA-4A1F-B107-880BB2AFC5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632EC-C3EF-4F76-93C3-3A84BDC0F87E}" type="datetimeFigureOut">
              <a:rPr lang="en-GB" smtClean="0"/>
              <a:t>31/01/2013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5400-35DA-4A1F-B107-880BB2AFC5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632EC-C3EF-4F76-93C3-3A84BDC0F87E}" type="datetimeFigureOut">
              <a:rPr lang="en-GB" smtClean="0"/>
              <a:t>31/01/2013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5400-35DA-4A1F-B107-880BB2AFC5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632EC-C3EF-4F76-93C3-3A84BDC0F87E}" type="datetimeFigureOut">
              <a:rPr lang="en-GB" smtClean="0"/>
              <a:t>31/01/2013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85400-35DA-4A1F-B107-880BB2AFC5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47632EC-C3EF-4F76-93C3-3A84BDC0F87E}" type="datetimeFigureOut">
              <a:rPr lang="en-GB" smtClean="0"/>
              <a:t>31/01/2013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B785400-35DA-4A1F-B107-880BB2AFC532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AHHI 4007 WAR IN HISTORY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John Keegan - What is War?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553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	JOHN KEEGAN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012" y="2520156"/>
            <a:ext cx="1704975" cy="2686050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700808"/>
            <a:ext cx="3240360" cy="4320480"/>
          </a:xfrm>
        </p:spPr>
      </p:pic>
    </p:spTree>
    <p:extLst>
      <p:ext uri="{BB962C8B-B14F-4D97-AF65-F5344CB8AC3E}">
        <p14:creationId xmlns:p14="http://schemas.microsoft.com/office/powerpoint/2010/main" val="9980314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IS WAR?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 old as ‘Man’ – almost!</a:t>
            </a:r>
          </a:p>
          <a:p>
            <a:r>
              <a:rPr lang="en-GB" dirty="0" smtClean="0"/>
              <a:t>It ‘reaches the most secret places of the human heart’ (Keegan,p.3)</a:t>
            </a:r>
          </a:p>
          <a:p>
            <a:r>
              <a:rPr lang="en-GB" dirty="0" smtClean="0"/>
              <a:t>It is about – pride, emotion, instinct</a:t>
            </a:r>
          </a:p>
          <a:p>
            <a:r>
              <a:rPr lang="en-GB" dirty="0" smtClean="0"/>
              <a:t>It reflects the ‘savage’ in all of us</a:t>
            </a:r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2975" y="1948656"/>
            <a:ext cx="3829050" cy="3829050"/>
          </a:xfrm>
        </p:spPr>
      </p:pic>
    </p:spTree>
    <p:extLst>
      <p:ext uri="{BB962C8B-B14F-4D97-AF65-F5344CB8AC3E}">
        <p14:creationId xmlns:p14="http://schemas.microsoft.com/office/powerpoint/2010/main" val="24832953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 AND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War is a product of our cultural identity, as we:</a:t>
            </a:r>
          </a:p>
          <a:p>
            <a:r>
              <a:rPr lang="en-GB" dirty="0" smtClean="0"/>
              <a:t>a. Recognise and accept a potentiality to go to war, while we:</a:t>
            </a:r>
          </a:p>
          <a:p>
            <a:r>
              <a:rPr lang="en-GB" dirty="0" smtClean="0"/>
              <a:t>b. Recognise it as an aberration – a deviation from the norm.</a:t>
            </a:r>
          </a:p>
          <a:p>
            <a:r>
              <a:rPr lang="en-GB" dirty="0" smtClean="0"/>
              <a:t>c. it means compromise; as it’s manifestation is deprecated, but its use legitimised as a practical necessity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700808"/>
            <a:ext cx="2880320" cy="4176464"/>
          </a:xfrm>
        </p:spPr>
      </p:pic>
    </p:spTree>
    <p:extLst>
      <p:ext uri="{BB962C8B-B14F-4D97-AF65-F5344CB8AC3E}">
        <p14:creationId xmlns:p14="http://schemas.microsoft.com/office/powerpoint/2010/main" val="1162050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‘ON WAR’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Central to Keegan’s essay on war is the theories of Carl von Clausewitz (1780-1831).</a:t>
            </a:r>
          </a:p>
          <a:p>
            <a:r>
              <a:rPr lang="en-GB" dirty="0" smtClean="0"/>
              <a:t>Prussian Officer and Military Theorist</a:t>
            </a:r>
          </a:p>
          <a:p>
            <a:r>
              <a:rPr lang="en-GB" dirty="0" smtClean="0"/>
              <a:t>Author of ‘On War’ (</a:t>
            </a:r>
            <a:r>
              <a:rPr lang="en-GB" dirty="0" err="1" smtClean="0"/>
              <a:t>Vom</a:t>
            </a:r>
            <a:r>
              <a:rPr lang="en-GB" dirty="0" smtClean="0"/>
              <a:t> </a:t>
            </a:r>
            <a:r>
              <a:rPr lang="en-GB" dirty="0" err="1" smtClean="0"/>
              <a:t>Kriege</a:t>
            </a:r>
            <a:r>
              <a:rPr lang="en-GB" dirty="0" smtClean="0"/>
              <a:t>) published posthumously in 1832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300" y="2801144"/>
            <a:ext cx="1676400" cy="2124075"/>
          </a:xfrm>
        </p:spPr>
      </p:pic>
    </p:spTree>
    <p:extLst>
      <p:ext uri="{BB962C8B-B14F-4D97-AF65-F5344CB8AC3E}">
        <p14:creationId xmlns:p14="http://schemas.microsoft.com/office/powerpoint/2010/main" val="3501885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CLAUSEWITZ’S ‘WAR’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Distinguished between the ‘lawful bearer of arms’ (the disciplined and subordinate soldier) and the ‘brigand’</a:t>
            </a:r>
          </a:p>
          <a:p>
            <a:endParaRPr lang="en-GB" dirty="0" smtClean="0"/>
          </a:p>
          <a:p>
            <a:r>
              <a:rPr lang="en-GB" dirty="0" smtClean="0"/>
              <a:t>Sought a ‘typology’ or convention to warfare – war of sieges, battles, strategy, and with parameters (a definitive start and end)</a:t>
            </a:r>
          </a:p>
          <a:p>
            <a:endParaRPr lang="en-GB" dirty="0" smtClean="0"/>
          </a:p>
          <a:p>
            <a:r>
              <a:rPr lang="en-GB" dirty="0" smtClean="0"/>
              <a:t>war without beginning or end is deemed unlawful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412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CLAUSEWITZ’S ‘WAR’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Professional soldier evolved out of 15</a:t>
            </a:r>
            <a:r>
              <a:rPr lang="en-GB" baseline="30000" dirty="0" smtClean="0"/>
              <a:t>th</a:t>
            </a:r>
            <a:r>
              <a:rPr lang="en-GB" dirty="0" smtClean="0"/>
              <a:t> century ‘hired mercenaries’ (in Italy: Condottieri) to protect rule of Kings and landed interests from ‘hired mercenaries’!</a:t>
            </a:r>
          </a:p>
          <a:p>
            <a:r>
              <a:rPr lang="en-GB" dirty="0" smtClean="0"/>
              <a:t>Self perpetuating problem led to the need for permanent armies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700808"/>
            <a:ext cx="3024336" cy="4320480"/>
          </a:xfrm>
        </p:spPr>
      </p:pic>
    </p:spTree>
    <p:extLst>
      <p:ext uri="{BB962C8B-B14F-4D97-AF65-F5344CB8AC3E}">
        <p14:creationId xmlns:p14="http://schemas.microsoft.com/office/powerpoint/2010/main" val="1281660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ARMIES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Charles VII of France (1440s) – created  permanent (uniformed) companies of paid mercenaries to protect his interests from other mercenaries</a:t>
            </a:r>
          </a:p>
          <a:p>
            <a:r>
              <a:rPr lang="en-GB" dirty="0" smtClean="0"/>
              <a:t>Improvements in firearms and gunpowder technology witnessed the primacy of infantry companies over cavalry</a:t>
            </a:r>
          </a:p>
          <a:p>
            <a:r>
              <a:rPr lang="en-GB" dirty="0" smtClean="0"/>
              <a:t>Advent of mobile batteries undermined castle fortifications and rival powers  - </a:t>
            </a:r>
            <a:r>
              <a:rPr lang="en-GB" dirty="0" err="1" smtClean="0"/>
              <a:t>e.g</a:t>
            </a:r>
            <a:r>
              <a:rPr lang="en-GB" dirty="0" smtClean="0"/>
              <a:t> to Charles VIII of France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053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REGIMENT!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the 16</a:t>
            </a:r>
            <a:r>
              <a:rPr lang="en-GB" baseline="30000" dirty="0" smtClean="0"/>
              <a:t>th</a:t>
            </a:r>
            <a:r>
              <a:rPr lang="en-GB" dirty="0" smtClean="0"/>
              <a:t> century onwards the concept of the permanent Regiment developed throughout Europe</a:t>
            </a:r>
          </a:p>
          <a:p>
            <a:r>
              <a:rPr lang="en-GB" dirty="0" smtClean="0"/>
              <a:t>Regiments  became institutionalised on a national basis, each linked to a specific town or city, recruiting locally, officered by the aristocracy, with local training schools</a:t>
            </a:r>
          </a:p>
          <a:p>
            <a:r>
              <a:rPr lang="en-GB" dirty="0" smtClean="0"/>
              <a:t>Many epitomised the philosophy of the European Enlightenment, viewed as ‘instruments of social virtue’ (Keegan, p.15)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2467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REVOLUTION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1789 – The motives of the French regiments changed</a:t>
            </a:r>
          </a:p>
          <a:p>
            <a:r>
              <a:rPr lang="en-GB" dirty="0" smtClean="0"/>
              <a:t>‘Liberty, Equality, Fraternity’ – Frenchmen fought as Citizens and a duty to bear arms</a:t>
            </a:r>
          </a:p>
          <a:p>
            <a:r>
              <a:rPr lang="en-GB" dirty="0" smtClean="0"/>
              <a:t>New Dynamic – to defend the revolution at home and to spread revolution  abroad, and in 1806 that meant Prussia and beyond!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700808"/>
            <a:ext cx="2952328" cy="4320480"/>
          </a:xfrm>
        </p:spPr>
      </p:pic>
    </p:spTree>
    <p:extLst>
      <p:ext uri="{BB962C8B-B14F-4D97-AF65-F5344CB8AC3E}">
        <p14:creationId xmlns:p14="http://schemas.microsoft.com/office/powerpoint/2010/main" val="22739078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‘REAL’ AND ‘TRUE’ WAR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According to Keegan, in ‘What is War’, Clausewitz saw ‘True’ War distinguished from ‘Real’ War by the concept of the ‘Regiment’ and the aims of the professional soldier</a:t>
            </a:r>
          </a:p>
          <a:p>
            <a:r>
              <a:rPr lang="en-GB" dirty="0" smtClean="0"/>
              <a:t>The ideals of ‘courage’, ‘honour’, ‘duty’ in turn emanating from the philosophical  ideals of the Enlightenment </a:t>
            </a:r>
          </a:p>
          <a:p>
            <a:r>
              <a:rPr lang="en-GB" dirty="0" smtClean="0"/>
              <a:t>The dynamic of the French Revolution meant a dilemma for Clausewitz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4851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DILEMMA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need to possess a Prussian Army to match the fervour and perceived unbeatable quality of the French Revolutionary Armies, without political revolution. Or:</a:t>
            </a:r>
            <a:endParaRPr lang="en-GB" dirty="0"/>
          </a:p>
          <a:p>
            <a:r>
              <a:rPr lang="en-GB" dirty="0" smtClean="0"/>
              <a:t>‘How might one have popular warfare without a popular state?’ (Keegan, p.17)</a:t>
            </a:r>
          </a:p>
          <a:p>
            <a:endParaRPr lang="en-GB" dirty="0" smtClean="0"/>
          </a:p>
          <a:p>
            <a:r>
              <a:rPr lang="en-GB" dirty="0" smtClean="0"/>
              <a:t>Aim: ‘to elevate the regimental officer’s values …to the status of a political creed’ (Keegan, p.18).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859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CLAUSEWITZ’S THEORIES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NATURE OF WAR – ‘THE TRINITY’:</a:t>
            </a:r>
          </a:p>
          <a:p>
            <a:r>
              <a:rPr lang="en-GB" dirty="0" smtClean="0"/>
              <a:t>a. Hate, violence, enmity</a:t>
            </a:r>
          </a:p>
          <a:p>
            <a:r>
              <a:rPr lang="en-GB" dirty="0" smtClean="0"/>
              <a:t>b. Free-will; chance, probabilities, freedom to react, the ‘fog of war’</a:t>
            </a:r>
          </a:p>
          <a:p>
            <a:r>
              <a:rPr lang="en-GB" dirty="0" smtClean="0"/>
              <a:t>c. subordination and reason – socio-political underpinning of war requiring reasoned analysis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700808"/>
            <a:ext cx="2952328" cy="4248472"/>
          </a:xfrm>
        </p:spPr>
      </p:pic>
    </p:spTree>
    <p:extLst>
      <p:ext uri="{BB962C8B-B14F-4D97-AF65-F5344CB8AC3E}">
        <p14:creationId xmlns:p14="http://schemas.microsoft.com/office/powerpoint/2010/main" val="369695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CLAUSEWITZ’S THEORIES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War is ‘the continuation of politics by other means’</a:t>
            </a:r>
          </a:p>
          <a:p>
            <a:r>
              <a:rPr lang="en-GB" dirty="0" smtClean="0"/>
              <a:t>Act of force on the enemy, to impose your will</a:t>
            </a:r>
          </a:p>
          <a:p>
            <a:r>
              <a:rPr lang="en-GB" dirty="0" smtClean="0"/>
              <a:t>Stress on: instruction, planning, training, strategy on a philosophical and dialectical basis</a:t>
            </a:r>
          </a:p>
          <a:p>
            <a:r>
              <a:rPr lang="en-GB" dirty="0" smtClean="0"/>
              <a:t>Empiricist outlook – his own experiences, other writers, Napoleon!</a:t>
            </a:r>
          </a:p>
          <a:p>
            <a:r>
              <a:rPr lang="en-GB" dirty="0" smtClean="0"/>
              <a:t>Significance of economic and technological variants</a:t>
            </a:r>
          </a:p>
        </p:txBody>
      </p:sp>
    </p:spTree>
    <p:extLst>
      <p:ext uri="{BB962C8B-B14F-4D97-AF65-F5344CB8AC3E}">
        <p14:creationId xmlns:p14="http://schemas.microsoft.com/office/powerpoint/2010/main" val="781270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CLAUSEWITZ’S 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Significance of socio-political background of troops and </a:t>
            </a:r>
            <a:r>
              <a:rPr lang="en-GB" dirty="0" smtClean="0"/>
              <a:t>commanders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full involvement of the </a:t>
            </a:r>
            <a:r>
              <a:rPr lang="en-GB" dirty="0" smtClean="0"/>
              <a:t>State apparatus</a:t>
            </a:r>
          </a:p>
          <a:p>
            <a:endParaRPr lang="en-GB" dirty="0" smtClean="0"/>
          </a:p>
          <a:p>
            <a:r>
              <a:rPr lang="en-GB" dirty="0" smtClean="0"/>
              <a:t>Superiority of defence strategies over attack</a:t>
            </a:r>
          </a:p>
          <a:p>
            <a:endParaRPr lang="en-GB" dirty="0" smtClean="0"/>
          </a:p>
          <a:p>
            <a:r>
              <a:rPr lang="en-GB" dirty="0" smtClean="0"/>
              <a:t>The ‘fog of war’  - reacting to uncertainties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6424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390</TotalTime>
  <Words>728</Words>
  <Application>Microsoft Office PowerPoint</Application>
  <PresentationFormat>On-screen Show (4:3)</PresentationFormat>
  <Paragraphs>66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Apex</vt:lpstr>
      <vt:lpstr>AHHI 4007 WAR IN HISTORY</vt:lpstr>
      <vt:lpstr> JOHN KEEGAN</vt:lpstr>
      <vt:lpstr>WHAT IS WAR?</vt:lpstr>
      <vt:lpstr>WAR AND CULTURE</vt:lpstr>
      <vt:lpstr>‘ON WAR’</vt:lpstr>
      <vt:lpstr>CLAUSEWITZ’S ‘WAR’</vt:lpstr>
      <vt:lpstr>CLAUSEWITZ’S ‘WAR’</vt:lpstr>
      <vt:lpstr>NEW ARMIES</vt:lpstr>
      <vt:lpstr>REGIMENT!</vt:lpstr>
      <vt:lpstr>REVOLUTION</vt:lpstr>
      <vt:lpstr>‘REAL’ AND ‘TRUE’ WAR</vt:lpstr>
      <vt:lpstr>DILEMMA</vt:lpstr>
      <vt:lpstr>CLAUSEWITZ’S THEORIES</vt:lpstr>
      <vt:lpstr>CLAUSEWITZ’S THEORIES</vt:lpstr>
      <vt:lpstr>CLAUSEWITZ’S THEORIES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lestermason</dc:creator>
  <cp:lastModifiedBy>lestermason</cp:lastModifiedBy>
  <cp:revision>20</cp:revision>
  <cp:lastPrinted>2013-01-31T14:34:36Z</cp:lastPrinted>
  <dcterms:created xsi:type="dcterms:W3CDTF">2013-01-29T15:51:13Z</dcterms:created>
  <dcterms:modified xsi:type="dcterms:W3CDTF">2013-01-31T14:38:59Z</dcterms:modified>
</cp:coreProperties>
</file>