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79925-83F3-4338-8ECA-19D3C2699987}" type="datetimeFigureOut">
              <a:rPr lang="en-GB" smtClean="0"/>
              <a:t>12/10/2012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48AA9-57CD-418A-938D-EB7022D224E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Representation and Subjectivity: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Feminism II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Sex and Gender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The distinction between ‘sex’ and ‘gender’ as terms</a:t>
            </a:r>
          </a:p>
          <a:p>
            <a:r>
              <a:rPr lang="en-GB" dirty="0" smtClean="0"/>
              <a:t>Bodily readings of women: changeability, reproduction, hysteria</a:t>
            </a:r>
          </a:p>
          <a:p>
            <a:r>
              <a:rPr lang="en-GB" dirty="0" smtClean="0"/>
              <a:t>Commonplace gendered oppositions (see chart in Lecture Handbook, p. 23)</a:t>
            </a:r>
          </a:p>
          <a:p>
            <a:r>
              <a:rPr lang="en-GB" dirty="0" smtClean="0"/>
              <a:t>The ‘gendering’ of texts</a:t>
            </a:r>
          </a:p>
          <a:p>
            <a:r>
              <a:rPr lang="en-GB" dirty="0" smtClean="0"/>
              <a:t>Woman as secondary, woman as creator or originator: the definition of ‘authority’ (Edward Said, </a:t>
            </a:r>
            <a:r>
              <a:rPr lang="en-GB" i="1" dirty="0" smtClean="0"/>
              <a:t>Beginnings</a:t>
            </a:r>
            <a:r>
              <a:rPr lang="en-GB" dirty="0" smtClean="0"/>
              <a:t>, cited by Sandra Gilbert and Susan </a:t>
            </a:r>
            <a:r>
              <a:rPr lang="en-GB" dirty="0" err="1" smtClean="0"/>
              <a:t>Gubar</a:t>
            </a:r>
            <a:r>
              <a:rPr lang="en-GB" dirty="0" smtClean="0"/>
              <a:t>)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Milton and Eve’s Creation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Christine </a:t>
            </a:r>
            <a:r>
              <a:rPr lang="en-GB" dirty="0" err="1" smtClean="0"/>
              <a:t>Froula’s</a:t>
            </a:r>
            <a:r>
              <a:rPr lang="en-GB" dirty="0" smtClean="0"/>
              <a:t> interpretation of Eve’s account of her own creation in </a:t>
            </a:r>
            <a:r>
              <a:rPr lang="en-GB" i="1" dirty="0" smtClean="0"/>
              <a:t>Paradise </a:t>
            </a:r>
            <a:r>
              <a:rPr lang="en-GB" i="1" dirty="0" err="1" smtClean="0"/>
              <a:t>Lost,</a:t>
            </a:r>
            <a:r>
              <a:rPr lang="en-GB" dirty="0" err="1" smtClean="0"/>
              <a:t>IV</a:t>
            </a:r>
            <a:r>
              <a:rPr lang="en-GB" dirty="0" smtClean="0"/>
              <a:t>, 431-515</a:t>
            </a:r>
          </a:p>
          <a:p>
            <a:r>
              <a:rPr lang="en-GB" dirty="0" smtClean="0"/>
              <a:t>Ambivalent or problematic aspects: ‘forcing a passage’ into the text as ‘the resisting reader’ (Judith </a:t>
            </a:r>
            <a:r>
              <a:rPr lang="en-GB" dirty="0" err="1" smtClean="0"/>
              <a:t>Fetterley’s</a:t>
            </a:r>
            <a:r>
              <a:rPr lang="en-GB" dirty="0" smtClean="0"/>
              <a:t> phrase)</a:t>
            </a:r>
          </a:p>
          <a:p>
            <a:r>
              <a:rPr lang="en-GB" dirty="0" smtClean="0"/>
              <a:t>The orthodox reading, and ‘</a:t>
            </a:r>
            <a:r>
              <a:rPr lang="en-GB" dirty="0" err="1" smtClean="0"/>
              <a:t>immasculation</a:t>
            </a:r>
            <a:r>
              <a:rPr lang="en-GB" dirty="0" smtClean="0"/>
              <a:t>’ of both Eve and the reader</a:t>
            </a:r>
          </a:p>
          <a:p>
            <a:r>
              <a:rPr lang="en-GB" dirty="0" smtClean="0"/>
              <a:t>The role of voice in the text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Milton’s Eve continued: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definition of Eve’s voice, and the opening and closing lines of the passage</a:t>
            </a:r>
          </a:p>
          <a:p>
            <a:r>
              <a:rPr lang="en-GB" dirty="0" smtClean="0"/>
              <a:t>The potential meanings of sight (what Eve sees in the water) and response</a:t>
            </a:r>
          </a:p>
          <a:p>
            <a:r>
              <a:rPr lang="en-GB" dirty="0" smtClean="0"/>
              <a:t>The role of reflected images (man in God’s image, woman </a:t>
            </a:r>
            <a:r>
              <a:rPr lang="en-GB" i="1" dirty="0" smtClean="0"/>
              <a:t>as</a:t>
            </a:r>
            <a:r>
              <a:rPr lang="en-GB" dirty="0" smtClean="0"/>
              <a:t> an image, and Adam in relation to Eve: ‘he/Whose image thou art’</a:t>
            </a:r>
          </a:p>
          <a:p>
            <a:r>
              <a:rPr lang="en-GB" dirty="0" smtClean="0"/>
              <a:t>Eve’s destiny as ‘our general mother’</a:t>
            </a:r>
          </a:p>
          <a:p>
            <a:r>
              <a:rPr lang="en-GB" dirty="0" smtClean="0"/>
              <a:t>Possession and indebtedness (Eve to Adam)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God as Maker, Adam as Patriarch in Milton’s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God as patriarch and progenitor</a:t>
            </a:r>
          </a:p>
          <a:p>
            <a:pPr>
              <a:buNone/>
            </a:pPr>
            <a:r>
              <a:rPr lang="en-GB" dirty="0" smtClean="0"/>
              <a:t>Ambivalence of God as Father/the Holy Ghost as an uncertainly gendered entity (‘Dove-like </a:t>
            </a:r>
            <a:r>
              <a:rPr lang="en-GB" dirty="0" err="1" smtClean="0"/>
              <a:t>sat’st</a:t>
            </a:r>
            <a:r>
              <a:rPr lang="en-GB" dirty="0" smtClean="0"/>
              <a:t> brooding on the vast abyss/And </a:t>
            </a:r>
            <a:r>
              <a:rPr lang="en-GB" dirty="0" err="1" smtClean="0"/>
              <a:t>mad’st</a:t>
            </a:r>
            <a:r>
              <a:rPr lang="en-GB" dirty="0" smtClean="0"/>
              <a:t> it pregnant’)</a:t>
            </a:r>
          </a:p>
          <a:p>
            <a:pPr>
              <a:buNone/>
            </a:pPr>
            <a:r>
              <a:rPr lang="en-GB" dirty="0" smtClean="0"/>
              <a:t>Adam as a representative of God’s patriarchal order and hierarchy</a:t>
            </a:r>
          </a:p>
          <a:p>
            <a:pPr>
              <a:buNone/>
            </a:pPr>
            <a:r>
              <a:rPr lang="en-GB" dirty="0" smtClean="0"/>
              <a:t>Adam’s uncertainty concerning Eve’s </a:t>
            </a:r>
            <a:r>
              <a:rPr lang="en-GB" dirty="0" err="1" smtClean="0"/>
              <a:t>secondariness</a:t>
            </a:r>
            <a:r>
              <a:rPr lang="en-GB" dirty="0" smtClean="0"/>
              <a:t>/complementary role, and her perfection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Morrison’s </a:t>
            </a:r>
            <a:r>
              <a:rPr lang="en-GB" i="1" dirty="0" err="1" smtClean="0"/>
              <a:t>Sula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Issues and themes of self-definition, mirroring and debt (as also in Milton)</a:t>
            </a:r>
          </a:p>
          <a:p>
            <a:r>
              <a:rPr lang="en-GB" dirty="0" smtClean="0"/>
              <a:t>A ‘lyrical novel’ (Ralph Freedman): ‘actions are turned into scenes which embody recognitions’</a:t>
            </a:r>
          </a:p>
          <a:p>
            <a:r>
              <a:rPr lang="en-GB" dirty="0" smtClean="0"/>
              <a:t>Episodic, interrogative, shifting, yet centred</a:t>
            </a:r>
          </a:p>
          <a:p>
            <a:r>
              <a:rPr lang="en-GB" dirty="0" smtClean="0"/>
              <a:t>The circumstantial aspects of ‘freedom’ and personal choice or liberty: Eva and her descendants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 and women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Eva as matriarch; her role of responsibility/her tyranny?</a:t>
            </a:r>
          </a:p>
          <a:p>
            <a:r>
              <a:rPr lang="en-GB" dirty="0" smtClean="0"/>
              <a:t>Self-mutilation</a:t>
            </a:r>
          </a:p>
          <a:p>
            <a:r>
              <a:rPr lang="en-GB" dirty="0" smtClean="0"/>
              <a:t>The </a:t>
            </a:r>
            <a:r>
              <a:rPr lang="en-GB" dirty="0" err="1" smtClean="0"/>
              <a:t>deweys</a:t>
            </a:r>
            <a:r>
              <a:rPr lang="en-GB" dirty="0" smtClean="0"/>
              <a:t>, naming and identifying, and dictating identity</a:t>
            </a:r>
          </a:p>
          <a:p>
            <a:r>
              <a:rPr lang="en-GB" dirty="0" err="1" smtClean="0"/>
              <a:t>Nel</a:t>
            </a:r>
            <a:r>
              <a:rPr lang="en-GB" dirty="0" smtClean="0"/>
              <a:t> and </a:t>
            </a:r>
            <a:r>
              <a:rPr lang="en-GB" dirty="0" err="1" smtClean="0"/>
              <a:t>Sula’s</a:t>
            </a:r>
            <a:r>
              <a:rPr lang="en-GB" dirty="0" smtClean="0"/>
              <a:t> bond and distinctiveness from one another?</a:t>
            </a:r>
          </a:p>
          <a:p>
            <a:r>
              <a:rPr lang="en-GB" dirty="0" smtClean="0"/>
              <a:t>The generations of ‘Peace’ women; continuity and discontinuity, resemblance and difference (as with their names)</a:t>
            </a:r>
          </a:p>
          <a:p>
            <a:r>
              <a:rPr lang="en-GB" dirty="0" smtClean="0"/>
              <a:t>Eva’s view of </a:t>
            </a:r>
            <a:r>
              <a:rPr lang="en-GB" dirty="0" err="1" smtClean="0"/>
              <a:t>womens</a:t>
            </a:r>
            <a:r>
              <a:rPr lang="en-GB" dirty="0" smtClean="0"/>
              <a:t>’ roles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‘Mirroring scenes’ and self-definition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Shadrack</a:t>
            </a:r>
            <a:r>
              <a:rPr lang="en-GB" dirty="0" smtClean="0"/>
              <a:t> and the ‘mirror’ of the toilet water in his prison cell</a:t>
            </a:r>
          </a:p>
          <a:p>
            <a:r>
              <a:rPr lang="en-GB" dirty="0" err="1" smtClean="0"/>
              <a:t>Nel</a:t>
            </a:r>
            <a:r>
              <a:rPr lang="en-GB" dirty="0" smtClean="0"/>
              <a:t> and the literal mirror – ‘“I’m me.”</a:t>
            </a:r>
          </a:p>
          <a:p>
            <a:r>
              <a:rPr lang="en-GB" dirty="0" err="1" smtClean="0"/>
              <a:t>Sula</a:t>
            </a:r>
            <a:r>
              <a:rPr lang="en-GB" dirty="0" smtClean="0"/>
              <a:t> and </a:t>
            </a:r>
            <a:r>
              <a:rPr lang="en-GB" dirty="0" err="1" smtClean="0"/>
              <a:t>Nel</a:t>
            </a:r>
            <a:r>
              <a:rPr lang="en-GB" dirty="0" smtClean="0"/>
              <a:t> as complementary/distinct but defining one another</a:t>
            </a:r>
          </a:p>
          <a:p>
            <a:r>
              <a:rPr lang="en-GB" dirty="0" smtClean="0"/>
              <a:t>Maternal love and separateness (Hannah and </a:t>
            </a:r>
            <a:r>
              <a:rPr lang="en-GB" dirty="0" err="1" smtClean="0"/>
              <a:t>Sula</a:t>
            </a:r>
            <a:r>
              <a:rPr lang="en-GB" dirty="0" smtClean="0"/>
              <a:t>)</a:t>
            </a:r>
          </a:p>
          <a:p>
            <a:r>
              <a:rPr lang="en-GB" dirty="0" smtClean="0"/>
              <a:t>Motherhood as threat and responsibility: Chicken Little’s death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Sula’s</a:t>
            </a:r>
            <a:r>
              <a:rPr lang="en-GB" dirty="0" smtClean="0"/>
              <a:t> independence, repudiating debt, yet sustaining loyalty</a:t>
            </a:r>
          </a:p>
          <a:p>
            <a:r>
              <a:rPr lang="en-GB" dirty="0" smtClean="0"/>
              <a:t>The need to be ‘author of the self’</a:t>
            </a:r>
          </a:p>
          <a:p>
            <a:r>
              <a:rPr lang="en-GB" dirty="0" err="1" smtClean="0"/>
              <a:t>Nel’s</a:t>
            </a:r>
            <a:r>
              <a:rPr lang="en-GB" dirty="0" smtClean="0"/>
              <a:t> discovery of grief and her voice as ‘howl’</a:t>
            </a:r>
          </a:p>
          <a:p>
            <a:r>
              <a:rPr lang="en-GB" dirty="0" smtClean="0"/>
              <a:t>‘Circles’</a:t>
            </a:r>
          </a:p>
          <a:p>
            <a:r>
              <a:rPr lang="en-GB" dirty="0" smtClean="0"/>
              <a:t>The ‘eye’ (the ‘use of an </a:t>
            </a:r>
            <a:r>
              <a:rPr lang="en-GB" err="1" smtClean="0"/>
              <a:t>eye</a:t>
            </a:r>
            <a:r>
              <a:rPr lang="en-GB" smtClean="0"/>
              <a:t>’, Nel’s</a:t>
            </a:r>
            <a:r>
              <a:rPr lang="en-GB" dirty="0" smtClean="0"/>
              <a:t> eye, and </a:t>
            </a:r>
            <a:r>
              <a:rPr lang="en-GB" dirty="0" err="1" smtClean="0"/>
              <a:t>Sula’s</a:t>
            </a:r>
            <a:r>
              <a:rPr lang="en-GB" dirty="0" smtClean="0"/>
              <a:t> ‘eye of sorrow’)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517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Representation and Subjectivity: </vt:lpstr>
      <vt:lpstr>Sex and Gender</vt:lpstr>
      <vt:lpstr>Milton and Eve’s Creation</vt:lpstr>
      <vt:lpstr>Milton’s Eve continued:</vt:lpstr>
      <vt:lpstr>God as Maker, Adam as Patriarch in Milton’s text</vt:lpstr>
      <vt:lpstr>Morrison’s Sula</vt:lpstr>
      <vt:lpstr>Eva and women</vt:lpstr>
      <vt:lpstr>‘Mirroring scenes’ and self-definition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Representation and Subjectivity: </dc:title>
  <dc:creator>sm034</dc:creator>
  <cp:lastModifiedBy>sm034</cp:lastModifiedBy>
  <cp:revision>16</cp:revision>
  <dcterms:created xsi:type="dcterms:W3CDTF">2012-10-12T13:16:27Z</dcterms:created>
  <dcterms:modified xsi:type="dcterms:W3CDTF">2012-10-12T14:02:29Z</dcterms:modified>
</cp:coreProperties>
</file>