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Lst>
  <p:sldSz cx="15119350" cy="212550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58"/>
  </p:normalViewPr>
  <p:slideViewPr>
    <p:cSldViewPr snapToGrid="0">
      <p:cViewPr varScale="1">
        <p:scale>
          <a:sx n="38" d="100"/>
          <a:sy n="38" d="100"/>
        </p:scale>
        <p:origin x="3640"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78546"/>
            <a:ext cx="12851448" cy="7399902"/>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163817"/>
            <a:ext cx="11339513" cy="5131712"/>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6C3602-CB78-4A43-A6F6-C8BCB02A2CED}"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291476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C3602-CB78-4A43-A6F6-C8BCB02A2CED}"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1252491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299005"/>
            <a:ext cx="13040439" cy="8841504"/>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224153"/>
            <a:ext cx="13040439" cy="4649538"/>
          </a:xfrm>
        </p:spPr>
        <p:txBody>
          <a:bodyPr/>
          <a:lstStyle>
            <a:lvl1pPr marL="0" indent="0">
              <a:buNone/>
              <a:defRPr sz="3968">
                <a:solidFill>
                  <a:schemeClr val="tx1">
                    <a:tint val="82000"/>
                  </a:schemeClr>
                </a:solidFill>
              </a:defRPr>
            </a:lvl1pPr>
            <a:lvl2pPr marL="755980" indent="0">
              <a:buNone/>
              <a:defRPr sz="3307">
                <a:solidFill>
                  <a:schemeClr val="tx1">
                    <a:tint val="82000"/>
                  </a:schemeClr>
                </a:solidFill>
              </a:defRPr>
            </a:lvl2pPr>
            <a:lvl3pPr marL="1511960" indent="0">
              <a:buNone/>
              <a:defRPr sz="2976">
                <a:solidFill>
                  <a:schemeClr val="tx1">
                    <a:tint val="82000"/>
                  </a:schemeClr>
                </a:solidFill>
              </a:defRPr>
            </a:lvl3pPr>
            <a:lvl4pPr marL="2267941" indent="0">
              <a:buNone/>
              <a:defRPr sz="2646">
                <a:solidFill>
                  <a:schemeClr val="tx1">
                    <a:tint val="82000"/>
                  </a:schemeClr>
                </a:solidFill>
              </a:defRPr>
            </a:lvl4pPr>
            <a:lvl5pPr marL="3023921" indent="0">
              <a:buNone/>
              <a:defRPr sz="2646">
                <a:solidFill>
                  <a:schemeClr val="tx1">
                    <a:tint val="82000"/>
                  </a:schemeClr>
                </a:solidFill>
              </a:defRPr>
            </a:lvl5pPr>
            <a:lvl6pPr marL="3779901" indent="0">
              <a:buNone/>
              <a:defRPr sz="2646">
                <a:solidFill>
                  <a:schemeClr val="tx1">
                    <a:tint val="82000"/>
                  </a:schemeClr>
                </a:solidFill>
              </a:defRPr>
            </a:lvl6pPr>
            <a:lvl7pPr marL="4535881" indent="0">
              <a:buNone/>
              <a:defRPr sz="2646">
                <a:solidFill>
                  <a:schemeClr val="tx1">
                    <a:tint val="82000"/>
                  </a:schemeClr>
                </a:solidFill>
              </a:defRPr>
            </a:lvl7pPr>
            <a:lvl8pPr marL="5291861" indent="0">
              <a:buNone/>
              <a:defRPr sz="2646">
                <a:solidFill>
                  <a:schemeClr val="tx1">
                    <a:tint val="82000"/>
                  </a:schemeClr>
                </a:solidFill>
              </a:defRPr>
            </a:lvl8pPr>
            <a:lvl9pPr marL="6047842" indent="0">
              <a:buNone/>
              <a:defRPr sz="2646">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6C3602-CB78-4A43-A6F6-C8BCB02A2CED}"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3265866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58170"/>
            <a:ext cx="6425724" cy="134861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58170"/>
            <a:ext cx="6425724" cy="134861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6C3602-CB78-4A43-A6F6-C8BCB02A2CED}"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1098850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1639"/>
            <a:ext cx="13040439" cy="410832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10438"/>
            <a:ext cx="6396193" cy="2553555"/>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4" name="Content Placeholder 3"/>
          <p:cNvSpPr>
            <a:spLocks noGrp="1"/>
          </p:cNvSpPr>
          <p:nvPr>
            <p:ph sz="half" idx="2"/>
          </p:nvPr>
        </p:nvSpPr>
        <p:spPr>
          <a:xfrm>
            <a:off x="1041426" y="7763993"/>
            <a:ext cx="6396193" cy="1141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10438"/>
            <a:ext cx="6427693" cy="2553555"/>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6" name="Content Placeholder 5"/>
          <p:cNvSpPr>
            <a:spLocks noGrp="1"/>
          </p:cNvSpPr>
          <p:nvPr>
            <p:ph sz="quarter" idx="4"/>
          </p:nvPr>
        </p:nvSpPr>
        <p:spPr>
          <a:xfrm>
            <a:off x="7654172" y="7763993"/>
            <a:ext cx="6427693" cy="1141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6C3602-CB78-4A43-A6F6-C8BCB02A2CED}"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2953592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6C3602-CB78-4A43-A6F6-C8BCB02A2CED}"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4155894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6C3602-CB78-4A43-A6F6-C8BCB02A2CED}"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1596741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7002"/>
            <a:ext cx="4876384" cy="4959509"/>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60337"/>
            <a:ext cx="7654171" cy="15104853"/>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376511"/>
            <a:ext cx="4876384" cy="11813276"/>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896C3602-CB78-4A43-A6F6-C8BCB02A2CED}"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1867183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7002"/>
            <a:ext cx="4876384" cy="4959509"/>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60337"/>
            <a:ext cx="7654171" cy="15104853"/>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376511"/>
            <a:ext cx="4876384" cy="11813276"/>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896C3602-CB78-4A43-A6F6-C8BCB02A2CED}"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396383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C3602-CB78-4A43-A6F6-C8BCB02A2CED}"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2751870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1634"/>
            <a:ext cx="3260110" cy="180126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1634"/>
            <a:ext cx="9591338" cy="180126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6C3602-CB78-4A43-A6F6-C8BCB02A2CED}"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64C244-3F3F-44FE-94FB-B37905C1DA15}" type="slidenum">
              <a:rPr lang="en-GB" smtClean="0"/>
              <a:t>‹#›</a:t>
            </a:fld>
            <a:endParaRPr lang="en-GB"/>
          </a:p>
        </p:txBody>
      </p:sp>
    </p:spTree>
    <p:extLst>
      <p:ext uri="{BB962C8B-B14F-4D97-AF65-F5344CB8AC3E}">
        <p14:creationId xmlns:p14="http://schemas.microsoft.com/office/powerpoint/2010/main" val="2341770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1639"/>
            <a:ext cx="13040439" cy="410832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58170"/>
            <a:ext cx="13040439" cy="134861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700276"/>
            <a:ext cx="3401854" cy="1131634"/>
          </a:xfrm>
          <a:prstGeom prst="rect">
            <a:avLst/>
          </a:prstGeom>
        </p:spPr>
        <p:txBody>
          <a:bodyPr vert="horz" lIns="91440" tIns="45720" rIns="91440" bIns="45720" rtlCol="0" anchor="ctr"/>
          <a:lstStyle>
            <a:lvl1pPr algn="l">
              <a:defRPr sz="1984">
                <a:solidFill>
                  <a:schemeClr val="tx1">
                    <a:tint val="82000"/>
                  </a:schemeClr>
                </a:solidFill>
              </a:defRPr>
            </a:lvl1pPr>
          </a:lstStyle>
          <a:p>
            <a:fld id="{896C3602-CB78-4A43-A6F6-C8BCB02A2CED}" type="datetimeFigureOut">
              <a:rPr lang="en-GB" smtClean="0"/>
              <a:t>24/11/2025</a:t>
            </a:fld>
            <a:endParaRPr lang="en-GB"/>
          </a:p>
        </p:txBody>
      </p:sp>
      <p:sp>
        <p:nvSpPr>
          <p:cNvPr id="5" name="Footer Placeholder 4"/>
          <p:cNvSpPr>
            <a:spLocks noGrp="1"/>
          </p:cNvSpPr>
          <p:nvPr>
            <p:ph type="ftr" sz="quarter" idx="3"/>
          </p:nvPr>
        </p:nvSpPr>
        <p:spPr>
          <a:xfrm>
            <a:off x="5008285" y="19700276"/>
            <a:ext cx="5102781" cy="1131634"/>
          </a:xfrm>
          <a:prstGeom prst="rect">
            <a:avLst/>
          </a:prstGeom>
        </p:spPr>
        <p:txBody>
          <a:bodyPr vert="horz" lIns="91440" tIns="45720" rIns="91440" bIns="45720" rtlCol="0" anchor="ctr"/>
          <a:lstStyle>
            <a:lvl1pPr algn="ctr">
              <a:defRPr sz="1984">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78041" y="19700276"/>
            <a:ext cx="3401854" cy="1131634"/>
          </a:xfrm>
          <a:prstGeom prst="rect">
            <a:avLst/>
          </a:prstGeom>
        </p:spPr>
        <p:txBody>
          <a:bodyPr vert="horz" lIns="91440" tIns="45720" rIns="91440" bIns="45720" rtlCol="0" anchor="ctr"/>
          <a:lstStyle>
            <a:lvl1pPr algn="r">
              <a:defRPr sz="1984">
                <a:solidFill>
                  <a:schemeClr val="tx1">
                    <a:tint val="82000"/>
                  </a:schemeClr>
                </a:solidFill>
              </a:defRPr>
            </a:lvl1pPr>
          </a:lstStyle>
          <a:p>
            <a:fld id="{1764C244-3F3F-44FE-94FB-B37905C1DA15}" type="slidenum">
              <a:rPr lang="en-GB" smtClean="0"/>
              <a:t>‹#›</a:t>
            </a:fld>
            <a:endParaRPr lang="en-GB"/>
          </a:p>
        </p:txBody>
      </p:sp>
    </p:spTree>
    <p:extLst>
      <p:ext uri="{BB962C8B-B14F-4D97-AF65-F5344CB8AC3E}">
        <p14:creationId xmlns:p14="http://schemas.microsoft.com/office/powerpoint/2010/main" val="27304647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044B-A38C-02FE-8AAE-D232E90BE301}"/>
              </a:ext>
            </a:extLst>
          </p:cNvPr>
          <p:cNvSpPr>
            <a:spLocks noGrp="1"/>
          </p:cNvSpPr>
          <p:nvPr>
            <p:ph type="ctr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Module: Digital Skills </a:t>
            </a:r>
            <a:br>
              <a:rPr lang="en-GB"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Module Code: LCLM4002 </a:t>
            </a:r>
            <a:br>
              <a:rPr lang="en-GB"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Programme: Cert HE Business Skills for the Workplace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Task 2</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Andreea Liliana Cirstea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2508851</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5792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4E57-4DA0-3346-C444-F7DEBD4EB5E8}"/>
              </a:ext>
            </a:extLst>
          </p:cNvPr>
          <p:cNvSpPr>
            <a:spLocks noGrp="1"/>
          </p:cNvSpPr>
          <p:nvPr>
            <p:ph type="title"/>
          </p:nvPr>
        </p:nvSpPr>
        <p:spPr>
          <a:xfrm>
            <a:off x="0" y="1"/>
            <a:ext cx="15119350" cy="1310639"/>
          </a:xfrm>
          <a:solidFill>
            <a:schemeClr val="accent2"/>
          </a:solidFill>
        </p:spPr>
        <p:txBody>
          <a:bodyPr>
            <a:normAutofit/>
          </a:bodyPr>
          <a:lstStyle/>
          <a:p>
            <a:pPr algn="ctr"/>
            <a:r>
              <a:rPr lang="en-GB" sz="4800" b="1" dirty="0">
                <a:latin typeface="Times New Roman" panose="02020603050405020304" pitchFamily="18" charset="0"/>
                <a:cs typeface="Times New Roman" panose="02020603050405020304" pitchFamily="18" charset="0"/>
              </a:rPr>
              <a:t>Topic: How to insert hyperlinks in a PowerPoint</a:t>
            </a:r>
          </a:p>
        </p:txBody>
      </p:sp>
      <p:sp>
        <p:nvSpPr>
          <p:cNvPr id="3" name="TextBox 2">
            <a:extLst>
              <a:ext uri="{FF2B5EF4-FFF2-40B4-BE49-F238E27FC236}">
                <a16:creationId xmlns:a16="http://schemas.microsoft.com/office/drawing/2014/main" id="{3B724803-DD5C-F4DC-5F36-15B4AD82DCC8}"/>
              </a:ext>
            </a:extLst>
          </p:cNvPr>
          <p:cNvSpPr txBox="1"/>
          <p:nvPr/>
        </p:nvSpPr>
        <p:spPr>
          <a:xfrm>
            <a:off x="0" y="1310640"/>
            <a:ext cx="6858000" cy="3139321"/>
          </a:xfrm>
          <a:prstGeom prst="rect">
            <a:avLst/>
          </a:prstGeom>
          <a:solidFill>
            <a:schemeClr val="accent4">
              <a:lumMod val="40000"/>
              <a:lumOff val="60000"/>
            </a:schemeClr>
          </a:solid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The skill of digital communication is mandatory in contemporary work environments, especially in making interactive presentations. Microsoft PowerPoint has a hyperlink feature, which enables the presenters to relate the text, shapes, images, and icons to various digital locations (Research.com, 2025). In this poster, one will find accurate directions on how to insert the hyperlinks in PowerPoint so that it can assist in navigation and capture the audience's attention. This assignment helps to achieve the module learning outcomes as it shows technical skills and competent work with digital information.</a:t>
            </a:r>
          </a:p>
          <a:p>
            <a:pPr algn="just"/>
            <a:r>
              <a:rPr lang="en-GB"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9134A91A-2ED4-6F48-8AC7-7065DC13ED62}"/>
              </a:ext>
            </a:extLst>
          </p:cNvPr>
          <p:cNvSpPr txBox="1"/>
          <p:nvPr/>
        </p:nvSpPr>
        <p:spPr>
          <a:xfrm>
            <a:off x="4785360" y="4449961"/>
            <a:ext cx="5882640" cy="2862322"/>
          </a:xfrm>
          <a:prstGeom prst="rect">
            <a:avLst/>
          </a:prstGeom>
          <a:solidFill>
            <a:schemeClr val="accent3">
              <a:lumMod val="40000"/>
              <a:lumOff val="60000"/>
            </a:schemeClr>
          </a:solid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Use of Hyperlinks in PowerPoint</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Hyperlinks come in handy in linking presentations with other external and internal resources. They allow the presenter to:</a:t>
            </a:r>
          </a:p>
          <a:p>
            <a:pPr lvl="0" algn="just"/>
            <a:r>
              <a:rPr lang="en-GB" dirty="0">
                <a:latin typeface="Times New Roman" panose="02020603050405020304" pitchFamily="18" charset="0"/>
                <a:cs typeface="Times New Roman" panose="02020603050405020304" pitchFamily="18" charset="0"/>
              </a:rPr>
              <a:t>Slide through the pages of a huge presentation.</a:t>
            </a:r>
          </a:p>
          <a:p>
            <a:pPr lvl="0" algn="just"/>
            <a:r>
              <a:rPr lang="en-GB" dirty="0">
                <a:latin typeface="Times New Roman" panose="02020603050405020304" pitchFamily="18" charset="0"/>
                <a:cs typeface="Times New Roman" panose="02020603050405020304" pitchFamily="18" charset="0"/>
              </a:rPr>
              <a:t>Launch a website with additional information.</a:t>
            </a:r>
          </a:p>
          <a:p>
            <a:pPr lvl="0" algn="just"/>
            <a:r>
              <a:rPr lang="en-GB" dirty="0">
                <a:latin typeface="Times New Roman" panose="02020603050405020304" pitchFamily="18" charset="0"/>
                <a:cs typeface="Times New Roman" panose="02020603050405020304" pitchFamily="18" charset="0"/>
              </a:rPr>
              <a:t>A document or media file needs to be opened for linking.</a:t>
            </a:r>
          </a:p>
          <a:p>
            <a:pPr lvl="0" algn="just"/>
            <a:r>
              <a:rPr lang="en-GB" dirty="0">
                <a:latin typeface="Times New Roman" panose="02020603050405020304" pitchFamily="18" charset="0"/>
                <a:cs typeface="Times New Roman" panose="02020603050405020304" pitchFamily="18" charset="0"/>
              </a:rPr>
              <a:t>Make direct access to an already prepared email.</a:t>
            </a:r>
          </a:p>
          <a:p>
            <a:pPr algn="just"/>
            <a:r>
              <a:rPr lang="en-GB" dirty="0">
                <a:latin typeface="Times New Roman" panose="02020603050405020304" pitchFamily="18" charset="0"/>
                <a:cs typeface="Times New Roman" panose="02020603050405020304" pitchFamily="18" charset="0"/>
              </a:rPr>
              <a:t>These characteristics provide a smooth and professional presentation environment, particularly in business (</a:t>
            </a:r>
            <a:r>
              <a:rPr lang="en-GB" dirty="0" err="1">
                <a:latin typeface="Times New Roman" panose="02020603050405020304" pitchFamily="18" charset="0"/>
                <a:cs typeface="Times New Roman" panose="02020603050405020304" pitchFamily="18" charset="0"/>
              </a:rPr>
              <a:t>Prezlab</a:t>
            </a:r>
            <a:r>
              <a:rPr lang="en-GB" dirty="0">
                <a:latin typeface="Times New Roman" panose="02020603050405020304" pitchFamily="18" charset="0"/>
                <a:cs typeface="Times New Roman" panose="02020603050405020304" pitchFamily="18" charset="0"/>
              </a:rPr>
              <a:t>, 2024).</a:t>
            </a:r>
          </a:p>
        </p:txBody>
      </p:sp>
      <p:sp>
        <p:nvSpPr>
          <p:cNvPr id="5" name="TextBox 4">
            <a:extLst>
              <a:ext uri="{FF2B5EF4-FFF2-40B4-BE49-F238E27FC236}">
                <a16:creationId xmlns:a16="http://schemas.microsoft.com/office/drawing/2014/main" id="{1A5947ED-E12A-3BDE-BBA6-31826189C2F6}"/>
              </a:ext>
            </a:extLst>
          </p:cNvPr>
          <p:cNvSpPr txBox="1"/>
          <p:nvPr/>
        </p:nvSpPr>
        <p:spPr>
          <a:xfrm>
            <a:off x="0" y="7312283"/>
            <a:ext cx="6858000" cy="8125301"/>
          </a:xfrm>
          <a:prstGeom prst="rect">
            <a:avLst/>
          </a:prstGeom>
          <a:solidFill>
            <a:schemeClr val="accent2">
              <a:lumMod val="20000"/>
              <a:lumOff val="80000"/>
            </a:schemeClr>
          </a:solidFill>
        </p:spPr>
        <p:txBody>
          <a:bodyPr wrap="square" rtlCol="0">
            <a:spAutoFit/>
          </a:bodyPr>
          <a:lstStyle/>
          <a:p>
            <a:pPr algn="just"/>
            <a:r>
              <a:rPr lang="en-GB" b="1" dirty="0">
                <a:latin typeface="Times New Roman" panose="02020603050405020304" pitchFamily="18" charset="0"/>
                <a:cs typeface="Times New Roman" panose="02020603050405020304" pitchFamily="18" charset="0"/>
              </a:rPr>
              <a:t>The Step-by-Step Guide section: How to insert a hyperlink in PowerPoint </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This part will describe in an easy and well-organised manner how to add a hyperlink to Microsoft PowerPoint.</a:t>
            </a:r>
          </a:p>
          <a:p>
            <a:pPr algn="just"/>
            <a:r>
              <a:rPr lang="en-GB" b="1" dirty="0">
                <a:latin typeface="Times New Roman" panose="02020603050405020304" pitchFamily="18" charset="0"/>
                <a:cs typeface="Times New Roman" panose="02020603050405020304" pitchFamily="18" charset="0"/>
              </a:rPr>
              <a:t>Step 1: Text or object choosing</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At the first step a person needs to open a PowerPoint slide and choose where they would like the hyperlink. A person can highlight the text by clicking and dragging, or they can single-click on the image, icon or shape which individual wishes to make a hyperlink.</a:t>
            </a:r>
          </a:p>
          <a:p>
            <a:pPr algn="just"/>
            <a:r>
              <a:rPr lang="en-GB" b="1" dirty="0">
                <a:latin typeface="Times New Roman" panose="02020603050405020304" pitchFamily="18" charset="0"/>
                <a:cs typeface="Times New Roman" panose="02020603050405020304" pitchFamily="18" charset="0"/>
              </a:rPr>
              <a:t>Step 2: Click on the hyperlink dialogue box</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Individuals need to select the text or object at hand by right-clicking on it and selecting from the resulting menu either the option of link or hyperlink. Alternatively, a person may press on the ribbon like on top of the screen on the Insert tab and thereafter, press on the link or the hyperlink.</a:t>
            </a:r>
          </a:p>
          <a:p>
            <a:pPr algn="just"/>
            <a:r>
              <a:rPr lang="en-GB" b="1" dirty="0">
                <a:latin typeface="Times New Roman" panose="02020603050405020304" pitchFamily="18" charset="0"/>
                <a:cs typeface="Times New Roman" panose="02020603050405020304" pitchFamily="18" charset="0"/>
              </a:rPr>
              <a:t>Step 3: Highlighting the kinds of content and destination</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 dialogue box will be open in the third process. On the left, a person needs to choose what they would like to be linked to, like Existing File or Web Page, Place in This Document or Email Address. Next, on the right-hand side, they can either type or paste the website address, the slide that a person would like to jump to or type in the email address according to their preferences.</a:t>
            </a:r>
          </a:p>
          <a:p>
            <a:pPr algn="just"/>
            <a:r>
              <a:rPr lang="en-GB" b="1" dirty="0">
                <a:latin typeface="Times New Roman" panose="02020603050405020304" pitchFamily="18" charset="0"/>
                <a:cs typeface="Times New Roman" panose="02020603050405020304" pitchFamily="18" charset="0"/>
              </a:rPr>
              <a:t>Step 4: The hyperlink needs to be implemented and checked</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When a person is ready to choose the destination, click OK. This object or text was chosen, and it has been connected.</a:t>
            </a:r>
          </a:p>
          <a:p>
            <a:pPr algn="just"/>
            <a:r>
              <a:rPr lang="en-GB" b="1" dirty="0">
                <a:latin typeface="Times New Roman" panose="02020603050405020304" pitchFamily="18" charset="0"/>
                <a:cs typeface="Times New Roman" panose="02020603050405020304" pitchFamily="18" charset="0"/>
              </a:rPr>
              <a:t>Step 5: Check the test of the hyperlink in the Slide Show view</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Test to make sure that a linked text or object opens the right webpage, slide, or email window by going to Slide Show mode and clicking on it. And otherwise repeat the operations and repair the connection.</a:t>
            </a:r>
          </a:p>
        </p:txBody>
      </p:sp>
      <p:pic>
        <p:nvPicPr>
          <p:cNvPr id="1026" name="Picture 2" descr="How To Create Interactive PowerPoint With Hyperlinks">
            <a:extLst>
              <a:ext uri="{FF2B5EF4-FFF2-40B4-BE49-F238E27FC236}">
                <a16:creationId xmlns:a16="http://schemas.microsoft.com/office/drawing/2014/main" id="{84171402-17C2-2C44-8D3A-A479D010A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1310641"/>
            <a:ext cx="8261350" cy="31393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to Insert Hyperlink in PowerPoint">
            <a:extLst>
              <a:ext uri="{FF2B5EF4-FFF2-40B4-BE49-F238E27FC236}">
                <a16:creationId xmlns:a16="http://schemas.microsoft.com/office/drawing/2014/main" id="{41C5CB0A-B01B-788E-0EF7-5DEB294B8F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49961"/>
            <a:ext cx="4785360" cy="277421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is a Hyperlink?">
            <a:extLst>
              <a:ext uri="{FF2B5EF4-FFF2-40B4-BE49-F238E27FC236}">
                <a16:creationId xmlns:a16="http://schemas.microsoft.com/office/drawing/2014/main" id="{B50412C5-7B55-8C3F-C6A9-0C7BAB250B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0" y="4449959"/>
            <a:ext cx="4451350" cy="27742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are hyperlinks? - Learn web development | MDN">
            <a:extLst>
              <a:ext uri="{FF2B5EF4-FFF2-40B4-BE49-F238E27FC236}">
                <a16:creationId xmlns:a16="http://schemas.microsoft.com/office/drawing/2014/main" id="{A6729203-CA8A-A3FB-F646-609F7346BE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0" y="7224171"/>
            <a:ext cx="8016240" cy="82683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28E243-AF62-1726-C5AF-04AEF4B4533D}"/>
              </a:ext>
            </a:extLst>
          </p:cNvPr>
          <p:cNvSpPr txBox="1"/>
          <p:nvPr/>
        </p:nvSpPr>
        <p:spPr>
          <a:xfrm>
            <a:off x="4785360" y="15492494"/>
            <a:ext cx="5212080" cy="5632311"/>
          </a:xfrm>
          <a:prstGeom prst="rect">
            <a:avLst/>
          </a:prstGeom>
          <a:solidFill>
            <a:srgbClr val="FFFF00"/>
          </a:solidFill>
        </p:spPr>
        <p:txBody>
          <a:bodyPr wrap="square" rtlCol="0">
            <a:spAutoFit/>
          </a:bodyPr>
          <a:lstStyle/>
          <a:p>
            <a:pPr algn="just"/>
            <a:r>
              <a:rPr lang="en-GB" sz="3000" b="1" dirty="0">
                <a:latin typeface="Times New Roman" panose="02020603050405020304" pitchFamily="18" charset="0"/>
                <a:cs typeface="Times New Roman" panose="02020603050405020304" pitchFamily="18" charset="0"/>
              </a:rPr>
              <a:t>Professional Tips</a:t>
            </a:r>
            <a:endParaRPr lang="en-GB" sz="3000" dirty="0">
              <a:latin typeface="Times New Roman" panose="02020603050405020304" pitchFamily="18" charset="0"/>
              <a:cs typeface="Times New Roman" panose="02020603050405020304" pitchFamily="18" charset="0"/>
            </a:endParaRPr>
          </a:p>
          <a:p>
            <a:pPr lvl="0" algn="just"/>
            <a:r>
              <a:rPr lang="en-GB" sz="3000" dirty="0">
                <a:latin typeface="Times New Roman" panose="02020603050405020304" pitchFamily="18" charset="0"/>
                <a:cs typeface="Times New Roman" panose="02020603050405020304" pitchFamily="18" charset="0"/>
              </a:rPr>
              <a:t>Clear visibility should be achieved using blue and underlined text.</a:t>
            </a:r>
          </a:p>
          <a:p>
            <a:pPr lvl="0" algn="just"/>
            <a:r>
              <a:rPr lang="en-GB" sz="3000" dirty="0">
                <a:latin typeface="Times New Roman" panose="02020603050405020304" pitchFamily="18" charset="0"/>
                <a:cs typeface="Times New Roman" panose="02020603050405020304" pitchFamily="18" charset="0"/>
              </a:rPr>
              <a:t>The link is helpful and understandable.</a:t>
            </a:r>
          </a:p>
          <a:p>
            <a:pPr lvl="0" algn="just"/>
            <a:r>
              <a:rPr lang="en-GB" sz="3000" dirty="0">
                <a:latin typeface="Times New Roman" panose="02020603050405020304" pitchFamily="18" charset="0"/>
                <a:cs typeface="Times New Roman" panose="02020603050405020304" pitchFamily="18" charset="0"/>
              </a:rPr>
              <a:t>Ensure that there are external links before the presentation.</a:t>
            </a:r>
          </a:p>
          <a:p>
            <a:pPr lvl="0" algn="just"/>
            <a:r>
              <a:rPr lang="en-GB" sz="3000" dirty="0">
                <a:latin typeface="Times New Roman" panose="02020603050405020304" pitchFamily="18" charset="0"/>
                <a:cs typeface="Times New Roman" panose="02020603050405020304" pitchFamily="18" charset="0"/>
              </a:rPr>
              <a:t>Do not put redundant links on slides.</a:t>
            </a:r>
          </a:p>
          <a:p>
            <a:pPr lvl="0" algn="just"/>
            <a:r>
              <a:rPr lang="en-GB" sz="3000" dirty="0">
                <a:latin typeface="Times New Roman" panose="02020603050405020304" pitchFamily="18" charset="0"/>
                <a:cs typeface="Times New Roman" panose="02020603050405020304" pitchFamily="18" charset="0"/>
              </a:rPr>
              <a:t>Have a stable internet connection for online content.</a:t>
            </a:r>
          </a:p>
        </p:txBody>
      </p:sp>
      <p:pic>
        <p:nvPicPr>
          <p:cNvPr id="1034" name="Picture 10" descr="How to Add a Hyperlink in Google Docs | How to Link to a Website from  Google Docs">
            <a:extLst>
              <a:ext uri="{FF2B5EF4-FFF2-40B4-BE49-F238E27FC236}">
                <a16:creationId xmlns:a16="http://schemas.microsoft.com/office/drawing/2014/main" id="{7F84B405-8197-5691-293A-5E567E78F3A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97440" y="17908540"/>
            <a:ext cx="4876800" cy="321626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w to hyperlink text in a document or email using a keystroke? - Vision  Ireland">
            <a:extLst>
              <a:ext uri="{FF2B5EF4-FFF2-40B4-BE49-F238E27FC236}">
                <a16:creationId xmlns:a16="http://schemas.microsoft.com/office/drawing/2014/main" id="{156F4232-DC1F-7AD0-8595-50A9BCD934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83800" y="15404383"/>
            <a:ext cx="4937922" cy="277421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7081925-9079-7643-51DC-D37661F6EE13}"/>
              </a:ext>
            </a:extLst>
          </p:cNvPr>
          <p:cNvSpPr txBox="1"/>
          <p:nvPr/>
        </p:nvSpPr>
        <p:spPr>
          <a:xfrm>
            <a:off x="0" y="15437584"/>
            <a:ext cx="4785360" cy="5586145"/>
          </a:xfrm>
          <a:prstGeom prst="rect">
            <a:avLst/>
          </a:prstGeom>
          <a:solidFill>
            <a:schemeClr val="bg1">
              <a:lumMod val="75000"/>
            </a:schemeClr>
          </a:solidFill>
        </p:spPr>
        <p:txBody>
          <a:bodyPr wrap="square" rtlCol="0">
            <a:spAutoFit/>
          </a:bodyPr>
          <a:lstStyle/>
          <a:p>
            <a:pPr algn="just"/>
            <a:r>
              <a:rPr lang="en-GB" sz="2100" b="1" dirty="0">
                <a:latin typeface="Times New Roman" panose="02020603050405020304" pitchFamily="18" charset="0"/>
                <a:cs typeface="Times New Roman" panose="02020603050405020304" pitchFamily="18" charset="0"/>
              </a:rPr>
              <a:t>References </a:t>
            </a:r>
            <a:endParaRPr lang="en-GB" sz="2100" dirty="0">
              <a:latin typeface="Times New Roman" panose="02020603050405020304" pitchFamily="18" charset="0"/>
              <a:cs typeface="Times New Roman" panose="02020603050405020304" pitchFamily="18" charset="0"/>
            </a:endParaRPr>
          </a:p>
          <a:p>
            <a:pPr algn="just"/>
            <a:r>
              <a:rPr lang="en-GB" sz="2100" dirty="0" err="1">
                <a:latin typeface="Times New Roman" panose="02020603050405020304" pitchFamily="18" charset="0"/>
                <a:cs typeface="Times New Roman" panose="02020603050405020304" pitchFamily="18" charset="0"/>
              </a:rPr>
              <a:t>Prezlab</a:t>
            </a:r>
            <a:r>
              <a:rPr lang="en-GB" sz="2100" dirty="0">
                <a:latin typeface="Times New Roman" panose="02020603050405020304" pitchFamily="18" charset="0"/>
                <a:cs typeface="Times New Roman" panose="02020603050405020304" pitchFamily="18" charset="0"/>
              </a:rPr>
              <a:t>, (2024) </a:t>
            </a:r>
            <a:r>
              <a:rPr lang="en-GB" sz="2100" i="1" dirty="0">
                <a:latin typeface="Times New Roman" panose="02020603050405020304" pitchFamily="18" charset="0"/>
                <a:cs typeface="Times New Roman" panose="02020603050405020304" pitchFamily="18" charset="0"/>
              </a:rPr>
              <a:t>How to create interactive </a:t>
            </a:r>
            <a:r>
              <a:rPr lang="en-GB" sz="2100" i="1" dirty="0" err="1">
                <a:latin typeface="Times New Roman" panose="02020603050405020304" pitchFamily="18" charset="0"/>
                <a:cs typeface="Times New Roman" panose="02020603050405020304" pitchFamily="18" charset="0"/>
              </a:rPr>
              <a:t>powerpoint</a:t>
            </a:r>
            <a:r>
              <a:rPr lang="en-GB" sz="2100" i="1" dirty="0">
                <a:latin typeface="Times New Roman" panose="02020603050405020304" pitchFamily="18" charset="0"/>
                <a:cs typeface="Times New Roman" panose="02020603050405020304" pitchFamily="18" charset="0"/>
              </a:rPr>
              <a:t> with hyperlinks</a:t>
            </a:r>
            <a:r>
              <a:rPr lang="en-GB" sz="2100" dirty="0">
                <a:latin typeface="Times New Roman" panose="02020603050405020304" pitchFamily="18" charset="0"/>
                <a:cs typeface="Times New Roman" panose="02020603050405020304" pitchFamily="18" charset="0"/>
              </a:rPr>
              <a:t>, </a:t>
            </a:r>
            <a:r>
              <a:rPr lang="en-GB" sz="2100" i="1" dirty="0" err="1">
                <a:latin typeface="Times New Roman" panose="02020603050405020304" pitchFamily="18" charset="0"/>
                <a:cs typeface="Times New Roman" panose="02020603050405020304" pitchFamily="18" charset="0"/>
              </a:rPr>
              <a:t>Prezlab</a:t>
            </a:r>
            <a:r>
              <a:rPr lang="en-GB" sz="2100" dirty="0">
                <a:latin typeface="Times New Roman" panose="02020603050405020304" pitchFamily="18" charset="0"/>
                <a:cs typeface="Times New Roman" panose="02020603050405020304" pitchFamily="18" charset="0"/>
              </a:rPr>
              <a:t>. Available at: https://prezlab.com/how-to-create-interactive-powerpoint-with-hyperlinks/#:~:text=in%20real%20time.,Why%20use%20hyperlinks%20and%20action%20buttons%20in%20your%20PowerPoint%20presentations,with%20the%20material%20more%20deeply. (Accessed: 24 November 2025). </a:t>
            </a:r>
          </a:p>
          <a:p>
            <a:pPr algn="just"/>
            <a:r>
              <a:rPr lang="en-GB" sz="2100" dirty="0">
                <a:latin typeface="Times New Roman" panose="02020603050405020304" pitchFamily="18" charset="0"/>
                <a:cs typeface="Times New Roman" panose="02020603050405020304" pitchFamily="18" charset="0"/>
              </a:rPr>
              <a:t>Research.com, (2025) </a:t>
            </a:r>
            <a:r>
              <a:rPr lang="en-GB" sz="2100" i="1" dirty="0">
                <a:latin typeface="Times New Roman" panose="02020603050405020304" pitchFamily="18" charset="0"/>
                <a:cs typeface="Times New Roman" panose="02020603050405020304" pitchFamily="18" charset="0"/>
              </a:rPr>
              <a:t>How to hyperlink in </a:t>
            </a:r>
            <a:r>
              <a:rPr lang="en-GB" sz="2100" i="1" dirty="0" err="1">
                <a:latin typeface="Times New Roman" panose="02020603050405020304" pitchFamily="18" charset="0"/>
                <a:cs typeface="Times New Roman" panose="02020603050405020304" pitchFamily="18" charset="0"/>
              </a:rPr>
              <a:t>powerpoint</a:t>
            </a:r>
            <a:r>
              <a:rPr lang="en-GB" sz="2100" i="1" dirty="0">
                <a:latin typeface="Times New Roman" panose="02020603050405020304" pitchFamily="18" charset="0"/>
                <a:cs typeface="Times New Roman" panose="02020603050405020304" pitchFamily="18" charset="0"/>
              </a:rPr>
              <a:t> for 2025 | research.com</a:t>
            </a:r>
            <a:r>
              <a:rPr lang="en-GB" sz="2100" dirty="0">
                <a:latin typeface="Times New Roman" panose="02020603050405020304" pitchFamily="18" charset="0"/>
                <a:cs typeface="Times New Roman" panose="02020603050405020304" pitchFamily="18" charset="0"/>
              </a:rPr>
              <a:t>. Available at: https://research.com/tutorials/how-to-hyperlink-in-powerpoint (Accessed: 24 November 2025).</a:t>
            </a:r>
          </a:p>
        </p:txBody>
      </p:sp>
    </p:spTree>
    <p:extLst>
      <p:ext uri="{BB962C8B-B14F-4D97-AF65-F5344CB8AC3E}">
        <p14:creationId xmlns:p14="http://schemas.microsoft.com/office/powerpoint/2010/main" val="42319219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718</Words>
  <Application>Microsoft Macintosh PowerPoint</Application>
  <PresentationFormat>Custom</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Times New Roman</vt:lpstr>
      <vt:lpstr>Office Theme</vt:lpstr>
      <vt:lpstr>Module: Digital Skills  Module Code: LCLM4002  Programme: Cert HE Business Skills for the Workplace  Task 2 Andreea Liliana Cirstea  2508851</vt:lpstr>
      <vt:lpstr>Topic: How to insert hyperlinks in a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2025-11-24T09:27:01Z</dcterms:created>
  <dcterms:modified xsi:type="dcterms:W3CDTF">2025-11-24T09:33:55Z</dcterms:modified>
</cp:coreProperties>
</file>