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88" r:id="rId4"/>
    <p:sldId id="285" r:id="rId5"/>
    <p:sldId id="258" r:id="rId6"/>
    <p:sldId id="261" r:id="rId7"/>
    <p:sldId id="284" r:id="rId8"/>
    <p:sldId id="260" r:id="rId9"/>
    <p:sldId id="262" r:id="rId10"/>
    <p:sldId id="263" r:id="rId11"/>
    <p:sldId id="264" r:id="rId12"/>
    <p:sldId id="265" r:id="rId13"/>
    <p:sldId id="281" r:id="rId14"/>
    <p:sldId id="279" r:id="rId15"/>
    <p:sldId id="282" r:id="rId16"/>
    <p:sldId id="283" r:id="rId17"/>
    <p:sldId id="286" r:id="rId18"/>
    <p:sldId id="290" r:id="rId19"/>
    <p:sldId id="266" r:id="rId20"/>
    <p:sldId id="267" r:id="rId21"/>
    <p:sldId id="268" r:id="rId22"/>
    <p:sldId id="291" r:id="rId23"/>
    <p:sldId id="277" r:id="rId24"/>
    <p:sldId id="269" r:id="rId25"/>
    <p:sldId id="289" r:id="rId26"/>
    <p:sldId id="292" r:id="rId27"/>
    <p:sldId id="293" r:id="rId28"/>
    <p:sldId id="294" r:id="rId29"/>
    <p:sldId id="270" r:id="rId30"/>
    <p:sldId id="271" r:id="rId31"/>
    <p:sldId id="273" r:id="rId32"/>
    <p:sldId id="272" r:id="rId33"/>
    <p:sldId id="274" r:id="rId34"/>
    <p:sldId id="275" r:id="rId35"/>
    <p:sldId id="276" r:id="rId36"/>
    <p:sldId id="295" r:id="rId37"/>
    <p:sldId id="280"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588"/>
    <p:restoredTop sz="94615"/>
  </p:normalViewPr>
  <p:slideViewPr>
    <p:cSldViewPr snapToGrid="0">
      <p:cViewPr varScale="1">
        <p:scale>
          <a:sx n="75" d="100"/>
          <a:sy n="75" d="100"/>
        </p:scale>
        <p:origin x="17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637CDD-9EC4-AC42-9CEF-B82DBCDD7BAE}" type="datetimeFigureOut">
              <a:rPr lang="en-US" smtClean="0"/>
              <a:t>10/31/23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529BE4-A5F5-AF43-A94E-B9AE9A60EAA0}" type="slidenum">
              <a:rPr lang="en-US" smtClean="0"/>
              <a:t>‹#›</a:t>
            </a:fld>
            <a:endParaRPr lang="en-US"/>
          </a:p>
        </p:txBody>
      </p:sp>
    </p:spTree>
    <p:extLst>
      <p:ext uri="{BB962C8B-B14F-4D97-AF65-F5344CB8AC3E}">
        <p14:creationId xmlns:p14="http://schemas.microsoft.com/office/powerpoint/2010/main" val="297037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529BE4-A5F5-AF43-A94E-B9AE9A60EAA0}" type="slidenum">
              <a:rPr lang="en-US" smtClean="0"/>
              <a:t>3</a:t>
            </a:fld>
            <a:endParaRPr lang="en-US"/>
          </a:p>
        </p:txBody>
      </p:sp>
    </p:spTree>
    <p:extLst>
      <p:ext uri="{BB962C8B-B14F-4D97-AF65-F5344CB8AC3E}">
        <p14:creationId xmlns:p14="http://schemas.microsoft.com/office/powerpoint/2010/main" val="2102036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36ED-5A35-F3C3-140A-498AC2B522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C4C64A3-B467-9383-6B4C-A17F8EFD60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8E4C32B-3B0C-0055-C200-44691551765E}"/>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A30F2B77-A936-5153-ED30-976CED396D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01FE04-3389-0426-FF41-75DAA350D743}"/>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282194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277C-4D9D-10C5-6019-4FBCBEBDEA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EDEE28D-B664-2017-8438-B7185CF3D71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5C8FE5-2C49-0079-D46E-44C80D5CB237}"/>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78824654-7F07-A341-92F3-7F98D237AB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FA85C0-DFC1-1E14-E3C6-BCDB87CDFE76}"/>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2868334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9261D-65EF-3D83-7730-E813CB2505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72AAE4-99DA-05F4-7263-FE892DDD37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2FE331-0A92-7D1E-0046-C91521402C75}"/>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4DFE3C4D-D769-BD73-FE6F-7D33FC47C0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CED8FC-D997-3C89-A50B-EE19858EB499}"/>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3680647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CB3B2-75B0-5CD3-D77F-B19782AA27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D9255E-8F4D-86B0-3C34-2C1C681B084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F26D896-17BB-BF2C-75A3-1AFC913EA8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E4F74FD-9B04-9363-970C-A384D36A16FB}"/>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6" name="Footer Placeholder 5">
            <a:extLst>
              <a:ext uri="{FF2B5EF4-FFF2-40B4-BE49-F238E27FC236}">
                <a16:creationId xmlns:a16="http://schemas.microsoft.com/office/drawing/2014/main" id="{DC859277-C77B-E27E-B890-415FE938F8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B1DCCB-3D59-4298-363B-17204F370B19}"/>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20442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E32E-8261-1FC4-6088-810DE0020F8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50311D-6356-622C-A4BD-AB0C5E08E8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E6C6DCA-2E9B-0CC5-2D0B-E68ADCC08E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360A9A-62A9-E8D5-89A8-611392C32D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5DE01B-0D7E-2F62-CCC4-A46C0CD883E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CC2A92-B966-0D55-AD8A-B76368A09069}"/>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8" name="Footer Placeholder 7">
            <a:extLst>
              <a:ext uri="{FF2B5EF4-FFF2-40B4-BE49-F238E27FC236}">
                <a16:creationId xmlns:a16="http://schemas.microsoft.com/office/drawing/2014/main" id="{EE27E773-59EB-3149-7A60-D44CDDACB88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CBD8FB-D1FD-8ABF-E6E4-5782A5C16232}"/>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280911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5C0C7-57D6-23CB-1141-77506F6A58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6C61608-E9F1-842F-C3A0-10F6A3CCB994}"/>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4" name="Footer Placeholder 3">
            <a:extLst>
              <a:ext uri="{FF2B5EF4-FFF2-40B4-BE49-F238E27FC236}">
                <a16:creationId xmlns:a16="http://schemas.microsoft.com/office/drawing/2014/main" id="{4194861D-B8F6-BA94-3B5D-3327ABA14C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5E8A9B-CCF8-76B8-4CF8-1DF6A18C58F0}"/>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3517405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180244-C2F5-32E9-E7BC-EB7F707703D0}"/>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3" name="Footer Placeholder 2">
            <a:extLst>
              <a:ext uri="{FF2B5EF4-FFF2-40B4-BE49-F238E27FC236}">
                <a16:creationId xmlns:a16="http://schemas.microsoft.com/office/drawing/2014/main" id="{3C8B3DB6-9C05-2DEC-85D6-AA6DFF2286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CFC77A-BF4E-12D4-340C-F95B52DF9E51}"/>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259774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474C0-F86C-1CA8-5274-F59F65B027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27575B-B75E-F2EA-5E89-3461655540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F5B4E41-0358-D5E8-411E-DA99D03523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01A70D-DD62-7181-60C1-3233BF8E1ABB}"/>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6" name="Footer Placeholder 5">
            <a:extLst>
              <a:ext uri="{FF2B5EF4-FFF2-40B4-BE49-F238E27FC236}">
                <a16:creationId xmlns:a16="http://schemas.microsoft.com/office/drawing/2014/main" id="{A60D18CF-5D17-BBC4-C85C-1D5AFDBB31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A36FCD-064D-7056-26D7-FD8283F2A64F}"/>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3818641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69280-9E49-0697-3A15-18C52E811E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745F9C-5CF9-30D1-63DE-649EF9C4F6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1A36B6-B06E-6BD3-481B-C5C03AEB91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A7F184-BB6F-A641-B19E-A633FD2775BE}"/>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6" name="Footer Placeholder 5">
            <a:extLst>
              <a:ext uri="{FF2B5EF4-FFF2-40B4-BE49-F238E27FC236}">
                <a16:creationId xmlns:a16="http://schemas.microsoft.com/office/drawing/2014/main" id="{229F70BD-F164-2C02-DBBF-C6E4E744E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A86EA5-2175-2C35-318F-9F31EA133B27}"/>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3148588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458F-0FA0-A7DC-4A2E-351783617DB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76B21D-F5E6-61B0-3BCB-E3075E4016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7A075A-5922-B82C-16F2-83645C0E3DF9}"/>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F090B8BF-0EB4-51AB-0605-E3797D78C8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5D680C-8785-848A-D334-C22581963DBD}"/>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4049787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645993-A664-F06B-1BA8-D76A6BCA7BC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584EF4-2127-0E54-4AA0-A8BA6CE945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D1F7AE-FB00-090C-4A91-917C80D3AC50}"/>
              </a:ext>
            </a:extLst>
          </p:cNvPr>
          <p:cNvSpPr>
            <a:spLocks noGrp="1"/>
          </p:cNvSpPr>
          <p:nvPr>
            <p:ph type="dt" sz="half" idx="10"/>
          </p:nvPr>
        </p:nvSpPr>
        <p:spPr/>
        <p:txBody>
          <a:body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18DE3007-031C-778A-E390-EA4AECEF1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762A33-1A31-C653-3126-C6DC0D9F70B0}"/>
              </a:ext>
            </a:extLst>
          </p:cNvPr>
          <p:cNvSpPr>
            <a:spLocks noGrp="1"/>
          </p:cNvSpPr>
          <p:nvPr>
            <p:ph type="sldNum" sz="quarter" idx="12"/>
          </p:nvPr>
        </p:nvSpPr>
        <p:spPr/>
        <p:txBody>
          <a:bodyPr/>
          <a:lstStyle/>
          <a:p>
            <a:fld id="{200421D5-CE0D-FF44-9C9A-3516E78F573B}" type="slidenum">
              <a:rPr lang="en-US" smtClean="0"/>
              <a:t>‹#›</a:t>
            </a:fld>
            <a:endParaRPr lang="en-US"/>
          </a:p>
        </p:txBody>
      </p:sp>
    </p:spTree>
    <p:extLst>
      <p:ext uri="{BB962C8B-B14F-4D97-AF65-F5344CB8AC3E}">
        <p14:creationId xmlns:p14="http://schemas.microsoft.com/office/powerpoint/2010/main" val="1720229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622B85-D52E-D23E-0DE8-C3E2BCF7BD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5D9577-3DD3-B301-DB48-A7F8E07D7E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D4D93B-6C9A-FAC9-F17F-CECBAB4B78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1FD25B-7DED-D748-808C-43005311418F}" type="datetimeFigureOut">
              <a:rPr lang="en-US" smtClean="0"/>
              <a:t>10/31/23</a:t>
            </a:fld>
            <a:endParaRPr lang="en-US"/>
          </a:p>
        </p:txBody>
      </p:sp>
      <p:sp>
        <p:nvSpPr>
          <p:cNvPr id="5" name="Footer Placeholder 4">
            <a:extLst>
              <a:ext uri="{FF2B5EF4-FFF2-40B4-BE49-F238E27FC236}">
                <a16:creationId xmlns:a16="http://schemas.microsoft.com/office/drawing/2014/main" id="{EEB4B862-C837-3150-668E-55079C54B8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BDCD19C-00E1-078C-F542-0BD732198E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0421D5-CE0D-FF44-9C9A-3516E78F573B}" type="slidenum">
              <a:rPr lang="en-US" smtClean="0"/>
              <a:t>‹#›</a:t>
            </a:fld>
            <a:endParaRPr lang="en-US"/>
          </a:p>
        </p:txBody>
      </p:sp>
    </p:spTree>
    <p:extLst>
      <p:ext uri="{BB962C8B-B14F-4D97-AF65-F5344CB8AC3E}">
        <p14:creationId xmlns:p14="http://schemas.microsoft.com/office/powerpoint/2010/main" val="3304749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om with a bed and a toilet&#10;&#10;Description automatically generated">
            <a:extLst>
              <a:ext uri="{FF2B5EF4-FFF2-40B4-BE49-F238E27FC236}">
                <a16:creationId xmlns:a16="http://schemas.microsoft.com/office/drawing/2014/main" id="{8412B6E7-0350-E18D-0369-F45534449492}"/>
              </a:ext>
            </a:extLst>
          </p:cNvPr>
          <p:cNvPicPr>
            <a:picLocks noChangeAspect="1"/>
          </p:cNvPicPr>
          <p:nvPr/>
        </p:nvPicPr>
        <p:blipFill rotWithShape="1">
          <a:blip r:embed="rId2">
            <a:alphaModFix amt="50000"/>
          </a:blip>
          <a:srcRect t="13892" r="-1" b="11088"/>
          <a:stretch/>
        </p:blipFill>
        <p:spPr>
          <a:xfrm>
            <a:off x="20" y="10"/>
            <a:ext cx="12188930" cy="6857990"/>
          </a:xfrm>
          <a:prstGeom prst="rect">
            <a:avLst/>
          </a:prstGeom>
        </p:spPr>
      </p:pic>
      <p:sp>
        <p:nvSpPr>
          <p:cNvPr id="2" name="Title 1">
            <a:extLst>
              <a:ext uri="{FF2B5EF4-FFF2-40B4-BE49-F238E27FC236}">
                <a16:creationId xmlns:a16="http://schemas.microsoft.com/office/drawing/2014/main" id="{1AF369E8-FF54-957A-2BAF-8A8890A0399B}"/>
              </a:ext>
            </a:extLst>
          </p:cNvPr>
          <p:cNvSpPr>
            <a:spLocks noGrp="1"/>
          </p:cNvSpPr>
          <p:nvPr>
            <p:ph type="ctrTitle"/>
          </p:nvPr>
        </p:nvSpPr>
        <p:spPr>
          <a:xfrm>
            <a:off x="1524000" y="1122363"/>
            <a:ext cx="9144000" cy="3063240"/>
          </a:xfrm>
        </p:spPr>
        <p:txBody>
          <a:bodyPr>
            <a:normAutofit/>
          </a:bodyPr>
          <a:lstStyle/>
          <a:p>
            <a:r>
              <a:rPr lang="en-US" sz="6600" dirty="0">
                <a:solidFill>
                  <a:schemeClr val="bg1"/>
                </a:solidFill>
                <a:latin typeface="Canela" pitchFamily="2" charset="77"/>
              </a:rPr>
              <a:t>In the Meadow of Wildflowers</a:t>
            </a:r>
          </a:p>
        </p:txBody>
      </p:sp>
      <p:sp>
        <p:nvSpPr>
          <p:cNvPr id="3" name="Subtitle 2">
            <a:extLst>
              <a:ext uri="{FF2B5EF4-FFF2-40B4-BE49-F238E27FC236}">
                <a16:creationId xmlns:a16="http://schemas.microsoft.com/office/drawing/2014/main" id="{3CC7876C-3BC3-67A8-FEE5-9631648E706B}"/>
              </a:ext>
            </a:extLst>
          </p:cNvPr>
          <p:cNvSpPr>
            <a:spLocks noGrp="1"/>
          </p:cNvSpPr>
          <p:nvPr>
            <p:ph type="subTitle" idx="1"/>
          </p:nvPr>
        </p:nvSpPr>
        <p:spPr>
          <a:xfrm>
            <a:off x="1527048" y="4599432"/>
            <a:ext cx="9144000" cy="1536192"/>
          </a:xfrm>
        </p:spPr>
        <p:txBody>
          <a:bodyPr>
            <a:normAutofit/>
          </a:bodyPr>
          <a:lstStyle/>
          <a:p>
            <a:endParaRPr lang="en-US">
              <a:solidFill>
                <a:schemeClr val="bg1"/>
              </a:solidFill>
              <a:latin typeface="Canela" pitchFamily="2" charset="77"/>
            </a:endParaRPr>
          </a:p>
          <a:p>
            <a:r>
              <a:rPr lang="en-US">
                <a:solidFill>
                  <a:schemeClr val="bg1"/>
                </a:solidFill>
                <a:latin typeface="Canela" pitchFamily="2" charset="77"/>
              </a:rPr>
              <a:t>Chelsea-Paige Summers</a:t>
            </a:r>
          </a:p>
        </p:txBody>
      </p:sp>
      <p:sp>
        <p:nvSpPr>
          <p:cNvPr id="1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5658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ollage of ultrasound images&#10;&#10;Description automatically generated">
            <a:extLst>
              <a:ext uri="{FF2B5EF4-FFF2-40B4-BE49-F238E27FC236}">
                <a16:creationId xmlns:a16="http://schemas.microsoft.com/office/drawing/2014/main" id="{D6C69A3F-AA94-1033-7692-AA43B7081E37}"/>
              </a:ext>
            </a:extLst>
          </p:cNvPr>
          <p:cNvPicPr>
            <a:picLocks noChangeAspect="1"/>
          </p:cNvPicPr>
          <p:nvPr/>
        </p:nvPicPr>
        <p:blipFill>
          <a:blip r:embed="rId2"/>
          <a:stretch>
            <a:fillRect/>
          </a:stretch>
        </p:blipFill>
        <p:spPr>
          <a:xfrm>
            <a:off x="2146791" y="975302"/>
            <a:ext cx="7898418" cy="3970104"/>
          </a:xfrm>
          <a:prstGeom prst="rect">
            <a:avLst/>
          </a:prstGeom>
        </p:spPr>
      </p:pic>
      <p:sp>
        <p:nvSpPr>
          <p:cNvPr id="10" name="TextBox 9">
            <a:extLst>
              <a:ext uri="{FF2B5EF4-FFF2-40B4-BE49-F238E27FC236}">
                <a16:creationId xmlns:a16="http://schemas.microsoft.com/office/drawing/2014/main" id="{A99BD586-B8BC-A1E7-12AC-96B507EBCF2E}"/>
              </a:ext>
            </a:extLst>
          </p:cNvPr>
          <p:cNvSpPr txBox="1"/>
          <p:nvPr/>
        </p:nvSpPr>
        <p:spPr>
          <a:xfrm>
            <a:off x="3990015" y="5189591"/>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20 Week Ultrasound, 16</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June 2022,</a:t>
            </a:r>
          </a:p>
          <a:p>
            <a:pPr algn="ctr">
              <a:lnSpc>
                <a:spcPct val="150000"/>
              </a:lnSpc>
            </a:pPr>
            <a:r>
              <a:rPr lang="en-US" sz="1200" dirty="0">
                <a:latin typeface="Arial" panose="020B0604020202020204" pitchFamily="34" charset="0"/>
                <a:cs typeface="Arial" panose="020B0604020202020204" pitchFamily="34" charset="0"/>
              </a:rPr>
              <a:t>[ultrasound image, scanned]</a:t>
            </a:r>
          </a:p>
        </p:txBody>
      </p:sp>
    </p:spTree>
    <p:extLst>
      <p:ext uri="{BB962C8B-B14F-4D97-AF65-F5344CB8AC3E}">
        <p14:creationId xmlns:p14="http://schemas.microsoft.com/office/powerpoint/2010/main" val="462353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with short hair&#10;&#10;Description automatically generated">
            <a:extLst>
              <a:ext uri="{FF2B5EF4-FFF2-40B4-BE49-F238E27FC236}">
                <a16:creationId xmlns:a16="http://schemas.microsoft.com/office/drawing/2014/main" id="{8D09B4DE-8612-6F21-D7AB-F2B844FB2B5E}"/>
              </a:ext>
            </a:extLst>
          </p:cNvPr>
          <p:cNvPicPr>
            <a:picLocks noGrp="1" noChangeAspect="1"/>
          </p:cNvPicPr>
          <p:nvPr>
            <p:ph idx="1"/>
          </p:nvPr>
        </p:nvPicPr>
        <p:blipFill>
          <a:blip r:embed="rId3"/>
          <a:stretch>
            <a:fillRect/>
          </a:stretch>
        </p:blipFill>
        <p:spPr>
          <a:xfrm>
            <a:off x="2646947" y="835994"/>
            <a:ext cx="3061616" cy="4545468"/>
          </a:xfrm>
        </p:spPr>
      </p:pic>
      <p:pic>
        <p:nvPicPr>
          <p:cNvPr id="7" name="Picture 6" descr="A cover of a book&#10;&#10;Description automatically generated">
            <a:extLst>
              <a:ext uri="{FF2B5EF4-FFF2-40B4-BE49-F238E27FC236}">
                <a16:creationId xmlns:a16="http://schemas.microsoft.com/office/drawing/2014/main" id="{8D956F9F-31CB-2D66-F7C8-76C040874612}"/>
              </a:ext>
            </a:extLst>
          </p:cNvPr>
          <p:cNvPicPr>
            <a:picLocks noChangeAspect="1"/>
          </p:cNvPicPr>
          <p:nvPr/>
        </p:nvPicPr>
        <p:blipFill>
          <a:blip r:embed="rId4"/>
          <a:stretch>
            <a:fillRect/>
          </a:stretch>
        </p:blipFill>
        <p:spPr>
          <a:xfrm>
            <a:off x="6364858" y="810538"/>
            <a:ext cx="3180196" cy="4570924"/>
          </a:xfrm>
          <a:prstGeom prst="rect">
            <a:avLst/>
          </a:prstGeom>
        </p:spPr>
      </p:pic>
      <p:sp>
        <p:nvSpPr>
          <p:cNvPr id="8" name="TextBox 7">
            <a:extLst>
              <a:ext uri="{FF2B5EF4-FFF2-40B4-BE49-F238E27FC236}">
                <a16:creationId xmlns:a16="http://schemas.microsoft.com/office/drawing/2014/main" id="{3FBD9C05-CC5C-BF45-7D84-D2FEF1B444A2}"/>
              </a:ext>
            </a:extLst>
          </p:cNvPr>
          <p:cNvSpPr txBox="1"/>
          <p:nvPr/>
        </p:nvSpPr>
        <p:spPr>
          <a:xfrm>
            <a:off x="1720649" y="5384819"/>
            <a:ext cx="4949720" cy="335156"/>
          </a:xfrm>
          <a:prstGeom prst="rect">
            <a:avLst/>
          </a:prstGeom>
          <a:noFill/>
        </p:spPr>
        <p:txBody>
          <a:bodyPr wrap="square">
            <a:spAutoFit/>
          </a:bodyPr>
          <a:lstStyle/>
          <a:p>
            <a:pPr algn="ctr">
              <a:lnSpc>
                <a:spcPct val="150000"/>
              </a:lnSpc>
            </a:pPr>
            <a:r>
              <a:rPr lang="en-US" sz="1200" dirty="0">
                <a:latin typeface="Arial" panose="020B0604020202020204" pitchFamily="34" charset="0"/>
                <a:cs typeface="Arial" panose="020B0604020202020204" pitchFamily="34" charset="0"/>
              </a:rPr>
              <a:t>Flavia </a:t>
            </a:r>
            <a:r>
              <a:rPr lang="en-US" sz="1200" dirty="0" err="1">
                <a:latin typeface="Arial" panose="020B0604020202020204" pitchFamily="34" charset="0"/>
                <a:cs typeface="Arial" panose="020B0604020202020204" pitchFamily="34" charset="0"/>
              </a:rPr>
              <a:t>Frigeri</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Women Artists, </a:t>
            </a:r>
            <a:r>
              <a:rPr lang="en-US" sz="1200" dirty="0">
                <a:latin typeface="Arial" panose="020B0604020202020204" pitchFamily="34" charset="0"/>
                <a:cs typeface="Arial" panose="020B0604020202020204" pitchFamily="34" charset="0"/>
              </a:rPr>
              <a:t>2019</a:t>
            </a:r>
          </a:p>
        </p:txBody>
      </p:sp>
      <p:sp>
        <p:nvSpPr>
          <p:cNvPr id="9" name="TextBox 8">
            <a:extLst>
              <a:ext uri="{FF2B5EF4-FFF2-40B4-BE49-F238E27FC236}">
                <a16:creationId xmlns:a16="http://schemas.microsoft.com/office/drawing/2014/main" id="{C0FC895D-6B43-0065-A165-940834216BDE}"/>
              </a:ext>
            </a:extLst>
          </p:cNvPr>
          <p:cNvSpPr txBox="1"/>
          <p:nvPr/>
        </p:nvSpPr>
        <p:spPr>
          <a:xfrm>
            <a:off x="5480096" y="5423396"/>
            <a:ext cx="4949720" cy="335156"/>
          </a:xfrm>
          <a:prstGeom prst="rect">
            <a:avLst/>
          </a:prstGeom>
          <a:noFill/>
        </p:spPr>
        <p:txBody>
          <a:bodyPr wrap="square">
            <a:spAutoFit/>
          </a:bodyPr>
          <a:lstStyle/>
          <a:p>
            <a:pPr algn="ctr">
              <a:lnSpc>
                <a:spcPct val="150000"/>
              </a:lnSpc>
            </a:pPr>
            <a:r>
              <a:rPr lang="en-US" sz="1200" i="1" dirty="0">
                <a:latin typeface="Arial" panose="020B0604020202020204" pitchFamily="34" charset="0"/>
                <a:cs typeface="Arial" panose="020B0604020202020204" pitchFamily="34" charset="0"/>
              </a:rPr>
              <a:t>Women Artists and Modernism, </a:t>
            </a:r>
            <a:r>
              <a:rPr lang="en-US" sz="1200" dirty="0">
                <a:latin typeface="Arial" panose="020B0604020202020204" pitchFamily="34" charset="0"/>
                <a:cs typeface="Arial" panose="020B0604020202020204" pitchFamily="34" charset="0"/>
              </a:rPr>
              <a:t>1998</a:t>
            </a:r>
          </a:p>
        </p:txBody>
      </p:sp>
    </p:spTree>
    <p:extLst>
      <p:ext uri="{BB962C8B-B14F-4D97-AF65-F5344CB8AC3E}">
        <p14:creationId xmlns:p14="http://schemas.microsoft.com/office/powerpoint/2010/main" val="2490010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30C39B-1C73-2AA6-0D54-F47CC87D9CD2}"/>
              </a:ext>
            </a:extLst>
          </p:cNvPr>
          <p:cNvSpPr txBox="1"/>
          <p:nvPr/>
        </p:nvSpPr>
        <p:spPr>
          <a:xfrm>
            <a:off x="2369288" y="2262911"/>
            <a:ext cx="7453423" cy="2332177"/>
          </a:xfrm>
          <a:prstGeom prst="rect">
            <a:avLst/>
          </a:prstGeom>
          <a:noFill/>
        </p:spPr>
        <p:txBody>
          <a:bodyPr wrap="square">
            <a:spAutoFit/>
          </a:bodyPr>
          <a:lstStyle/>
          <a:p>
            <a:pPr>
              <a:lnSpc>
                <a:spcPct val="150000"/>
              </a:lnSpc>
            </a:pPr>
            <a:r>
              <a:rPr lang="en-GB" sz="2800" b="0" u="none" strike="noStrike" dirty="0">
                <a:solidFill>
                  <a:srgbClr val="000000"/>
                </a:solidFill>
                <a:effectLst/>
                <a:latin typeface="Arial" panose="020B0604020202020204" pitchFamily="34" charset="0"/>
                <a:cs typeface="Arial" panose="020B0604020202020204" pitchFamily="34" charset="0"/>
              </a:rPr>
              <a:t>Motherhood</a:t>
            </a:r>
            <a:r>
              <a:rPr lang="en-GB" sz="2400" b="0" u="none" strike="noStrike" dirty="0">
                <a:solidFill>
                  <a:srgbClr val="000000"/>
                </a:solidFill>
                <a:effectLst/>
                <a:latin typeface="Arial" panose="020B0604020202020204" pitchFamily="34" charset="0"/>
                <a:cs typeface="Arial" panose="020B0604020202020204" pitchFamily="34" charset="0"/>
              </a:rPr>
              <a:t> </a:t>
            </a:r>
            <a:r>
              <a:rPr lang="en-GB" sz="2400" b="0" i="1" u="none" strike="noStrike" dirty="0">
                <a:solidFill>
                  <a:srgbClr val="000000"/>
                </a:solidFill>
                <a:effectLst/>
                <a:latin typeface="Arial" panose="020B0604020202020204" pitchFamily="34" charset="0"/>
                <a:cs typeface="Arial" panose="020B0604020202020204" pitchFamily="34" charset="0"/>
              </a:rPr>
              <a:t>(noun): </a:t>
            </a:r>
          </a:p>
          <a:p>
            <a:pPr>
              <a:lnSpc>
                <a:spcPct val="150000"/>
              </a:lnSpc>
            </a:pPr>
            <a:endParaRPr lang="en-GB" sz="2400" b="0" i="1" u="none" strike="noStrike" dirty="0">
              <a:solidFill>
                <a:srgbClr val="000000"/>
              </a:solidFill>
              <a:effectLst/>
              <a:latin typeface="Arial" panose="020B0604020202020204" pitchFamily="34" charset="0"/>
              <a:cs typeface="Arial" panose="020B0604020202020204" pitchFamily="34" charset="0"/>
            </a:endParaRPr>
          </a:p>
          <a:p>
            <a:pPr>
              <a:lnSpc>
                <a:spcPct val="150000"/>
              </a:lnSpc>
            </a:pPr>
            <a:r>
              <a:rPr lang="en-GB" sz="2400" b="0" i="1" u="none" strike="noStrike" dirty="0">
                <a:solidFill>
                  <a:srgbClr val="000000"/>
                </a:solidFill>
                <a:effectLst/>
                <a:latin typeface="Arial" panose="020B0604020202020204" pitchFamily="34" charset="0"/>
                <a:cs typeface="Arial" panose="020B0604020202020204" pitchFamily="34" charset="0"/>
              </a:rPr>
              <a:t>The ‘root of female oppression’.</a:t>
            </a:r>
          </a:p>
          <a:p>
            <a:pPr>
              <a:lnSpc>
                <a:spcPct val="150000"/>
              </a:lnSpc>
            </a:pPr>
            <a:r>
              <a:rPr lang="en-GB" sz="2400" b="0" u="none" strike="noStrike" dirty="0">
                <a:solidFill>
                  <a:srgbClr val="000000"/>
                </a:solidFill>
                <a:effectLst/>
                <a:latin typeface="Arial" panose="020B0604020202020204" pitchFamily="34" charset="0"/>
                <a:cs typeface="Arial" panose="020B0604020202020204" pitchFamily="34" charset="0"/>
              </a:rPr>
              <a:t>Simone de Beauvoir and </a:t>
            </a:r>
            <a:r>
              <a:rPr lang="en-GB" sz="2400" b="0" u="none" strike="noStrike" dirty="0" err="1">
                <a:solidFill>
                  <a:srgbClr val="000000"/>
                </a:solidFill>
                <a:effectLst/>
                <a:latin typeface="Arial" panose="020B0604020202020204" pitchFamily="34" charset="0"/>
                <a:cs typeface="Arial" panose="020B0604020202020204" pitchFamily="34" charset="0"/>
              </a:rPr>
              <a:t>Shulamith</a:t>
            </a:r>
            <a:r>
              <a:rPr lang="en-GB" sz="2400" b="0" u="none" strike="noStrike" dirty="0">
                <a:solidFill>
                  <a:srgbClr val="000000"/>
                </a:solidFill>
                <a:effectLst/>
                <a:latin typeface="Arial" panose="020B0604020202020204" pitchFamily="34" charset="0"/>
                <a:cs typeface="Arial" panose="020B0604020202020204" pitchFamily="34" charset="0"/>
              </a:rPr>
              <a:t> Firestone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643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regnant person standing in a room&#10;&#10;Description automatically generated">
            <a:extLst>
              <a:ext uri="{FF2B5EF4-FFF2-40B4-BE49-F238E27FC236}">
                <a16:creationId xmlns:a16="http://schemas.microsoft.com/office/drawing/2014/main" id="{13FA0ADF-0972-BAEF-173D-4A87412BBDFA}"/>
              </a:ext>
            </a:extLst>
          </p:cNvPr>
          <p:cNvPicPr>
            <a:picLocks noChangeAspect="1"/>
          </p:cNvPicPr>
          <p:nvPr/>
        </p:nvPicPr>
        <p:blipFill>
          <a:blip r:embed="rId2"/>
          <a:stretch>
            <a:fillRect/>
          </a:stretch>
        </p:blipFill>
        <p:spPr>
          <a:xfrm>
            <a:off x="1804522" y="872837"/>
            <a:ext cx="3357414" cy="4696710"/>
          </a:xfrm>
          <a:prstGeom prst="rect">
            <a:avLst/>
          </a:prstGeom>
        </p:spPr>
      </p:pic>
      <p:pic>
        <p:nvPicPr>
          <p:cNvPr id="7" name="Picture 6" descr="A person in a graduation gown&#10;&#10;Description automatically generated">
            <a:extLst>
              <a:ext uri="{FF2B5EF4-FFF2-40B4-BE49-F238E27FC236}">
                <a16:creationId xmlns:a16="http://schemas.microsoft.com/office/drawing/2014/main" id="{1FF127AF-E822-850F-E89D-B5343227F0DD}"/>
              </a:ext>
            </a:extLst>
          </p:cNvPr>
          <p:cNvPicPr>
            <a:picLocks noChangeAspect="1"/>
          </p:cNvPicPr>
          <p:nvPr/>
        </p:nvPicPr>
        <p:blipFill>
          <a:blip r:embed="rId3"/>
          <a:stretch>
            <a:fillRect/>
          </a:stretch>
        </p:blipFill>
        <p:spPr>
          <a:xfrm>
            <a:off x="6732965" y="872836"/>
            <a:ext cx="3522533" cy="4696711"/>
          </a:xfrm>
          <a:prstGeom prst="rect">
            <a:avLst/>
          </a:prstGeom>
        </p:spPr>
      </p:pic>
      <p:sp>
        <p:nvSpPr>
          <p:cNvPr id="2" name="TextBox 1">
            <a:extLst>
              <a:ext uri="{FF2B5EF4-FFF2-40B4-BE49-F238E27FC236}">
                <a16:creationId xmlns:a16="http://schemas.microsoft.com/office/drawing/2014/main" id="{8EB4785B-528A-049C-0EE6-C386A169F3F1}"/>
              </a:ext>
            </a:extLst>
          </p:cNvPr>
          <p:cNvSpPr txBox="1"/>
          <p:nvPr/>
        </p:nvSpPr>
        <p:spPr>
          <a:xfrm>
            <a:off x="1008369" y="5650007"/>
            <a:ext cx="4949720" cy="612155"/>
          </a:xfrm>
          <a:prstGeom prst="rect">
            <a:avLst/>
          </a:prstGeom>
          <a:noFill/>
        </p:spPr>
        <p:txBody>
          <a:bodyPr wrap="square">
            <a:spAutoFit/>
          </a:bodyPr>
          <a:lstStyle/>
          <a:p>
            <a:pPr algn="ctr">
              <a:lnSpc>
                <a:spcPct val="150000"/>
              </a:lnSpc>
            </a:pPr>
            <a:r>
              <a:rPr lang="en-US" sz="1200" dirty="0">
                <a:latin typeface="Arial" panose="020B0604020202020204" pitchFamily="34" charset="0"/>
                <a:cs typeface="Arial" panose="020B0604020202020204" pitchFamily="34" charset="0"/>
              </a:rPr>
              <a:t>Les Femmes Collective, Satellite Show</a:t>
            </a:r>
            <a:r>
              <a:rPr lang="en-US" sz="1200" i="1" dirty="0">
                <a:latin typeface="Arial" panose="020B0604020202020204" pitchFamily="34" charset="0"/>
                <a:cs typeface="Arial" panose="020B0604020202020204" pitchFamily="34" charset="0"/>
              </a:rPr>
              <a:t>,</a:t>
            </a:r>
          </a:p>
          <a:p>
            <a:pPr algn="ctr">
              <a:lnSpc>
                <a:spcPct val="150000"/>
              </a:lnSpc>
            </a:pPr>
            <a:r>
              <a:rPr lang="en-US" sz="1200" i="1" dirty="0">
                <a:latin typeface="Arial" panose="020B0604020202020204" pitchFamily="34" charset="0"/>
                <a:cs typeface="Arial" panose="020B0604020202020204" pitchFamily="34" charset="0"/>
              </a:rPr>
              <a:t> Elysium Gallery, </a:t>
            </a:r>
            <a:r>
              <a:rPr lang="en-US" sz="1200" dirty="0">
                <a:latin typeface="Arial" panose="020B0604020202020204" pitchFamily="34" charset="0"/>
                <a:cs typeface="Arial" panose="020B0604020202020204" pitchFamily="34" charset="0"/>
              </a:rPr>
              <a:t>May 2022</a:t>
            </a:r>
          </a:p>
        </p:txBody>
      </p:sp>
      <p:sp>
        <p:nvSpPr>
          <p:cNvPr id="3" name="TextBox 2">
            <a:extLst>
              <a:ext uri="{FF2B5EF4-FFF2-40B4-BE49-F238E27FC236}">
                <a16:creationId xmlns:a16="http://schemas.microsoft.com/office/drawing/2014/main" id="{1FDB9DE3-C470-454D-4260-E348B1D75229}"/>
              </a:ext>
            </a:extLst>
          </p:cNvPr>
          <p:cNvSpPr txBox="1"/>
          <p:nvPr/>
        </p:nvSpPr>
        <p:spPr>
          <a:xfrm>
            <a:off x="6019371" y="5650006"/>
            <a:ext cx="4949720" cy="612155"/>
          </a:xfrm>
          <a:prstGeom prst="rect">
            <a:avLst/>
          </a:prstGeom>
          <a:noFill/>
        </p:spPr>
        <p:txBody>
          <a:bodyPr wrap="square">
            <a:spAutoFit/>
          </a:bodyPr>
          <a:lstStyle/>
          <a:p>
            <a:pPr algn="ctr">
              <a:lnSpc>
                <a:spcPct val="150000"/>
              </a:lnSpc>
            </a:pPr>
            <a:r>
              <a:rPr lang="en-US" sz="1200" dirty="0">
                <a:latin typeface="Arial" panose="020B0604020202020204" pitchFamily="34" charset="0"/>
                <a:cs typeface="Arial" panose="020B0604020202020204" pitchFamily="34" charset="0"/>
              </a:rPr>
              <a:t>Masters Graduation</a:t>
            </a:r>
            <a:r>
              <a:rPr lang="en-US" sz="1200" i="1" dirty="0">
                <a:latin typeface="Arial" panose="020B0604020202020204" pitchFamily="34" charset="0"/>
                <a:cs typeface="Arial" panose="020B0604020202020204" pitchFamily="34" charset="0"/>
              </a:rPr>
              <a:t>,</a:t>
            </a:r>
          </a:p>
          <a:p>
            <a:pPr algn="ctr">
              <a:lnSpc>
                <a:spcPct val="150000"/>
              </a:lnSpc>
            </a:pPr>
            <a:r>
              <a:rPr lang="en-US" sz="1200" dirty="0">
                <a:latin typeface="Arial" panose="020B0604020202020204" pitchFamily="34" charset="0"/>
                <a:cs typeface="Arial" panose="020B0604020202020204" pitchFamily="34" charset="0"/>
              </a:rPr>
              <a:t>July 2022</a:t>
            </a:r>
          </a:p>
        </p:txBody>
      </p:sp>
    </p:spTree>
    <p:extLst>
      <p:ext uri="{BB962C8B-B14F-4D97-AF65-F5344CB8AC3E}">
        <p14:creationId xmlns:p14="http://schemas.microsoft.com/office/powerpoint/2010/main" val="733789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and blue text&#10;&#10;Description automatically generated">
            <a:extLst>
              <a:ext uri="{FF2B5EF4-FFF2-40B4-BE49-F238E27FC236}">
                <a16:creationId xmlns:a16="http://schemas.microsoft.com/office/drawing/2014/main" id="{CD163694-19D4-680B-E0CC-C94A5F46414E}"/>
              </a:ext>
            </a:extLst>
          </p:cNvPr>
          <p:cNvPicPr>
            <a:picLocks noChangeAspect="1"/>
          </p:cNvPicPr>
          <p:nvPr/>
        </p:nvPicPr>
        <p:blipFill>
          <a:blip r:embed="rId2"/>
          <a:stretch>
            <a:fillRect/>
          </a:stretch>
        </p:blipFill>
        <p:spPr>
          <a:xfrm>
            <a:off x="3156539" y="932180"/>
            <a:ext cx="2584511" cy="4028440"/>
          </a:xfrm>
          <a:prstGeom prst="rect">
            <a:avLst/>
          </a:prstGeom>
        </p:spPr>
      </p:pic>
      <p:sp>
        <p:nvSpPr>
          <p:cNvPr id="6" name="TextBox 5">
            <a:extLst>
              <a:ext uri="{FF2B5EF4-FFF2-40B4-BE49-F238E27FC236}">
                <a16:creationId xmlns:a16="http://schemas.microsoft.com/office/drawing/2014/main" id="{4E108176-39AD-A18F-416B-4F7233F627EB}"/>
              </a:ext>
            </a:extLst>
          </p:cNvPr>
          <p:cNvSpPr txBox="1"/>
          <p:nvPr/>
        </p:nvSpPr>
        <p:spPr>
          <a:xfrm>
            <a:off x="3043084" y="5313729"/>
            <a:ext cx="6105832" cy="612091"/>
          </a:xfrm>
          <a:prstGeom prst="rect">
            <a:avLst/>
          </a:prstGeom>
          <a:noFill/>
        </p:spPr>
        <p:txBody>
          <a:bodyPr wrap="square">
            <a:spAutoFit/>
          </a:bodyPr>
          <a:lstStyle/>
          <a:p>
            <a:pPr algn="ctr">
              <a:lnSpc>
                <a:spcPct val="150000"/>
              </a:lnSpc>
            </a:pPr>
            <a:r>
              <a:rPr lang="en-GB" sz="1200" b="0" i="0" u="none" strike="noStrike" dirty="0">
                <a:solidFill>
                  <a:srgbClr val="000000"/>
                </a:solidFill>
                <a:effectLst/>
                <a:latin typeface="Arial" panose="020B0604020202020204" pitchFamily="34" charset="0"/>
                <a:cs typeface="Arial" panose="020B0604020202020204" pitchFamily="34" charset="0"/>
              </a:rPr>
              <a:t>Susan Sontag, </a:t>
            </a:r>
            <a:r>
              <a:rPr lang="en-GB" sz="1200" b="0" i="1" u="none" strike="noStrike" dirty="0">
                <a:solidFill>
                  <a:srgbClr val="000000"/>
                </a:solidFill>
                <a:effectLst/>
                <a:latin typeface="Arial" panose="020B0604020202020204" pitchFamily="34" charset="0"/>
                <a:cs typeface="Arial" panose="020B0604020202020204" pitchFamily="34" charset="0"/>
              </a:rPr>
              <a:t>On Women</a:t>
            </a:r>
            <a:r>
              <a:rPr lang="en-GB" sz="1200" b="0" i="0" u="none" strike="noStrike" dirty="0">
                <a:solidFill>
                  <a:srgbClr val="000000"/>
                </a:solidFill>
                <a:effectLst/>
                <a:latin typeface="Arial" panose="020B0604020202020204" pitchFamily="34" charset="0"/>
                <a:cs typeface="Arial" panose="020B0604020202020204" pitchFamily="34" charset="0"/>
              </a:rPr>
              <a:t>. </a:t>
            </a:r>
          </a:p>
          <a:p>
            <a:pPr algn="ctr">
              <a:lnSpc>
                <a:spcPct val="150000"/>
              </a:lnSpc>
            </a:pPr>
            <a:r>
              <a:rPr lang="en-GB" sz="1200" b="0" i="0" u="none" strike="noStrike" dirty="0">
                <a:solidFill>
                  <a:srgbClr val="000000"/>
                </a:solidFill>
                <a:effectLst/>
                <a:latin typeface="Arial" panose="020B0604020202020204" pitchFamily="34" charset="0"/>
                <a:cs typeface="Arial" panose="020B0604020202020204" pitchFamily="34" charset="0"/>
              </a:rPr>
              <a:t>London UK: Hamish Hamilton</a:t>
            </a:r>
          </a:p>
        </p:txBody>
      </p:sp>
      <p:pic>
        <p:nvPicPr>
          <p:cNvPr id="8" name="Picture 7" descr="A person in a leather jacket&#10;&#10;Description automatically generated">
            <a:extLst>
              <a:ext uri="{FF2B5EF4-FFF2-40B4-BE49-F238E27FC236}">
                <a16:creationId xmlns:a16="http://schemas.microsoft.com/office/drawing/2014/main" id="{D5B71B28-5EDF-3439-DC7C-76ED07B26194}"/>
              </a:ext>
            </a:extLst>
          </p:cNvPr>
          <p:cNvPicPr>
            <a:picLocks noChangeAspect="1"/>
          </p:cNvPicPr>
          <p:nvPr/>
        </p:nvPicPr>
        <p:blipFill>
          <a:blip r:embed="rId3"/>
          <a:stretch>
            <a:fillRect/>
          </a:stretch>
        </p:blipFill>
        <p:spPr>
          <a:xfrm>
            <a:off x="6450950" y="932180"/>
            <a:ext cx="3220476" cy="4028440"/>
          </a:xfrm>
          <a:prstGeom prst="rect">
            <a:avLst/>
          </a:prstGeom>
        </p:spPr>
      </p:pic>
    </p:spTree>
    <p:extLst>
      <p:ext uri="{BB962C8B-B14F-4D97-AF65-F5344CB8AC3E}">
        <p14:creationId xmlns:p14="http://schemas.microsoft.com/office/powerpoint/2010/main" val="2938063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42F359-707A-9E76-F252-C4E24AD0BFD0}"/>
              </a:ext>
            </a:extLst>
          </p:cNvPr>
          <p:cNvSpPr txBox="1"/>
          <p:nvPr/>
        </p:nvSpPr>
        <p:spPr>
          <a:xfrm>
            <a:off x="2052430" y="2309078"/>
            <a:ext cx="8087139" cy="2239844"/>
          </a:xfrm>
          <a:prstGeom prst="rect">
            <a:avLst/>
          </a:prstGeom>
          <a:noFill/>
        </p:spPr>
        <p:txBody>
          <a:bodyPr wrap="square">
            <a:spAutoFit/>
          </a:bodyPr>
          <a:lstStyle/>
          <a:p>
            <a:pPr algn="ctr">
              <a:lnSpc>
                <a:spcPct val="150000"/>
              </a:lnSpc>
            </a:pPr>
            <a:r>
              <a:rPr lang="en-GB" sz="2400" i="0" u="none" strike="noStrike" dirty="0">
                <a:effectLst/>
                <a:latin typeface="Arial" panose="020B0604020202020204" pitchFamily="34" charset="0"/>
                <a:cs typeface="Arial" panose="020B0604020202020204" pitchFamily="34" charset="0"/>
              </a:rPr>
              <a:t>“Women should allow their faces to show the lives they have lived. Women should tell the truth.” </a:t>
            </a:r>
          </a:p>
          <a:p>
            <a:pPr algn="ctr">
              <a:lnSpc>
                <a:spcPct val="150000"/>
              </a:lnSpc>
            </a:pPr>
            <a:endParaRPr lang="en-GB" sz="2400" dirty="0">
              <a:latin typeface="Arial" panose="020B0604020202020204" pitchFamily="34" charset="0"/>
              <a:cs typeface="Arial" panose="020B0604020202020204" pitchFamily="34" charset="0"/>
            </a:endParaRPr>
          </a:p>
          <a:p>
            <a:pPr algn="ctr">
              <a:lnSpc>
                <a:spcPct val="150000"/>
              </a:lnSpc>
            </a:pPr>
            <a:r>
              <a:rPr lang="en-GB" sz="2400" i="0" u="none" strike="noStrike" dirty="0">
                <a:effectLst/>
                <a:latin typeface="Arial" panose="020B0604020202020204" pitchFamily="34" charset="0"/>
                <a:cs typeface="Arial" panose="020B0604020202020204" pitchFamily="34" charset="0"/>
              </a:rPr>
              <a:t>Susan Sontag - The Double Standard of Aging</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1136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baby&#10;&#10;Description automatically generated">
            <a:extLst>
              <a:ext uri="{FF2B5EF4-FFF2-40B4-BE49-F238E27FC236}">
                <a16:creationId xmlns:a16="http://schemas.microsoft.com/office/drawing/2014/main" id="{7927AEE5-105C-CD86-300F-4E134A86CC03}"/>
              </a:ext>
            </a:extLst>
          </p:cNvPr>
          <p:cNvPicPr>
            <a:picLocks noChangeAspect="1"/>
          </p:cNvPicPr>
          <p:nvPr/>
        </p:nvPicPr>
        <p:blipFill>
          <a:blip r:embed="rId2"/>
          <a:stretch>
            <a:fillRect/>
          </a:stretch>
        </p:blipFill>
        <p:spPr>
          <a:xfrm>
            <a:off x="3252297" y="779319"/>
            <a:ext cx="5687406" cy="4110592"/>
          </a:xfrm>
          <a:prstGeom prst="rect">
            <a:avLst/>
          </a:prstGeom>
        </p:spPr>
      </p:pic>
      <p:sp>
        <p:nvSpPr>
          <p:cNvPr id="6" name="TextBox 5">
            <a:extLst>
              <a:ext uri="{FF2B5EF4-FFF2-40B4-BE49-F238E27FC236}">
                <a16:creationId xmlns:a16="http://schemas.microsoft.com/office/drawing/2014/main" id="{420681DE-7073-028A-0B64-121FC389A703}"/>
              </a:ext>
            </a:extLst>
          </p:cNvPr>
          <p:cNvSpPr txBox="1"/>
          <p:nvPr/>
        </p:nvSpPr>
        <p:spPr>
          <a:xfrm>
            <a:off x="3990015" y="5039962"/>
            <a:ext cx="4211970" cy="889090"/>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Lewis Hine</a:t>
            </a:r>
            <a:r>
              <a:rPr lang="en-US" sz="1200" i="1" dirty="0">
                <a:latin typeface="Arial" panose="020B0604020202020204" pitchFamily="34" charset="0"/>
                <a:cs typeface="Arial" panose="020B0604020202020204" pitchFamily="34" charset="0"/>
              </a:rPr>
              <a:t>, Woman and Baby</a:t>
            </a:r>
            <a:r>
              <a:rPr lang="en-US" sz="1200" dirty="0">
                <a:latin typeface="Arial" panose="020B0604020202020204" pitchFamily="34" charset="0"/>
                <a:cs typeface="Arial" panose="020B0604020202020204" pitchFamily="34" charset="0"/>
              </a:rPr>
              <a:t>, 1903 - 1938</a:t>
            </a:r>
          </a:p>
          <a:p>
            <a:pPr algn="ctr">
              <a:lnSpc>
                <a:spcPct val="150000"/>
              </a:lnSpc>
            </a:pPr>
            <a:r>
              <a:rPr lang="en-US" sz="1200" dirty="0">
                <a:latin typeface="Arial" panose="020B0604020202020204" pitchFamily="34" charset="0"/>
                <a:cs typeface="Arial" panose="020B0604020202020204" pitchFamily="34" charset="0"/>
              </a:rPr>
              <a:t>[photograph, negative, gelatin on nitrocellulose sheet film], </a:t>
            </a:r>
          </a:p>
          <a:p>
            <a:pPr algn="ctr">
              <a:lnSpc>
                <a:spcPct val="150000"/>
              </a:lnSpc>
            </a:pPr>
            <a:r>
              <a:rPr lang="en-US" sz="1200" dirty="0">
                <a:latin typeface="Arial" panose="020B0604020202020204" pitchFamily="34" charset="0"/>
                <a:cs typeface="Arial" panose="020B0604020202020204" pitchFamily="34" charset="0"/>
              </a:rPr>
              <a:t>5x7”</a:t>
            </a:r>
          </a:p>
        </p:txBody>
      </p:sp>
    </p:spTree>
    <p:extLst>
      <p:ext uri="{BB962C8B-B14F-4D97-AF65-F5344CB8AC3E}">
        <p14:creationId xmlns:p14="http://schemas.microsoft.com/office/powerpoint/2010/main" val="255174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ictures on a wall&#10;&#10;Description automatically generated">
            <a:extLst>
              <a:ext uri="{FF2B5EF4-FFF2-40B4-BE49-F238E27FC236}">
                <a16:creationId xmlns:a16="http://schemas.microsoft.com/office/drawing/2014/main" id="{97675A83-4048-3697-FCE5-E0EDE3686AFE}"/>
              </a:ext>
            </a:extLst>
          </p:cNvPr>
          <p:cNvPicPr>
            <a:picLocks noChangeAspect="1"/>
          </p:cNvPicPr>
          <p:nvPr/>
        </p:nvPicPr>
        <p:blipFill>
          <a:blip r:embed="rId2"/>
          <a:stretch>
            <a:fillRect/>
          </a:stretch>
        </p:blipFill>
        <p:spPr>
          <a:xfrm>
            <a:off x="2932496" y="949633"/>
            <a:ext cx="6327008" cy="4148858"/>
          </a:xfrm>
          <a:prstGeom prst="rect">
            <a:avLst/>
          </a:prstGeom>
        </p:spPr>
      </p:pic>
      <p:sp>
        <p:nvSpPr>
          <p:cNvPr id="6" name="TextBox 5">
            <a:extLst>
              <a:ext uri="{FF2B5EF4-FFF2-40B4-BE49-F238E27FC236}">
                <a16:creationId xmlns:a16="http://schemas.microsoft.com/office/drawing/2014/main" id="{9ECF7CAA-490F-1812-66B7-50B441C87F7C}"/>
              </a:ext>
            </a:extLst>
          </p:cNvPr>
          <p:cNvSpPr txBox="1"/>
          <p:nvPr/>
        </p:nvSpPr>
        <p:spPr>
          <a:xfrm>
            <a:off x="3990015" y="5236362"/>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Carrie Mae Weems</a:t>
            </a:r>
            <a:r>
              <a:rPr lang="en-US" sz="1200" i="1" dirty="0">
                <a:latin typeface="Arial" panose="020B0604020202020204" pitchFamily="34" charset="0"/>
                <a:cs typeface="Arial" panose="020B0604020202020204" pitchFamily="34" charset="0"/>
              </a:rPr>
              <a:t>, The Kitchen Table Series</a:t>
            </a:r>
            <a:r>
              <a:rPr lang="en-US" sz="1200" dirty="0">
                <a:latin typeface="Arial" panose="020B0604020202020204" pitchFamily="34" charset="0"/>
                <a:cs typeface="Arial" panose="020B0604020202020204" pitchFamily="34" charset="0"/>
              </a:rPr>
              <a:t>, 1990</a:t>
            </a:r>
          </a:p>
          <a:p>
            <a:pPr algn="ctr">
              <a:lnSpc>
                <a:spcPct val="150000"/>
              </a:lnSpc>
            </a:pPr>
            <a:r>
              <a:rPr lang="en-US" sz="1200" dirty="0">
                <a:latin typeface="Arial" panose="020B0604020202020204" pitchFamily="34" charset="0"/>
                <a:cs typeface="Arial" panose="020B0604020202020204" pitchFamily="34" charset="0"/>
              </a:rPr>
              <a:t>[photographs]</a:t>
            </a:r>
          </a:p>
        </p:txBody>
      </p:sp>
    </p:spTree>
    <p:extLst>
      <p:ext uri="{BB962C8B-B14F-4D97-AF65-F5344CB8AC3E}">
        <p14:creationId xmlns:p14="http://schemas.microsoft.com/office/powerpoint/2010/main" val="995456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two children&#10;&#10;Description automatically generated">
            <a:extLst>
              <a:ext uri="{FF2B5EF4-FFF2-40B4-BE49-F238E27FC236}">
                <a16:creationId xmlns:a16="http://schemas.microsoft.com/office/drawing/2014/main" id="{18FCE5F4-FE6C-1E92-7929-9D951485A74D}"/>
              </a:ext>
            </a:extLst>
          </p:cNvPr>
          <p:cNvPicPr>
            <a:picLocks noChangeAspect="1"/>
          </p:cNvPicPr>
          <p:nvPr/>
        </p:nvPicPr>
        <p:blipFill>
          <a:blip r:embed="rId2"/>
          <a:stretch>
            <a:fillRect/>
          </a:stretch>
        </p:blipFill>
        <p:spPr>
          <a:xfrm>
            <a:off x="2437020" y="507173"/>
            <a:ext cx="3241537" cy="4475476"/>
          </a:xfrm>
          <a:prstGeom prst="rect">
            <a:avLst/>
          </a:prstGeom>
        </p:spPr>
      </p:pic>
      <p:pic>
        <p:nvPicPr>
          <p:cNvPr id="7" name="Picture 6" descr="A group of flowers floating in water&#10;&#10;Description automatically generated">
            <a:extLst>
              <a:ext uri="{FF2B5EF4-FFF2-40B4-BE49-F238E27FC236}">
                <a16:creationId xmlns:a16="http://schemas.microsoft.com/office/drawing/2014/main" id="{70C5E6B1-E6C6-5CFE-7BF9-C9252318E3F9}"/>
              </a:ext>
            </a:extLst>
          </p:cNvPr>
          <p:cNvPicPr>
            <a:picLocks noChangeAspect="1"/>
          </p:cNvPicPr>
          <p:nvPr/>
        </p:nvPicPr>
        <p:blipFill>
          <a:blip r:embed="rId3"/>
          <a:stretch>
            <a:fillRect/>
          </a:stretch>
        </p:blipFill>
        <p:spPr>
          <a:xfrm>
            <a:off x="6513445" y="507173"/>
            <a:ext cx="3439667" cy="4475476"/>
          </a:xfrm>
          <a:prstGeom prst="rect">
            <a:avLst/>
          </a:prstGeom>
        </p:spPr>
      </p:pic>
      <p:sp>
        <p:nvSpPr>
          <p:cNvPr id="8" name="TextBox 7">
            <a:extLst>
              <a:ext uri="{FF2B5EF4-FFF2-40B4-BE49-F238E27FC236}">
                <a16:creationId xmlns:a16="http://schemas.microsoft.com/office/drawing/2014/main" id="{254FA277-5FB4-3E5D-FC72-2416C6809424}"/>
              </a:ext>
            </a:extLst>
          </p:cNvPr>
          <p:cNvSpPr txBox="1"/>
          <p:nvPr/>
        </p:nvSpPr>
        <p:spPr>
          <a:xfrm>
            <a:off x="1951803" y="5196606"/>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Imogen Cunningham</a:t>
            </a:r>
            <a:r>
              <a:rPr lang="en-US" sz="1200" i="1" dirty="0">
                <a:latin typeface="Arial" panose="020B0604020202020204" pitchFamily="34" charset="0"/>
                <a:cs typeface="Arial" panose="020B0604020202020204" pitchFamily="34" charset="0"/>
              </a:rPr>
              <a:t>, Self Portrait with Twins</a:t>
            </a:r>
            <a:r>
              <a:rPr lang="en-US" sz="1200" dirty="0">
                <a:latin typeface="Arial" panose="020B0604020202020204" pitchFamily="34" charset="0"/>
                <a:cs typeface="Arial" panose="020B0604020202020204" pitchFamily="34" charset="0"/>
              </a:rPr>
              <a:t>, 1918</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9" name="TextBox 8">
            <a:extLst>
              <a:ext uri="{FF2B5EF4-FFF2-40B4-BE49-F238E27FC236}">
                <a16:creationId xmlns:a16="http://schemas.microsoft.com/office/drawing/2014/main" id="{756E695E-218C-7863-05F2-3E80B053A71A}"/>
              </a:ext>
            </a:extLst>
          </p:cNvPr>
          <p:cNvSpPr txBox="1"/>
          <p:nvPr/>
        </p:nvSpPr>
        <p:spPr>
          <a:xfrm>
            <a:off x="6163773" y="5196606"/>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Imogen Cunningham</a:t>
            </a:r>
            <a:r>
              <a:rPr lang="en-US" sz="1200" i="1" dirty="0">
                <a:latin typeface="Arial" panose="020B0604020202020204" pitchFamily="34" charset="0"/>
                <a:cs typeface="Arial" panose="020B0604020202020204" pitchFamily="34" charset="0"/>
              </a:rPr>
              <a:t>, Seedling Circles, </a:t>
            </a:r>
            <a:r>
              <a:rPr lang="en-US" sz="1200" dirty="0">
                <a:latin typeface="Arial" panose="020B0604020202020204" pitchFamily="34" charset="0"/>
                <a:cs typeface="Arial" panose="020B0604020202020204" pitchFamily="34" charset="0"/>
              </a:rPr>
              <a:t>No Date</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3318535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person's chest&#10;&#10;Description automatically generated">
            <a:extLst>
              <a:ext uri="{FF2B5EF4-FFF2-40B4-BE49-F238E27FC236}">
                <a16:creationId xmlns:a16="http://schemas.microsoft.com/office/drawing/2014/main" id="{74CFCDB0-5D80-CFA6-53A4-E297358A9CD2}"/>
              </a:ext>
            </a:extLst>
          </p:cNvPr>
          <p:cNvPicPr>
            <a:picLocks noChangeAspect="1"/>
          </p:cNvPicPr>
          <p:nvPr/>
        </p:nvPicPr>
        <p:blipFill>
          <a:blip r:embed="rId2"/>
          <a:stretch>
            <a:fillRect/>
          </a:stretch>
        </p:blipFill>
        <p:spPr>
          <a:xfrm>
            <a:off x="2991816" y="972379"/>
            <a:ext cx="6208367" cy="4028724"/>
          </a:xfrm>
          <a:prstGeom prst="rect">
            <a:avLst/>
          </a:prstGeom>
        </p:spPr>
      </p:pic>
      <p:sp>
        <p:nvSpPr>
          <p:cNvPr id="6" name="TextBox 5">
            <a:extLst>
              <a:ext uri="{FF2B5EF4-FFF2-40B4-BE49-F238E27FC236}">
                <a16:creationId xmlns:a16="http://schemas.microsoft.com/office/drawing/2014/main" id="{9A77FFC4-6F74-DA3B-6DBD-65E8A6C86E90}"/>
              </a:ext>
            </a:extLst>
          </p:cNvPr>
          <p:cNvSpPr txBox="1"/>
          <p:nvPr/>
        </p:nvSpPr>
        <p:spPr>
          <a:xfrm>
            <a:off x="3990015" y="5236362"/>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Imogen Cunningham</a:t>
            </a:r>
            <a:r>
              <a:rPr lang="en-US" sz="1200" i="1" dirty="0">
                <a:latin typeface="Arial" panose="020B0604020202020204" pitchFamily="34" charset="0"/>
                <a:cs typeface="Arial" panose="020B0604020202020204" pitchFamily="34" charset="0"/>
              </a:rPr>
              <a:t>, Leaning Nude</a:t>
            </a:r>
            <a:r>
              <a:rPr lang="en-US" sz="1200" dirty="0">
                <a:latin typeface="Arial" panose="020B0604020202020204" pitchFamily="34" charset="0"/>
                <a:cs typeface="Arial" panose="020B0604020202020204" pitchFamily="34" charset="0"/>
              </a:rPr>
              <a:t>, 1928</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2240508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regnant person with tattoos&#10;&#10;Description automatically generated">
            <a:extLst>
              <a:ext uri="{FF2B5EF4-FFF2-40B4-BE49-F238E27FC236}">
                <a16:creationId xmlns:a16="http://schemas.microsoft.com/office/drawing/2014/main" id="{2890ADAB-8758-1E13-D0E3-A02E5E442A14}"/>
              </a:ext>
            </a:extLst>
          </p:cNvPr>
          <p:cNvPicPr>
            <a:picLocks noChangeAspect="1"/>
          </p:cNvPicPr>
          <p:nvPr/>
        </p:nvPicPr>
        <p:blipFill>
          <a:blip r:embed="rId2"/>
          <a:stretch>
            <a:fillRect/>
          </a:stretch>
        </p:blipFill>
        <p:spPr>
          <a:xfrm>
            <a:off x="6841064" y="993914"/>
            <a:ext cx="3324639" cy="4432852"/>
          </a:xfrm>
          <a:prstGeom prst="rect">
            <a:avLst/>
          </a:prstGeom>
        </p:spPr>
      </p:pic>
      <p:pic>
        <p:nvPicPr>
          <p:cNvPr id="7" name="Picture 6" descr="A poster with colorful circles and text&#10;&#10;Description automatically generated">
            <a:extLst>
              <a:ext uri="{FF2B5EF4-FFF2-40B4-BE49-F238E27FC236}">
                <a16:creationId xmlns:a16="http://schemas.microsoft.com/office/drawing/2014/main" id="{03B77076-407B-F7AA-E2E3-C335EE5A297F}"/>
              </a:ext>
            </a:extLst>
          </p:cNvPr>
          <p:cNvPicPr>
            <a:picLocks noChangeAspect="1"/>
          </p:cNvPicPr>
          <p:nvPr/>
        </p:nvPicPr>
        <p:blipFill>
          <a:blip r:embed="rId3"/>
          <a:stretch>
            <a:fillRect/>
          </a:stretch>
        </p:blipFill>
        <p:spPr>
          <a:xfrm>
            <a:off x="2316369" y="775252"/>
            <a:ext cx="3120151" cy="4651514"/>
          </a:xfrm>
          <a:prstGeom prst="rect">
            <a:avLst/>
          </a:prstGeom>
        </p:spPr>
      </p:pic>
      <p:sp>
        <p:nvSpPr>
          <p:cNvPr id="8" name="TextBox 7">
            <a:extLst>
              <a:ext uri="{FF2B5EF4-FFF2-40B4-BE49-F238E27FC236}">
                <a16:creationId xmlns:a16="http://schemas.microsoft.com/office/drawing/2014/main" id="{0918A47E-EEE6-3D1C-D8A6-13746A413E05}"/>
              </a:ext>
            </a:extLst>
          </p:cNvPr>
          <p:cNvSpPr txBox="1"/>
          <p:nvPr/>
        </p:nvSpPr>
        <p:spPr>
          <a:xfrm>
            <a:off x="1770459" y="5560109"/>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Lucy Jones</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Matrescence</a:t>
            </a:r>
            <a:r>
              <a:rPr lang="en-US" sz="1200" dirty="0">
                <a:latin typeface="Arial" panose="020B0604020202020204" pitchFamily="34" charset="0"/>
                <a:cs typeface="Arial" panose="020B0604020202020204" pitchFamily="34" charset="0"/>
              </a:rPr>
              <a:t>, 2023</a:t>
            </a:r>
          </a:p>
          <a:p>
            <a:pPr algn="ctr">
              <a:lnSpc>
                <a:spcPct val="150000"/>
              </a:lnSpc>
            </a:pPr>
            <a:r>
              <a:rPr lang="en-US" sz="1200" dirty="0">
                <a:latin typeface="Arial" panose="020B0604020202020204" pitchFamily="34" charset="0"/>
                <a:cs typeface="Arial" panose="020B0604020202020204" pitchFamily="34" charset="0"/>
              </a:rPr>
              <a:t>Penguin, Allen Lane</a:t>
            </a:r>
          </a:p>
        </p:txBody>
      </p:sp>
      <p:sp>
        <p:nvSpPr>
          <p:cNvPr id="9" name="TextBox 8">
            <a:extLst>
              <a:ext uri="{FF2B5EF4-FFF2-40B4-BE49-F238E27FC236}">
                <a16:creationId xmlns:a16="http://schemas.microsoft.com/office/drawing/2014/main" id="{4FACDEB6-2E48-461E-21CD-08AD460F1632}"/>
              </a:ext>
            </a:extLst>
          </p:cNvPr>
          <p:cNvSpPr txBox="1"/>
          <p:nvPr/>
        </p:nvSpPr>
        <p:spPr>
          <a:xfrm>
            <a:off x="6397398" y="5560109"/>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Self-Portrait, August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394806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A318B09-35A9-50A2-90FE-7E588CF8FED7}"/>
              </a:ext>
            </a:extLst>
          </p:cNvPr>
          <p:cNvSpPr txBox="1"/>
          <p:nvPr/>
        </p:nvSpPr>
        <p:spPr>
          <a:xfrm>
            <a:off x="1943100" y="1123272"/>
            <a:ext cx="8305800" cy="4611455"/>
          </a:xfrm>
          <a:prstGeom prst="rect">
            <a:avLst/>
          </a:prstGeom>
          <a:noFill/>
        </p:spPr>
        <p:txBody>
          <a:bodyPr wrap="square">
            <a:spAutoFit/>
          </a:bodyPr>
          <a:lstStyle/>
          <a:p>
            <a:pPr algn="ctr">
              <a:lnSpc>
                <a:spcPct val="150000"/>
              </a:lnSpc>
            </a:pPr>
            <a:r>
              <a:rPr lang="en-GB" sz="2400" b="0" i="0" u="none" strike="noStrike" dirty="0">
                <a:solidFill>
                  <a:srgbClr val="333333"/>
                </a:solidFill>
                <a:effectLst/>
                <a:latin typeface="Arial" panose="020B0604020202020204" pitchFamily="34" charset="0"/>
                <a:cs typeface="Arial" panose="020B0604020202020204" pitchFamily="34" charset="0"/>
              </a:rPr>
              <a:t>“Good mother ideology refers to beliefs that women are only ‘good’ mothers if they adhere to the tenets of dominant parenting discourse, such as intensive mothering ideology, which prioritizes children’s needs and child-raising above all else”.</a:t>
            </a:r>
          </a:p>
          <a:p>
            <a:pPr algn="ctr">
              <a:lnSpc>
                <a:spcPct val="150000"/>
              </a:lnSpc>
            </a:pPr>
            <a:endParaRPr lang="en-GB" dirty="0">
              <a:solidFill>
                <a:srgbClr val="333333"/>
              </a:solidFill>
              <a:latin typeface="Arial" panose="020B0604020202020204" pitchFamily="34" charset="0"/>
              <a:cs typeface="Arial" panose="020B0604020202020204" pitchFamily="34" charset="0"/>
            </a:endParaRPr>
          </a:p>
          <a:p>
            <a:pPr algn="ctr">
              <a:lnSpc>
                <a:spcPct val="150000"/>
              </a:lnSpc>
            </a:pPr>
            <a:endParaRPr lang="en-GB" sz="1400" dirty="0">
              <a:solidFill>
                <a:srgbClr val="333333"/>
              </a:solidFill>
              <a:latin typeface="Arial" panose="020B0604020202020204" pitchFamily="34" charset="0"/>
              <a:cs typeface="Arial" panose="020B0604020202020204" pitchFamily="34" charset="0"/>
            </a:endParaRPr>
          </a:p>
          <a:p>
            <a:pPr algn="ctr">
              <a:lnSpc>
                <a:spcPct val="150000"/>
              </a:lnSpc>
            </a:pPr>
            <a:r>
              <a:rPr lang="en-GB" sz="1400" b="0" i="0" u="none" strike="noStrike" dirty="0">
                <a:solidFill>
                  <a:srgbClr val="000000"/>
                </a:solidFill>
                <a:effectLst/>
                <a:latin typeface="Arial" panose="020B0604020202020204" pitchFamily="34" charset="0"/>
                <a:cs typeface="Arial" panose="020B0604020202020204" pitchFamily="34" charset="0"/>
              </a:rPr>
              <a:t>Tricia Williamson, (2022) </a:t>
            </a:r>
            <a:r>
              <a:rPr lang="en-GB" sz="1400" b="0" i="1" u="none" strike="noStrike" dirty="0">
                <a:solidFill>
                  <a:srgbClr val="000000"/>
                </a:solidFill>
                <a:effectLst/>
                <a:latin typeface="Arial" panose="020B0604020202020204" pitchFamily="34" charset="0"/>
                <a:cs typeface="Arial" panose="020B0604020202020204" pitchFamily="34" charset="0"/>
              </a:rPr>
              <a:t>Mothering ideology: A qualitative exploration of mothers’ perceptions of navigating motherhood pressures and partner relationships.</a:t>
            </a:r>
            <a:endParaRPr lang="en-GB" sz="1400" dirty="0">
              <a:solidFill>
                <a:srgbClr val="333333"/>
              </a:solidFill>
              <a:latin typeface="Arial" panose="020B0604020202020204" pitchFamily="34" charset="0"/>
              <a:cs typeface="Arial" panose="020B0604020202020204" pitchFamily="34" charset="0"/>
            </a:endParaRPr>
          </a:p>
          <a:p>
            <a:pPr algn="ctr">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829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person breastfeeding a baby in a hospital bed&#10;&#10;Description automatically generated">
            <a:extLst>
              <a:ext uri="{FF2B5EF4-FFF2-40B4-BE49-F238E27FC236}">
                <a16:creationId xmlns:a16="http://schemas.microsoft.com/office/drawing/2014/main" id="{481B7F83-A24A-B256-48C4-7E33F7772CA6}"/>
              </a:ext>
            </a:extLst>
          </p:cNvPr>
          <p:cNvPicPr>
            <a:picLocks noChangeAspect="1"/>
          </p:cNvPicPr>
          <p:nvPr/>
        </p:nvPicPr>
        <p:blipFill rotWithShape="1">
          <a:blip r:embed="rId2"/>
          <a:srcRect l="7505" r="2653" b="-2"/>
          <a:stretch/>
        </p:blipFill>
        <p:spPr>
          <a:xfrm>
            <a:off x="838200" y="557189"/>
            <a:ext cx="3057940" cy="5080222"/>
          </a:xfrm>
          <a:prstGeom prst="rect">
            <a:avLst/>
          </a:prstGeom>
        </p:spPr>
      </p:pic>
      <p:pic>
        <p:nvPicPr>
          <p:cNvPr id="7" name="Picture 6" descr="A person's back with wet hair&#10;&#10;Description automatically generated">
            <a:extLst>
              <a:ext uri="{FF2B5EF4-FFF2-40B4-BE49-F238E27FC236}">
                <a16:creationId xmlns:a16="http://schemas.microsoft.com/office/drawing/2014/main" id="{4E82CC67-C5BF-4581-24B2-928A3753B64F}"/>
              </a:ext>
            </a:extLst>
          </p:cNvPr>
          <p:cNvPicPr>
            <a:picLocks noChangeAspect="1"/>
          </p:cNvPicPr>
          <p:nvPr/>
        </p:nvPicPr>
        <p:blipFill rotWithShape="1">
          <a:blip r:embed="rId3"/>
          <a:srcRect l="14174" r="-2" b="-2"/>
          <a:stretch/>
        </p:blipFill>
        <p:spPr>
          <a:xfrm>
            <a:off x="4459582" y="557188"/>
            <a:ext cx="2910406" cy="5080223"/>
          </a:xfrm>
          <a:prstGeom prst="rect">
            <a:avLst/>
          </a:prstGeom>
        </p:spPr>
      </p:pic>
      <p:pic>
        <p:nvPicPr>
          <p:cNvPr id="5" name="Picture 4" descr="A person and person kissing&#10;&#10;Description automatically generated">
            <a:extLst>
              <a:ext uri="{FF2B5EF4-FFF2-40B4-BE49-F238E27FC236}">
                <a16:creationId xmlns:a16="http://schemas.microsoft.com/office/drawing/2014/main" id="{D7863841-23A3-F5EB-763F-58EBF1EFF3FC}"/>
              </a:ext>
            </a:extLst>
          </p:cNvPr>
          <p:cNvPicPr>
            <a:picLocks noChangeAspect="1"/>
          </p:cNvPicPr>
          <p:nvPr/>
        </p:nvPicPr>
        <p:blipFill rotWithShape="1">
          <a:blip r:embed="rId4"/>
          <a:srcRect r="10065" b="-2"/>
          <a:stretch/>
        </p:blipFill>
        <p:spPr>
          <a:xfrm>
            <a:off x="7933430" y="590082"/>
            <a:ext cx="3057941" cy="5113116"/>
          </a:xfrm>
          <a:prstGeom prst="rect">
            <a:avLst/>
          </a:prstGeom>
        </p:spPr>
      </p:pic>
      <p:sp>
        <p:nvSpPr>
          <p:cNvPr id="10" name="TextBox 9">
            <a:extLst>
              <a:ext uri="{FF2B5EF4-FFF2-40B4-BE49-F238E27FC236}">
                <a16:creationId xmlns:a16="http://schemas.microsoft.com/office/drawing/2014/main" id="{E9B6A67F-E37C-D58D-6374-6E88DFF605FB}"/>
              </a:ext>
            </a:extLst>
          </p:cNvPr>
          <p:cNvSpPr txBox="1"/>
          <p:nvPr/>
        </p:nvSpPr>
        <p:spPr>
          <a:xfrm>
            <a:off x="3808800" y="5727999"/>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Alice </a:t>
            </a:r>
            <a:r>
              <a:rPr lang="en-US" sz="1200" dirty="0" err="1">
                <a:latin typeface="Arial" panose="020B0604020202020204" pitchFamily="34" charset="0"/>
                <a:cs typeface="Arial" panose="020B0604020202020204" pitchFamily="34" charset="0"/>
              </a:rPr>
              <a:t>Proujansky</a:t>
            </a:r>
            <a:r>
              <a:rPr lang="en-US" sz="1200" i="1" dirty="0">
                <a:latin typeface="Arial" panose="020B0604020202020204" pitchFamily="34" charset="0"/>
                <a:cs typeface="Arial" panose="020B0604020202020204" pitchFamily="34" charset="0"/>
              </a:rPr>
              <a:t>, Birth Work</a:t>
            </a:r>
            <a:endParaRPr lang="en-US" sz="1200" dirty="0">
              <a:latin typeface="Arial" panose="020B0604020202020204" pitchFamily="34" charset="0"/>
              <a:cs typeface="Arial" panose="020B0604020202020204" pitchFamily="34" charset="0"/>
            </a:endParaRPr>
          </a:p>
          <a:p>
            <a:pPr algn="ctr">
              <a:lnSpc>
                <a:spcPct val="150000"/>
              </a:lnSpc>
            </a:pPr>
            <a:r>
              <a:rPr lang="en-US" sz="1200" dirty="0">
                <a:latin typeface="Arial" panose="020B0604020202020204" pitchFamily="34" charset="0"/>
                <a:cs typeface="Arial" panose="020B0604020202020204" pitchFamily="34" charset="0"/>
              </a:rPr>
              <a:t>[photographs]</a:t>
            </a:r>
          </a:p>
        </p:txBody>
      </p:sp>
    </p:spTree>
    <p:extLst>
      <p:ext uri="{BB962C8B-B14F-4D97-AF65-F5344CB8AC3E}">
        <p14:creationId xmlns:p14="http://schemas.microsoft.com/office/powerpoint/2010/main" val="80556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954B25C-3EC2-621D-CF5B-21ED0436F5F3}"/>
              </a:ext>
            </a:extLst>
          </p:cNvPr>
          <p:cNvSpPr txBox="1"/>
          <p:nvPr/>
        </p:nvSpPr>
        <p:spPr>
          <a:xfrm>
            <a:off x="3044687" y="2557030"/>
            <a:ext cx="6102626" cy="1131848"/>
          </a:xfrm>
          <a:prstGeom prst="rect">
            <a:avLst/>
          </a:prstGeom>
          <a:noFill/>
        </p:spPr>
        <p:txBody>
          <a:bodyPr wrap="square">
            <a:spAutoFit/>
          </a:bodyPr>
          <a:lstStyle/>
          <a:p>
            <a:pPr algn="ctr">
              <a:lnSpc>
                <a:spcPct val="150000"/>
              </a:lnSpc>
            </a:pPr>
            <a:r>
              <a:rPr lang="en-GB" sz="2400" b="0" i="0" u="none" strike="noStrike" dirty="0">
                <a:solidFill>
                  <a:srgbClr val="333333"/>
                </a:solidFill>
                <a:effectLst/>
                <a:latin typeface="Arial" panose="020B0604020202020204" pitchFamily="34" charset="0"/>
                <a:cs typeface="Arial" panose="020B0604020202020204" pitchFamily="34" charset="0"/>
              </a:rPr>
              <a:t>The ter</a:t>
            </a:r>
            <a:r>
              <a:rPr lang="en-GB" sz="2400" dirty="0">
                <a:solidFill>
                  <a:srgbClr val="333333"/>
                </a:solidFill>
                <a:latin typeface="Arial" panose="020B0604020202020204" pitchFamily="34" charset="0"/>
                <a:cs typeface="Arial" panose="020B0604020202020204" pitchFamily="34" charset="0"/>
              </a:rPr>
              <a:t>m, </a:t>
            </a:r>
            <a:r>
              <a:rPr lang="en-GB" sz="2400" b="0" i="0" u="none" strike="noStrike" dirty="0">
                <a:solidFill>
                  <a:srgbClr val="333333"/>
                </a:solidFill>
                <a:effectLst/>
                <a:latin typeface="Arial" panose="020B0604020202020204" pitchFamily="34" charset="0"/>
                <a:cs typeface="Arial" panose="020B0604020202020204" pitchFamily="34" charset="0"/>
              </a:rPr>
              <a:t>‘</a:t>
            </a:r>
            <a:r>
              <a:rPr lang="en-GB" sz="2400" dirty="0" err="1">
                <a:solidFill>
                  <a:srgbClr val="333333"/>
                </a:solidFill>
                <a:latin typeface="Arial" panose="020B0604020202020204" pitchFamily="34" charset="0"/>
                <a:cs typeface="Arial" panose="020B0604020202020204" pitchFamily="34" charset="0"/>
              </a:rPr>
              <a:t>m</a:t>
            </a:r>
            <a:r>
              <a:rPr lang="en-GB" sz="2400" b="0" i="0" u="none" strike="noStrike" dirty="0" err="1">
                <a:solidFill>
                  <a:srgbClr val="333333"/>
                </a:solidFill>
                <a:effectLst/>
                <a:latin typeface="Arial" panose="020B0604020202020204" pitchFamily="34" charset="0"/>
                <a:cs typeface="Arial" panose="020B0604020202020204" pitchFamily="34" charset="0"/>
              </a:rPr>
              <a:t>atrescence</a:t>
            </a:r>
            <a:r>
              <a:rPr lang="en-GB" sz="2400" dirty="0">
                <a:solidFill>
                  <a:srgbClr val="333333"/>
                </a:solidFill>
                <a:latin typeface="Arial" panose="020B0604020202020204" pitchFamily="34" charset="0"/>
                <a:cs typeface="Arial" panose="020B0604020202020204" pitchFamily="34" charset="0"/>
              </a:rPr>
              <a:t>’ was originated by anthropologist, Dana Raphael in the 1970s.</a:t>
            </a:r>
            <a:endParaRPr lang="en-GB" sz="2400" b="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807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27F019-38B8-FE12-26A8-3803D087E6FC}"/>
              </a:ext>
            </a:extLst>
          </p:cNvPr>
          <p:cNvSpPr txBox="1"/>
          <p:nvPr/>
        </p:nvSpPr>
        <p:spPr>
          <a:xfrm>
            <a:off x="2440056" y="1692082"/>
            <a:ext cx="7311887" cy="3473836"/>
          </a:xfrm>
          <a:prstGeom prst="rect">
            <a:avLst/>
          </a:prstGeom>
          <a:noFill/>
        </p:spPr>
        <p:txBody>
          <a:bodyPr wrap="square">
            <a:spAutoFit/>
          </a:bodyPr>
          <a:lstStyle/>
          <a:p>
            <a:pPr algn="ctr">
              <a:lnSpc>
                <a:spcPct val="150000"/>
              </a:lnSpc>
            </a:pPr>
            <a:r>
              <a:rPr lang="en-GB" sz="2400" b="0" i="0" u="none" strike="noStrike" dirty="0">
                <a:solidFill>
                  <a:srgbClr val="262626"/>
                </a:solidFill>
                <a:effectLst/>
                <a:latin typeface="Arial" panose="020B0604020202020204" pitchFamily="34" charset="0"/>
                <a:cs typeface="Arial" panose="020B0604020202020204" pitchFamily="34" charset="0"/>
              </a:rPr>
              <a:t>“</a:t>
            </a:r>
            <a:r>
              <a:rPr lang="en-GB" sz="2400" dirty="0" err="1">
                <a:solidFill>
                  <a:srgbClr val="262626"/>
                </a:solidFill>
                <a:latin typeface="Arial" panose="020B0604020202020204" pitchFamily="34" charset="0"/>
                <a:cs typeface="Arial" panose="020B0604020202020204" pitchFamily="34" charset="0"/>
              </a:rPr>
              <a:t>M</a:t>
            </a:r>
            <a:r>
              <a:rPr lang="en-GB" sz="2400" b="0" i="0" u="none" strike="noStrike" dirty="0" err="1">
                <a:solidFill>
                  <a:srgbClr val="262626"/>
                </a:solidFill>
                <a:effectLst/>
                <a:latin typeface="Arial" panose="020B0604020202020204" pitchFamily="34" charset="0"/>
                <a:cs typeface="Arial" panose="020B0604020202020204" pitchFamily="34" charset="0"/>
              </a:rPr>
              <a:t>atrescence</a:t>
            </a:r>
            <a:r>
              <a:rPr lang="en-GB" sz="2400" b="0" i="0" u="none" strike="noStrike" dirty="0">
                <a:solidFill>
                  <a:srgbClr val="262626"/>
                </a:solidFill>
                <a:effectLst/>
                <a:latin typeface="Arial" panose="020B0604020202020204" pitchFamily="34" charset="0"/>
                <a:cs typeface="Arial" panose="020B0604020202020204" pitchFamily="34" charset="0"/>
              </a:rPr>
              <a:t> describes a woman’s transition into motherhood and all the psychological and physical change that comes with it. It begins during pregnancy and continues after the baby is born.”</a:t>
            </a:r>
          </a:p>
          <a:p>
            <a:pPr algn="ctr">
              <a:lnSpc>
                <a:spcPct val="150000"/>
              </a:lnSpc>
            </a:pPr>
            <a:endParaRPr lang="en-GB" sz="2400" b="0" i="0" u="none" strike="noStrike" dirty="0">
              <a:solidFill>
                <a:srgbClr val="262626"/>
              </a:solidFill>
              <a:effectLst/>
              <a:latin typeface="Arial" panose="020B0604020202020204" pitchFamily="34" charset="0"/>
              <a:cs typeface="Arial" panose="020B0604020202020204" pitchFamily="34" charset="0"/>
            </a:endParaRPr>
          </a:p>
          <a:p>
            <a:pPr algn="ctr">
              <a:lnSpc>
                <a:spcPct val="150000"/>
              </a:lnSpc>
            </a:pPr>
            <a:endParaRPr lang="en-GB" sz="1400" dirty="0">
              <a:solidFill>
                <a:srgbClr val="262626"/>
              </a:solidFill>
              <a:latin typeface="Arial" panose="020B0604020202020204" pitchFamily="34" charset="0"/>
              <a:cs typeface="Arial" panose="020B0604020202020204" pitchFamily="34" charset="0"/>
            </a:endParaRPr>
          </a:p>
          <a:p>
            <a:pPr algn="ctr">
              <a:lnSpc>
                <a:spcPct val="150000"/>
              </a:lnSpc>
            </a:pPr>
            <a:r>
              <a:rPr lang="en-GB" sz="1400" b="0" i="0" u="none" strike="noStrike" dirty="0">
                <a:solidFill>
                  <a:srgbClr val="000000"/>
                </a:solidFill>
                <a:effectLst/>
                <a:latin typeface="Arial" panose="020B0604020202020204" pitchFamily="34" charset="0"/>
                <a:cs typeface="Arial" panose="020B0604020202020204" pitchFamily="34" charset="0"/>
              </a:rPr>
              <a:t> </a:t>
            </a:r>
            <a:r>
              <a:rPr lang="en-GB" sz="1400" b="0" i="1" u="none" strike="noStrike" dirty="0">
                <a:solidFill>
                  <a:srgbClr val="000000"/>
                </a:solidFill>
                <a:effectLst/>
                <a:latin typeface="Arial" panose="020B0604020202020204" pitchFamily="34" charset="0"/>
                <a:cs typeface="Arial" panose="020B0604020202020204" pitchFamily="34" charset="0"/>
              </a:rPr>
              <a:t>Understanding ‘</a:t>
            </a:r>
            <a:r>
              <a:rPr lang="en-GB" sz="1400" i="1" dirty="0" err="1">
                <a:solidFill>
                  <a:srgbClr val="000000"/>
                </a:solidFill>
                <a:latin typeface="Arial" panose="020B0604020202020204" pitchFamily="34" charset="0"/>
                <a:cs typeface="Arial" panose="020B0604020202020204" pitchFamily="34" charset="0"/>
              </a:rPr>
              <a:t>M</a:t>
            </a:r>
            <a:r>
              <a:rPr lang="en-GB" sz="1400" b="0" i="1" u="none" strike="noStrike" dirty="0" err="1">
                <a:solidFill>
                  <a:srgbClr val="000000"/>
                </a:solidFill>
                <a:effectLst/>
                <a:latin typeface="Arial" panose="020B0604020202020204" pitchFamily="34" charset="0"/>
                <a:cs typeface="Arial" panose="020B0604020202020204" pitchFamily="34" charset="0"/>
              </a:rPr>
              <a:t>atrescence</a:t>
            </a:r>
            <a:r>
              <a:rPr lang="en-GB" sz="1400" b="0" i="1" u="none" strike="noStrike" dirty="0">
                <a:solidFill>
                  <a:srgbClr val="000000"/>
                </a:solidFill>
                <a:effectLst/>
                <a:latin typeface="Arial" panose="020B0604020202020204" pitchFamily="34" charset="0"/>
                <a:cs typeface="Arial" panose="020B0604020202020204" pitchFamily="34" charset="0"/>
              </a:rPr>
              <a:t>,’ A woman’s transition into Motherhood’, </a:t>
            </a:r>
            <a:r>
              <a:rPr lang="en-GB" sz="1400" b="0" u="none" strike="noStrike" dirty="0" err="1">
                <a:solidFill>
                  <a:srgbClr val="000000"/>
                </a:solidFill>
                <a:effectLst/>
                <a:latin typeface="Arial" panose="020B0604020202020204" pitchFamily="34" charset="0"/>
                <a:cs typeface="Arial" panose="020B0604020202020204" pitchFamily="34" charset="0"/>
              </a:rPr>
              <a:t>Integrisok</a:t>
            </a:r>
            <a:r>
              <a:rPr lang="en-GB" sz="1400" b="0" u="none" strike="noStrike" dirty="0">
                <a:solidFill>
                  <a:srgbClr val="000000"/>
                </a:solidFill>
                <a:effectLst/>
                <a:latin typeface="Arial" panose="020B0604020202020204" pitchFamily="34" charset="0"/>
                <a:cs typeface="Arial" panose="020B0604020202020204" pitchFamily="34" charset="0"/>
              </a:rPr>
              <a:t>, 2018</a:t>
            </a:r>
            <a:endParaRPr lang="en-GB" sz="1400" b="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52218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aby's hand holding a baby's hand&#10;&#10;Description automatically generated">
            <a:extLst>
              <a:ext uri="{FF2B5EF4-FFF2-40B4-BE49-F238E27FC236}">
                <a16:creationId xmlns:a16="http://schemas.microsoft.com/office/drawing/2014/main" id="{6C448C80-CD6F-84D6-022C-31AFE1F87013}"/>
              </a:ext>
            </a:extLst>
          </p:cNvPr>
          <p:cNvPicPr>
            <a:picLocks noChangeAspect="1"/>
          </p:cNvPicPr>
          <p:nvPr/>
        </p:nvPicPr>
        <p:blipFill>
          <a:blip r:embed="rId2"/>
          <a:stretch>
            <a:fillRect/>
          </a:stretch>
        </p:blipFill>
        <p:spPr>
          <a:xfrm>
            <a:off x="3221665" y="893135"/>
            <a:ext cx="5748670" cy="4311503"/>
          </a:xfrm>
          <a:prstGeom prst="rect">
            <a:avLst/>
          </a:prstGeom>
        </p:spPr>
      </p:pic>
      <p:sp>
        <p:nvSpPr>
          <p:cNvPr id="6" name="TextBox 5">
            <a:extLst>
              <a:ext uri="{FF2B5EF4-FFF2-40B4-BE49-F238E27FC236}">
                <a16:creationId xmlns:a16="http://schemas.microsoft.com/office/drawing/2014/main" id="{1C05155B-972E-D438-C42B-B88196F7AF7A}"/>
              </a:ext>
            </a:extLst>
          </p:cNvPr>
          <p:cNvSpPr txBox="1"/>
          <p:nvPr/>
        </p:nvSpPr>
        <p:spPr>
          <a:xfrm>
            <a:off x="3990015" y="5352774"/>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Lucy Jones, </a:t>
            </a:r>
            <a:r>
              <a:rPr lang="en-US" sz="1200" i="1" dirty="0">
                <a:latin typeface="Arial" panose="020B0604020202020204" pitchFamily="34" charset="0"/>
                <a:cs typeface="Arial" panose="020B0604020202020204" pitchFamily="34" charset="0"/>
              </a:rPr>
              <a:t>Longed-For Child</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616859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87581E-046A-4CCE-7DDC-14C995C3B7CB}"/>
              </a:ext>
            </a:extLst>
          </p:cNvPr>
          <p:cNvSpPr txBox="1"/>
          <p:nvPr/>
        </p:nvSpPr>
        <p:spPr>
          <a:xfrm>
            <a:off x="2440056" y="1692082"/>
            <a:ext cx="7311887" cy="3244414"/>
          </a:xfrm>
          <a:prstGeom prst="rect">
            <a:avLst/>
          </a:prstGeom>
          <a:noFill/>
        </p:spPr>
        <p:txBody>
          <a:bodyPr wrap="square">
            <a:spAutoFit/>
          </a:bodyPr>
          <a:lstStyle/>
          <a:p>
            <a:pPr algn="ctr">
              <a:lnSpc>
                <a:spcPct val="150000"/>
              </a:lnSpc>
            </a:pPr>
            <a:r>
              <a:rPr lang="en-GB" sz="2400" b="0" i="0" u="none" strike="noStrike" dirty="0">
                <a:solidFill>
                  <a:srgbClr val="363636"/>
                </a:solidFill>
                <a:effectLst/>
                <a:latin typeface="Arial" panose="020B0604020202020204" pitchFamily="34" charset="0"/>
                <a:cs typeface="Arial" panose="020B0604020202020204" pitchFamily="34" charset="0"/>
              </a:rPr>
              <a:t>“Many artists feel pressure to choose between a professional career and motherhood. But for those who do have kids, the boundaries between life and art can blur — and that can be a good thing.”</a:t>
            </a:r>
            <a:endParaRPr lang="en-GB" sz="2400" b="0" i="0" u="none" strike="noStrike" dirty="0">
              <a:solidFill>
                <a:srgbClr val="262626"/>
              </a:solidFill>
              <a:effectLst/>
              <a:latin typeface="Arial" panose="020B0604020202020204" pitchFamily="34" charset="0"/>
              <a:cs typeface="Arial" panose="020B0604020202020204" pitchFamily="34" charset="0"/>
            </a:endParaRPr>
          </a:p>
          <a:p>
            <a:pPr algn="ctr">
              <a:lnSpc>
                <a:spcPct val="150000"/>
              </a:lnSpc>
            </a:pPr>
            <a:endParaRPr lang="en-GB" sz="1400" dirty="0">
              <a:solidFill>
                <a:srgbClr val="262626"/>
              </a:solidFill>
              <a:latin typeface="Arial" panose="020B0604020202020204" pitchFamily="34" charset="0"/>
              <a:cs typeface="Arial" panose="020B0604020202020204" pitchFamily="34" charset="0"/>
            </a:endParaRPr>
          </a:p>
          <a:p>
            <a:pPr algn="ctr">
              <a:lnSpc>
                <a:spcPct val="150000"/>
              </a:lnSpc>
            </a:pPr>
            <a:endParaRPr lang="en-GB" sz="1400" dirty="0">
              <a:solidFill>
                <a:srgbClr val="262626"/>
              </a:solidFill>
              <a:latin typeface="Arial" panose="020B0604020202020204" pitchFamily="34" charset="0"/>
              <a:cs typeface="Arial" panose="020B0604020202020204" pitchFamily="34" charset="0"/>
            </a:endParaRPr>
          </a:p>
          <a:p>
            <a:pPr algn="ctr">
              <a:lnSpc>
                <a:spcPct val="150000"/>
              </a:lnSpc>
            </a:pPr>
            <a:r>
              <a:rPr lang="en-GB" sz="1400" b="0" i="0" u="none" strike="noStrike" dirty="0">
                <a:solidFill>
                  <a:srgbClr val="000000"/>
                </a:solidFill>
                <a:effectLst/>
              </a:rPr>
              <a:t>Altman, M. (2021) </a:t>
            </a:r>
            <a:r>
              <a:rPr lang="en-GB" sz="1400" b="0" i="1" u="none" strike="noStrike" dirty="0">
                <a:solidFill>
                  <a:srgbClr val="000000"/>
                </a:solidFill>
                <a:effectLst/>
              </a:rPr>
              <a:t>Why do we make it so hard for artist moms to flourish?</a:t>
            </a:r>
            <a:r>
              <a:rPr lang="en-GB" sz="1400" b="0" i="0" u="none" strike="noStrike" dirty="0">
                <a:solidFill>
                  <a:srgbClr val="000000"/>
                </a:solidFill>
                <a:effectLst/>
              </a:rPr>
              <a:t>, </a:t>
            </a:r>
            <a:r>
              <a:rPr lang="en-GB" sz="1400" b="0" i="1" u="none" strike="noStrike" dirty="0">
                <a:solidFill>
                  <a:srgbClr val="000000"/>
                </a:solidFill>
                <a:effectLst/>
              </a:rPr>
              <a:t>The New York Times</a:t>
            </a:r>
            <a:r>
              <a:rPr lang="en-GB" sz="1400" b="0" i="0" u="none" strike="noStrike" dirty="0">
                <a:solidFill>
                  <a:srgbClr val="000000"/>
                </a:solidFill>
                <a:effectLst/>
              </a:rPr>
              <a:t>. </a:t>
            </a:r>
          </a:p>
        </p:txBody>
      </p:sp>
    </p:spTree>
    <p:extLst>
      <p:ext uri="{BB962C8B-B14F-4D97-AF65-F5344CB8AC3E}">
        <p14:creationId xmlns:p14="http://schemas.microsoft.com/office/powerpoint/2010/main" val="2089065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looking at a person in a hospital bed&#10;&#10;Description automatically generated">
            <a:extLst>
              <a:ext uri="{FF2B5EF4-FFF2-40B4-BE49-F238E27FC236}">
                <a16:creationId xmlns:a16="http://schemas.microsoft.com/office/drawing/2014/main" id="{3971D8F8-E7D7-6A81-EA81-E5F8F90030C8}"/>
              </a:ext>
            </a:extLst>
          </p:cNvPr>
          <p:cNvPicPr>
            <a:picLocks noChangeAspect="1"/>
          </p:cNvPicPr>
          <p:nvPr/>
        </p:nvPicPr>
        <p:blipFill>
          <a:blip r:embed="rId2"/>
          <a:stretch>
            <a:fillRect/>
          </a:stretch>
        </p:blipFill>
        <p:spPr>
          <a:xfrm>
            <a:off x="2245103" y="643467"/>
            <a:ext cx="3405845" cy="4763420"/>
          </a:xfrm>
          <a:prstGeom prst="rect">
            <a:avLst/>
          </a:prstGeom>
        </p:spPr>
      </p:pic>
      <p:pic>
        <p:nvPicPr>
          <p:cNvPr id="5" name="Picture 4" descr="A room with a baby bed&#10;&#10;Description automatically generated with medium confidence">
            <a:extLst>
              <a:ext uri="{FF2B5EF4-FFF2-40B4-BE49-F238E27FC236}">
                <a16:creationId xmlns:a16="http://schemas.microsoft.com/office/drawing/2014/main" id="{99D87FDF-7F27-F3C5-18EC-1DE9CE993048}"/>
              </a:ext>
            </a:extLst>
          </p:cNvPr>
          <p:cNvPicPr>
            <a:picLocks noChangeAspect="1"/>
          </p:cNvPicPr>
          <p:nvPr/>
        </p:nvPicPr>
        <p:blipFill>
          <a:blip r:embed="rId3"/>
          <a:stretch>
            <a:fillRect/>
          </a:stretch>
        </p:blipFill>
        <p:spPr>
          <a:xfrm>
            <a:off x="6541054" y="643467"/>
            <a:ext cx="3572565" cy="4763420"/>
          </a:xfrm>
          <a:prstGeom prst="rect">
            <a:avLst/>
          </a:prstGeom>
        </p:spPr>
      </p:pic>
      <p:sp>
        <p:nvSpPr>
          <p:cNvPr id="8" name="TextBox 7">
            <a:extLst>
              <a:ext uri="{FF2B5EF4-FFF2-40B4-BE49-F238E27FC236}">
                <a16:creationId xmlns:a16="http://schemas.microsoft.com/office/drawing/2014/main" id="{EE3A05A9-4AA7-CA8B-7B88-94F92BAE9A0E}"/>
              </a:ext>
            </a:extLst>
          </p:cNvPr>
          <p:cNvSpPr txBox="1"/>
          <p:nvPr/>
        </p:nvSpPr>
        <p:spPr>
          <a:xfrm>
            <a:off x="1842040" y="5602442"/>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Waiting</a:t>
            </a:r>
            <a:r>
              <a:rPr lang="en-US" sz="1200" dirty="0">
                <a:latin typeface="Arial" panose="020B0604020202020204" pitchFamily="34" charset="0"/>
                <a:cs typeface="Arial" panose="020B0604020202020204" pitchFamily="34" charset="0"/>
              </a:rPr>
              <a:t>, October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9" name="TextBox 8">
            <a:extLst>
              <a:ext uri="{FF2B5EF4-FFF2-40B4-BE49-F238E27FC236}">
                <a16:creationId xmlns:a16="http://schemas.microsoft.com/office/drawing/2014/main" id="{DB642F09-1DE9-345A-76DE-F5F5F5C5209F}"/>
              </a:ext>
            </a:extLst>
          </p:cNvPr>
          <p:cNvSpPr txBox="1"/>
          <p:nvPr/>
        </p:nvSpPr>
        <p:spPr>
          <a:xfrm>
            <a:off x="6397398" y="5560109"/>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Room 1</a:t>
            </a:r>
            <a:r>
              <a:rPr lang="en-US" sz="1200" dirty="0">
                <a:latin typeface="Arial" panose="020B0604020202020204" pitchFamily="34" charset="0"/>
                <a:cs typeface="Arial" panose="020B0604020202020204" pitchFamily="34" charset="0"/>
              </a:rPr>
              <a:t>, October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4031422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ollage of a person breastfeeding a baby&#10;&#10;Description automatically generated">
            <a:extLst>
              <a:ext uri="{FF2B5EF4-FFF2-40B4-BE49-F238E27FC236}">
                <a16:creationId xmlns:a16="http://schemas.microsoft.com/office/drawing/2014/main" id="{AD8ED532-02DE-B594-08B8-26AFD3F2727B}"/>
              </a:ext>
            </a:extLst>
          </p:cNvPr>
          <p:cNvPicPr>
            <a:picLocks noChangeAspect="1"/>
          </p:cNvPicPr>
          <p:nvPr/>
        </p:nvPicPr>
        <p:blipFill>
          <a:blip r:embed="rId2"/>
          <a:stretch>
            <a:fillRect/>
          </a:stretch>
        </p:blipFill>
        <p:spPr>
          <a:xfrm>
            <a:off x="6096000" y="0"/>
            <a:ext cx="4719041" cy="5885868"/>
          </a:xfrm>
          <a:prstGeom prst="rect">
            <a:avLst/>
          </a:prstGeom>
        </p:spPr>
      </p:pic>
      <p:pic>
        <p:nvPicPr>
          <p:cNvPr id="9" name="Picture 8" descr="A close-up of a person's leg&#10;&#10;Description automatically generated">
            <a:extLst>
              <a:ext uri="{FF2B5EF4-FFF2-40B4-BE49-F238E27FC236}">
                <a16:creationId xmlns:a16="http://schemas.microsoft.com/office/drawing/2014/main" id="{DC7A89E3-F90C-7306-00EC-C383502403A5}"/>
              </a:ext>
            </a:extLst>
          </p:cNvPr>
          <p:cNvPicPr>
            <a:picLocks noChangeAspect="1"/>
          </p:cNvPicPr>
          <p:nvPr/>
        </p:nvPicPr>
        <p:blipFill>
          <a:blip r:embed="rId3"/>
          <a:stretch>
            <a:fillRect/>
          </a:stretch>
        </p:blipFill>
        <p:spPr>
          <a:xfrm>
            <a:off x="2266175" y="626165"/>
            <a:ext cx="3475153" cy="4633537"/>
          </a:xfrm>
          <a:prstGeom prst="rect">
            <a:avLst/>
          </a:prstGeom>
        </p:spPr>
      </p:pic>
      <p:sp>
        <p:nvSpPr>
          <p:cNvPr id="10" name="TextBox 9">
            <a:extLst>
              <a:ext uri="{FF2B5EF4-FFF2-40B4-BE49-F238E27FC236}">
                <a16:creationId xmlns:a16="http://schemas.microsoft.com/office/drawing/2014/main" id="{4EDABDCD-B505-25A1-9E48-180DE84303B6}"/>
              </a:ext>
            </a:extLst>
          </p:cNvPr>
          <p:cNvSpPr txBox="1"/>
          <p:nvPr/>
        </p:nvSpPr>
        <p:spPr>
          <a:xfrm>
            <a:off x="1884030" y="5532194"/>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Cutting the Cord</a:t>
            </a:r>
            <a:r>
              <a:rPr lang="en-US" sz="1200" dirty="0">
                <a:latin typeface="Arial" panose="020B0604020202020204" pitchFamily="34" charset="0"/>
                <a:cs typeface="Arial" panose="020B0604020202020204" pitchFamily="34" charset="0"/>
              </a:rPr>
              <a:t>, October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11" name="TextBox 10">
            <a:extLst>
              <a:ext uri="{FF2B5EF4-FFF2-40B4-BE49-F238E27FC236}">
                <a16:creationId xmlns:a16="http://schemas.microsoft.com/office/drawing/2014/main" id="{EA0AA15A-876B-ACBC-48EA-0A0A5339FF96}"/>
              </a:ext>
            </a:extLst>
          </p:cNvPr>
          <p:cNvSpPr txBox="1"/>
          <p:nvPr/>
        </p:nvSpPr>
        <p:spPr>
          <a:xfrm>
            <a:off x="6397398" y="5560109"/>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Self-Portrait</a:t>
            </a:r>
            <a:r>
              <a:rPr lang="en-US" sz="1200" dirty="0">
                <a:latin typeface="Arial" panose="020B0604020202020204" pitchFamily="34" charset="0"/>
                <a:cs typeface="Arial" panose="020B0604020202020204" pitchFamily="34" charset="0"/>
              </a:rPr>
              <a:t>, October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77670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room with a bed and a toilet&#10;&#10;Description automatically generated">
            <a:extLst>
              <a:ext uri="{FF2B5EF4-FFF2-40B4-BE49-F238E27FC236}">
                <a16:creationId xmlns:a16="http://schemas.microsoft.com/office/drawing/2014/main" id="{0FE90094-DD0B-B615-1949-F8560A302AD2}"/>
              </a:ext>
            </a:extLst>
          </p:cNvPr>
          <p:cNvPicPr>
            <a:picLocks noChangeAspect="1"/>
          </p:cNvPicPr>
          <p:nvPr/>
        </p:nvPicPr>
        <p:blipFill>
          <a:blip r:embed="rId2"/>
          <a:stretch>
            <a:fillRect/>
          </a:stretch>
        </p:blipFill>
        <p:spPr>
          <a:xfrm>
            <a:off x="3050454" y="663346"/>
            <a:ext cx="6091092" cy="4568319"/>
          </a:xfrm>
          <a:prstGeom prst="rect">
            <a:avLst/>
          </a:prstGeom>
        </p:spPr>
      </p:pic>
      <p:sp>
        <p:nvSpPr>
          <p:cNvPr id="8" name="TextBox 7">
            <a:extLst>
              <a:ext uri="{FF2B5EF4-FFF2-40B4-BE49-F238E27FC236}">
                <a16:creationId xmlns:a16="http://schemas.microsoft.com/office/drawing/2014/main" id="{75FDA078-3694-CAD0-D246-A396314307A2}"/>
              </a:ext>
            </a:extLst>
          </p:cNvPr>
          <p:cNvSpPr txBox="1"/>
          <p:nvPr/>
        </p:nvSpPr>
        <p:spPr>
          <a:xfrm>
            <a:off x="3990015" y="5401083"/>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Temporary Home</a:t>
            </a:r>
            <a:r>
              <a:rPr lang="en-US" sz="1200" dirty="0">
                <a:latin typeface="Arial" panose="020B0604020202020204" pitchFamily="34" charset="0"/>
                <a:cs typeface="Arial" panose="020B0604020202020204" pitchFamily="34" charset="0"/>
              </a:rPr>
              <a:t>, November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2798119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98332B-1497-A056-5270-41E3A200AFAD}"/>
              </a:ext>
            </a:extLst>
          </p:cNvPr>
          <p:cNvSpPr txBox="1"/>
          <p:nvPr/>
        </p:nvSpPr>
        <p:spPr>
          <a:xfrm>
            <a:off x="3048000" y="2309078"/>
            <a:ext cx="6096000" cy="2239844"/>
          </a:xfrm>
          <a:prstGeom prst="rect">
            <a:avLst/>
          </a:prstGeom>
          <a:noFill/>
        </p:spPr>
        <p:txBody>
          <a:bodyPr wrap="square">
            <a:spAutoFit/>
          </a:bodyPr>
          <a:lstStyle/>
          <a:p>
            <a:pPr algn="ctr" fontAlgn="base">
              <a:lnSpc>
                <a:spcPct val="150000"/>
              </a:lnSpc>
            </a:pPr>
            <a:r>
              <a:rPr lang="en-GB" sz="2400" b="0" i="0" u="none" strike="noStrike" dirty="0">
                <a:effectLst/>
                <a:latin typeface="Arial" panose="020B0604020202020204" pitchFamily="34" charset="0"/>
                <a:cs typeface="Arial" panose="020B0604020202020204" pitchFamily="34" charset="0"/>
              </a:rPr>
              <a:t>“There are good artists who have children. Of course there are. They are called men.”</a:t>
            </a:r>
          </a:p>
          <a:p>
            <a:pPr algn="ctr" fontAlgn="base">
              <a:lnSpc>
                <a:spcPct val="150000"/>
              </a:lnSpc>
            </a:pPr>
            <a:endParaRPr lang="en-GB" sz="2400" b="0" i="0" u="none" strike="noStrike" dirty="0">
              <a:effectLst/>
              <a:latin typeface="Arial" panose="020B0604020202020204" pitchFamily="34" charset="0"/>
              <a:cs typeface="Arial" panose="020B0604020202020204" pitchFamily="34" charset="0"/>
            </a:endParaRPr>
          </a:p>
          <a:p>
            <a:pPr algn="ctr" fontAlgn="base">
              <a:lnSpc>
                <a:spcPct val="150000"/>
              </a:lnSpc>
            </a:pPr>
            <a:r>
              <a:rPr lang="en-GB" sz="2400" b="0" i="1" u="none" strike="noStrike" dirty="0">
                <a:effectLst/>
                <a:latin typeface="Arial" panose="020B0604020202020204" pitchFamily="34" charset="0"/>
                <a:cs typeface="Arial" panose="020B0604020202020204" pitchFamily="34" charset="0"/>
              </a:rPr>
              <a:t>Tracey </a:t>
            </a:r>
            <a:r>
              <a:rPr lang="en-GB" sz="2400" b="0" i="1" u="none" strike="noStrike" dirty="0" err="1">
                <a:effectLst/>
                <a:latin typeface="Arial" panose="020B0604020202020204" pitchFamily="34" charset="0"/>
                <a:cs typeface="Arial" panose="020B0604020202020204" pitchFamily="34" charset="0"/>
              </a:rPr>
              <a:t>Emin</a:t>
            </a:r>
            <a:r>
              <a:rPr lang="en-GB" sz="2400" b="0" i="1" u="none" strike="noStrike" dirty="0">
                <a:effectLst/>
                <a:latin typeface="Arial" panose="020B0604020202020204" pitchFamily="34" charset="0"/>
                <a:cs typeface="Arial" panose="020B0604020202020204" pitchFamily="34" charset="0"/>
              </a:rPr>
              <a:t>, </a:t>
            </a:r>
            <a:r>
              <a:rPr lang="en-GB" sz="2400" b="0" u="none" strike="noStrike" dirty="0">
                <a:effectLst/>
                <a:latin typeface="Arial" panose="020B0604020202020204" pitchFamily="34" charset="0"/>
                <a:cs typeface="Arial" panose="020B0604020202020204" pitchFamily="34" charset="0"/>
              </a:rPr>
              <a:t>2014</a:t>
            </a:r>
          </a:p>
        </p:txBody>
      </p:sp>
    </p:spTree>
    <p:extLst>
      <p:ext uri="{BB962C8B-B14F-4D97-AF65-F5344CB8AC3E}">
        <p14:creationId xmlns:p14="http://schemas.microsoft.com/office/powerpoint/2010/main" val="1036871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hild holding a doll and a stroller&#10;&#10;Description automatically generated">
            <a:extLst>
              <a:ext uri="{FF2B5EF4-FFF2-40B4-BE49-F238E27FC236}">
                <a16:creationId xmlns:a16="http://schemas.microsoft.com/office/drawing/2014/main" id="{832F2685-F3CF-4D1E-F187-9C300F75CD9E}"/>
              </a:ext>
            </a:extLst>
          </p:cNvPr>
          <p:cNvPicPr>
            <a:picLocks noChangeAspect="1"/>
          </p:cNvPicPr>
          <p:nvPr/>
        </p:nvPicPr>
        <p:blipFill>
          <a:blip r:embed="rId2"/>
          <a:stretch>
            <a:fillRect/>
          </a:stretch>
        </p:blipFill>
        <p:spPr>
          <a:xfrm>
            <a:off x="3194050" y="516559"/>
            <a:ext cx="5803900" cy="4711700"/>
          </a:xfrm>
          <a:prstGeom prst="rect">
            <a:avLst/>
          </a:prstGeom>
        </p:spPr>
      </p:pic>
      <p:sp>
        <p:nvSpPr>
          <p:cNvPr id="6" name="TextBox 5">
            <a:extLst>
              <a:ext uri="{FF2B5EF4-FFF2-40B4-BE49-F238E27FC236}">
                <a16:creationId xmlns:a16="http://schemas.microsoft.com/office/drawing/2014/main" id="{F6FC6095-9A01-8D37-AB08-46E369ACDF28}"/>
              </a:ext>
            </a:extLst>
          </p:cNvPr>
          <p:cNvSpPr txBox="1"/>
          <p:nvPr/>
        </p:nvSpPr>
        <p:spPr>
          <a:xfrm>
            <a:off x="3990015" y="5423536"/>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Sally Mann, </a:t>
            </a:r>
            <a:r>
              <a:rPr lang="en-US" sz="1200" i="1" dirty="0">
                <a:latin typeface="Arial" panose="020B0604020202020204" pitchFamily="34" charset="0"/>
                <a:cs typeface="Arial" panose="020B0604020202020204" pitchFamily="34" charset="0"/>
              </a:rPr>
              <a:t>New Mothers, 1989</a:t>
            </a:r>
          </a:p>
          <a:p>
            <a:pPr algn="ctr">
              <a:lnSpc>
                <a:spcPct val="150000"/>
              </a:lnSpc>
            </a:pPr>
            <a:r>
              <a:rPr lang="en-US" sz="1200" dirty="0">
                <a:latin typeface="Arial" panose="020B0604020202020204" pitchFamily="34" charset="0"/>
                <a:cs typeface="Arial" panose="020B0604020202020204" pitchFamily="34" charset="0"/>
              </a:rPr>
              <a:t>[gelatin silver enlargement print]</a:t>
            </a:r>
          </a:p>
        </p:txBody>
      </p:sp>
    </p:spTree>
    <p:extLst>
      <p:ext uri="{BB962C8B-B14F-4D97-AF65-F5344CB8AC3E}">
        <p14:creationId xmlns:p14="http://schemas.microsoft.com/office/powerpoint/2010/main" val="3332013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ng grass and shadows on a white background&#10;&#10;Description automatically generated with medium confidence">
            <a:extLst>
              <a:ext uri="{FF2B5EF4-FFF2-40B4-BE49-F238E27FC236}">
                <a16:creationId xmlns:a16="http://schemas.microsoft.com/office/drawing/2014/main" id="{41C07F26-1271-3162-04AA-A2D80E3B91FE}"/>
              </a:ext>
            </a:extLst>
          </p:cNvPr>
          <p:cNvPicPr>
            <a:picLocks noChangeAspect="1"/>
          </p:cNvPicPr>
          <p:nvPr/>
        </p:nvPicPr>
        <p:blipFill>
          <a:blip r:embed="rId2"/>
          <a:stretch>
            <a:fillRect/>
          </a:stretch>
        </p:blipFill>
        <p:spPr>
          <a:xfrm>
            <a:off x="2248892" y="621293"/>
            <a:ext cx="3617792" cy="4754217"/>
          </a:xfrm>
          <a:prstGeom prst="rect">
            <a:avLst/>
          </a:prstGeom>
        </p:spPr>
      </p:pic>
      <p:pic>
        <p:nvPicPr>
          <p:cNvPr id="7" name="Picture 6" descr="A close-up of a flower&#10;&#10;Description automatically generated">
            <a:extLst>
              <a:ext uri="{FF2B5EF4-FFF2-40B4-BE49-F238E27FC236}">
                <a16:creationId xmlns:a16="http://schemas.microsoft.com/office/drawing/2014/main" id="{334179A6-0F88-396B-8358-0F36C3EC3659}"/>
              </a:ext>
            </a:extLst>
          </p:cNvPr>
          <p:cNvPicPr>
            <a:picLocks noChangeAspect="1"/>
          </p:cNvPicPr>
          <p:nvPr/>
        </p:nvPicPr>
        <p:blipFill>
          <a:blip r:embed="rId3"/>
          <a:stretch>
            <a:fillRect/>
          </a:stretch>
        </p:blipFill>
        <p:spPr>
          <a:xfrm>
            <a:off x="6595997" y="1124226"/>
            <a:ext cx="3124474" cy="3878073"/>
          </a:xfrm>
          <a:prstGeom prst="rect">
            <a:avLst/>
          </a:prstGeom>
        </p:spPr>
      </p:pic>
      <p:sp>
        <p:nvSpPr>
          <p:cNvPr id="8" name="TextBox 7">
            <a:extLst>
              <a:ext uri="{FF2B5EF4-FFF2-40B4-BE49-F238E27FC236}">
                <a16:creationId xmlns:a16="http://schemas.microsoft.com/office/drawing/2014/main" id="{FA771D2A-C74A-B89B-F77A-6C2A2C6456A1}"/>
              </a:ext>
            </a:extLst>
          </p:cNvPr>
          <p:cNvSpPr txBox="1"/>
          <p:nvPr/>
        </p:nvSpPr>
        <p:spPr>
          <a:xfrm>
            <a:off x="1951803" y="5593239"/>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Imogen Cunningham</a:t>
            </a:r>
            <a:r>
              <a:rPr lang="en-US" sz="1200" i="1" dirty="0">
                <a:latin typeface="Arial" panose="020B0604020202020204" pitchFamily="34" charset="0"/>
                <a:cs typeface="Arial" panose="020B0604020202020204" pitchFamily="34" charset="0"/>
              </a:rPr>
              <a:t>, Grasses 2</a:t>
            </a:r>
            <a:r>
              <a:rPr lang="en-US" sz="1200" dirty="0">
                <a:latin typeface="Arial" panose="020B0604020202020204" pitchFamily="34" charset="0"/>
                <a:cs typeface="Arial" panose="020B0604020202020204" pitchFamily="34" charset="0"/>
              </a:rPr>
              <a:t>, 1952</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9" name="TextBox 8">
            <a:extLst>
              <a:ext uri="{FF2B5EF4-FFF2-40B4-BE49-F238E27FC236}">
                <a16:creationId xmlns:a16="http://schemas.microsoft.com/office/drawing/2014/main" id="{646545E7-9169-6023-9F61-3A0388787BEC}"/>
              </a:ext>
            </a:extLst>
          </p:cNvPr>
          <p:cNvSpPr txBox="1"/>
          <p:nvPr/>
        </p:nvSpPr>
        <p:spPr>
          <a:xfrm>
            <a:off x="6052249" y="5069464"/>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Imogen Cunningham</a:t>
            </a:r>
            <a:r>
              <a:rPr lang="en-US" sz="1200" i="1" dirty="0">
                <a:latin typeface="Arial" panose="020B0604020202020204" pitchFamily="34" charset="0"/>
                <a:cs typeface="Arial" panose="020B0604020202020204" pitchFamily="34" charset="0"/>
              </a:rPr>
              <a:t>, Tulip Tree 2</a:t>
            </a:r>
            <a:r>
              <a:rPr lang="en-US" sz="1200" dirty="0">
                <a:latin typeface="Arial" panose="020B0604020202020204" pitchFamily="34" charset="0"/>
                <a:cs typeface="Arial" panose="020B0604020202020204" pitchFamily="34" charset="0"/>
              </a:rPr>
              <a:t>, 1934</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1430657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cover with white text&#10;&#10;Description automatically generated">
            <a:extLst>
              <a:ext uri="{FF2B5EF4-FFF2-40B4-BE49-F238E27FC236}">
                <a16:creationId xmlns:a16="http://schemas.microsoft.com/office/drawing/2014/main" id="{271B0123-467E-F15A-EC73-6E11477E9C58}"/>
              </a:ext>
            </a:extLst>
          </p:cNvPr>
          <p:cNvPicPr>
            <a:picLocks noChangeAspect="1"/>
          </p:cNvPicPr>
          <p:nvPr/>
        </p:nvPicPr>
        <p:blipFill>
          <a:blip r:embed="rId2"/>
          <a:stretch>
            <a:fillRect/>
          </a:stretch>
        </p:blipFill>
        <p:spPr>
          <a:xfrm>
            <a:off x="4583142" y="881852"/>
            <a:ext cx="3025716" cy="4362450"/>
          </a:xfrm>
          <a:prstGeom prst="rect">
            <a:avLst/>
          </a:prstGeom>
        </p:spPr>
      </p:pic>
      <p:sp>
        <p:nvSpPr>
          <p:cNvPr id="6" name="TextBox 5">
            <a:extLst>
              <a:ext uri="{FF2B5EF4-FFF2-40B4-BE49-F238E27FC236}">
                <a16:creationId xmlns:a16="http://schemas.microsoft.com/office/drawing/2014/main" id="{731CBA70-E733-6EEE-4B2C-52A92E776C46}"/>
              </a:ext>
            </a:extLst>
          </p:cNvPr>
          <p:cNvSpPr txBox="1"/>
          <p:nvPr/>
        </p:nvSpPr>
        <p:spPr>
          <a:xfrm>
            <a:off x="3990015" y="5364057"/>
            <a:ext cx="4211970" cy="612091"/>
          </a:xfrm>
          <a:prstGeom prst="rect">
            <a:avLst/>
          </a:prstGeom>
          <a:noFill/>
        </p:spPr>
        <p:txBody>
          <a:bodyPr wrap="square" rtlCol="0">
            <a:spAutoFit/>
          </a:bodyPr>
          <a:lstStyle/>
          <a:p>
            <a:pPr algn="ctr">
              <a:lnSpc>
                <a:spcPct val="150000"/>
              </a:lnSpc>
            </a:pPr>
            <a:r>
              <a:rPr lang="en-US" sz="1200" dirty="0">
                <a:latin typeface="Arial" panose="020B0604020202020204" pitchFamily="34" charset="0"/>
                <a:cs typeface="Arial" panose="020B0604020202020204" pitchFamily="34" charset="0"/>
              </a:rPr>
              <a:t>Hettie Judah</a:t>
            </a:r>
            <a:r>
              <a:rPr lang="en-US" sz="1200" i="1" dirty="0">
                <a:latin typeface="Arial" panose="020B0604020202020204" pitchFamily="34" charset="0"/>
                <a:cs typeface="Arial" panose="020B0604020202020204" pitchFamily="34" charset="0"/>
              </a:rPr>
              <a:t>, How Not to Exclude Artist Mothers </a:t>
            </a:r>
          </a:p>
          <a:p>
            <a:pPr algn="ctr">
              <a:lnSpc>
                <a:spcPct val="150000"/>
              </a:lnSpc>
            </a:pPr>
            <a:r>
              <a:rPr lang="en-US" sz="1200" i="1" dirty="0">
                <a:latin typeface="Arial" panose="020B0604020202020204" pitchFamily="34" charset="0"/>
                <a:cs typeface="Arial" panose="020B0604020202020204" pitchFamily="34" charset="0"/>
              </a:rPr>
              <a:t>(and other parents)</a:t>
            </a:r>
            <a:r>
              <a:rPr lang="en-US" sz="12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381995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475E85-8A59-4499-6AE6-407E68B2D6BD}"/>
              </a:ext>
            </a:extLst>
          </p:cNvPr>
          <p:cNvSpPr txBox="1"/>
          <p:nvPr/>
        </p:nvSpPr>
        <p:spPr>
          <a:xfrm>
            <a:off x="2321859" y="1755080"/>
            <a:ext cx="7548282" cy="3347840"/>
          </a:xfrm>
          <a:prstGeom prst="rect">
            <a:avLst/>
          </a:prstGeom>
          <a:noFill/>
        </p:spPr>
        <p:txBody>
          <a:bodyPr wrap="square">
            <a:spAutoFit/>
          </a:bodyPr>
          <a:lstStyle/>
          <a:p>
            <a:pPr algn="ctr">
              <a:lnSpc>
                <a:spcPct val="150000"/>
              </a:lnSpc>
            </a:pPr>
            <a:r>
              <a:rPr lang="en-GB" sz="2400" b="0" i="0" u="none" strike="noStrike" dirty="0">
                <a:solidFill>
                  <a:srgbClr val="363636"/>
                </a:solidFill>
                <a:effectLst/>
                <a:latin typeface="Arial" panose="020B0604020202020204" pitchFamily="34" charset="0"/>
                <a:cs typeface="Arial" panose="020B0604020202020204" pitchFamily="34" charset="0"/>
              </a:rPr>
              <a:t>“Motherhood is a taboo subject in the art world</a:t>
            </a:r>
            <a:r>
              <a:rPr lang="en-GB" sz="2400" dirty="0">
                <a:solidFill>
                  <a:srgbClr val="363636"/>
                </a:solidFill>
                <a:latin typeface="Arial" panose="020B0604020202020204" pitchFamily="34" charset="0"/>
                <a:cs typeface="Arial" panose="020B0604020202020204" pitchFamily="34" charset="0"/>
              </a:rPr>
              <a:t>… </a:t>
            </a:r>
            <a:r>
              <a:rPr lang="en-GB" sz="2400" b="0" i="0" u="none" strike="noStrike" dirty="0">
                <a:solidFill>
                  <a:srgbClr val="363636"/>
                </a:solidFill>
                <a:effectLst/>
                <a:latin typeface="Arial" panose="020B0604020202020204" pitchFamily="34" charset="0"/>
                <a:cs typeface="Arial" panose="020B0604020202020204" pitchFamily="34" charset="0"/>
              </a:rPr>
              <a:t>it’s not unusual for women to feel pressure to choose between their careers and motherhood or even to conceal that they’ve had kids.” </a:t>
            </a:r>
          </a:p>
          <a:p>
            <a:pPr algn="ctr">
              <a:lnSpc>
                <a:spcPct val="150000"/>
              </a:lnSpc>
            </a:pPr>
            <a:endParaRPr lang="en-GB" sz="2400" dirty="0">
              <a:solidFill>
                <a:srgbClr val="363636"/>
              </a:solidFill>
              <a:latin typeface="Arial" panose="020B0604020202020204" pitchFamily="34" charset="0"/>
              <a:cs typeface="Arial" panose="020B0604020202020204" pitchFamily="34" charset="0"/>
            </a:endParaRPr>
          </a:p>
          <a:p>
            <a:pPr algn="ctr">
              <a:lnSpc>
                <a:spcPct val="150000"/>
              </a:lnSpc>
            </a:pPr>
            <a:r>
              <a:rPr lang="en-GB" sz="2400" b="0" i="1" u="none" strike="noStrike" dirty="0">
                <a:solidFill>
                  <a:srgbClr val="363636"/>
                </a:solidFill>
                <a:effectLst/>
                <a:latin typeface="Arial" panose="020B0604020202020204" pitchFamily="34" charset="0"/>
                <a:cs typeface="Arial" panose="020B0604020202020204" pitchFamily="34" charset="0"/>
              </a:rPr>
              <a:t>Hettie Judah</a:t>
            </a:r>
            <a:endParaRPr lang="en-US"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782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475E85-8A59-4499-6AE6-407E68B2D6BD}"/>
              </a:ext>
            </a:extLst>
          </p:cNvPr>
          <p:cNvSpPr txBox="1"/>
          <p:nvPr/>
        </p:nvSpPr>
        <p:spPr>
          <a:xfrm>
            <a:off x="2321859" y="2202478"/>
            <a:ext cx="7548282" cy="2453044"/>
          </a:xfrm>
          <a:prstGeom prst="rect">
            <a:avLst/>
          </a:prstGeom>
          <a:noFill/>
        </p:spPr>
        <p:txBody>
          <a:bodyPr wrap="square">
            <a:spAutoFit/>
          </a:bodyPr>
          <a:lstStyle/>
          <a:p>
            <a:pPr algn="ctr">
              <a:lnSpc>
                <a:spcPct val="150000"/>
              </a:lnSpc>
            </a:pPr>
            <a:r>
              <a:rPr lang="en-GB" sz="2400" b="0" i="0" u="none" strike="noStrike" dirty="0">
                <a:solidFill>
                  <a:srgbClr val="1A1A1A"/>
                </a:solidFill>
                <a:effectLst/>
                <a:latin typeface="Arial" panose="020B0604020202020204" pitchFamily="34" charset="0"/>
                <a:cs typeface="Arial" panose="020B0604020202020204" pitchFamily="34" charset="0"/>
              </a:rPr>
              <a:t>“I had three abortions because I was certain that it would be a disaster for my work.”</a:t>
            </a:r>
          </a:p>
          <a:p>
            <a:pPr algn="ctr">
              <a:lnSpc>
                <a:spcPct val="150000"/>
              </a:lnSpc>
            </a:pPr>
            <a:endParaRPr lang="en-GB" sz="1400" dirty="0">
              <a:solidFill>
                <a:srgbClr val="1A1A1A"/>
              </a:solidFill>
              <a:latin typeface="Arial" panose="020B0604020202020204" pitchFamily="34" charset="0"/>
              <a:cs typeface="Arial" panose="020B0604020202020204" pitchFamily="34" charset="0"/>
            </a:endParaRPr>
          </a:p>
          <a:p>
            <a:pPr algn="ctr">
              <a:lnSpc>
                <a:spcPct val="150000"/>
              </a:lnSpc>
            </a:pPr>
            <a:endParaRPr lang="en-GB" sz="1400" dirty="0">
              <a:solidFill>
                <a:srgbClr val="1A1A1A"/>
              </a:solidFill>
              <a:latin typeface="Arial" panose="020B0604020202020204" pitchFamily="34" charset="0"/>
              <a:cs typeface="Arial" panose="020B0604020202020204" pitchFamily="34" charset="0"/>
            </a:endParaRPr>
          </a:p>
          <a:p>
            <a:pPr algn="ctr">
              <a:lnSpc>
                <a:spcPct val="150000"/>
              </a:lnSpc>
            </a:pPr>
            <a:r>
              <a:rPr lang="en-GB" sz="1400" b="0" i="0" u="none" strike="noStrike" dirty="0" err="1">
                <a:solidFill>
                  <a:srgbClr val="000000"/>
                </a:solidFill>
                <a:effectLst/>
                <a:latin typeface="Arial" panose="020B0604020202020204" pitchFamily="34" charset="0"/>
                <a:cs typeface="Arial" panose="020B0604020202020204" pitchFamily="34" charset="0"/>
              </a:rPr>
              <a:t>Voien</a:t>
            </a:r>
            <a:r>
              <a:rPr lang="en-GB" sz="1400" b="0" i="0" u="none" strike="noStrike" dirty="0">
                <a:solidFill>
                  <a:srgbClr val="000000"/>
                </a:solidFill>
                <a:effectLst/>
                <a:latin typeface="Arial" panose="020B0604020202020204" pitchFamily="34" charset="0"/>
                <a:cs typeface="Arial" panose="020B0604020202020204" pitchFamily="34" charset="0"/>
              </a:rPr>
              <a:t>, G. (2016) </a:t>
            </a:r>
            <a:r>
              <a:rPr lang="en-GB" sz="1400" b="0" i="1" u="none" strike="noStrike" dirty="0">
                <a:solidFill>
                  <a:srgbClr val="000000"/>
                </a:solidFill>
                <a:effectLst/>
                <a:latin typeface="Arial" panose="020B0604020202020204" pitchFamily="34" charset="0"/>
                <a:cs typeface="Arial" panose="020B0604020202020204" pitchFamily="34" charset="0"/>
              </a:rPr>
              <a:t>Marina Abramovic: I had three abortions because children hold female artists back</a:t>
            </a:r>
            <a:r>
              <a:rPr lang="en-GB" sz="1400" b="0" i="0" u="none" strike="noStrike" dirty="0">
                <a:solidFill>
                  <a:srgbClr val="000000"/>
                </a:solidFill>
                <a:effectLst/>
                <a:latin typeface="Arial" panose="020B0604020202020204" pitchFamily="34" charset="0"/>
                <a:cs typeface="Arial" panose="020B0604020202020204" pitchFamily="34" charset="0"/>
              </a:rPr>
              <a:t>, </a:t>
            </a:r>
            <a:r>
              <a:rPr lang="en-GB" sz="1400" b="0" i="1" u="none" strike="noStrike" dirty="0">
                <a:solidFill>
                  <a:srgbClr val="000000"/>
                </a:solidFill>
                <a:effectLst/>
                <a:latin typeface="Arial" panose="020B0604020202020204" pitchFamily="34" charset="0"/>
                <a:cs typeface="Arial" panose="020B0604020202020204" pitchFamily="34" charset="0"/>
              </a:rPr>
              <a:t>Observer</a:t>
            </a:r>
            <a:r>
              <a:rPr lang="en-GB" sz="1400" b="0" i="0" u="none" strike="noStrike" dirty="0">
                <a:solidFill>
                  <a:srgbClr val="000000"/>
                </a:solidFill>
                <a:effectLst/>
                <a:latin typeface="Arial" panose="020B0604020202020204" pitchFamily="34" charset="0"/>
                <a:cs typeface="Arial" panose="020B0604020202020204" pitchFamily="34" charset="0"/>
              </a:rPr>
              <a:t>. </a:t>
            </a:r>
            <a:endParaRPr lang="en-US"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2557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unch of flowers on a white surface&#10;&#10;Description automatically generated">
            <a:extLst>
              <a:ext uri="{FF2B5EF4-FFF2-40B4-BE49-F238E27FC236}">
                <a16:creationId xmlns:a16="http://schemas.microsoft.com/office/drawing/2014/main" id="{EEC1C451-FB59-6E76-A37B-B1F5EE6AD780}"/>
              </a:ext>
            </a:extLst>
          </p:cNvPr>
          <p:cNvPicPr>
            <a:picLocks noChangeAspect="1"/>
          </p:cNvPicPr>
          <p:nvPr/>
        </p:nvPicPr>
        <p:blipFill>
          <a:blip r:embed="rId2"/>
          <a:stretch>
            <a:fillRect/>
          </a:stretch>
        </p:blipFill>
        <p:spPr>
          <a:xfrm>
            <a:off x="1913466" y="925108"/>
            <a:ext cx="3623733" cy="4302173"/>
          </a:xfrm>
          <a:prstGeom prst="rect">
            <a:avLst/>
          </a:prstGeom>
        </p:spPr>
      </p:pic>
      <p:pic>
        <p:nvPicPr>
          <p:cNvPr id="7" name="Picture 6" descr="A close-up of a plant&#10;&#10;Description automatically generated">
            <a:extLst>
              <a:ext uri="{FF2B5EF4-FFF2-40B4-BE49-F238E27FC236}">
                <a16:creationId xmlns:a16="http://schemas.microsoft.com/office/drawing/2014/main" id="{EA90B539-EB71-1D0A-744F-75034777C912}"/>
              </a:ext>
            </a:extLst>
          </p:cNvPr>
          <p:cNvPicPr>
            <a:picLocks noChangeAspect="1"/>
          </p:cNvPicPr>
          <p:nvPr/>
        </p:nvPicPr>
        <p:blipFill>
          <a:blip r:embed="rId3"/>
          <a:stretch>
            <a:fillRect/>
          </a:stretch>
        </p:blipFill>
        <p:spPr>
          <a:xfrm>
            <a:off x="6442943" y="925108"/>
            <a:ext cx="3537582" cy="4302173"/>
          </a:xfrm>
          <a:prstGeom prst="rect">
            <a:avLst/>
          </a:prstGeom>
        </p:spPr>
      </p:pic>
      <p:sp>
        <p:nvSpPr>
          <p:cNvPr id="8" name="TextBox 7">
            <a:extLst>
              <a:ext uri="{FF2B5EF4-FFF2-40B4-BE49-F238E27FC236}">
                <a16:creationId xmlns:a16="http://schemas.microsoft.com/office/drawing/2014/main" id="{607E8977-786B-DBE2-26AD-BE84A390852E}"/>
              </a:ext>
            </a:extLst>
          </p:cNvPr>
          <p:cNvSpPr txBox="1"/>
          <p:nvPr/>
        </p:nvSpPr>
        <p:spPr>
          <a:xfrm>
            <a:off x="1951803" y="5593239"/>
            <a:ext cx="4211970" cy="889090"/>
          </a:xfrm>
          <a:prstGeom prst="rect">
            <a:avLst/>
          </a:prstGeom>
          <a:noFill/>
        </p:spPr>
        <p:txBody>
          <a:bodyPr wrap="square" rtlCol="0">
            <a:spAutoFit/>
          </a:bodyPr>
          <a:lstStyle/>
          <a:p>
            <a:pPr algn="ctr">
              <a:lnSpc>
                <a:spcPct val="150000"/>
              </a:lnSpc>
            </a:pPr>
            <a:r>
              <a:rPr lang="en-US" sz="1200" dirty="0" err="1">
                <a:latin typeface="Arial" panose="020B0604020202020204" pitchFamily="34" charset="0"/>
                <a:cs typeface="Arial" panose="020B0604020202020204" pitchFamily="34" charset="0"/>
              </a:rPr>
              <a:t>Alida</a:t>
            </a:r>
            <a:r>
              <a:rPr lang="en-US" sz="1200" dirty="0">
                <a:latin typeface="Arial" panose="020B0604020202020204" pitchFamily="34" charset="0"/>
                <a:cs typeface="Arial" panose="020B0604020202020204" pitchFamily="34" charset="0"/>
              </a:rPr>
              <a:t> Fish</a:t>
            </a:r>
            <a:r>
              <a:rPr lang="en-US" sz="1200" i="1" dirty="0">
                <a:latin typeface="Arial" panose="020B0604020202020204" pitchFamily="34" charset="0"/>
                <a:cs typeface="Arial" panose="020B0604020202020204" pitchFamily="34" charset="0"/>
              </a:rPr>
              <a:t>, Buttercup and Vetch</a:t>
            </a:r>
            <a:r>
              <a:rPr lang="en-US" sz="1200" dirty="0">
                <a:latin typeface="Arial" panose="020B0604020202020204" pitchFamily="34" charset="0"/>
                <a:cs typeface="Arial" panose="020B0604020202020204" pitchFamily="34" charset="0"/>
              </a:rPr>
              <a:t>, 2018</a:t>
            </a:r>
          </a:p>
          <a:p>
            <a:pPr algn="ctr">
              <a:lnSpc>
                <a:spcPct val="150000"/>
              </a:lnSpc>
            </a:pPr>
            <a:r>
              <a:rPr lang="en-US" sz="1200" dirty="0">
                <a:latin typeface="Arial" panose="020B0604020202020204" pitchFamily="34" charset="0"/>
                <a:cs typeface="Arial" panose="020B0604020202020204" pitchFamily="34" charset="0"/>
              </a:rPr>
              <a:t>[archival pigment transfer, photograph on oxidized aluminum]</a:t>
            </a:r>
          </a:p>
        </p:txBody>
      </p:sp>
      <p:sp>
        <p:nvSpPr>
          <p:cNvPr id="9" name="TextBox 8">
            <a:extLst>
              <a:ext uri="{FF2B5EF4-FFF2-40B4-BE49-F238E27FC236}">
                <a16:creationId xmlns:a16="http://schemas.microsoft.com/office/drawing/2014/main" id="{50EDB36C-D98E-2EB3-BDA8-A103A9EBFABB}"/>
              </a:ext>
            </a:extLst>
          </p:cNvPr>
          <p:cNvSpPr txBox="1"/>
          <p:nvPr/>
        </p:nvSpPr>
        <p:spPr>
          <a:xfrm>
            <a:off x="6105749" y="5593238"/>
            <a:ext cx="4211970" cy="889090"/>
          </a:xfrm>
          <a:prstGeom prst="rect">
            <a:avLst/>
          </a:prstGeom>
          <a:noFill/>
        </p:spPr>
        <p:txBody>
          <a:bodyPr wrap="square" rtlCol="0">
            <a:spAutoFit/>
          </a:bodyPr>
          <a:lstStyle/>
          <a:p>
            <a:pPr algn="ctr">
              <a:lnSpc>
                <a:spcPct val="150000"/>
              </a:lnSpc>
            </a:pPr>
            <a:r>
              <a:rPr lang="en-US" sz="1200" dirty="0" err="1">
                <a:latin typeface="Arial" panose="020B0604020202020204" pitchFamily="34" charset="0"/>
                <a:cs typeface="Arial" panose="020B0604020202020204" pitchFamily="34" charset="0"/>
              </a:rPr>
              <a:t>Alida</a:t>
            </a:r>
            <a:r>
              <a:rPr lang="en-US" sz="1200" dirty="0">
                <a:latin typeface="Arial" panose="020B0604020202020204" pitchFamily="34" charset="0"/>
                <a:cs typeface="Arial" panose="020B0604020202020204" pitchFamily="34" charset="0"/>
              </a:rPr>
              <a:t> Fish</a:t>
            </a:r>
            <a:r>
              <a:rPr lang="en-US" sz="1200" i="1" dirty="0">
                <a:latin typeface="Arial" panose="020B0604020202020204" pitchFamily="34" charset="0"/>
                <a:cs typeface="Arial" panose="020B0604020202020204" pitchFamily="34" charset="0"/>
              </a:rPr>
              <a:t>, Wisteria</a:t>
            </a:r>
            <a:r>
              <a:rPr lang="en-US" sz="1200" dirty="0">
                <a:latin typeface="Arial" panose="020B0604020202020204" pitchFamily="34" charset="0"/>
                <a:cs typeface="Arial" panose="020B0604020202020204" pitchFamily="34" charset="0"/>
              </a:rPr>
              <a:t>, 2018</a:t>
            </a:r>
          </a:p>
          <a:p>
            <a:pPr algn="ctr">
              <a:lnSpc>
                <a:spcPct val="150000"/>
              </a:lnSpc>
            </a:pPr>
            <a:r>
              <a:rPr lang="en-US" sz="1200" dirty="0">
                <a:latin typeface="Arial" panose="020B0604020202020204" pitchFamily="34" charset="0"/>
                <a:cs typeface="Arial" panose="020B0604020202020204" pitchFamily="34" charset="0"/>
              </a:rPr>
              <a:t>[archival pigment transfer, photograph on oxidized aluminum]</a:t>
            </a:r>
          </a:p>
        </p:txBody>
      </p:sp>
    </p:spTree>
    <p:extLst>
      <p:ext uri="{BB962C8B-B14F-4D97-AF65-F5344CB8AC3E}">
        <p14:creationId xmlns:p14="http://schemas.microsoft.com/office/powerpoint/2010/main" val="3269530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lose-up of a plant&#10;&#10;Description automatically generated">
            <a:extLst>
              <a:ext uri="{FF2B5EF4-FFF2-40B4-BE49-F238E27FC236}">
                <a16:creationId xmlns:a16="http://schemas.microsoft.com/office/drawing/2014/main" id="{0DA53E86-B74B-27FA-F175-D8ED9FCCF97A}"/>
              </a:ext>
            </a:extLst>
          </p:cNvPr>
          <p:cNvPicPr>
            <a:picLocks noChangeAspect="1"/>
          </p:cNvPicPr>
          <p:nvPr/>
        </p:nvPicPr>
        <p:blipFill>
          <a:blip r:embed="rId2"/>
          <a:stretch>
            <a:fillRect/>
          </a:stretch>
        </p:blipFill>
        <p:spPr>
          <a:xfrm>
            <a:off x="2100884" y="496957"/>
            <a:ext cx="3577673" cy="4776450"/>
          </a:xfrm>
          <a:prstGeom prst="rect">
            <a:avLst/>
          </a:prstGeom>
        </p:spPr>
      </p:pic>
      <p:pic>
        <p:nvPicPr>
          <p:cNvPr id="11" name="Picture 10" descr="A person with a belly button&#10;&#10;Description automatically generated">
            <a:extLst>
              <a:ext uri="{FF2B5EF4-FFF2-40B4-BE49-F238E27FC236}">
                <a16:creationId xmlns:a16="http://schemas.microsoft.com/office/drawing/2014/main" id="{79DFE040-26D1-4BFC-E2BF-C5052B2A9459}"/>
              </a:ext>
            </a:extLst>
          </p:cNvPr>
          <p:cNvPicPr>
            <a:picLocks noChangeAspect="1"/>
          </p:cNvPicPr>
          <p:nvPr/>
        </p:nvPicPr>
        <p:blipFill>
          <a:blip r:embed="rId3"/>
          <a:stretch>
            <a:fillRect/>
          </a:stretch>
        </p:blipFill>
        <p:spPr>
          <a:xfrm>
            <a:off x="6513445" y="503177"/>
            <a:ext cx="3577673" cy="4770230"/>
          </a:xfrm>
          <a:prstGeom prst="rect">
            <a:avLst/>
          </a:prstGeom>
        </p:spPr>
      </p:pic>
      <p:sp>
        <p:nvSpPr>
          <p:cNvPr id="13" name="TextBox 12">
            <a:extLst>
              <a:ext uri="{FF2B5EF4-FFF2-40B4-BE49-F238E27FC236}">
                <a16:creationId xmlns:a16="http://schemas.microsoft.com/office/drawing/2014/main" id="{132462C0-7FE7-5281-807B-1773412D1ABB}"/>
              </a:ext>
            </a:extLst>
          </p:cNvPr>
          <p:cNvSpPr txBox="1"/>
          <p:nvPr/>
        </p:nvSpPr>
        <p:spPr>
          <a:xfrm>
            <a:off x="1783735" y="5440839"/>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Intertwined</a:t>
            </a:r>
            <a:r>
              <a:rPr lang="en-US" sz="1200" dirty="0">
                <a:latin typeface="Arial" panose="020B0604020202020204" pitchFamily="34" charset="0"/>
                <a:cs typeface="Arial" panose="020B0604020202020204" pitchFamily="34" charset="0"/>
              </a:rPr>
              <a:t>, June 2023</a:t>
            </a:r>
          </a:p>
          <a:p>
            <a:pPr algn="ctr">
              <a:lnSpc>
                <a:spcPct val="150000"/>
              </a:lnSpc>
            </a:pPr>
            <a:r>
              <a:rPr lang="en-US" sz="1200" dirty="0">
                <a:latin typeface="Arial" panose="020B0604020202020204" pitchFamily="34" charset="0"/>
                <a:cs typeface="Arial" panose="020B0604020202020204" pitchFamily="34" charset="0"/>
              </a:rPr>
              <a:t>[scanned image]</a:t>
            </a:r>
          </a:p>
        </p:txBody>
      </p:sp>
      <p:sp>
        <p:nvSpPr>
          <p:cNvPr id="15" name="TextBox 14">
            <a:extLst>
              <a:ext uri="{FF2B5EF4-FFF2-40B4-BE49-F238E27FC236}">
                <a16:creationId xmlns:a16="http://schemas.microsoft.com/office/drawing/2014/main" id="{3C51101B-5767-B064-E581-39A017CD7828}"/>
              </a:ext>
            </a:extLst>
          </p:cNvPr>
          <p:cNvSpPr txBox="1"/>
          <p:nvPr/>
        </p:nvSpPr>
        <p:spPr>
          <a:xfrm>
            <a:off x="6196297" y="5440839"/>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His Home</a:t>
            </a:r>
            <a:r>
              <a:rPr lang="en-US" sz="1200" dirty="0">
                <a:latin typeface="Arial" panose="020B0604020202020204" pitchFamily="34" charset="0"/>
                <a:cs typeface="Arial" panose="020B0604020202020204" pitchFamily="34" charset="0"/>
              </a:rPr>
              <a:t>, December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3889811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ack and white photo of a branch with leaves&#10;&#10;Description automatically generated">
            <a:extLst>
              <a:ext uri="{FF2B5EF4-FFF2-40B4-BE49-F238E27FC236}">
                <a16:creationId xmlns:a16="http://schemas.microsoft.com/office/drawing/2014/main" id="{DD97196C-F213-06AB-3510-8BA64A71550C}"/>
              </a:ext>
            </a:extLst>
          </p:cNvPr>
          <p:cNvPicPr>
            <a:picLocks noChangeAspect="1"/>
          </p:cNvPicPr>
          <p:nvPr/>
        </p:nvPicPr>
        <p:blipFill>
          <a:blip r:embed="rId2"/>
          <a:stretch>
            <a:fillRect/>
          </a:stretch>
        </p:blipFill>
        <p:spPr>
          <a:xfrm>
            <a:off x="6515246" y="643467"/>
            <a:ext cx="3794833" cy="4743542"/>
          </a:xfrm>
          <a:prstGeom prst="rect">
            <a:avLst/>
          </a:prstGeom>
        </p:spPr>
      </p:pic>
      <p:pic>
        <p:nvPicPr>
          <p:cNvPr id="9" name="Picture 8" descr="A pair of white plastic tongs on a white sheet&#10;&#10;Description automatically generated">
            <a:extLst>
              <a:ext uri="{FF2B5EF4-FFF2-40B4-BE49-F238E27FC236}">
                <a16:creationId xmlns:a16="http://schemas.microsoft.com/office/drawing/2014/main" id="{5B5DE234-5164-E40B-8B25-087EB4CCA09E}"/>
              </a:ext>
            </a:extLst>
          </p:cNvPr>
          <p:cNvPicPr>
            <a:picLocks noChangeAspect="1"/>
          </p:cNvPicPr>
          <p:nvPr/>
        </p:nvPicPr>
        <p:blipFill>
          <a:blip r:embed="rId3"/>
          <a:stretch>
            <a:fillRect/>
          </a:stretch>
        </p:blipFill>
        <p:spPr>
          <a:xfrm>
            <a:off x="1626550" y="643467"/>
            <a:ext cx="3794834" cy="4744701"/>
          </a:xfrm>
          <a:prstGeom prst="rect">
            <a:avLst/>
          </a:prstGeom>
        </p:spPr>
      </p:pic>
      <p:sp>
        <p:nvSpPr>
          <p:cNvPr id="10" name="TextBox 9">
            <a:extLst>
              <a:ext uri="{FF2B5EF4-FFF2-40B4-BE49-F238E27FC236}">
                <a16:creationId xmlns:a16="http://schemas.microsoft.com/office/drawing/2014/main" id="{46ED175B-2986-F453-FA51-E2EC3970D5D3}"/>
              </a:ext>
            </a:extLst>
          </p:cNvPr>
          <p:cNvSpPr txBox="1"/>
          <p:nvPr/>
        </p:nvSpPr>
        <p:spPr>
          <a:xfrm>
            <a:off x="1353893" y="5602441"/>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Memento</a:t>
            </a:r>
            <a:r>
              <a:rPr lang="en-US" sz="1200" dirty="0">
                <a:latin typeface="Arial" panose="020B0604020202020204" pitchFamily="34" charset="0"/>
                <a:cs typeface="Arial" panose="020B0604020202020204" pitchFamily="34" charset="0"/>
              </a:rPr>
              <a:t>, November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11" name="TextBox 10">
            <a:extLst>
              <a:ext uri="{FF2B5EF4-FFF2-40B4-BE49-F238E27FC236}">
                <a16:creationId xmlns:a16="http://schemas.microsoft.com/office/drawing/2014/main" id="{077B3101-E30E-32EC-66DB-FCDB1865B436}"/>
              </a:ext>
            </a:extLst>
          </p:cNvPr>
          <p:cNvSpPr txBox="1"/>
          <p:nvPr/>
        </p:nvSpPr>
        <p:spPr>
          <a:xfrm>
            <a:off x="6370288" y="5602441"/>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Untitled</a:t>
            </a:r>
            <a:r>
              <a:rPr lang="en-US" sz="1200" dirty="0">
                <a:latin typeface="Arial" panose="020B0604020202020204" pitchFamily="34" charset="0"/>
                <a:cs typeface="Arial" panose="020B0604020202020204" pitchFamily="34" charset="0"/>
              </a:rPr>
              <a:t>, May 2023</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2183019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baby&#10;&#10;Description automatically generated">
            <a:extLst>
              <a:ext uri="{FF2B5EF4-FFF2-40B4-BE49-F238E27FC236}">
                <a16:creationId xmlns:a16="http://schemas.microsoft.com/office/drawing/2014/main" id="{1F1FA4E6-C744-210C-9B73-20A17F1635E8}"/>
              </a:ext>
            </a:extLst>
          </p:cNvPr>
          <p:cNvPicPr>
            <a:picLocks noChangeAspect="1"/>
          </p:cNvPicPr>
          <p:nvPr/>
        </p:nvPicPr>
        <p:blipFill>
          <a:blip r:embed="rId2"/>
          <a:stretch>
            <a:fillRect/>
          </a:stretch>
        </p:blipFill>
        <p:spPr>
          <a:xfrm>
            <a:off x="2622274" y="494472"/>
            <a:ext cx="6947452" cy="5210589"/>
          </a:xfrm>
          <a:prstGeom prst="rect">
            <a:avLst/>
          </a:prstGeom>
        </p:spPr>
      </p:pic>
      <p:sp>
        <p:nvSpPr>
          <p:cNvPr id="6" name="TextBox 5">
            <a:extLst>
              <a:ext uri="{FF2B5EF4-FFF2-40B4-BE49-F238E27FC236}">
                <a16:creationId xmlns:a16="http://schemas.microsoft.com/office/drawing/2014/main" id="{445475AF-349D-CF25-997E-4521871C121E}"/>
              </a:ext>
            </a:extLst>
          </p:cNvPr>
          <p:cNvSpPr txBox="1"/>
          <p:nvPr/>
        </p:nvSpPr>
        <p:spPr>
          <a:xfrm>
            <a:off x="4136850" y="5900615"/>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Postpartum</a:t>
            </a:r>
            <a:r>
              <a:rPr lang="en-US" sz="1200" dirty="0">
                <a:latin typeface="Arial" panose="020B0604020202020204" pitchFamily="34" charset="0"/>
                <a:cs typeface="Arial" panose="020B0604020202020204" pitchFamily="34" charset="0"/>
              </a:rPr>
              <a:t>, November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Tree>
    <p:extLst>
      <p:ext uri="{BB962C8B-B14F-4D97-AF65-F5344CB8AC3E}">
        <p14:creationId xmlns:p14="http://schemas.microsoft.com/office/powerpoint/2010/main" val="2324385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and a hand of a baby&#10;&#10;Description automatically generated">
            <a:extLst>
              <a:ext uri="{FF2B5EF4-FFF2-40B4-BE49-F238E27FC236}">
                <a16:creationId xmlns:a16="http://schemas.microsoft.com/office/drawing/2014/main" id="{7CFEF939-6BF3-E13B-0CA5-61D2E9062384}"/>
              </a:ext>
            </a:extLst>
          </p:cNvPr>
          <p:cNvPicPr>
            <a:picLocks noChangeAspect="1"/>
          </p:cNvPicPr>
          <p:nvPr/>
        </p:nvPicPr>
        <p:blipFill>
          <a:blip r:embed="rId2"/>
          <a:stretch>
            <a:fillRect/>
          </a:stretch>
        </p:blipFill>
        <p:spPr>
          <a:xfrm>
            <a:off x="5946913" y="627821"/>
            <a:ext cx="4787347" cy="4787347"/>
          </a:xfrm>
          <a:prstGeom prst="rect">
            <a:avLst/>
          </a:prstGeom>
        </p:spPr>
      </p:pic>
      <p:pic>
        <p:nvPicPr>
          <p:cNvPr id="7" name="Picture 6" descr="Close-up of a plant in a field&#10;&#10;Description automatically generated">
            <a:extLst>
              <a:ext uri="{FF2B5EF4-FFF2-40B4-BE49-F238E27FC236}">
                <a16:creationId xmlns:a16="http://schemas.microsoft.com/office/drawing/2014/main" id="{43733292-3C31-DE7B-7D10-0AB7726D9544}"/>
              </a:ext>
            </a:extLst>
          </p:cNvPr>
          <p:cNvPicPr>
            <a:picLocks noChangeAspect="1"/>
          </p:cNvPicPr>
          <p:nvPr/>
        </p:nvPicPr>
        <p:blipFill>
          <a:blip r:embed="rId3"/>
          <a:stretch>
            <a:fillRect/>
          </a:stretch>
        </p:blipFill>
        <p:spPr>
          <a:xfrm>
            <a:off x="1696279" y="627821"/>
            <a:ext cx="3233530" cy="4853328"/>
          </a:xfrm>
          <a:prstGeom prst="rect">
            <a:avLst/>
          </a:prstGeom>
        </p:spPr>
      </p:pic>
      <p:sp>
        <p:nvSpPr>
          <p:cNvPr id="8" name="TextBox 7">
            <a:extLst>
              <a:ext uri="{FF2B5EF4-FFF2-40B4-BE49-F238E27FC236}">
                <a16:creationId xmlns:a16="http://schemas.microsoft.com/office/drawing/2014/main" id="{8D946306-A30B-17FA-7492-C333CEE58DE8}"/>
              </a:ext>
            </a:extLst>
          </p:cNvPr>
          <p:cNvSpPr txBox="1"/>
          <p:nvPr/>
        </p:nvSpPr>
        <p:spPr>
          <a:xfrm>
            <a:off x="1207059" y="5618088"/>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Meadow</a:t>
            </a:r>
            <a:r>
              <a:rPr lang="en-US" sz="1200" dirty="0">
                <a:latin typeface="Arial" panose="020B0604020202020204" pitchFamily="34" charset="0"/>
                <a:cs typeface="Arial" panose="020B0604020202020204" pitchFamily="34" charset="0"/>
              </a:rPr>
              <a:t>, July 2023</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9" name="TextBox 8">
            <a:extLst>
              <a:ext uri="{FF2B5EF4-FFF2-40B4-BE49-F238E27FC236}">
                <a16:creationId xmlns:a16="http://schemas.microsoft.com/office/drawing/2014/main" id="{DDD8DA38-8C7C-214E-79B0-EA71CC8D037E}"/>
              </a:ext>
            </a:extLst>
          </p:cNvPr>
          <p:cNvSpPr txBox="1"/>
          <p:nvPr/>
        </p:nvSpPr>
        <p:spPr>
          <a:xfrm>
            <a:off x="6234601" y="5618087"/>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The Extension of Me</a:t>
            </a:r>
            <a:r>
              <a:rPr lang="en-US" sz="1200" dirty="0">
                <a:latin typeface="Arial" panose="020B0604020202020204" pitchFamily="34" charset="0"/>
                <a:cs typeface="Arial" panose="020B0604020202020204" pitchFamily="34" charset="0"/>
              </a:rPr>
              <a:t>, January 2023</a:t>
            </a:r>
          </a:p>
          <a:p>
            <a:pPr algn="ctr">
              <a:lnSpc>
                <a:spcPct val="150000"/>
              </a:lnSpc>
            </a:pPr>
            <a:r>
              <a:rPr lang="en-US" sz="1200" dirty="0">
                <a:latin typeface="Arial" panose="020B0604020202020204" pitchFamily="34" charset="0"/>
                <a:cs typeface="Arial" panose="020B0604020202020204" pitchFamily="34" charset="0"/>
              </a:rPr>
              <a:t>[scanned image]</a:t>
            </a:r>
          </a:p>
        </p:txBody>
      </p:sp>
    </p:spTree>
    <p:extLst>
      <p:ext uri="{BB962C8B-B14F-4D97-AF65-F5344CB8AC3E}">
        <p14:creationId xmlns:p14="http://schemas.microsoft.com/office/powerpoint/2010/main" val="3818970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baby&#10;&#10;Description automatically generated">
            <a:extLst>
              <a:ext uri="{FF2B5EF4-FFF2-40B4-BE49-F238E27FC236}">
                <a16:creationId xmlns:a16="http://schemas.microsoft.com/office/drawing/2014/main" id="{7076F2F4-477F-B927-2AD4-C4726780A34F}"/>
              </a:ext>
            </a:extLst>
          </p:cNvPr>
          <p:cNvPicPr>
            <a:picLocks noChangeAspect="1"/>
          </p:cNvPicPr>
          <p:nvPr/>
        </p:nvPicPr>
        <p:blipFill>
          <a:blip r:embed="rId2"/>
          <a:stretch>
            <a:fillRect/>
          </a:stretch>
        </p:blipFill>
        <p:spPr>
          <a:xfrm>
            <a:off x="2380746" y="831850"/>
            <a:ext cx="3287319" cy="4610785"/>
          </a:xfrm>
          <a:prstGeom prst="rect">
            <a:avLst/>
          </a:prstGeom>
        </p:spPr>
      </p:pic>
      <p:pic>
        <p:nvPicPr>
          <p:cNvPr id="9" name="Picture 8" descr="A close-up of a plant&#10;&#10;Description automatically generated">
            <a:extLst>
              <a:ext uri="{FF2B5EF4-FFF2-40B4-BE49-F238E27FC236}">
                <a16:creationId xmlns:a16="http://schemas.microsoft.com/office/drawing/2014/main" id="{CF5815D8-B69C-EE2F-0FB0-227D3C269134}"/>
              </a:ext>
            </a:extLst>
          </p:cNvPr>
          <p:cNvPicPr>
            <a:picLocks noChangeAspect="1"/>
          </p:cNvPicPr>
          <p:nvPr/>
        </p:nvPicPr>
        <p:blipFill>
          <a:blip r:embed="rId3"/>
          <a:stretch>
            <a:fillRect/>
          </a:stretch>
        </p:blipFill>
        <p:spPr>
          <a:xfrm>
            <a:off x="6523937" y="831850"/>
            <a:ext cx="3460907" cy="4610785"/>
          </a:xfrm>
          <a:prstGeom prst="rect">
            <a:avLst/>
          </a:prstGeom>
        </p:spPr>
      </p:pic>
      <p:sp>
        <p:nvSpPr>
          <p:cNvPr id="10" name="TextBox 9">
            <a:extLst>
              <a:ext uri="{FF2B5EF4-FFF2-40B4-BE49-F238E27FC236}">
                <a16:creationId xmlns:a16="http://schemas.microsoft.com/office/drawing/2014/main" id="{25A24E88-555B-27C6-62E0-B1DDA00031AA}"/>
              </a:ext>
            </a:extLst>
          </p:cNvPr>
          <p:cNvSpPr txBox="1"/>
          <p:nvPr/>
        </p:nvSpPr>
        <p:spPr>
          <a:xfrm>
            <a:off x="1936435" y="5596826"/>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Mother</a:t>
            </a:r>
            <a:r>
              <a:rPr lang="en-US" sz="1200" dirty="0">
                <a:latin typeface="Arial" panose="020B0604020202020204" pitchFamily="34" charset="0"/>
                <a:cs typeface="Arial" panose="020B0604020202020204" pitchFamily="34" charset="0"/>
              </a:rPr>
              <a:t>, November 2022</a:t>
            </a:r>
          </a:p>
          <a:p>
            <a:pPr algn="ctr">
              <a:lnSpc>
                <a:spcPct val="150000"/>
              </a:lnSpc>
            </a:pPr>
            <a:r>
              <a:rPr lang="en-US" sz="1200" dirty="0">
                <a:latin typeface="Arial" panose="020B0604020202020204" pitchFamily="34" charset="0"/>
                <a:cs typeface="Arial" panose="020B0604020202020204" pitchFamily="34" charset="0"/>
              </a:rPr>
              <a:t>[photograph]</a:t>
            </a:r>
          </a:p>
        </p:txBody>
      </p:sp>
      <p:sp>
        <p:nvSpPr>
          <p:cNvPr id="11" name="TextBox 10">
            <a:extLst>
              <a:ext uri="{FF2B5EF4-FFF2-40B4-BE49-F238E27FC236}">
                <a16:creationId xmlns:a16="http://schemas.microsoft.com/office/drawing/2014/main" id="{5AA7AF61-C243-B351-0A2B-83E836A643BC}"/>
              </a:ext>
            </a:extLst>
          </p:cNvPr>
          <p:cNvSpPr txBox="1"/>
          <p:nvPr/>
        </p:nvSpPr>
        <p:spPr>
          <a:xfrm>
            <a:off x="6148405" y="5596826"/>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Untitled</a:t>
            </a:r>
            <a:r>
              <a:rPr lang="en-US" sz="1200" dirty="0">
                <a:latin typeface="Arial" panose="020B0604020202020204" pitchFamily="34" charset="0"/>
                <a:cs typeface="Arial" panose="020B0604020202020204" pitchFamily="34" charset="0"/>
              </a:rPr>
              <a:t>, July 2023</a:t>
            </a:r>
          </a:p>
          <a:p>
            <a:pPr algn="ctr">
              <a:lnSpc>
                <a:spcPct val="150000"/>
              </a:lnSpc>
            </a:pPr>
            <a:r>
              <a:rPr lang="en-US" sz="1200" dirty="0">
                <a:latin typeface="Arial" panose="020B0604020202020204" pitchFamily="34" charset="0"/>
                <a:cs typeface="Arial" panose="020B0604020202020204" pitchFamily="34" charset="0"/>
              </a:rPr>
              <a:t>[scanned image]</a:t>
            </a:r>
          </a:p>
        </p:txBody>
      </p:sp>
    </p:spTree>
    <p:extLst>
      <p:ext uri="{BB962C8B-B14F-4D97-AF65-F5344CB8AC3E}">
        <p14:creationId xmlns:p14="http://schemas.microsoft.com/office/powerpoint/2010/main" val="3162962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aby's feet in a dark room&#10;&#10;Description automatically generated">
            <a:extLst>
              <a:ext uri="{FF2B5EF4-FFF2-40B4-BE49-F238E27FC236}">
                <a16:creationId xmlns:a16="http://schemas.microsoft.com/office/drawing/2014/main" id="{7AD0D939-48E4-B419-9C4F-577F03CADF84}"/>
              </a:ext>
            </a:extLst>
          </p:cNvPr>
          <p:cNvPicPr>
            <a:picLocks noChangeAspect="1"/>
          </p:cNvPicPr>
          <p:nvPr/>
        </p:nvPicPr>
        <p:blipFill>
          <a:blip r:embed="rId2"/>
          <a:stretch>
            <a:fillRect/>
          </a:stretch>
        </p:blipFill>
        <p:spPr>
          <a:xfrm>
            <a:off x="2067582" y="566530"/>
            <a:ext cx="3259792" cy="4887303"/>
          </a:xfrm>
          <a:prstGeom prst="rect">
            <a:avLst/>
          </a:prstGeom>
        </p:spPr>
      </p:pic>
      <p:pic>
        <p:nvPicPr>
          <p:cNvPr id="9" name="Picture 8" descr="A close-up of a plant&#10;&#10;Description automatically generated">
            <a:extLst>
              <a:ext uri="{FF2B5EF4-FFF2-40B4-BE49-F238E27FC236}">
                <a16:creationId xmlns:a16="http://schemas.microsoft.com/office/drawing/2014/main" id="{97102D9D-C2E9-E699-1A14-AA059FBFD0C2}"/>
              </a:ext>
            </a:extLst>
          </p:cNvPr>
          <p:cNvPicPr>
            <a:picLocks noChangeAspect="1"/>
          </p:cNvPicPr>
          <p:nvPr/>
        </p:nvPicPr>
        <p:blipFill>
          <a:blip r:embed="rId3"/>
          <a:stretch>
            <a:fillRect/>
          </a:stretch>
        </p:blipFill>
        <p:spPr>
          <a:xfrm>
            <a:off x="6400801" y="566530"/>
            <a:ext cx="3489643" cy="4887303"/>
          </a:xfrm>
          <a:prstGeom prst="rect">
            <a:avLst/>
          </a:prstGeom>
        </p:spPr>
      </p:pic>
      <p:sp>
        <p:nvSpPr>
          <p:cNvPr id="10" name="TextBox 9">
            <a:extLst>
              <a:ext uri="{FF2B5EF4-FFF2-40B4-BE49-F238E27FC236}">
                <a16:creationId xmlns:a16="http://schemas.microsoft.com/office/drawing/2014/main" id="{3166AFA7-D2FB-8FE7-0835-DEF4AC10CE6A}"/>
              </a:ext>
            </a:extLst>
          </p:cNvPr>
          <p:cNvSpPr txBox="1"/>
          <p:nvPr/>
        </p:nvSpPr>
        <p:spPr>
          <a:xfrm>
            <a:off x="1622242" y="5619744"/>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2 Months</a:t>
            </a:r>
            <a:r>
              <a:rPr lang="en-US" sz="1200" dirty="0">
                <a:latin typeface="Arial" panose="020B0604020202020204" pitchFamily="34" charset="0"/>
                <a:cs typeface="Arial" panose="020B0604020202020204" pitchFamily="34" charset="0"/>
              </a:rPr>
              <a:t>, December 2022</a:t>
            </a:r>
          </a:p>
          <a:p>
            <a:pPr algn="ctr">
              <a:lnSpc>
                <a:spcPct val="150000"/>
              </a:lnSpc>
            </a:pPr>
            <a:r>
              <a:rPr lang="en-US" sz="1200" dirty="0">
                <a:latin typeface="Arial" panose="020B0604020202020204" pitchFamily="34" charset="0"/>
                <a:cs typeface="Arial" panose="020B0604020202020204" pitchFamily="34" charset="0"/>
              </a:rPr>
              <a:t>[scanned image]</a:t>
            </a:r>
          </a:p>
        </p:txBody>
      </p:sp>
      <p:sp>
        <p:nvSpPr>
          <p:cNvPr id="11" name="TextBox 10">
            <a:extLst>
              <a:ext uri="{FF2B5EF4-FFF2-40B4-BE49-F238E27FC236}">
                <a16:creationId xmlns:a16="http://schemas.microsoft.com/office/drawing/2014/main" id="{6B35D229-D514-DDFB-EB7D-45BAC9F27EAE}"/>
              </a:ext>
            </a:extLst>
          </p:cNvPr>
          <p:cNvSpPr txBox="1"/>
          <p:nvPr/>
        </p:nvSpPr>
        <p:spPr>
          <a:xfrm>
            <a:off x="6072554" y="5619744"/>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Baby’s Breath</a:t>
            </a:r>
            <a:r>
              <a:rPr lang="en-US" sz="1200" dirty="0">
                <a:latin typeface="Arial" panose="020B0604020202020204" pitchFamily="34" charset="0"/>
                <a:cs typeface="Arial" panose="020B0604020202020204" pitchFamily="34" charset="0"/>
              </a:rPr>
              <a:t>, September 2023</a:t>
            </a:r>
          </a:p>
          <a:p>
            <a:pPr algn="ctr">
              <a:lnSpc>
                <a:spcPct val="150000"/>
              </a:lnSpc>
            </a:pPr>
            <a:r>
              <a:rPr lang="en-US" sz="1200" dirty="0">
                <a:latin typeface="Arial" panose="020B0604020202020204" pitchFamily="34" charset="0"/>
                <a:cs typeface="Arial" panose="020B0604020202020204" pitchFamily="34" charset="0"/>
              </a:rPr>
              <a:t>[scanned image]</a:t>
            </a:r>
          </a:p>
        </p:txBody>
      </p:sp>
    </p:spTree>
    <p:extLst>
      <p:ext uri="{BB962C8B-B14F-4D97-AF65-F5344CB8AC3E}">
        <p14:creationId xmlns:p14="http://schemas.microsoft.com/office/powerpoint/2010/main" val="2987723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r of footprints on a white surface&#10;&#10;Description automatically generated">
            <a:extLst>
              <a:ext uri="{FF2B5EF4-FFF2-40B4-BE49-F238E27FC236}">
                <a16:creationId xmlns:a16="http://schemas.microsoft.com/office/drawing/2014/main" id="{49EBF422-CB6A-D67A-7858-F45DCD168C48}"/>
              </a:ext>
            </a:extLst>
          </p:cNvPr>
          <p:cNvPicPr>
            <a:picLocks noChangeAspect="1"/>
          </p:cNvPicPr>
          <p:nvPr/>
        </p:nvPicPr>
        <p:blipFill>
          <a:blip r:embed="rId2"/>
          <a:stretch>
            <a:fillRect/>
          </a:stretch>
        </p:blipFill>
        <p:spPr>
          <a:xfrm>
            <a:off x="3695838" y="864981"/>
            <a:ext cx="4800324" cy="4800324"/>
          </a:xfrm>
          <a:prstGeom prst="rect">
            <a:avLst/>
          </a:prstGeom>
        </p:spPr>
      </p:pic>
      <p:sp>
        <p:nvSpPr>
          <p:cNvPr id="6" name="TextBox 5">
            <a:extLst>
              <a:ext uri="{FF2B5EF4-FFF2-40B4-BE49-F238E27FC236}">
                <a16:creationId xmlns:a16="http://schemas.microsoft.com/office/drawing/2014/main" id="{1E2963FA-0992-1131-5FD5-E2474FB1F054}"/>
              </a:ext>
            </a:extLst>
          </p:cNvPr>
          <p:cNvSpPr txBox="1"/>
          <p:nvPr/>
        </p:nvSpPr>
        <p:spPr>
          <a:xfrm>
            <a:off x="3990015" y="5744819"/>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Elis</a:t>
            </a:r>
            <a:r>
              <a:rPr lang="en-US" sz="1200" dirty="0">
                <a:latin typeface="Arial" panose="020B0604020202020204" pitchFamily="34" charset="0"/>
                <a:cs typeface="Arial" panose="020B0604020202020204" pitchFamily="34" charset="0"/>
              </a:rPr>
              <a:t>, October 2022</a:t>
            </a:r>
          </a:p>
          <a:p>
            <a:pPr algn="ctr">
              <a:lnSpc>
                <a:spcPct val="150000"/>
              </a:lnSpc>
            </a:pPr>
            <a:r>
              <a:rPr lang="en-US" sz="1200" dirty="0">
                <a:latin typeface="Arial" panose="020B0604020202020204" pitchFamily="34" charset="0"/>
                <a:cs typeface="Arial" panose="020B0604020202020204" pitchFamily="34" charset="0"/>
              </a:rPr>
              <a:t>[imprint]</a:t>
            </a:r>
          </a:p>
        </p:txBody>
      </p:sp>
    </p:spTree>
    <p:extLst>
      <p:ext uri="{BB962C8B-B14F-4D97-AF65-F5344CB8AC3E}">
        <p14:creationId xmlns:p14="http://schemas.microsoft.com/office/powerpoint/2010/main" val="23650049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rry image of a person holding a baby&#10;&#10;Description automatically generated">
            <a:extLst>
              <a:ext uri="{FF2B5EF4-FFF2-40B4-BE49-F238E27FC236}">
                <a16:creationId xmlns:a16="http://schemas.microsoft.com/office/drawing/2014/main" id="{EE429347-69AD-7EF3-8C92-0B07B38BCF58}"/>
              </a:ext>
            </a:extLst>
          </p:cNvPr>
          <p:cNvPicPr>
            <a:picLocks noChangeAspect="1"/>
          </p:cNvPicPr>
          <p:nvPr/>
        </p:nvPicPr>
        <p:blipFill>
          <a:blip r:embed="rId2"/>
          <a:stretch>
            <a:fillRect/>
          </a:stretch>
        </p:blipFill>
        <p:spPr>
          <a:xfrm>
            <a:off x="939800" y="1304938"/>
            <a:ext cx="4925194" cy="3429000"/>
          </a:xfrm>
          <a:prstGeom prst="rect">
            <a:avLst/>
          </a:prstGeom>
        </p:spPr>
      </p:pic>
      <p:pic>
        <p:nvPicPr>
          <p:cNvPr id="7" name="Picture 6" descr="A person holding a baby&#10;&#10;Description automatically generated">
            <a:extLst>
              <a:ext uri="{FF2B5EF4-FFF2-40B4-BE49-F238E27FC236}">
                <a16:creationId xmlns:a16="http://schemas.microsoft.com/office/drawing/2014/main" id="{E4F851D7-8FF5-698F-07BD-9C15143EB964}"/>
              </a:ext>
            </a:extLst>
          </p:cNvPr>
          <p:cNvPicPr>
            <a:picLocks noChangeAspect="1"/>
          </p:cNvPicPr>
          <p:nvPr/>
        </p:nvPicPr>
        <p:blipFill>
          <a:blip r:embed="rId3"/>
          <a:stretch>
            <a:fillRect/>
          </a:stretch>
        </p:blipFill>
        <p:spPr>
          <a:xfrm>
            <a:off x="6451600" y="1304938"/>
            <a:ext cx="4800600" cy="3429000"/>
          </a:xfrm>
          <a:prstGeom prst="rect">
            <a:avLst/>
          </a:prstGeom>
        </p:spPr>
      </p:pic>
      <p:sp>
        <p:nvSpPr>
          <p:cNvPr id="8" name="TextBox 7">
            <a:extLst>
              <a:ext uri="{FF2B5EF4-FFF2-40B4-BE49-F238E27FC236}">
                <a16:creationId xmlns:a16="http://schemas.microsoft.com/office/drawing/2014/main" id="{524F3D5E-46DD-88CF-9F68-46E6A4CA524A}"/>
              </a:ext>
            </a:extLst>
          </p:cNvPr>
          <p:cNvSpPr txBox="1"/>
          <p:nvPr/>
        </p:nvSpPr>
        <p:spPr>
          <a:xfrm>
            <a:off x="3990015" y="5094811"/>
            <a:ext cx="4211970" cy="612091"/>
          </a:xfrm>
          <a:prstGeom prst="rect">
            <a:avLst/>
          </a:prstGeom>
          <a:noFill/>
        </p:spPr>
        <p:txBody>
          <a:bodyPr wrap="square" rtlCol="0">
            <a:spAutoFit/>
          </a:bodyPr>
          <a:lstStyle/>
          <a:p>
            <a:pPr algn="ctr">
              <a:lnSpc>
                <a:spcPct val="150000"/>
              </a:lnSpc>
            </a:pPr>
            <a:r>
              <a:rPr lang="en-US" sz="1200" i="1" dirty="0">
                <a:latin typeface="Arial" panose="020B0604020202020204" pitchFamily="34" charset="0"/>
                <a:cs typeface="Arial" panose="020B0604020202020204" pitchFamily="34" charset="0"/>
              </a:rPr>
              <a:t>Lullaby</a:t>
            </a:r>
            <a:r>
              <a:rPr lang="en-US" sz="1200" dirty="0">
                <a:latin typeface="Arial" panose="020B0604020202020204" pitchFamily="34" charset="0"/>
                <a:cs typeface="Arial" panose="020B0604020202020204" pitchFamily="34" charset="0"/>
              </a:rPr>
              <a:t>, September 2023</a:t>
            </a:r>
          </a:p>
          <a:p>
            <a:pPr algn="ctr">
              <a:lnSpc>
                <a:spcPct val="150000"/>
              </a:lnSpc>
            </a:pPr>
            <a:r>
              <a:rPr lang="en-US" sz="1200" dirty="0">
                <a:latin typeface="Arial" panose="020B0604020202020204" pitchFamily="34" charset="0"/>
                <a:cs typeface="Arial" panose="020B0604020202020204" pitchFamily="34" charset="0"/>
              </a:rPr>
              <a:t>[photographs]</a:t>
            </a:r>
          </a:p>
        </p:txBody>
      </p:sp>
    </p:spTree>
    <p:extLst>
      <p:ext uri="{BB962C8B-B14F-4D97-AF65-F5344CB8AC3E}">
        <p14:creationId xmlns:p14="http://schemas.microsoft.com/office/powerpoint/2010/main" val="40306038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holding a baby&#10;&#10;Description automatically generated">
            <a:extLst>
              <a:ext uri="{FF2B5EF4-FFF2-40B4-BE49-F238E27FC236}">
                <a16:creationId xmlns:a16="http://schemas.microsoft.com/office/drawing/2014/main" id="{58387B4C-FF23-C49D-7F76-DDA2998EF15C}"/>
              </a:ext>
            </a:extLst>
          </p:cNvPr>
          <p:cNvPicPr>
            <a:picLocks noChangeAspect="1"/>
          </p:cNvPicPr>
          <p:nvPr/>
        </p:nvPicPr>
        <p:blipFill rotWithShape="1">
          <a:blip r:embed="rId2"/>
          <a:srcRect t="4315" b="11431"/>
          <a:stretch/>
        </p:blipFill>
        <p:spPr>
          <a:xfrm>
            <a:off x="20" y="1282"/>
            <a:ext cx="12191980" cy="6856718"/>
          </a:xfrm>
          <a:prstGeom prst="rect">
            <a:avLst/>
          </a:prstGeom>
        </p:spPr>
      </p:pic>
    </p:spTree>
    <p:extLst>
      <p:ext uri="{BB962C8B-B14F-4D97-AF65-F5344CB8AC3E}">
        <p14:creationId xmlns:p14="http://schemas.microsoft.com/office/powerpoint/2010/main" val="38082693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A939F66-D363-A63F-BAFD-DA293C8CB814}"/>
              </a:ext>
            </a:extLst>
          </p:cNvPr>
          <p:cNvSpPr txBox="1"/>
          <p:nvPr/>
        </p:nvSpPr>
        <p:spPr>
          <a:xfrm>
            <a:off x="832649" y="522909"/>
            <a:ext cx="5263351" cy="584775"/>
          </a:xfrm>
          <a:prstGeom prst="rect">
            <a:avLst/>
          </a:prstGeom>
          <a:noFill/>
        </p:spPr>
        <p:txBody>
          <a:bodyPr wrap="square" rtlCol="0">
            <a:spAutoFit/>
          </a:bodyPr>
          <a:lstStyle/>
          <a:p>
            <a:r>
              <a:rPr lang="en-US" sz="3200" dirty="0">
                <a:latin typeface="Canela" pitchFamily="2" charset="77"/>
              </a:rPr>
              <a:t>References / Research</a:t>
            </a:r>
          </a:p>
        </p:txBody>
      </p:sp>
      <p:sp>
        <p:nvSpPr>
          <p:cNvPr id="7" name="Content Placeholder 2">
            <a:extLst>
              <a:ext uri="{FF2B5EF4-FFF2-40B4-BE49-F238E27FC236}">
                <a16:creationId xmlns:a16="http://schemas.microsoft.com/office/drawing/2014/main" id="{5FB23790-066E-D565-694D-DA09A9C34FA7}"/>
              </a:ext>
            </a:extLst>
          </p:cNvPr>
          <p:cNvSpPr>
            <a:spLocks noGrp="1"/>
          </p:cNvSpPr>
          <p:nvPr>
            <p:ph idx="1"/>
          </p:nvPr>
        </p:nvSpPr>
        <p:spPr>
          <a:xfrm>
            <a:off x="838200" y="1825625"/>
            <a:ext cx="10515600" cy="4351338"/>
          </a:xfrm>
        </p:spPr>
        <p:txBody>
          <a:bodyPr>
            <a:normAutofit/>
          </a:bodyPr>
          <a:lstStyle/>
          <a:p>
            <a:pPr>
              <a:lnSpc>
                <a:spcPct val="150000"/>
              </a:lnSpc>
            </a:pPr>
            <a:r>
              <a:rPr lang="en-GB" sz="1800" b="0" i="0" u="none" strike="noStrike" dirty="0" err="1">
                <a:solidFill>
                  <a:srgbClr val="000000"/>
                </a:solidFill>
                <a:effectLst/>
                <a:latin typeface="Arial" panose="020B0604020202020204" pitchFamily="34" charset="0"/>
                <a:cs typeface="Arial" panose="020B0604020202020204" pitchFamily="34" charset="0"/>
              </a:rPr>
              <a:t>Deepwell</a:t>
            </a:r>
            <a:r>
              <a:rPr lang="en-GB" sz="1800" b="0" i="0" u="none" strike="noStrike" dirty="0">
                <a:solidFill>
                  <a:srgbClr val="000000"/>
                </a:solidFill>
                <a:effectLst/>
                <a:latin typeface="Arial" panose="020B0604020202020204" pitchFamily="34" charset="0"/>
                <a:cs typeface="Arial" panose="020B0604020202020204" pitchFamily="34" charset="0"/>
              </a:rPr>
              <a:t>, K. (1998) </a:t>
            </a:r>
            <a:r>
              <a:rPr lang="en-GB" sz="1800" b="0" i="1" u="none" strike="noStrike" dirty="0">
                <a:solidFill>
                  <a:srgbClr val="000000"/>
                </a:solidFill>
                <a:effectLst/>
                <a:latin typeface="Arial" panose="020B0604020202020204" pitchFamily="34" charset="0"/>
                <a:cs typeface="Arial" panose="020B0604020202020204" pitchFamily="34" charset="0"/>
              </a:rPr>
              <a:t>Women artists and Modernism</a:t>
            </a:r>
            <a:r>
              <a:rPr lang="en-GB" sz="1800" b="0" i="0" u="none" strike="noStrike" dirty="0">
                <a:solidFill>
                  <a:srgbClr val="000000"/>
                </a:solidFill>
                <a:effectLst/>
                <a:latin typeface="Arial" panose="020B0604020202020204" pitchFamily="34" charset="0"/>
                <a:cs typeface="Arial" panose="020B0604020202020204" pitchFamily="34" charset="0"/>
              </a:rPr>
              <a:t>. Manchester: Manchester University Press. </a:t>
            </a:r>
          </a:p>
          <a:p>
            <a:pPr>
              <a:lnSpc>
                <a:spcPct val="150000"/>
              </a:lnSpc>
            </a:pPr>
            <a:r>
              <a:rPr lang="en-GB" sz="1800" b="0" i="0" u="none" strike="noStrike" dirty="0" err="1">
                <a:solidFill>
                  <a:srgbClr val="000000"/>
                </a:solidFill>
                <a:effectLst/>
                <a:latin typeface="Arial" panose="020B0604020202020204" pitchFamily="34" charset="0"/>
                <a:cs typeface="Arial" panose="020B0604020202020204" pitchFamily="34" charset="0"/>
              </a:rPr>
              <a:t>Frigeri</a:t>
            </a:r>
            <a:r>
              <a:rPr lang="en-GB" sz="1800" b="0" i="0" u="none" strike="noStrike" dirty="0">
                <a:solidFill>
                  <a:srgbClr val="000000"/>
                </a:solidFill>
                <a:effectLst/>
                <a:latin typeface="Arial" panose="020B0604020202020204" pitchFamily="34" charset="0"/>
                <a:cs typeface="Arial" panose="020B0604020202020204" pitchFamily="34" charset="0"/>
              </a:rPr>
              <a:t>, F. (2019) </a:t>
            </a:r>
            <a:r>
              <a:rPr lang="en-GB" sz="1800" b="0" i="1" u="none" strike="noStrike" dirty="0">
                <a:solidFill>
                  <a:srgbClr val="000000"/>
                </a:solidFill>
                <a:effectLst/>
                <a:latin typeface="Arial" panose="020B0604020202020204" pitchFamily="34" charset="0"/>
                <a:cs typeface="Arial" panose="020B0604020202020204" pitchFamily="34" charset="0"/>
              </a:rPr>
              <a:t>Women artists</a:t>
            </a:r>
            <a:r>
              <a:rPr lang="en-GB" sz="1800" b="0" i="0" u="none" strike="noStrike" dirty="0">
                <a:solidFill>
                  <a:srgbClr val="000000"/>
                </a:solidFill>
                <a:effectLst/>
                <a:latin typeface="Arial" panose="020B0604020202020204" pitchFamily="34" charset="0"/>
                <a:cs typeface="Arial" panose="020B0604020202020204" pitchFamily="34" charset="0"/>
              </a:rPr>
              <a:t>. London: Thames and Hudson. </a:t>
            </a:r>
          </a:p>
          <a:p>
            <a:pPr>
              <a:lnSpc>
                <a:spcPct val="150000"/>
              </a:lnSpc>
            </a:pPr>
            <a:r>
              <a:rPr lang="en-GB" sz="1800" b="0" i="0" u="none" strike="noStrike" dirty="0">
                <a:solidFill>
                  <a:srgbClr val="000000"/>
                </a:solidFill>
                <a:effectLst/>
                <a:latin typeface="Arial" panose="020B0604020202020204" pitchFamily="34" charset="0"/>
                <a:cs typeface="Arial" panose="020B0604020202020204" pitchFamily="34" charset="0"/>
              </a:rPr>
              <a:t>Jones, L. (2023) </a:t>
            </a:r>
            <a:r>
              <a:rPr lang="en-GB" sz="1800" b="0" i="1" u="none" strike="noStrike" dirty="0" err="1">
                <a:solidFill>
                  <a:srgbClr val="000000"/>
                </a:solidFill>
                <a:effectLst/>
                <a:latin typeface="Arial" panose="020B0604020202020204" pitchFamily="34" charset="0"/>
                <a:cs typeface="Arial" panose="020B0604020202020204" pitchFamily="34" charset="0"/>
              </a:rPr>
              <a:t>Matrescence</a:t>
            </a:r>
            <a:r>
              <a:rPr lang="en-GB" sz="1800" b="0" i="0" u="none" strike="noStrike" dirty="0">
                <a:solidFill>
                  <a:srgbClr val="000000"/>
                </a:solidFill>
                <a:effectLst/>
                <a:latin typeface="Arial" panose="020B0604020202020204" pitchFamily="34" charset="0"/>
                <a:cs typeface="Arial" panose="020B0604020202020204" pitchFamily="34" charset="0"/>
              </a:rPr>
              <a:t>. PENGUIN BOOKS LTD. </a:t>
            </a:r>
          </a:p>
          <a:p>
            <a:pPr>
              <a:lnSpc>
                <a:spcPct val="150000"/>
              </a:lnSpc>
            </a:pPr>
            <a:r>
              <a:rPr lang="en-GB" sz="1800" b="0" i="0" u="none" strike="noStrike" dirty="0">
                <a:solidFill>
                  <a:srgbClr val="000000"/>
                </a:solidFill>
                <a:effectLst/>
                <a:latin typeface="Arial" panose="020B0604020202020204" pitchFamily="34" charset="0"/>
                <a:cs typeface="Arial" panose="020B0604020202020204" pitchFamily="34" charset="0"/>
              </a:rPr>
              <a:t>JUDAH (2023) </a:t>
            </a:r>
            <a:r>
              <a:rPr lang="en-GB" sz="1800" b="0" i="1" u="none" strike="noStrike" dirty="0">
                <a:solidFill>
                  <a:srgbClr val="000000"/>
                </a:solidFill>
                <a:effectLst/>
                <a:latin typeface="Arial" panose="020B0604020202020204" pitchFamily="34" charset="0"/>
                <a:cs typeface="Arial" panose="020B0604020202020204" pitchFamily="34" charset="0"/>
              </a:rPr>
              <a:t>How not exclude artist mothers (and other parents)</a:t>
            </a:r>
            <a:r>
              <a:rPr lang="en-GB" sz="1800" b="0" i="0" u="none" strike="noStrike" dirty="0">
                <a:solidFill>
                  <a:srgbClr val="000000"/>
                </a:solidFill>
                <a:effectLst/>
                <a:latin typeface="Arial" panose="020B0604020202020204" pitchFamily="34" charset="0"/>
                <a:cs typeface="Arial" panose="020B0604020202020204" pitchFamily="34" charset="0"/>
              </a:rPr>
              <a:t>. Lund Humphries Publishers, Limited. </a:t>
            </a:r>
          </a:p>
          <a:p>
            <a:pPr>
              <a:lnSpc>
                <a:spcPct val="150000"/>
              </a:lnSpc>
            </a:pPr>
            <a:r>
              <a:rPr lang="en-GB" sz="1800" b="0" i="0" u="none" strike="noStrike" dirty="0">
                <a:solidFill>
                  <a:srgbClr val="000000"/>
                </a:solidFill>
                <a:effectLst/>
                <a:latin typeface="Arial" panose="020B0604020202020204" pitchFamily="34" charset="0"/>
                <a:cs typeface="Arial" panose="020B0604020202020204" pitchFamily="34" charset="0"/>
              </a:rPr>
              <a:t>Sontag, S., </a:t>
            </a:r>
            <a:r>
              <a:rPr lang="en-GB" sz="1800" b="0" i="0" u="none" strike="noStrike" dirty="0" err="1">
                <a:solidFill>
                  <a:srgbClr val="000000"/>
                </a:solidFill>
                <a:effectLst/>
                <a:latin typeface="Arial" panose="020B0604020202020204" pitchFamily="34" charset="0"/>
                <a:cs typeface="Arial" panose="020B0604020202020204" pitchFamily="34" charset="0"/>
              </a:rPr>
              <a:t>Rieff</a:t>
            </a:r>
            <a:r>
              <a:rPr lang="en-GB" sz="1800" b="0" i="0" u="none" strike="noStrike" dirty="0">
                <a:solidFill>
                  <a:srgbClr val="000000"/>
                </a:solidFill>
                <a:effectLst/>
                <a:latin typeface="Arial" panose="020B0604020202020204" pitchFamily="34" charset="0"/>
                <a:cs typeface="Arial" panose="020B0604020202020204" pitchFamily="34" charset="0"/>
              </a:rPr>
              <a:t>, D. and Emre, M. (2023a) </a:t>
            </a:r>
            <a:r>
              <a:rPr lang="en-GB" sz="1800" b="0" i="1" u="none" strike="noStrike" dirty="0">
                <a:solidFill>
                  <a:srgbClr val="000000"/>
                </a:solidFill>
                <a:effectLst/>
                <a:latin typeface="Arial" panose="020B0604020202020204" pitchFamily="34" charset="0"/>
                <a:cs typeface="Arial" panose="020B0604020202020204" pitchFamily="34" charset="0"/>
              </a:rPr>
              <a:t>On women</a:t>
            </a:r>
            <a:r>
              <a:rPr lang="en-GB" sz="1800" b="0" i="0" u="none" strike="noStrike" dirty="0">
                <a:solidFill>
                  <a:srgbClr val="000000"/>
                </a:solidFill>
                <a:effectLst/>
                <a:latin typeface="Arial" panose="020B0604020202020204" pitchFamily="34" charset="0"/>
                <a:cs typeface="Arial" panose="020B0604020202020204" pitchFamily="34" charset="0"/>
              </a:rPr>
              <a:t>. London UK: Hamish Hamilton, an imprint of Penguin Books. </a:t>
            </a:r>
          </a:p>
        </p:txBody>
      </p:sp>
    </p:spTree>
    <p:extLst>
      <p:ext uri="{BB962C8B-B14F-4D97-AF65-F5344CB8AC3E}">
        <p14:creationId xmlns:p14="http://schemas.microsoft.com/office/powerpoint/2010/main" val="4111969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14182</TotalTime>
  <Words>831</Words>
  <Application>Microsoft Macintosh PowerPoint</Application>
  <PresentationFormat>Widescreen</PresentationFormat>
  <Paragraphs>117</Paragraphs>
  <Slides>38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Canela</vt:lpstr>
      <vt:lpstr>Office Theme</vt:lpstr>
      <vt:lpstr>In the Meadow of Wildflowers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the Meadow of Wildflowers</dc:title>
  <dc:creator>Chelsea Summers (1701611)</dc:creator>
  <cp:lastModifiedBy>Chelsea Summers (1701611)</cp:lastModifiedBy>
  <cp:revision>15</cp:revision>
  <dcterms:created xsi:type="dcterms:W3CDTF">2023-10-13T20:50:14Z</dcterms:created>
  <dcterms:modified xsi:type="dcterms:W3CDTF">2023-10-31T09:44:56Z</dcterms:modified>
</cp:coreProperties>
</file>