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9"/>
  </p:notesMasterIdLst>
  <p:handoutMasterIdLst>
    <p:handoutMasterId r:id="rId10"/>
  </p:handoutMasterIdLst>
  <p:sldIdLst>
    <p:sldId id="256" r:id="rId5"/>
    <p:sldId id="303" r:id="rId6"/>
    <p:sldId id="304" r:id="rId7"/>
    <p:sldId id="302" r:id="rId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77" d="100"/>
          <a:sy n="77" d="100"/>
        </p:scale>
        <p:origin x="450" y="4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05/02/2026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05/02/2026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left column shows how the old programme looked from a placement hours allocation perspective;</a:t>
            </a:r>
          </a:p>
          <a:p>
            <a:pPr marL="171450" indent="-171450">
              <a:buFont typeface="Arial" panose="020B0604020202020204" pitchFamily="34" charset="0"/>
              <a:buChar char="•"/>
            </a:pPr>
            <a:r>
              <a:rPr lang="en-GB" dirty="0"/>
              <a:t>The middle column shows how the new programme looks like in relation to the allocation of placement hours;</a:t>
            </a:r>
          </a:p>
          <a:p>
            <a:pPr marL="171450" indent="-171450">
              <a:buFont typeface="Arial" panose="020B0604020202020204" pitchFamily="34" charset="0"/>
              <a:buChar char="•"/>
            </a:pPr>
            <a:r>
              <a:rPr lang="en-GB" dirty="0"/>
              <a:t>The highlighted column on the right explains how this now looks for you – since you completed your Level 4 placement hours from the old programme and you are now across on the new BA Young People, Communities and Youth Work.  We will discuss this during Induction, or feel free to email me.</a:t>
            </a:r>
          </a:p>
        </p:txBody>
      </p:sp>
      <p:sp>
        <p:nvSpPr>
          <p:cNvPr id="4" name="Date Placeholder 3"/>
          <p:cNvSpPr>
            <a:spLocks noGrp="1"/>
          </p:cNvSpPr>
          <p:nvPr>
            <p:ph type="dt" idx="1"/>
          </p:nvPr>
        </p:nvSpPr>
        <p:spPr/>
        <p:txBody>
          <a:bodyPr/>
          <a:lstStyle/>
          <a:p>
            <a:fld id="{FE10B0BC-5F5A-4563-8D5F-5EBE8705E78B}" type="datetime1">
              <a:rPr lang="en-GB" noProof="0" smtClean="0"/>
              <a:pPr/>
              <a:t>05/02/2026</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a:t>
            </a:fld>
            <a:endParaRPr lang="en-GB" noProof="0" dirty="0"/>
          </a:p>
        </p:txBody>
      </p:sp>
    </p:spTree>
    <p:extLst>
      <p:ext uri="{BB962C8B-B14F-4D97-AF65-F5344CB8AC3E}">
        <p14:creationId xmlns:p14="http://schemas.microsoft.com/office/powerpoint/2010/main" val="395973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05/02/2026</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4</a:t>
            </a:fld>
            <a:endParaRPr lang="en-GB" noProof="0" dirty="0"/>
          </a:p>
        </p:txBody>
      </p:sp>
    </p:spTree>
    <p:extLst>
      <p:ext uri="{BB962C8B-B14F-4D97-AF65-F5344CB8AC3E}">
        <p14:creationId xmlns:p14="http://schemas.microsoft.com/office/powerpoint/2010/main" val="1117762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05/02/2026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0130" y="1213079"/>
            <a:ext cx="5415996" cy="3610663"/>
          </a:xfrm>
          <a:prstGeom prst="rect">
            <a:avLst/>
          </a:prstGeom>
        </p:spPr>
      </p:pic>
      <p:sp>
        <p:nvSpPr>
          <p:cNvPr id="6" name="Title 5">
            <a:extLst>
              <a:ext uri="{FF2B5EF4-FFF2-40B4-BE49-F238E27FC236}">
                <a16:creationId xmlns:a16="http://schemas.microsoft.com/office/drawing/2014/main" id="{C8D861A2-A883-5053-4A69-E3F9B730392A}"/>
              </a:ext>
            </a:extLst>
          </p:cNvPr>
          <p:cNvSpPr>
            <a:spLocks noGrp="1"/>
          </p:cNvSpPr>
          <p:nvPr>
            <p:ph type="ctrTitle"/>
          </p:nvPr>
        </p:nvSpPr>
        <p:spPr>
          <a:xfrm>
            <a:off x="6096000" y="1213079"/>
            <a:ext cx="5704514" cy="3789579"/>
          </a:xfrm>
        </p:spPr>
        <p:txBody>
          <a:bodyPr>
            <a:normAutofit fontScale="90000"/>
          </a:bodyPr>
          <a:lstStyle/>
          <a:p>
            <a:pPr algn="l"/>
            <a:r>
              <a:rPr lang="en-GB" sz="4400" b="1" dirty="0" err="1"/>
              <a:t>Pobl</a:t>
            </a:r>
            <a:r>
              <a:rPr lang="en-GB" sz="4400" b="1" dirty="0"/>
              <a:t> </a:t>
            </a:r>
            <a:r>
              <a:rPr lang="en-GB" sz="4400" b="1" dirty="0" err="1"/>
              <a:t>Ifanc</a:t>
            </a:r>
            <a:r>
              <a:rPr lang="en-GB" sz="4400" b="1" dirty="0"/>
              <a:t>, </a:t>
            </a:r>
            <a:r>
              <a:rPr lang="en-GB" sz="4400" b="1" dirty="0" err="1"/>
              <a:t>Cymunedau</a:t>
            </a:r>
            <a:r>
              <a:rPr lang="en-GB" sz="4400" b="1" dirty="0"/>
              <a:t> a Gwaith </a:t>
            </a:r>
            <a:r>
              <a:rPr lang="en-GB" sz="4400" b="1" dirty="0" err="1"/>
              <a:t>Ieuenctid</a:t>
            </a:r>
            <a:r>
              <a:rPr lang="en-GB" sz="4400" b="1" dirty="0"/>
              <a:t> </a:t>
            </a:r>
            <a:br>
              <a:rPr lang="en-GB" sz="4400" b="1" dirty="0"/>
            </a:br>
            <a:br>
              <a:rPr lang="en-GB" sz="4400" b="1" dirty="0"/>
            </a:br>
            <a:r>
              <a:rPr lang="en-GB" sz="4400" b="1" dirty="0">
                <a:solidFill>
                  <a:schemeClr val="accent6">
                    <a:lumMod val="75000"/>
                  </a:schemeClr>
                </a:solidFill>
              </a:rPr>
              <a:t>Young People, Communities and Youth Work </a:t>
            </a:r>
            <a:endParaRPr lang="en-GB" sz="4400" b="1" dirty="0">
              <a:solidFill>
                <a:schemeClr val="accent6">
                  <a:lumMod val="75000"/>
                </a:schemeClr>
              </a:solidFill>
              <a:cs typeface="Aria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162A4-55E9-64C0-35BD-E2399F7628DB}"/>
              </a:ext>
            </a:extLst>
          </p:cNvPr>
          <p:cNvSpPr>
            <a:spLocks noGrp="1"/>
          </p:cNvSpPr>
          <p:nvPr>
            <p:ph type="title"/>
          </p:nvPr>
        </p:nvSpPr>
        <p:spPr/>
        <p:txBody>
          <a:bodyPr/>
          <a:lstStyle/>
          <a:p>
            <a:r>
              <a:rPr lang="en-GB" b="1" dirty="0"/>
              <a:t>Placement Arrangements etc</a:t>
            </a:r>
          </a:p>
        </p:txBody>
      </p:sp>
      <p:graphicFrame>
        <p:nvGraphicFramePr>
          <p:cNvPr id="8" name="Content Placeholder 7">
            <a:extLst>
              <a:ext uri="{FF2B5EF4-FFF2-40B4-BE49-F238E27FC236}">
                <a16:creationId xmlns:a16="http://schemas.microsoft.com/office/drawing/2014/main" id="{61A448BA-8E55-61BD-1103-38BEB454DD13}"/>
              </a:ext>
            </a:extLst>
          </p:cNvPr>
          <p:cNvGraphicFramePr>
            <a:graphicFrameLocks noGrp="1"/>
          </p:cNvGraphicFramePr>
          <p:nvPr>
            <p:ph idx="1"/>
            <p:extLst>
              <p:ext uri="{D42A27DB-BD31-4B8C-83A1-F6EECF244321}">
                <p14:modId xmlns:p14="http://schemas.microsoft.com/office/powerpoint/2010/main" val="3441389702"/>
              </p:ext>
            </p:extLst>
          </p:nvPr>
        </p:nvGraphicFramePr>
        <p:xfrm>
          <a:off x="1192303" y="1583978"/>
          <a:ext cx="9807393" cy="3973255"/>
        </p:xfrm>
        <a:graphic>
          <a:graphicData uri="http://schemas.openxmlformats.org/drawingml/2006/table">
            <a:tbl>
              <a:tblPr firstRow="1" firstCol="1" bandRow="1"/>
              <a:tblGrid>
                <a:gridCol w="1675470">
                  <a:extLst>
                    <a:ext uri="{9D8B030D-6E8A-4147-A177-3AD203B41FA5}">
                      <a16:colId xmlns:a16="http://schemas.microsoft.com/office/drawing/2014/main" val="4015047558"/>
                    </a:ext>
                  </a:extLst>
                </a:gridCol>
                <a:gridCol w="838726">
                  <a:extLst>
                    <a:ext uri="{9D8B030D-6E8A-4147-A177-3AD203B41FA5}">
                      <a16:colId xmlns:a16="http://schemas.microsoft.com/office/drawing/2014/main" val="3490770109"/>
                    </a:ext>
                  </a:extLst>
                </a:gridCol>
                <a:gridCol w="1120775">
                  <a:extLst>
                    <a:ext uri="{9D8B030D-6E8A-4147-A177-3AD203B41FA5}">
                      <a16:colId xmlns:a16="http://schemas.microsoft.com/office/drawing/2014/main" val="3593853213"/>
                    </a:ext>
                  </a:extLst>
                </a:gridCol>
                <a:gridCol w="1823918">
                  <a:extLst>
                    <a:ext uri="{9D8B030D-6E8A-4147-A177-3AD203B41FA5}">
                      <a16:colId xmlns:a16="http://schemas.microsoft.com/office/drawing/2014/main" val="2767731349"/>
                    </a:ext>
                  </a:extLst>
                </a:gridCol>
                <a:gridCol w="4348504">
                  <a:extLst>
                    <a:ext uri="{9D8B030D-6E8A-4147-A177-3AD203B41FA5}">
                      <a16:colId xmlns:a16="http://schemas.microsoft.com/office/drawing/2014/main" val="980182042"/>
                    </a:ext>
                  </a:extLst>
                </a:gridCol>
              </a:tblGrid>
              <a:tr h="552978">
                <a:tc gridSpan="2">
                  <a:txBody>
                    <a:bodyPr/>
                    <a:lstStyle/>
                    <a:p>
                      <a:pPr marL="36195">
                        <a:lnSpc>
                          <a:spcPct val="115000"/>
                        </a:lnSpc>
                        <a:spcAft>
                          <a:spcPts val="800"/>
                        </a:spcAft>
                        <a:buNone/>
                      </a:pPr>
                      <a:r>
                        <a:rPr lang="en-GB" sz="1200" b="1" kern="10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BA Youth Work and Social Education (ETS Endorsed)</a:t>
                      </a:r>
                      <a:r>
                        <a:rPr lang="en-GB" sz="1200" kern="10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gridSpan="2">
                  <a:txBody>
                    <a:bodyPr/>
                    <a:lstStyle/>
                    <a:p>
                      <a:pPr marL="36195">
                        <a:lnSpc>
                          <a:spcPct val="115000"/>
                        </a:lnSpc>
                        <a:spcAft>
                          <a:spcPts val="800"/>
                        </a:spcAft>
                        <a:buNone/>
                      </a:pPr>
                      <a:r>
                        <a:rPr lang="en-GB" sz="1200" b="1" kern="10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BA (Hons) Young People, Communities and Youth Work</a:t>
                      </a:r>
                      <a:r>
                        <a:rPr lang="en-GB" sz="1200" kern="10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 </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a:txBody>
                    <a:bodyPr/>
                    <a:lstStyle/>
                    <a:p>
                      <a:pPr marL="36195">
                        <a:lnSpc>
                          <a:spcPct val="115000"/>
                        </a:lnSpc>
                        <a:spcAft>
                          <a:spcPts val="800"/>
                        </a:spcAft>
                        <a:buNone/>
                      </a:pPr>
                      <a:r>
                        <a:rPr lang="en-GB" sz="1200" b="1" kern="10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Your current situation and next steps</a:t>
                      </a:r>
                      <a:endParaRPr lang="en-GB" sz="1200" kern="100">
                        <a:effectLst/>
                        <a:latin typeface="Aptos" panose="020B0004020202020204" pitchFamily="34" charset="0"/>
                        <a:ea typeface="DengXian" panose="02010600030101010101" pitchFamily="2" charset="-122"/>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377615605"/>
                  </a:ext>
                </a:extLst>
              </a:tr>
              <a:tr h="689939">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ECYW4006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 credits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ECYW4014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 credits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kern="100">
                          <a:effectLst/>
                          <a:latin typeface="Aptos" panose="020B0004020202020204" pitchFamily="34" charset="0"/>
                          <a:ea typeface="DengXian" panose="02010600030101010101" pitchFamily="2" charset="-122"/>
                          <a:cs typeface="Times New Roman" panose="02020603050405020304" pitchFamily="18" charset="0"/>
                        </a:rPr>
                        <a:t>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250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ECYW4006 – 200 hours</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4202808"/>
                  </a:ext>
                </a:extLst>
              </a:tr>
              <a:tr h="1189874">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ECYW5005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40 credits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400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ECYW5010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 credits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kern="100">
                          <a:effectLst/>
                          <a:latin typeface="Aptos" panose="020B0004020202020204" pitchFamily="34" charset="0"/>
                          <a:ea typeface="DengXian" panose="02010600030101010101" pitchFamily="2" charset="-122"/>
                          <a:cs typeface="Times New Roman" panose="02020603050405020304" pitchFamily="18" charset="0"/>
                        </a:rPr>
                        <a:t>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300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ECYW5010 </a:t>
                      </a:r>
                    </a:p>
                    <a:p>
                      <a:pPr marL="36195">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For your Level 5 module, you will be required to complete  </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350 hours on placement</a:t>
                      </a:r>
                      <a:r>
                        <a:rPr lang="en-GB" sz="1200" b="0" kern="100" dirty="0">
                          <a:effectLst/>
                          <a:latin typeface="Aptos" panose="020B0004020202020204" pitchFamily="34" charset="0"/>
                          <a:ea typeface="DengXian" panose="02010600030101010101" pitchFamily="2" charset="-122"/>
                          <a:cs typeface="Times New Roman" panose="02020603050405020304" pitchFamily="18" charset="0"/>
                        </a:rPr>
                        <a:t>, e</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ven though the module will say 300 hours.  This is because there is a shortfall in hours at Level 4 due to how the placement hours have been amended through revalidation</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11470788"/>
                  </a:ext>
                </a:extLst>
              </a:tr>
              <a:tr h="1540464">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ECYW6002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 credits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ECYW6008 </a:t>
                      </a:r>
                    </a:p>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20 credits</a:t>
                      </a:r>
                      <a:r>
                        <a:rPr lang="en-GB" sz="1200" kern="100">
                          <a:effectLst/>
                          <a:latin typeface="Arial" panose="020B0604020202020204" pitchFamily="34" charset="0"/>
                          <a:ea typeface="DengXian" panose="02010600030101010101" pitchFamily="2" charset="-122"/>
                          <a:cs typeface="Times New Roman" panose="02020603050405020304" pitchFamily="18" charset="0"/>
                        </a:rPr>
                        <a:t>   </a:t>
                      </a:r>
                      <a:r>
                        <a:rPr lang="en-GB" sz="1200" kern="100">
                          <a:effectLst/>
                          <a:latin typeface="Aptos" panose="020B0004020202020204" pitchFamily="34" charset="0"/>
                          <a:ea typeface="DengXian" panose="02010600030101010101" pitchFamily="2" charset="-122"/>
                          <a:cs typeface="Times New Roman" panose="02020603050405020304" pitchFamily="18" charset="0"/>
                        </a:rPr>
                        <a:t>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kern="100">
                          <a:effectLst/>
                          <a:latin typeface="Aptos" panose="020B0004020202020204" pitchFamily="34" charset="0"/>
                          <a:ea typeface="DengXian" panose="02010600030101010101" pitchFamily="2" charset="-122"/>
                          <a:cs typeface="Times New Roman" panose="02020603050405020304" pitchFamily="18" charset="0"/>
                        </a:rPr>
                        <a:t>250 hours </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6195">
                        <a:lnSpc>
                          <a:spcPct val="115000"/>
                        </a:lnSpc>
                        <a:spcAft>
                          <a:spcPts val="800"/>
                        </a:spcAft>
                        <a:buNone/>
                      </a:pPr>
                      <a:r>
                        <a:rPr lang="en-GB" sz="1200" b="0" kern="100" dirty="0">
                          <a:effectLst/>
                          <a:latin typeface="Aptos" panose="020B0004020202020204" pitchFamily="34" charset="0"/>
                          <a:ea typeface="DengXian" panose="02010600030101010101" pitchFamily="2" charset="-122"/>
                          <a:cs typeface="Times New Roman" panose="02020603050405020304" pitchFamily="18" charset="0"/>
                        </a:rPr>
                        <a:t>ECYW6008 – 250 hours</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75380339"/>
                  </a:ext>
                </a:extLst>
              </a:tr>
            </a:tbl>
          </a:graphicData>
        </a:graphic>
      </p:graphicFrame>
    </p:spTree>
    <p:extLst>
      <p:ext uri="{BB962C8B-B14F-4D97-AF65-F5344CB8AC3E}">
        <p14:creationId xmlns:p14="http://schemas.microsoft.com/office/powerpoint/2010/main" val="3644276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83C33-36F0-4875-7E5C-0942CD3556C2}"/>
              </a:ext>
            </a:extLst>
          </p:cNvPr>
          <p:cNvSpPr>
            <a:spLocks noGrp="1"/>
          </p:cNvSpPr>
          <p:nvPr>
            <p:ph type="title"/>
          </p:nvPr>
        </p:nvSpPr>
        <p:spPr>
          <a:xfrm>
            <a:off x="838199" y="365125"/>
            <a:ext cx="11216425" cy="1325563"/>
          </a:xfrm>
        </p:spPr>
        <p:txBody>
          <a:bodyPr/>
          <a:lstStyle/>
          <a:p>
            <a:r>
              <a:rPr lang="en-GB" b="1" dirty="0"/>
              <a:t>DRAFT Placement Assessment Question</a:t>
            </a:r>
          </a:p>
        </p:txBody>
      </p:sp>
      <p:sp>
        <p:nvSpPr>
          <p:cNvPr id="3" name="Content Placeholder 2">
            <a:extLst>
              <a:ext uri="{FF2B5EF4-FFF2-40B4-BE49-F238E27FC236}">
                <a16:creationId xmlns:a16="http://schemas.microsoft.com/office/drawing/2014/main" id="{9F67FC54-1813-BC6F-A26C-418DA1E6487D}"/>
              </a:ext>
            </a:extLst>
          </p:cNvPr>
          <p:cNvSpPr>
            <a:spLocks noGrp="1"/>
          </p:cNvSpPr>
          <p:nvPr>
            <p:ph idx="1"/>
          </p:nvPr>
        </p:nvSpPr>
        <p:spPr>
          <a:xfrm>
            <a:off x="838200" y="1432819"/>
            <a:ext cx="10515600" cy="4781237"/>
          </a:xfrm>
        </p:spPr>
        <p:txBody>
          <a:bodyPr>
            <a:normAutofit/>
          </a:bodyPr>
          <a:lstStyle/>
          <a:p>
            <a:pPr marL="0" indent="0" fontAlgn="base">
              <a:buNone/>
            </a:pPr>
            <a:r>
              <a:rPr lang="en-GB" b="1" dirty="0"/>
              <a:t>Level 5 Portfolio Elements 3500 words</a:t>
            </a:r>
            <a:r>
              <a:rPr lang="en-GB" dirty="0"/>
              <a:t> </a:t>
            </a:r>
          </a:p>
          <a:p>
            <a:pPr marL="0" indent="0" fontAlgn="base">
              <a:lnSpc>
                <a:spcPct val="100000"/>
              </a:lnSpc>
              <a:buNone/>
            </a:pPr>
            <a:r>
              <a:rPr lang="en-GB" sz="1400" dirty="0"/>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a:p>
            <a:pPr fontAlgn="base">
              <a:lnSpc>
                <a:spcPct val="100000"/>
              </a:lnSpc>
            </a:pPr>
            <a:r>
              <a:rPr lang="en-GB" sz="1400" dirty="0"/>
              <a:t>A community profile based on the geographical location of your placement, informed by the voices of young people at your placement.  Your community profile should conclude with recommendations for practice to improve the community for young people and others </a:t>
            </a:r>
          </a:p>
          <a:p>
            <a:pPr fontAlgn="base">
              <a:lnSpc>
                <a:spcPct val="100000"/>
              </a:lnSpc>
            </a:pPr>
            <a:r>
              <a:rPr lang="en-GB" sz="1400" dirty="0"/>
              <a:t>An in-depth analysis of student-developed practice, linked to theory and policy, that reflects the module's themes.  This could include a series of sessions or workshops, or a bigger piece of practice  </a:t>
            </a:r>
          </a:p>
          <a:p>
            <a:pPr fontAlgn="base">
              <a:lnSpc>
                <a:spcPct val="100000"/>
              </a:lnSpc>
            </a:pPr>
            <a:r>
              <a:rPr lang="en-GB" sz="1400" dirty="0"/>
              <a:t>A summary of your own learning and development based on the successful completion of 300 hours on placement, identifying ways in which your learning can be applied to your future placement practice. Your summary should be linked to your professional development plan and underpinned with reference to examples from your practice and appropriate literature such as the Youth Work National Occupational Standards  </a:t>
            </a:r>
          </a:p>
          <a:p>
            <a:pPr marL="0" indent="0" fontAlgn="base">
              <a:buNone/>
            </a:pPr>
            <a:endParaRPr lang="en-GB" dirty="0"/>
          </a:p>
        </p:txBody>
      </p:sp>
    </p:spTree>
    <p:extLst>
      <p:ext uri="{BB962C8B-B14F-4D97-AF65-F5344CB8AC3E}">
        <p14:creationId xmlns:p14="http://schemas.microsoft.com/office/powerpoint/2010/main" val="235786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A54D075-9F75-6E4B-EE12-E1203B7FEF9F}"/>
              </a:ext>
            </a:extLst>
          </p:cNvPr>
          <p:cNvSpPr>
            <a:spLocks noGrp="1"/>
          </p:cNvSpPr>
          <p:nvPr>
            <p:ph type="title"/>
          </p:nvPr>
        </p:nvSpPr>
        <p:spPr/>
        <p:txBody>
          <a:bodyPr>
            <a:normAutofit/>
          </a:bodyPr>
          <a:lstStyle/>
          <a:p>
            <a:r>
              <a:rPr lang="en-GB" b="1" dirty="0" err="1"/>
              <a:t>Unrhyw</a:t>
            </a:r>
            <a:r>
              <a:rPr lang="en-GB" b="1" dirty="0"/>
              <a:t> </a:t>
            </a:r>
            <a:r>
              <a:rPr lang="en-GB" b="1" dirty="0" err="1"/>
              <a:t>Gwestiynau</a:t>
            </a:r>
            <a:r>
              <a:rPr lang="en-GB" b="1" dirty="0"/>
              <a:t>?</a:t>
            </a:r>
            <a:br>
              <a:rPr lang="en-GB" b="1" dirty="0"/>
            </a:br>
            <a:r>
              <a:rPr lang="en-GB" b="1" dirty="0">
                <a:solidFill>
                  <a:schemeClr val="accent6">
                    <a:lumMod val="75000"/>
                  </a:schemeClr>
                </a:solidFill>
              </a:rPr>
              <a:t>Any Questions?</a:t>
            </a:r>
          </a:p>
        </p:txBody>
      </p:sp>
      <p:pic>
        <p:nvPicPr>
          <p:cNvPr id="9218" name="Picture 2" descr="Effective youth engagement the focus of upcoming public webinar – The Brock  News">
            <a:extLst>
              <a:ext uri="{FF2B5EF4-FFF2-40B4-BE49-F238E27FC236}">
                <a16:creationId xmlns:a16="http://schemas.microsoft.com/office/drawing/2014/main" id="{0EF7EC4B-A403-367F-30AB-B1C1A36A287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7624" y="1784138"/>
            <a:ext cx="5682743" cy="37816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group of people standing in front of a brick wall&#10;&#10;AI-generated content may be incorrect.">
            <a:extLst>
              <a:ext uri="{FF2B5EF4-FFF2-40B4-BE49-F238E27FC236}">
                <a16:creationId xmlns:a16="http://schemas.microsoft.com/office/drawing/2014/main" id="{FD104678-147E-2D4D-8A7F-978724D3DDD3}"/>
              </a:ext>
            </a:extLst>
          </p:cNvPr>
          <p:cNvPicPr>
            <a:picLocks noChangeAspect="1"/>
          </p:cNvPicPr>
          <p:nvPr/>
        </p:nvPicPr>
        <p:blipFill>
          <a:blip r:embed="rId4"/>
          <a:stretch>
            <a:fillRect/>
          </a:stretch>
        </p:blipFill>
        <p:spPr>
          <a:xfrm>
            <a:off x="7592332" y="651768"/>
            <a:ext cx="4056609" cy="1513336"/>
          </a:xfrm>
          <a:prstGeom prst="rect">
            <a:avLst/>
          </a:prstGeom>
        </p:spPr>
      </p:pic>
      <p:pic>
        <p:nvPicPr>
          <p:cNvPr id="11" name="Picture 10" descr="A screenshot of a social media post&#10;&#10;AI-generated content may be incorrect.">
            <a:extLst>
              <a:ext uri="{FF2B5EF4-FFF2-40B4-BE49-F238E27FC236}">
                <a16:creationId xmlns:a16="http://schemas.microsoft.com/office/drawing/2014/main" id="{1493E194-1D92-61A1-C624-B6F91D4B96D4}"/>
              </a:ext>
            </a:extLst>
          </p:cNvPr>
          <p:cNvPicPr>
            <a:picLocks noChangeAspect="1"/>
          </p:cNvPicPr>
          <p:nvPr/>
        </p:nvPicPr>
        <p:blipFill>
          <a:blip r:embed="rId5"/>
          <a:stretch>
            <a:fillRect/>
          </a:stretch>
        </p:blipFill>
        <p:spPr>
          <a:xfrm>
            <a:off x="8607731" y="2451747"/>
            <a:ext cx="2231871" cy="3063166"/>
          </a:xfrm>
          <a:prstGeom prst="rect">
            <a:avLst/>
          </a:prstGeom>
        </p:spPr>
      </p:pic>
    </p:spTree>
    <p:extLst>
      <p:ext uri="{BB962C8B-B14F-4D97-AF65-F5344CB8AC3E}">
        <p14:creationId xmlns:p14="http://schemas.microsoft.com/office/powerpoint/2010/main" val="108627793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D4937EC8D439C47B291424E5AFC55A6" ma:contentTypeVersion="12" ma:contentTypeDescription="Create a new document." ma:contentTypeScope="" ma:versionID="28df9ecbe6f23d72ea3c36025a4d250e">
  <xsd:schema xmlns:xsd="http://www.w3.org/2001/XMLSchema" xmlns:xs="http://www.w3.org/2001/XMLSchema" xmlns:p="http://schemas.microsoft.com/office/2006/metadata/properties" xmlns:ns2="c56857c1-9703-43ca-9e86-d23ef835a026" xmlns:ns3="c982cde0-c575-4cd2-8a19-4a35f69c8677" targetNamespace="http://schemas.microsoft.com/office/2006/metadata/properties" ma:root="true" ma:fieldsID="208c380fe97eb8a661921f9ba94786ca" ns2:_="" ns3:_="">
    <xsd:import namespace="c56857c1-9703-43ca-9e86-d23ef835a026"/>
    <xsd:import namespace="c982cde0-c575-4cd2-8a19-4a35f69c867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6857c1-9703-43ca-9e86-d23ef835a0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82cde0-c575-4cd2-8a19-4a35f69c8677"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47a7d3d-11ed-4259-8887-4e97ec894bd3}" ma:internalName="TaxCatchAll" ma:showField="CatchAllData" ma:web="c982cde0-c575-4cd2-8a19-4a35f69c8677">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c982cde0-c575-4cd2-8a19-4a35f69c8677" xsi:nil="true"/>
    <lcf76f155ced4ddcb4097134ff3c332f xmlns="c56857c1-9703-43ca-9e86-d23ef835a026">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03F93B-C0E1-4F3C-BBE4-155988C081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6857c1-9703-43ca-9e86-d23ef835a026"/>
    <ds:schemaRef ds:uri="c982cde0-c575-4cd2-8a19-4a35f69c86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 ds:uri="c982cde0-c575-4cd2-8a19-4a35f69c8677"/>
    <ds:schemaRef ds:uri="c56857c1-9703-43ca-9e86-d23ef835a026"/>
  </ds:schemaRefs>
</ds:datastoreItem>
</file>

<file path=customXml/itemProps3.xml><?xml version="1.0" encoding="utf-8"?>
<ds:datastoreItem xmlns:ds="http://schemas.openxmlformats.org/officeDocument/2006/customXml" ds:itemID="{A36CB78A-18BD-47B3-9A0A-B64F7E6890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478</Words>
  <Application>Microsoft Office PowerPoint</Application>
  <PresentationFormat>Widescreen</PresentationFormat>
  <Paragraphs>41</Paragraphs>
  <Slides>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Euphemia</vt:lpstr>
      <vt:lpstr>Office Theme</vt:lpstr>
      <vt:lpstr>Pobl Ifanc, Cymunedau a Gwaith Ieuenctid   Young People, Communities and Youth Work </vt:lpstr>
      <vt:lpstr>Placement Arrangements etc</vt:lpstr>
      <vt:lpstr>DRAFT Placement Assessment Question</vt:lpstr>
      <vt:lpstr>Unrhyw Gwestiynau? Any Questions?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276</cp:revision>
  <dcterms:created xsi:type="dcterms:W3CDTF">2021-01-26T22:46:41Z</dcterms:created>
  <dcterms:modified xsi:type="dcterms:W3CDTF">2026-02-05T15:06:41Z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0x0101008D4937EC8D439C47B291424E5AFC55A6</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ediaServiceImageTags">
    <vt:lpwstr/>
  </property>
</Properties>
</file>